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85" r:id="rId4"/>
    <p:sldId id="276" r:id="rId5"/>
    <p:sldId id="286" r:id="rId6"/>
    <p:sldId id="287" r:id="rId7"/>
    <p:sldId id="298" r:id="rId8"/>
    <p:sldId id="288" r:id="rId9"/>
    <p:sldId id="289" r:id="rId10"/>
    <p:sldId id="290" r:id="rId11"/>
    <p:sldId id="292" r:id="rId12"/>
    <p:sldId id="291" r:id="rId13"/>
    <p:sldId id="293" r:id="rId14"/>
    <p:sldId id="29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98"/>
    <a:srgbClr val="F2A426"/>
    <a:srgbClr val="6EDAE4"/>
    <a:srgbClr val="009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E69EE8-4CEA-4E22-B08E-5A1808B151DD}" v="19" dt="2022-07-12T05:50:32.716"/>
    <p1510:client id="{E89CAD7B-40A9-43F9-AAFC-C9D357C60816}" v="5" dt="2022-07-13T01:31:54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CF2924-898A-5850-FBEC-2151F65C7E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3"/>
            <a:ext cx="12192000" cy="683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06A60-638B-556D-C8A2-4694C0C0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189A1-3F1C-4A57-B80B-5C31365F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639C9-F606-3958-6498-CB7A2D0D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A299FA-1BC5-84B2-D834-12D18A368121}"/>
              </a:ext>
            </a:extLst>
          </p:cNvPr>
          <p:cNvSpPr/>
          <p:nvPr userDrawn="1"/>
        </p:nvSpPr>
        <p:spPr>
          <a:xfrm>
            <a:off x="0" y="6092824"/>
            <a:ext cx="12192000" cy="765175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704A30-4C1C-8C75-ED01-B0BF7F1F38FE}"/>
              </a:ext>
            </a:extLst>
          </p:cNvPr>
          <p:cNvCxnSpPr/>
          <p:nvPr userDrawn="1"/>
        </p:nvCxnSpPr>
        <p:spPr>
          <a:xfrm>
            <a:off x="533400" y="701040"/>
            <a:ext cx="1676400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DAC752-15B6-E52F-7CA4-AA0D2298317C}"/>
              </a:ext>
            </a:extLst>
          </p:cNvPr>
          <p:cNvCxnSpPr>
            <a:cxnSpLocks/>
          </p:cNvCxnSpPr>
          <p:nvPr userDrawn="1"/>
        </p:nvCxnSpPr>
        <p:spPr>
          <a:xfrm>
            <a:off x="2575560" y="701040"/>
            <a:ext cx="9083040" cy="0"/>
          </a:xfrm>
          <a:prstGeom prst="line">
            <a:avLst/>
          </a:prstGeom>
          <a:ln w="1270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B6F882E-A4E3-46E8-8136-FB71EAB22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0" y="6174279"/>
            <a:ext cx="2611120" cy="602263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9281226-F5D4-552F-364B-051AAACC27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2" y="218897"/>
            <a:ext cx="11324815" cy="4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06A60-638B-556D-C8A2-4694C0C0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189A1-3F1C-4A57-B80B-5C31365F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639C9-F606-3958-6498-CB7A2D0D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A299FA-1BC5-84B2-D834-12D18A368121}"/>
              </a:ext>
            </a:extLst>
          </p:cNvPr>
          <p:cNvSpPr/>
          <p:nvPr userDrawn="1"/>
        </p:nvSpPr>
        <p:spPr>
          <a:xfrm>
            <a:off x="0" y="6092824"/>
            <a:ext cx="12192000" cy="765175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704A30-4C1C-8C75-ED01-B0BF7F1F38FE}"/>
              </a:ext>
            </a:extLst>
          </p:cNvPr>
          <p:cNvCxnSpPr/>
          <p:nvPr userDrawn="1"/>
        </p:nvCxnSpPr>
        <p:spPr>
          <a:xfrm>
            <a:off x="533400" y="701040"/>
            <a:ext cx="1676400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DAC752-15B6-E52F-7CA4-AA0D2298317C}"/>
              </a:ext>
            </a:extLst>
          </p:cNvPr>
          <p:cNvCxnSpPr>
            <a:cxnSpLocks/>
          </p:cNvCxnSpPr>
          <p:nvPr userDrawn="1"/>
        </p:nvCxnSpPr>
        <p:spPr>
          <a:xfrm>
            <a:off x="2575560" y="701040"/>
            <a:ext cx="9083040" cy="0"/>
          </a:xfrm>
          <a:prstGeom prst="line">
            <a:avLst/>
          </a:prstGeom>
          <a:ln w="1270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B6F882E-A4E3-46E8-8136-FB71EAB22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0" y="6174279"/>
            <a:ext cx="2611120" cy="6022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B27026-9252-97C7-1F65-9A64682B5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95"/>
          <a:stretch/>
        </p:blipFill>
        <p:spPr>
          <a:xfrm>
            <a:off x="433592" y="66496"/>
            <a:ext cx="1937075" cy="6345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367021-A050-E4CA-2307-7D9931CE6E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4" b="2"/>
          <a:stretch/>
        </p:blipFill>
        <p:spPr>
          <a:xfrm>
            <a:off x="2209800" y="131026"/>
            <a:ext cx="9548607" cy="6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6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06A60-638B-556D-C8A2-4694C0C0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189A1-3F1C-4A57-B80B-5C31365F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639C9-F606-3958-6498-CB7A2D0D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A299FA-1BC5-84B2-D834-12D18A368121}"/>
              </a:ext>
            </a:extLst>
          </p:cNvPr>
          <p:cNvSpPr/>
          <p:nvPr userDrawn="1"/>
        </p:nvSpPr>
        <p:spPr>
          <a:xfrm>
            <a:off x="0" y="6092824"/>
            <a:ext cx="12192000" cy="765175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704A30-4C1C-8C75-ED01-B0BF7F1F38FE}"/>
              </a:ext>
            </a:extLst>
          </p:cNvPr>
          <p:cNvCxnSpPr/>
          <p:nvPr userDrawn="1"/>
        </p:nvCxnSpPr>
        <p:spPr>
          <a:xfrm>
            <a:off x="533400" y="701040"/>
            <a:ext cx="1676400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DAC752-15B6-E52F-7CA4-AA0D2298317C}"/>
              </a:ext>
            </a:extLst>
          </p:cNvPr>
          <p:cNvCxnSpPr>
            <a:cxnSpLocks/>
          </p:cNvCxnSpPr>
          <p:nvPr userDrawn="1"/>
        </p:nvCxnSpPr>
        <p:spPr>
          <a:xfrm>
            <a:off x="2575560" y="701040"/>
            <a:ext cx="9083040" cy="0"/>
          </a:xfrm>
          <a:prstGeom prst="line">
            <a:avLst/>
          </a:prstGeom>
          <a:ln w="1270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B6F882E-A4E3-46E8-8136-FB71EAB22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0" y="6174279"/>
            <a:ext cx="2611120" cy="6022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C34DE4-B30E-0D83-0EBC-FCCA87B22C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2" y="218897"/>
            <a:ext cx="11324815" cy="4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7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9B7985-A94C-4BFC-C8C4-FF413073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BA1BF0-6494-A8C4-A261-3BB5724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F60C45-8E77-57E9-4FB7-2FDC8FD9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CC65EF-0B35-7756-FE47-DB1657077D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3"/>
            <a:ext cx="12192000" cy="683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41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BC9FA-A42D-0896-918E-3E672749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4FD6A-5279-1846-6434-F3DA8A08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A3FE5-25E6-260C-7771-A21F63CD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F5C5B-CA00-20D3-450C-7D40FF8F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93C77-C283-B458-BE4E-47F38A12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96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7102F-95D6-C2E4-33B3-53927613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50E3A-C714-08B1-1A64-61B4B52B0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D4D359-4CDE-0C85-A3A1-592A086B7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0669-65EA-E14C-86F4-563CBFFB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638950-19E7-F0E9-4F04-C90C14F7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9601E-105C-9F43-F0E5-40093F40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9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4A71C-CBA6-6B71-8C7D-5E927A2A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DFDFD-1F43-95D6-9BC5-7EA7EDF2A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195C1-E449-706E-1200-32A847554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E4076-0A27-D0C6-0282-59CFD9E5D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AC2F88-F0F4-72F9-D34A-F8B0DE1A3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4E314B-D14F-E072-11A0-BDEB6503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CCDA6F-0591-77CC-324B-3628825A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9A7616-C9E9-4399-9A44-E054BA62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45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659FA-8962-683A-B4B5-03A37BA3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171BA1-8E87-2E30-3A73-9126A582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CB1514-AC68-6F03-B9AD-54ABB821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CD7D5F-CA6E-F675-8DA3-CC31E9EF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42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2C0EE-EF58-0824-8124-13113AAA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7164DF-EDDB-AB62-6D86-3088859C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3FD94-6F65-A042-D4E7-DE67459D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68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43FB9-3B2D-0EEB-AAB0-5CF1DBB7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317A8-D6C7-E529-93A4-F0E5A039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B57F1-34AC-C14C-042D-0ACAF0EA1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948869-4D85-4C55-D053-26ADE407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42A04-DB92-C509-2278-A68CF175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FDA49-832F-84DD-743A-E2E74B24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5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2352720-FAF5-494C-2716-8D0C34E410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4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655B0-9278-DDC6-DF89-F21EF5F8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0EE1A0-5DD0-C310-AA3B-07524B4E7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47A64F-28B5-F109-7F67-82D717D58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EC6DA7-26D0-BAEA-F806-C711E205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6AE15F-D79C-7C75-9636-ADDA32E3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483AB-C063-F0C3-7FB6-16986E6A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32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0AA44-4ED7-281A-F0B3-CD8A41DA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F9D7CF-C005-2A98-2CE4-DF229F3A4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52C7F-42DD-1152-99BC-46A0ADC4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627BC-A685-DA06-A2CE-DB44DC6F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7C95A-118E-7D1A-F9EE-E081CA36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06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CDAED4-D602-ECAA-814F-E95DE02E4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24B83C-B93E-5951-36CF-C10D0F8C8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70C7A-8D87-A8C8-B902-FC7E5389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4FEC9-CBF2-B99A-ED4F-4B87E10A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98E5C-1942-93D4-5E9B-A8915A07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5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5D78A77-9AF2-9DEC-B1F6-EF4BDD647C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1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403BE0-1A86-A5DF-5677-B6029672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6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06A60-638B-556D-C8A2-4694C0C0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189A1-3F1C-4A57-B80B-5C31365F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639C9-F606-3958-6498-CB7A2D0D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A299FA-1BC5-84B2-D834-12D18A368121}"/>
              </a:ext>
            </a:extLst>
          </p:cNvPr>
          <p:cNvSpPr/>
          <p:nvPr userDrawn="1"/>
        </p:nvSpPr>
        <p:spPr>
          <a:xfrm>
            <a:off x="0" y="6092824"/>
            <a:ext cx="12192000" cy="765175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704A30-4C1C-8C75-ED01-B0BF7F1F38FE}"/>
              </a:ext>
            </a:extLst>
          </p:cNvPr>
          <p:cNvCxnSpPr/>
          <p:nvPr userDrawn="1"/>
        </p:nvCxnSpPr>
        <p:spPr>
          <a:xfrm>
            <a:off x="533400" y="701040"/>
            <a:ext cx="1676400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DAC752-15B6-E52F-7CA4-AA0D2298317C}"/>
              </a:ext>
            </a:extLst>
          </p:cNvPr>
          <p:cNvCxnSpPr>
            <a:cxnSpLocks/>
          </p:cNvCxnSpPr>
          <p:nvPr userDrawn="1"/>
        </p:nvCxnSpPr>
        <p:spPr>
          <a:xfrm>
            <a:off x="2575560" y="701040"/>
            <a:ext cx="9083040" cy="0"/>
          </a:xfrm>
          <a:prstGeom prst="line">
            <a:avLst/>
          </a:prstGeom>
          <a:ln w="1270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B6F882E-A4E3-46E8-8136-FB71EAB22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0" y="6174279"/>
            <a:ext cx="2611120" cy="602263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39E3A43-81D1-D248-97C6-FE7862A797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1"/>
          <a:stretch/>
        </p:blipFill>
        <p:spPr>
          <a:xfrm>
            <a:off x="2457450" y="199501"/>
            <a:ext cx="9300957" cy="5015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F35358-44D7-093E-004D-BBD6CB516C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17"/>
          <a:stretch/>
        </p:blipFill>
        <p:spPr>
          <a:xfrm>
            <a:off x="433592" y="218897"/>
            <a:ext cx="1549587" cy="4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060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06A60-638B-556D-C8A2-4694C0C0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189A1-3F1C-4A57-B80B-5C31365F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639C9-F606-3958-6498-CB7A2D0D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A299FA-1BC5-84B2-D834-12D18A368121}"/>
              </a:ext>
            </a:extLst>
          </p:cNvPr>
          <p:cNvSpPr/>
          <p:nvPr userDrawn="1"/>
        </p:nvSpPr>
        <p:spPr>
          <a:xfrm>
            <a:off x="0" y="6092824"/>
            <a:ext cx="12192000" cy="765175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704A30-4C1C-8C75-ED01-B0BF7F1F38FE}"/>
              </a:ext>
            </a:extLst>
          </p:cNvPr>
          <p:cNvCxnSpPr/>
          <p:nvPr userDrawn="1"/>
        </p:nvCxnSpPr>
        <p:spPr>
          <a:xfrm>
            <a:off x="533400" y="701040"/>
            <a:ext cx="1676400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DAC752-15B6-E52F-7CA4-AA0D2298317C}"/>
              </a:ext>
            </a:extLst>
          </p:cNvPr>
          <p:cNvCxnSpPr>
            <a:cxnSpLocks/>
          </p:cNvCxnSpPr>
          <p:nvPr userDrawn="1"/>
        </p:nvCxnSpPr>
        <p:spPr>
          <a:xfrm>
            <a:off x="2575560" y="701040"/>
            <a:ext cx="9083040" cy="0"/>
          </a:xfrm>
          <a:prstGeom prst="line">
            <a:avLst/>
          </a:prstGeom>
          <a:ln w="1270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B6F882E-A4E3-46E8-8136-FB71EAB22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0" y="6174279"/>
            <a:ext cx="2611120" cy="6022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4A8920-AFFD-4D59-86DC-400D5462E9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2" y="218897"/>
            <a:ext cx="11324815" cy="4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06A60-638B-556D-C8A2-4694C0C0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189A1-3F1C-4A57-B80B-5C31365F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639C9-F606-3958-6498-CB7A2D0D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A299FA-1BC5-84B2-D834-12D18A368121}"/>
              </a:ext>
            </a:extLst>
          </p:cNvPr>
          <p:cNvSpPr/>
          <p:nvPr userDrawn="1"/>
        </p:nvSpPr>
        <p:spPr>
          <a:xfrm>
            <a:off x="0" y="6092824"/>
            <a:ext cx="12192000" cy="765175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704A30-4C1C-8C75-ED01-B0BF7F1F38FE}"/>
              </a:ext>
            </a:extLst>
          </p:cNvPr>
          <p:cNvCxnSpPr/>
          <p:nvPr userDrawn="1"/>
        </p:nvCxnSpPr>
        <p:spPr>
          <a:xfrm>
            <a:off x="533400" y="701040"/>
            <a:ext cx="1676400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DAC752-15B6-E52F-7CA4-AA0D2298317C}"/>
              </a:ext>
            </a:extLst>
          </p:cNvPr>
          <p:cNvCxnSpPr>
            <a:cxnSpLocks/>
          </p:cNvCxnSpPr>
          <p:nvPr userDrawn="1"/>
        </p:nvCxnSpPr>
        <p:spPr>
          <a:xfrm>
            <a:off x="2575560" y="701040"/>
            <a:ext cx="9083040" cy="0"/>
          </a:xfrm>
          <a:prstGeom prst="line">
            <a:avLst/>
          </a:prstGeom>
          <a:ln w="1270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B6F882E-A4E3-46E8-8136-FB71EAB22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0" y="6174279"/>
            <a:ext cx="2611120" cy="602263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C4F148B-CC4C-E777-9498-63B44F7FFD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2" y="218897"/>
            <a:ext cx="11324815" cy="4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1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06A60-638B-556D-C8A2-4694C0C0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189A1-3F1C-4A57-B80B-5C31365F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639C9-F606-3958-6498-CB7A2D0D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A299FA-1BC5-84B2-D834-12D18A368121}"/>
              </a:ext>
            </a:extLst>
          </p:cNvPr>
          <p:cNvSpPr/>
          <p:nvPr userDrawn="1"/>
        </p:nvSpPr>
        <p:spPr>
          <a:xfrm>
            <a:off x="0" y="6092824"/>
            <a:ext cx="12192000" cy="765175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704A30-4C1C-8C75-ED01-B0BF7F1F38FE}"/>
              </a:ext>
            </a:extLst>
          </p:cNvPr>
          <p:cNvCxnSpPr/>
          <p:nvPr userDrawn="1"/>
        </p:nvCxnSpPr>
        <p:spPr>
          <a:xfrm>
            <a:off x="533400" y="701040"/>
            <a:ext cx="1676400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DAC752-15B6-E52F-7CA4-AA0D2298317C}"/>
              </a:ext>
            </a:extLst>
          </p:cNvPr>
          <p:cNvCxnSpPr>
            <a:cxnSpLocks/>
          </p:cNvCxnSpPr>
          <p:nvPr userDrawn="1"/>
        </p:nvCxnSpPr>
        <p:spPr>
          <a:xfrm>
            <a:off x="2575560" y="701040"/>
            <a:ext cx="9083040" cy="0"/>
          </a:xfrm>
          <a:prstGeom prst="line">
            <a:avLst/>
          </a:prstGeom>
          <a:ln w="1270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B6F882E-A4E3-46E8-8136-FB71EAB22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0" y="6174279"/>
            <a:ext cx="2611120" cy="6022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53B026-8806-61C6-C57C-CABFD8A8BA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2" y="218897"/>
            <a:ext cx="11324815" cy="4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06A60-638B-556D-C8A2-4694C0C0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189A1-3F1C-4A57-B80B-5C31365F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639C9-F606-3958-6498-CB7A2D0D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A299FA-1BC5-84B2-D834-12D18A368121}"/>
              </a:ext>
            </a:extLst>
          </p:cNvPr>
          <p:cNvSpPr/>
          <p:nvPr userDrawn="1"/>
        </p:nvSpPr>
        <p:spPr>
          <a:xfrm>
            <a:off x="0" y="6092824"/>
            <a:ext cx="12192000" cy="765175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704A30-4C1C-8C75-ED01-B0BF7F1F38FE}"/>
              </a:ext>
            </a:extLst>
          </p:cNvPr>
          <p:cNvCxnSpPr/>
          <p:nvPr userDrawn="1"/>
        </p:nvCxnSpPr>
        <p:spPr>
          <a:xfrm>
            <a:off x="533400" y="701040"/>
            <a:ext cx="1676400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DAC752-15B6-E52F-7CA4-AA0D2298317C}"/>
              </a:ext>
            </a:extLst>
          </p:cNvPr>
          <p:cNvCxnSpPr>
            <a:cxnSpLocks/>
          </p:cNvCxnSpPr>
          <p:nvPr userDrawn="1"/>
        </p:nvCxnSpPr>
        <p:spPr>
          <a:xfrm>
            <a:off x="2575560" y="701040"/>
            <a:ext cx="9083040" cy="0"/>
          </a:xfrm>
          <a:prstGeom prst="line">
            <a:avLst/>
          </a:prstGeom>
          <a:ln w="1270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B6F882E-A4E3-46E8-8136-FB71EAB22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0" y="6174279"/>
            <a:ext cx="2611120" cy="6022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CBB5EF-E9C0-0A71-DE87-40489F260A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2" y="218897"/>
            <a:ext cx="11324815" cy="4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4171B6-B0AE-6E5F-1264-86A152A7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E2C26-4BBC-3702-5407-1D6BD32D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15B69-3B1F-6CD8-C163-49B2837CC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5CC96-0F77-4859-ADF3-C919449FB214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F0FB5-148E-CAF4-EB66-51F7C4478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01B76-0DE5-5564-F372-D56AB15A2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6097-FB2B-43EB-8BFD-3F3EF491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5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9" r:id="rId3"/>
    <p:sldLayoutId id="2147483670" r:id="rId4"/>
    <p:sldLayoutId id="2147483650" r:id="rId5"/>
    <p:sldLayoutId id="2147483661" r:id="rId6"/>
    <p:sldLayoutId id="2147483662" r:id="rId7"/>
    <p:sldLayoutId id="2147483663" r:id="rId8"/>
    <p:sldLayoutId id="2147483664" r:id="rId9"/>
    <p:sldLayoutId id="2147483666" r:id="rId10"/>
    <p:sldLayoutId id="2147483665" r:id="rId11"/>
    <p:sldLayoutId id="2147483667" r:id="rId12"/>
    <p:sldLayoutId id="2147483668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93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E7142-8AC4-5EDD-CEAC-44E45937E059}"/>
              </a:ext>
            </a:extLst>
          </p:cNvPr>
          <p:cNvSpPr txBox="1"/>
          <p:nvPr/>
        </p:nvSpPr>
        <p:spPr>
          <a:xfrm>
            <a:off x="550333" y="1075267"/>
            <a:ext cx="1104053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</a:t>
            </a:r>
            <a:r>
              <a:rPr lang="ko-KR" altLang="en-US" sz="1400" dirty="0"/>
              <a:t> 환경에 지속적인 실천을 통해 긍정적인 영향을 준다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사용하기 간단하고 편리하게 만들어서 사람들이 쉽게 사용할 수 있게 하여 환경에게 작더라도 지속적으로 좋은 영향을 줄 수 있습니다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사람들의 전기요금 부담을 줄여 준다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저희 소프트웨어의 목표인 대기전력 차단에 사람들의 시점으로 봤을 때 가장 긍정적인 점이라 볼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지속적으로 나가는 대기 전력 비용을 줄임으로서 사람들에게 전기세 부담을 줄여줄 수 있습니다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부가기능이 필요한 사람들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독거노인</a:t>
            </a:r>
            <a:endParaRPr lang="en-US" altLang="ko-KR" sz="1400" dirty="0"/>
          </a:p>
          <a:p>
            <a:r>
              <a:rPr lang="ko-KR" altLang="en-US" sz="1400" dirty="0"/>
              <a:t>독거노인 분들은 혼자 사시기 때문에 위급 상황 때 도움을 받기가 힘듭니다</a:t>
            </a:r>
            <a:r>
              <a:rPr lang="en-US" altLang="ko-KR" sz="1400" dirty="0"/>
              <a:t>. </a:t>
            </a:r>
            <a:r>
              <a:rPr lang="ko-KR" altLang="en-US" sz="1400" dirty="0"/>
              <a:t>저희 부가 가능인 </a:t>
            </a:r>
            <a:r>
              <a:rPr lang="en-US" altLang="ko-KR" sz="1400" dirty="0"/>
              <a:t>‘</a:t>
            </a:r>
            <a:r>
              <a:rPr lang="ko-KR" altLang="en-US" sz="1400" dirty="0"/>
              <a:t>독거인 안심 모드</a:t>
            </a:r>
            <a:r>
              <a:rPr lang="en-US" altLang="ko-KR" sz="1400" dirty="0"/>
              <a:t>’</a:t>
            </a:r>
            <a:r>
              <a:rPr lang="ko-KR" altLang="en-US" sz="1400" dirty="0"/>
              <a:t>를 이용해서 루틴을 정하고 일정 시간동안 전력 사용이 없으면 보호자에게 알림을 보내는 방식으로 하여 독거노인 분들이 보다 안심하고 생활할 수 있도록 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장기 외출 시</a:t>
            </a:r>
            <a:endParaRPr lang="en-US" altLang="ko-KR" sz="1400" dirty="0"/>
          </a:p>
          <a:p>
            <a:r>
              <a:rPr lang="ko-KR" altLang="en-US" sz="1400" dirty="0"/>
              <a:t>출장과 같이 장기 외출을 자주 하시는 분들은 장기 외출 시 도둑이 들 수도 있고 여러 가지 위험이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위해 저희는 </a:t>
            </a:r>
            <a:r>
              <a:rPr lang="en-US" altLang="ko-KR" sz="1400" dirty="0"/>
              <a:t>‘</a:t>
            </a:r>
            <a:r>
              <a:rPr lang="ko-KR" altLang="en-US" sz="1400" dirty="0"/>
              <a:t>외출 안심 모드</a:t>
            </a:r>
            <a:r>
              <a:rPr lang="en-US" altLang="ko-KR" sz="1400" dirty="0"/>
              <a:t>’</a:t>
            </a:r>
            <a:r>
              <a:rPr lang="ko-KR" altLang="en-US" sz="1400" dirty="0"/>
              <a:t>를 통해 세이프 홈 같은 느낌으로 전력 사용이 없어야 할 때 전력 사용이 생기면 외부인이 출입한 것으로 취급하고 알립니다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통해 장기 외출을 근심 없이 할 수 있게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/>
              <a:t>--------------------------------------------------------------------------------------------------------------------</a:t>
            </a:r>
            <a:endParaRPr lang="en-US" altLang="ko-KR" sz="1400" dirty="0"/>
          </a:p>
          <a:p>
            <a:r>
              <a:rPr lang="ko-KR" altLang="en-US" sz="1400" dirty="0"/>
              <a:t>저희 팀의 </a:t>
            </a:r>
            <a:r>
              <a:rPr lang="en-US" altLang="ko-KR" sz="1400" dirty="0"/>
              <a:t>NWP </a:t>
            </a:r>
            <a:r>
              <a:rPr lang="ko-KR" altLang="en-US" sz="1400" dirty="0" err="1"/>
              <a:t>멀티탭과</a:t>
            </a:r>
            <a:r>
              <a:rPr lang="ko-KR" altLang="en-US" sz="1400" dirty="0"/>
              <a:t> 웹은 가장 대중적인 변화로는 사람들의 시민의식을 증진시키고 간단한 방법으로 환경 보호에 동참할 수 있게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시민의식 증진 같은 경우 사람들이 소량의 전력이지만 자신도 환경을 위해 노력하고 있다는 생각을 만들고 또 다른 환경 보호에 참여하는 계기가 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ko-KR" altLang="en-US" sz="1400" dirty="0" err="1"/>
              <a:t>멀티탭을</a:t>
            </a:r>
            <a:r>
              <a:rPr lang="ko-KR" altLang="en-US" sz="1400" dirty="0"/>
              <a:t> 웹을 통해 간단히 설정만 해주면 자동화 기능이 탑재되어 있으므로 </a:t>
            </a:r>
            <a:r>
              <a:rPr lang="ko-KR" altLang="en-US" sz="1400" dirty="0" err="1"/>
              <a:t>멀티탭이</a:t>
            </a:r>
            <a:r>
              <a:rPr lang="ko-KR" altLang="en-US" sz="1400" dirty="0"/>
              <a:t> 자동화 기능을 통해 설정만 해주면 스스로 대기전력을 차단해 주므로 사용이 쉬워 사람들의 을 얻기도 쉬워 환경 보호에도 도움이 될 것입니다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외의 자동화 기능으로 인한 긍정적인 변화에는 독거노인 분들의 위급 상황을 쉽게 알 수 있다는 점이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872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E7142-8AC4-5EDD-CEAC-44E45937E059}"/>
              </a:ext>
            </a:extLst>
          </p:cNvPr>
          <p:cNvSpPr txBox="1"/>
          <p:nvPr/>
        </p:nvSpPr>
        <p:spPr>
          <a:xfrm>
            <a:off x="550333" y="1075267"/>
            <a:ext cx="11040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먼저</a:t>
            </a:r>
            <a:r>
              <a:rPr lang="en-US" altLang="ko-KR" sz="1400" dirty="0"/>
              <a:t>, </a:t>
            </a:r>
            <a:r>
              <a:rPr lang="ko-KR" altLang="en-US" sz="1400" dirty="0"/>
              <a:t>제일 대표적인 기능인 대기 전력 차단 기능은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릴레이 모듈을 연결하고 웹과 </a:t>
            </a:r>
            <a:r>
              <a:rPr lang="en-US" altLang="ko-KR" sz="1400" dirty="0"/>
              <a:t>Wi-fi </a:t>
            </a:r>
            <a:r>
              <a:rPr lang="ko-KR" altLang="en-US" sz="1400" dirty="0"/>
              <a:t>통신을 통해 연결해서 구현했습니다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웹에서 전력 차단을 클릭하면 릴레이가 </a:t>
            </a:r>
            <a:r>
              <a:rPr lang="ko-KR" altLang="en-US" sz="1400" dirty="0" err="1"/>
              <a:t>멀티탭의</a:t>
            </a:r>
            <a:r>
              <a:rPr lang="ko-KR" altLang="en-US" sz="1400" dirty="0"/>
              <a:t> 전원 하나 하나에 할당되게 하여 각각 차단되게 만들었습니다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부가적인 기능으로 자동화 기능은 </a:t>
            </a:r>
            <a:r>
              <a:rPr lang="en-US" altLang="ko-KR" sz="1400" dirty="0"/>
              <a:t>(</a:t>
            </a:r>
            <a:r>
              <a:rPr lang="ko-KR" altLang="en-US" sz="1400" dirty="0"/>
              <a:t>자동화 기능 알고리즘 적기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085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E7142-8AC4-5EDD-CEAC-44E45937E059}"/>
              </a:ext>
            </a:extLst>
          </p:cNvPr>
          <p:cNvSpPr txBox="1"/>
          <p:nvPr/>
        </p:nvSpPr>
        <p:spPr>
          <a:xfrm>
            <a:off x="550333" y="1075267"/>
            <a:ext cx="11040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작성해주세요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736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E7142-8AC4-5EDD-CEAC-44E45937E059}"/>
              </a:ext>
            </a:extLst>
          </p:cNvPr>
          <p:cNvSpPr txBox="1"/>
          <p:nvPr/>
        </p:nvSpPr>
        <p:spPr>
          <a:xfrm>
            <a:off x="550333" y="1075267"/>
            <a:ext cx="110405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저희 팀이 구현하면서 기술적으로 예상되는 어려움으로는 크게 네 가지로 나뉩니다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먼저</a:t>
            </a:r>
            <a:r>
              <a:rPr lang="en-US" altLang="ko-KR" sz="1400" dirty="0"/>
              <a:t>, </a:t>
            </a:r>
            <a:r>
              <a:rPr lang="ko-KR" altLang="en-US" sz="1400" dirty="0"/>
              <a:t>자동 기능을 구현하는 부분입니다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자동화를 해서 </a:t>
            </a:r>
            <a:r>
              <a:rPr lang="ko-KR" altLang="en-US" sz="1400" dirty="0" err="1"/>
              <a:t>멀티탭이</a:t>
            </a:r>
            <a:r>
              <a:rPr lang="ko-KR" altLang="en-US" sz="1400" dirty="0"/>
              <a:t> 알아서 대기전력을 측정하고 자동으로 차단하려면 </a:t>
            </a:r>
            <a:r>
              <a:rPr lang="ko-KR" altLang="en-US" sz="1400" dirty="0" err="1"/>
              <a:t>아두이노에게</a:t>
            </a:r>
            <a:r>
              <a:rPr lang="ko-KR" altLang="en-US" sz="1400" dirty="0"/>
              <a:t> 학습을 시키던지 차단 기준을 설정해야만 하는 상태입니다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이는 차단 기준이 모호하고 사실상 구현 방식이 정리되지 않은 상태이기 때문에 어려움이 예상됩니다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그리고 자동 기능 중 자동 차단 후 자동으로 다시 전원을 </a:t>
            </a:r>
            <a:r>
              <a:rPr lang="en-US" altLang="ko-KR" sz="1400" dirty="0"/>
              <a:t>on </a:t>
            </a:r>
            <a:r>
              <a:rPr lang="ko-KR" altLang="en-US" sz="1400" dirty="0"/>
              <a:t>하는 방안이 없습니다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자체에 학습도 필요할 것으로 예상되므로 자동 기능 구현과 같이 어려움이 예상됩니다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그 다음으로 </a:t>
            </a:r>
            <a:r>
              <a:rPr lang="ko-KR" altLang="en-US" sz="1400" dirty="0" err="1"/>
              <a:t>멀티탭의</a:t>
            </a:r>
            <a:r>
              <a:rPr lang="ko-KR" altLang="en-US" sz="1400" dirty="0"/>
              <a:t> 콘센트 개수가 증가하게 되어 </a:t>
            </a:r>
            <a:r>
              <a:rPr lang="ko-KR" altLang="en-US" sz="1400" dirty="0" err="1"/>
              <a:t>멀티탭이</a:t>
            </a:r>
            <a:r>
              <a:rPr lang="ko-KR" altLang="en-US" sz="1400" dirty="0"/>
              <a:t> 소비하는 전력이 올라가게 되면 이를 효과적으로 낮출 방법입니다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멀티탭</a:t>
            </a:r>
            <a:r>
              <a:rPr lang="ko-KR" altLang="en-US" sz="1400" dirty="0"/>
              <a:t> 콘센트 수가 적다면 전력은 적게 소비하여 전력 소비를 낮출 대안이 필요 없지만 </a:t>
            </a:r>
            <a:r>
              <a:rPr lang="ko-KR" altLang="en-US" sz="1400" dirty="0" err="1"/>
              <a:t>멀티탭</a:t>
            </a:r>
            <a:r>
              <a:rPr lang="ko-KR" altLang="en-US" sz="1400" dirty="0"/>
              <a:t> 콘센트 수가 많으면 전력을 크게 소비하여 전력 소비를 낮출 대안이 필요합니다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이에 대한 방법을 생각해 내도 구현이 저희들의 기술로는 구현이 어렵습니다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마지막으로 </a:t>
            </a:r>
            <a:r>
              <a:rPr lang="ko-KR" altLang="en-US" sz="1400" dirty="0" err="1"/>
              <a:t>멀티탭에</a:t>
            </a:r>
            <a:r>
              <a:rPr lang="ko-KR" altLang="en-US" sz="1400" dirty="0"/>
              <a:t> 추가적인 부품이 많이 들어가게 되어 커지게 될 때 </a:t>
            </a:r>
            <a:r>
              <a:rPr lang="ko-KR" altLang="en-US" sz="1400" dirty="0" err="1"/>
              <a:t>멀티탭</a:t>
            </a:r>
            <a:r>
              <a:rPr lang="ko-KR" altLang="en-US" sz="1400" dirty="0"/>
              <a:t> 소형화에 대한 어려움입니다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이를 위해서 부품을 </a:t>
            </a:r>
            <a:r>
              <a:rPr lang="ko-KR" altLang="en-US" sz="1400" dirty="0" err="1"/>
              <a:t>소형화하거나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0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20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39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34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51D528-C504-AD4B-21B5-43F9FEE7EF7C}"/>
              </a:ext>
            </a:extLst>
          </p:cNvPr>
          <p:cNvSpPr txBox="1"/>
          <p:nvPr/>
        </p:nvSpPr>
        <p:spPr>
          <a:xfrm>
            <a:off x="2369175" y="2637675"/>
            <a:ext cx="7498041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삼성긴고딕 Regular" panose="020B0600000101010101" pitchFamily="50" charset="-127"/>
              </a:rPr>
              <a:t>팀명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삼성긴고딕 Regular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삼성긴고딕 Regular" panose="020B0600000101010101" pitchFamily="50" charset="-127"/>
              </a:rPr>
              <a:t>: WAI(We Are Innovator)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319F0-91E2-91ED-5EB0-4B331399C058}"/>
              </a:ext>
            </a:extLst>
          </p:cNvPr>
          <p:cNvSpPr txBox="1"/>
          <p:nvPr/>
        </p:nvSpPr>
        <p:spPr>
          <a:xfrm>
            <a:off x="2369175" y="3336173"/>
            <a:ext cx="7498041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삼성긴고딕 Regular" panose="020B0600000101010101" pitchFamily="50" charset="-127"/>
              </a:rPr>
              <a:t>팀장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삼성긴고딕 Regular" panose="020B0600000101010101" pitchFamily="50" charset="-127"/>
              </a:rPr>
              <a:t>: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삼성긴고딕 Regular" panose="020B0600000101010101" pitchFamily="50" charset="-127"/>
              </a:rPr>
              <a:t>이지석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lt"/>
              <a:ea typeface="삼성긴고딕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E8ABB-59FF-F0BE-4605-259347B91DC6}"/>
              </a:ext>
            </a:extLst>
          </p:cNvPr>
          <p:cNvSpPr txBox="1"/>
          <p:nvPr/>
        </p:nvSpPr>
        <p:spPr>
          <a:xfrm>
            <a:off x="2369175" y="4034671"/>
            <a:ext cx="7498041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삼성긴고딕 Regular" panose="020B0600000101010101" pitchFamily="50" charset="-127"/>
              </a:rPr>
              <a:t>팀원 ①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삼성긴고딕 Regular" panose="020B0600000101010101" pitchFamily="50" charset="-127"/>
              </a:rPr>
              <a:t>: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삼성긴고딕 Regular" panose="020B0600000101010101" pitchFamily="50" charset="-127"/>
              </a:rPr>
              <a:t>권강빈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lt"/>
              <a:ea typeface="삼성긴고딕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3AC5B-A0C8-E52E-A8A5-697589E5873E}"/>
              </a:ext>
            </a:extLst>
          </p:cNvPr>
          <p:cNvSpPr txBox="1"/>
          <p:nvPr/>
        </p:nvSpPr>
        <p:spPr>
          <a:xfrm>
            <a:off x="2369175" y="4733169"/>
            <a:ext cx="7498041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삼성긴고딕 Regular" panose="020B0600000101010101" pitchFamily="50" charset="-127"/>
              </a:rPr>
              <a:t>팀원 ②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삼성긴고딕 Regular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삼성긴고딕 Regular" panose="020B0600000101010101" pitchFamily="50" charset="-127"/>
              </a:rPr>
              <a:t>강승훈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lt"/>
              <a:ea typeface="삼성긴고딕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A02FF-C581-E132-64A9-7ABA6FE14172}"/>
              </a:ext>
            </a:extLst>
          </p:cNvPr>
          <p:cNvSpPr txBox="1"/>
          <p:nvPr/>
        </p:nvSpPr>
        <p:spPr>
          <a:xfrm>
            <a:off x="2369175" y="5431667"/>
            <a:ext cx="7498041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삼성긴고딕 Regular" panose="020B0600000101010101" pitchFamily="50" charset="-127"/>
              </a:rPr>
              <a:t>지도교사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+mj-lt"/>
                <a:ea typeface="삼성긴고딕 Regular" panose="020B0600000101010101" pitchFamily="50" charset="-127"/>
              </a:rPr>
              <a:t>: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ea typeface="삼성긴고딕 Regular" panose="020B0600000101010101" pitchFamily="50" charset="-127"/>
              </a:rPr>
              <a:t>조윤겸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+mj-lt"/>
              <a:ea typeface="삼성긴고딕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10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E7142-8AC4-5EDD-CEAC-44E45937E059}"/>
              </a:ext>
            </a:extLst>
          </p:cNvPr>
          <p:cNvSpPr txBox="1"/>
          <p:nvPr/>
        </p:nvSpPr>
        <p:spPr>
          <a:xfrm>
            <a:off x="550333" y="1075267"/>
            <a:ext cx="110405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저희 </a:t>
            </a:r>
            <a:r>
              <a:rPr lang="en-US" altLang="ko-KR" sz="1400" dirty="0"/>
              <a:t>WAI </a:t>
            </a:r>
            <a:r>
              <a:rPr lang="ko-KR" altLang="en-US" sz="1400" dirty="0"/>
              <a:t>팀은 </a:t>
            </a:r>
            <a:r>
              <a:rPr lang="ko-KR" altLang="en-US" sz="1400" u="sng" dirty="0"/>
              <a:t>전력을 사용하지 않을 때 콘센트 전원을 끄지 않아 발생하는 대기전력 낭비 문제를 해결하려 합니다</a:t>
            </a:r>
            <a:r>
              <a:rPr lang="en-US" altLang="ko-KR" sz="1400" u="sng" dirty="0"/>
              <a:t>.</a:t>
            </a:r>
            <a:r>
              <a:rPr lang="en-US" altLang="ko-KR" sz="1400" dirty="0"/>
              <a:t> </a:t>
            </a:r>
            <a:r>
              <a:rPr lang="ko-KR" altLang="en-US" sz="1400" dirty="0"/>
              <a:t>나아가 전력 낭비 문제를 해결함으로 온실 가스 배출을 감소시키는 것이 저희의 목표입니다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 프로젝트 활동을 하기 위해 저희 팀은 우리 주변에 변화가 필요한 부분을 찾아보았습니다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주위를 둘러보다 보니 곳곳에 꽂혀 있는 콘센트들과 사용하지 않음에도 깜박거리고 있는 컴퓨터가 눈에 들어왔습니다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보고 저희는 질문을 던지게 되었습니다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</a:t>
            </a:r>
            <a:r>
              <a:rPr lang="ko-KR" altLang="en-US" sz="1400" dirty="0"/>
              <a:t>저렇게 대기 전력으로 소모되는 전력은 얼마나 될까</a:t>
            </a:r>
            <a:r>
              <a:rPr lang="en-US" altLang="ko-KR" sz="1400" dirty="0"/>
              <a:t>?”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조사를 해 보니 </a:t>
            </a:r>
            <a:r>
              <a:rPr lang="en-US" altLang="ko-KR" sz="1400" dirty="0"/>
              <a:t>2011</a:t>
            </a:r>
            <a:r>
              <a:rPr lang="ko-KR" altLang="en-US" sz="1400" dirty="0"/>
              <a:t>년 대기전력 실측조사에 따르면 </a:t>
            </a:r>
            <a:r>
              <a:rPr lang="ko-KR" altLang="en-US" sz="1400" dirty="0" err="1"/>
              <a:t>셋톱박스가</a:t>
            </a:r>
            <a:r>
              <a:rPr lang="ko-KR" altLang="en-US" sz="1400" dirty="0"/>
              <a:t> </a:t>
            </a:r>
            <a:r>
              <a:rPr lang="en-US" altLang="ko-KR" sz="1400" dirty="0"/>
              <a:t>12.27W</a:t>
            </a:r>
            <a:r>
              <a:rPr lang="ko-KR" altLang="en-US" sz="1400" dirty="0"/>
              <a:t>로 제일 대기전력을 많이 사용한다고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여러 전자기기들의 대기전력이 모이고 모이면 지불해야 할 돈은 평균 </a:t>
            </a:r>
            <a:r>
              <a:rPr lang="ko-KR" altLang="en-US" sz="1400" u="sng" dirty="0"/>
              <a:t>약 </a:t>
            </a:r>
            <a:r>
              <a:rPr lang="en-US" altLang="ko-KR" sz="1400" u="sng" dirty="0"/>
              <a:t>5,300</a:t>
            </a:r>
            <a:r>
              <a:rPr lang="ko-KR" altLang="en-US" sz="1400" u="sng" dirty="0"/>
              <a:t>원 </a:t>
            </a:r>
            <a:r>
              <a:rPr lang="ko-KR" altLang="en-US" sz="1400" dirty="0"/>
              <a:t>정도 된다고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현재는 </a:t>
            </a:r>
            <a:r>
              <a:rPr lang="en-US" altLang="ko-KR" sz="1400" dirty="0"/>
              <a:t>2022</a:t>
            </a:r>
            <a:r>
              <a:rPr lang="ko-KR" altLang="en-US" sz="1400" dirty="0"/>
              <a:t>년이기 때문에 지불해야 할 대기전력 비용은 더욱 증가했을 것으로 예상됩니다</a:t>
            </a:r>
            <a:r>
              <a:rPr lang="en-US" altLang="ko-KR" sz="1400" dirty="0"/>
              <a:t>. 21</a:t>
            </a:r>
            <a:r>
              <a:rPr lang="ko-KR" altLang="en-US" sz="1400" dirty="0"/>
              <a:t>세기에는 전자기기 사용 증가 추세가 지속되고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이로 인해 전자기기 사용 증가로 인해 불필요한 대기 전력 낭비 문제가 심각합니다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대부분의 사람들이 </a:t>
            </a:r>
            <a:r>
              <a:rPr lang="en-US" altLang="ko-KR" sz="1400" dirty="0"/>
              <a:t>TV</a:t>
            </a:r>
            <a:r>
              <a:rPr lang="ko-KR" altLang="en-US" sz="1400" dirty="0"/>
              <a:t>나 컴퓨터를 사용하지 않을 때에도 콘센트를 뽑지 않는 것이 그 대표적인 예입니다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저희 팀은 이러한 문제를 인지하고 해결하고자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대기전력 낭비 문제를 해결하게 되면 소비되는 전력량이 감소한다는 뜻이므로 덩달아 발전소에서 전기를 만드는 데 배출되는 온실 가스 또한 줄어들 것입니다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74080C07-9E9A-448B-9DE0-01E5E6772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3" y="3752923"/>
            <a:ext cx="4017308" cy="227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28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E7142-8AC4-5EDD-CEAC-44E45937E059}"/>
              </a:ext>
            </a:extLst>
          </p:cNvPr>
          <p:cNvSpPr txBox="1"/>
          <p:nvPr/>
        </p:nvSpPr>
        <p:spPr>
          <a:xfrm>
            <a:off x="550333" y="1075267"/>
            <a:ext cx="110405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저희 </a:t>
            </a:r>
            <a:r>
              <a:rPr lang="en-US" altLang="ko-KR" sz="1400" dirty="0"/>
              <a:t>WAI </a:t>
            </a:r>
            <a:r>
              <a:rPr lang="ko-KR" altLang="en-US" sz="1400" dirty="0"/>
              <a:t>팀은 </a:t>
            </a:r>
            <a:r>
              <a:rPr lang="en-US" altLang="ko-KR" sz="1400" dirty="0"/>
              <a:t>‘NWP(No Wasted Power)</a:t>
            </a:r>
            <a:r>
              <a:rPr lang="ko-KR" altLang="en-US" sz="1400" dirty="0" err="1"/>
              <a:t>멀티탭과</a:t>
            </a:r>
            <a:r>
              <a:rPr lang="ko-KR" altLang="en-US" sz="1400" dirty="0"/>
              <a:t> </a:t>
            </a:r>
            <a:r>
              <a:rPr lang="en-US" altLang="ko-KR" sz="1400" dirty="0"/>
              <a:t>NWP </a:t>
            </a:r>
            <a:r>
              <a:rPr lang="ko-KR" altLang="en-US" sz="1400" dirty="0"/>
              <a:t>웹</a:t>
            </a:r>
            <a:r>
              <a:rPr lang="en-US" altLang="ko-KR" sz="1400" dirty="0"/>
              <a:t>’</a:t>
            </a:r>
            <a:r>
              <a:rPr lang="ko-KR" altLang="en-US" sz="1400" dirty="0"/>
              <a:t> 이라고 이름 붙인 대기전력 차단 콘센트와 콘센트의 기능 실행을 돕는 대기전력 차단 웹을 제안합니다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NWP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멀티탭의</a:t>
            </a:r>
            <a:r>
              <a:rPr lang="ko-KR" altLang="en-US" sz="1400" dirty="0"/>
              <a:t> 가장 중요한 기능은 대기전력 차단 기능입니다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</a:t>
            </a:r>
            <a:r>
              <a:rPr lang="en-US" altLang="ko-KR" sz="1400" dirty="0"/>
              <a:t>, </a:t>
            </a:r>
            <a:r>
              <a:rPr lang="ko-KR" altLang="en-US" sz="1400" dirty="0"/>
              <a:t>시중의 많은 대기전력 차단 콘센트들은 각자 웹을 연결하는 등 저희와 비슷한 양상을 띄고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저희는 시중의 </a:t>
            </a:r>
            <a:r>
              <a:rPr lang="ko-KR" altLang="en-US" sz="1400" dirty="0" err="1"/>
              <a:t>멀티탭들과의</a:t>
            </a:r>
            <a:r>
              <a:rPr lang="ko-KR" altLang="en-US" sz="1400" dirty="0"/>
              <a:t> 차별화를 위해 보조 기능으로 사용자 편의를 위해 자동화 기능을 부각시켜서 개발하고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나아가서</a:t>
            </a:r>
            <a:r>
              <a:rPr lang="en-US" altLang="ko-KR" sz="1400" dirty="0"/>
              <a:t> </a:t>
            </a:r>
            <a:r>
              <a:rPr lang="ko-KR" altLang="en-US" sz="1400" u="sng" dirty="0"/>
              <a:t>자동화 기능에서 세부적으로 나누었습니다</a:t>
            </a:r>
            <a:r>
              <a:rPr lang="en-US" altLang="ko-KR" sz="1400" u="sng" dirty="0"/>
              <a:t>. 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먼저</a:t>
            </a:r>
            <a:r>
              <a:rPr lang="en-US" altLang="ko-KR" sz="1400" dirty="0"/>
              <a:t>, </a:t>
            </a:r>
            <a:r>
              <a:rPr lang="ko-KR" altLang="en-US" sz="1400" dirty="0"/>
              <a:t>생활 반응에 따른 자동화입니다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생활 반응에 따른 자동화는 사람들의 전기 사용 루틴에 따라 대기 전력을 자동으로 차단합니다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 </a:t>
            </a:r>
            <a:r>
              <a:rPr lang="ko-KR" altLang="en-US" sz="1400" dirty="0"/>
              <a:t>루틴에 심하게 어긋나는 상황 발생 시 보호자에게 알려서 독거노인과 같이 혼자 사시는 분들을 보호할 수도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그리고 반 자동 차단입니다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반 자동 차단은 웹을 통해 </a:t>
            </a:r>
            <a:r>
              <a:rPr lang="en-US" altLang="ko-KR" sz="1400" dirty="0"/>
              <a:t>‘n</a:t>
            </a:r>
            <a:r>
              <a:rPr lang="ko-KR" altLang="en-US" sz="1400" dirty="0"/>
              <a:t>시간</a:t>
            </a:r>
            <a:r>
              <a:rPr lang="en-US" altLang="ko-KR" sz="1400" dirty="0"/>
              <a:t>,n</a:t>
            </a:r>
            <a:r>
              <a:rPr lang="ko-KR" altLang="en-US" sz="1400" dirty="0"/>
              <a:t>시 </a:t>
            </a:r>
            <a:r>
              <a:rPr lang="en-US" altLang="ko-KR" sz="1400" dirty="0"/>
              <a:t>n</a:t>
            </a:r>
            <a:r>
              <a:rPr lang="ko-KR" altLang="en-US" sz="1400" dirty="0"/>
              <a:t>분부터 </a:t>
            </a:r>
            <a:r>
              <a:rPr lang="en-US" altLang="ko-KR" sz="1400" dirty="0"/>
              <a:t>m</a:t>
            </a:r>
            <a:r>
              <a:rPr lang="ko-KR" altLang="en-US" sz="1400" dirty="0"/>
              <a:t>시 </a:t>
            </a:r>
            <a:r>
              <a:rPr lang="en-US" altLang="ko-KR" sz="1400" dirty="0"/>
              <a:t>m</a:t>
            </a:r>
            <a:r>
              <a:rPr lang="ko-KR" altLang="en-US" sz="1400" dirty="0"/>
              <a:t>분까지</a:t>
            </a:r>
            <a:r>
              <a:rPr lang="en-US" altLang="ko-KR" sz="1400" dirty="0"/>
              <a:t>’</a:t>
            </a:r>
            <a:r>
              <a:rPr lang="ko-KR" altLang="en-US" sz="1400" dirty="0"/>
              <a:t>와 같이 사용자가 시간을 설정하여 차단할 수 있게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나아가서 야간</a:t>
            </a:r>
            <a:r>
              <a:rPr lang="en-US" altLang="ko-KR" sz="1400" dirty="0"/>
              <a:t>/</a:t>
            </a:r>
            <a:r>
              <a:rPr lang="ko-KR" altLang="en-US" sz="1400" dirty="0"/>
              <a:t>취침 모드와 일정 시간 동안 사용을 하지 않을 때 절전 모드 또한 가능합니다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자동화 기능을 추가함으로 </a:t>
            </a:r>
            <a:r>
              <a:rPr lang="ko-KR" altLang="en-US" sz="1400" dirty="0" err="1"/>
              <a:t>멀티탭</a:t>
            </a:r>
            <a:r>
              <a:rPr lang="ko-KR" altLang="en-US" sz="1400" dirty="0"/>
              <a:t> 자체의 문제 또한 자동으로 해결할 수 있어야 한다고 생각했습니다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과전류가 흐를 경우 자동으로 </a:t>
            </a:r>
            <a:r>
              <a:rPr lang="ko-KR" altLang="en-US" sz="1400" dirty="0" err="1"/>
              <a:t>멀티탭에</a:t>
            </a:r>
            <a:r>
              <a:rPr lang="ko-KR" altLang="en-US" sz="1400" dirty="0"/>
              <a:t> 흐르는 전류 자체를 차단하는 것으로 구현할 수 있습니다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398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3B3EA56-D604-406F-ADB7-564219823F5C}"/>
              </a:ext>
            </a:extLst>
          </p:cNvPr>
          <p:cNvSpPr/>
          <p:nvPr/>
        </p:nvSpPr>
        <p:spPr>
          <a:xfrm>
            <a:off x="1125070" y="2028264"/>
            <a:ext cx="2882154" cy="6454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생활 반응에 따른 자동화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A84C4E-DBB4-41E1-A0A7-EDFE3A75A41D}"/>
              </a:ext>
            </a:extLst>
          </p:cNvPr>
          <p:cNvSpPr/>
          <p:nvPr/>
        </p:nvSpPr>
        <p:spPr>
          <a:xfrm>
            <a:off x="7696199" y="2028264"/>
            <a:ext cx="2882154" cy="6454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 자동화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AE54A6E-018E-4768-9631-FED6F09A2D43}"/>
              </a:ext>
            </a:extLst>
          </p:cNvPr>
          <p:cNvSpPr/>
          <p:nvPr/>
        </p:nvSpPr>
        <p:spPr>
          <a:xfrm>
            <a:off x="2198594" y="2985246"/>
            <a:ext cx="735106" cy="112955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DA0B3C4-B6B7-47DE-80C0-FD18DB1D9055}"/>
              </a:ext>
            </a:extLst>
          </p:cNvPr>
          <p:cNvSpPr/>
          <p:nvPr/>
        </p:nvSpPr>
        <p:spPr>
          <a:xfrm>
            <a:off x="8769723" y="2985246"/>
            <a:ext cx="735106" cy="112955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DFD06B-3E17-447A-BDE2-E88A4A661717}"/>
              </a:ext>
            </a:extLst>
          </p:cNvPr>
          <p:cNvSpPr/>
          <p:nvPr/>
        </p:nvSpPr>
        <p:spPr>
          <a:xfrm>
            <a:off x="1125070" y="4184277"/>
            <a:ext cx="1223683" cy="129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독거노인</a:t>
            </a:r>
            <a:endParaRPr lang="en-US" altLang="ko-KR" dirty="0"/>
          </a:p>
          <a:p>
            <a:pPr algn="ctr"/>
            <a:r>
              <a:rPr lang="ko-KR" altLang="en-US" dirty="0"/>
              <a:t>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21850D-979E-40D7-9721-5D9F724BF42D}"/>
              </a:ext>
            </a:extLst>
          </p:cNvPr>
          <p:cNvSpPr/>
          <p:nvPr/>
        </p:nvSpPr>
        <p:spPr>
          <a:xfrm>
            <a:off x="2783541" y="4184277"/>
            <a:ext cx="1223683" cy="129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루틴에 따른 </a:t>
            </a:r>
            <a:endParaRPr lang="en-US" altLang="ko-KR" dirty="0"/>
          </a:p>
          <a:p>
            <a:pPr algn="ctr"/>
            <a:r>
              <a:rPr lang="ko-KR" altLang="en-US" dirty="0"/>
              <a:t>자동화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7A64B2-D155-48D9-8938-E7BBB37FE052}"/>
              </a:ext>
            </a:extLst>
          </p:cNvPr>
          <p:cNvSpPr/>
          <p:nvPr/>
        </p:nvSpPr>
        <p:spPr>
          <a:xfrm>
            <a:off x="7696199" y="4305299"/>
            <a:ext cx="2882154" cy="10511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정해놓은</a:t>
            </a:r>
            <a:r>
              <a:rPr lang="ko-KR" altLang="en-US" dirty="0"/>
              <a:t> 시간에</a:t>
            </a:r>
            <a:endParaRPr lang="en-US" altLang="ko-KR" dirty="0"/>
          </a:p>
          <a:p>
            <a:pPr algn="ctr"/>
            <a:r>
              <a:rPr lang="ko-KR" altLang="en-US" dirty="0"/>
              <a:t>대기전력 차단</a:t>
            </a:r>
          </a:p>
        </p:txBody>
      </p:sp>
      <p:sp>
        <p:nvSpPr>
          <p:cNvPr id="16" name="설명선: 왼쪽/오른쪽/위쪽/아래쪽 15">
            <a:extLst>
              <a:ext uri="{FF2B5EF4-FFF2-40B4-BE49-F238E27FC236}">
                <a16:creationId xmlns:a16="http://schemas.microsoft.com/office/drawing/2014/main" id="{1E7D6317-E536-4AB4-AC4E-13B934584567}"/>
              </a:ext>
            </a:extLst>
          </p:cNvPr>
          <p:cNvSpPr/>
          <p:nvPr/>
        </p:nvSpPr>
        <p:spPr>
          <a:xfrm>
            <a:off x="4541115" y="1069039"/>
            <a:ext cx="2498419" cy="2480983"/>
          </a:xfrm>
          <a:prstGeom prst="quadArrowCallout">
            <a:avLst>
              <a:gd name="adj1" fmla="val 19238"/>
              <a:gd name="adj2" fmla="val 18876"/>
              <a:gd name="adj3" fmla="val 18515"/>
              <a:gd name="adj4" fmla="val 474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자동화 </a:t>
            </a:r>
            <a:endParaRPr lang="en-US" altLang="ko-KR" dirty="0"/>
          </a:p>
          <a:p>
            <a:pPr algn="ctr"/>
            <a:r>
              <a:rPr lang="ko-KR" altLang="en-US" dirty="0"/>
              <a:t>기능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37B899-CD69-492D-9D91-72804014704E}"/>
              </a:ext>
            </a:extLst>
          </p:cNvPr>
          <p:cNvSpPr/>
          <p:nvPr/>
        </p:nvSpPr>
        <p:spPr>
          <a:xfrm>
            <a:off x="3666565" y="815788"/>
            <a:ext cx="4500282" cy="900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47D2A7-E59C-4483-B156-F711F02EC9FF}"/>
              </a:ext>
            </a:extLst>
          </p:cNvPr>
          <p:cNvSpPr/>
          <p:nvPr/>
        </p:nvSpPr>
        <p:spPr>
          <a:xfrm>
            <a:off x="4616824" y="4184277"/>
            <a:ext cx="2608729" cy="129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과전류 자동 차단</a:t>
            </a:r>
          </a:p>
        </p:txBody>
      </p:sp>
    </p:spTree>
    <p:extLst>
      <p:ext uri="{BB962C8B-B14F-4D97-AF65-F5344CB8AC3E}">
        <p14:creationId xmlns:p14="http://schemas.microsoft.com/office/powerpoint/2010/main" val="8664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E7142-8AC4-5EDD-CEAC-44E45937E059}"/>
              </a:ext>
            </a:extLst>
          </p:cNvPr>
          <p:cNvSpPr txBox="1"/>
          <p:nvPr/>
        </p:nvSpPr>
        <p:spPr>
          <a:xfrm>
            <a:off x="550333" y="1075267"/>
            <a:ext cx="11040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먼저</a:t>
            </a:r>
            <a:r>
              <a:rPr lang="en-US" altLang="ko-KR" sz="1400" dirty="0"/>
              <a:t>, </a:t>
            </a:r>
            <a:r>
              <a:rPr lang="ko-KR" altLang="en-US" sz="1400" dirty="0"/>
              <a:t>웹과 </a:t>
            </a:r>
            <a:r>
              <a:rPr lang="ko-KR" altLang="en-US" sz="1400" dirty="0" err="1"/>
              <a:t>멀티탭의</a:t>
            </a:r>
            <a:r>
              <a:rPr lang="ko-KR" altLang="en-US" sz="1400" dirty="0"/>
              <a:t> 통신을 위해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en-US" altLang="ko-KR" sz="1400" dirty="0"/>
              <a:t>ESP-8266</a:t>
            </a:r>
            <a:r>
              <a:rPr lang="ko-KR" altLang="en-US" sz="1400" dirty="0"/>
              <a:t>을 사용하여 </a:t>
            </a:r>
            <a:r>
              <a:rPr lang="en-US" altLang="ko-KR" sz="1400" dirty="0"/>
              <a:t>Wi-fi</a:t>
            </a:r>
            <a:r>
              <a:rPr lang="ko-KR" altLang="en-US" sz="1400" dirty="0"/>
              <a:t>로 웹과 통신했습니다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대기 전력 차단은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릴레이를 연결하여 각 콘센트 당 하나씩 할당하여 차단되도록 했습니다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974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E7142-8AC4-5EDD-CEAC-44E45937E059}"/>
              </a:ext>
            </a:extLst>
          </p:cNvPr>
          <p:cNvSpPr txBox="1"/>
          <p:nvPr/>
        </p:nvSpPr>
        <p:spPr>
          <a:xfrm>
            <a:off x="550333" y="1075267"/>
            <a:ext cx="11040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작성해주세요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367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949</Words>
  <Application>Microsoft Office PowerPoint</Application>
  <PresentationFormat>와이드스크린</PresentationFormat>
  <Paragraphs>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삼성긴고딕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김유정/소셜비즈니스2팀/대학내일</dc:creator>
  <cp:lastModifiedBy>강승훈</cp:lastModifiedBy>
  <cp:revision>34</cp:revision>
  <dcterms:created xsi:type="dcterms:W3CDTF">2022-06-14T00:44:36Z</dcterms:created>
  <dcterms:modified xsi:type="dcterms:W3CDTF">2022-07-20T03:11:36Z</dcterms:modified>
</cp:coreProperties>
</file>