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79" r:id="rId3"/>
    <p:sldId id="280" r:id="rId4"/>
    <p:sldId id="282" r:id="rId5"/>
    <p:sldId id="281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70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50CCC-D2A9-41A8-A460-DF885BB5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16863"/>
            </a:schemeClr>
          </a:solidFill>
        </p:spPr>
        <p:txBody>
          <a:bodyPr anchor="b"/>
          <a:lstStyle>
            <a:lvl1pPr algn="ctr">
              <a:defRPr sz="6000">
                <a:solidFill>
                  <a:srgbClr val="5D5DE6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D3C8EA-911A-4F8A-A285-604C266C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882C-4AFA-4ED8-BCE7-0C0727B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22CF-0D40-4A6D-87F6-255A46A20555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873F1-0889-4FE2-98D4-6CA3631D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AA75B-02CE-4BE9-A4D3-4A50108F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76E497-232D-4370-9F18-7758231EC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69" y="4179554"/>
            <a:ext cx="1922462" cy="19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7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910E4-9678-49AB-BBEA-F4BD70C1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1DA1B-1172-4E64-BF32-98EBF6BC4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8E3BE-E5CE-41F6-B539-F64515A8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2C3E-3C7C-4661-84C7-2E75BE3ED5F5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E50D3-BBF8-432F-A762-954D592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06F84-4614-4322-8F2E-788A9501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2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D180A6-9B06-48C6-8A79-DB75DDD8E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0DA61-CBA7-4A44-9DE1-7AEC7814C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612A2-C261-4123-B970-21A42954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3F0-C574-41A5-BFAE-F3CF858297BD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DCADF-6876-4388-A3F3-AD04460E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D3729-B1B0-4EED-9678-2A0E1EA7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8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0A51009-12D8-4931-99A3-503255B344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CS4010</a:t>
            </a:r>
          </a:p>
        </p:txBody>
      </p:sp>
    </p:spTree>
    <p:extLst>
      <p:ext uri="{BB962C8B-B14F-4D97-AF65-F5344CB8AC3E}">
        <p14:creationId xmlns:p14="http://schemas.microsoft.com/office/powerpoint/2010/main" val="38992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FC5A4-5FCA-465C-A71F-3A6C0CFD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AD653-45E4-40C8-ADD3-AB076206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1E639-18A3-4E39-AA6B-03F6F05C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F821-EE1B-4E18-9A6A-3355291F4D0C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3BD50-4FDE-491F-9539-C81B24D2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6BEBE-8126-434C-9F9D-B8FE7126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6DFE-7534-48BF-BCC5-B1EA9CC1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7305F-9897-4804-AA8F-81BF824A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23BDB-3D61-4497-89E2-13B7ABD8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085-5E27-446C-87C5-054449319545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855DD-7EA4-4102-B507-A03A66E6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A17F8-ECB1-4BFB-A5F8-39853130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EBA94-98C0-4314-B2AC-A0AE7641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E029A-035D-47F8-9143-1326BA537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CC229-73D6-4E33-8AE9-D0C1E88DF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CF957-3642-412E-8274-BF7B9E40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D488-EFCF-41F2-B085-C4EE93A57EAD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FE0EF-EB8E-4C0F-8C0B-BC5FAF71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5230A-F04F-4514-A110-8B685F75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9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7B57B-F8F4-4461-9444-0B29A01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D8609-A8E5-40C3-BB76-ABD7488D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557F7-B900-47B2-BE57-9E06CA9E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63C05-639E-447F-A0B4-FD6DA1EE2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A056D7-1A7A-4C89-B31F-0888E79F2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B5B49-7515-4957-B042-58CD8F47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95B1-FA82-4C1C-BF8F-D3034C69F5B9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471DED-56D4-4C36-B995-0364035E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F369C6-0F9A-4829-95E5-86381A71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8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35B15-E9DF-4005-961B-366B5C27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E048F-4E10-4A33-B916-5E097278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7EF6-8A4A-4F69-8646-4C0061097927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7D8EF-5659-4ADC-958B-587E54C4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8F8C5-DB83-4778-9420-F4766A9B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9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B48E01-F181-4611-AEAF-3339D817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2AE3-66B2-484B-A034-917B3935ED78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8BB30-1D7E-4B4D-B68A-B11BD604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D5451-BA3E-4125-90DA-63278B5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413F7-F125-469D-B961-EDF20D11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DFA04-F895-4E96-9E88-9A38D310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923370-F392-4BC3-AD40-917EA324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2AD75-23EB-4BAD-A4C2-98841868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7E9D-5599-44D4-931C-9CACA6B52DB6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697DE-0945-4883-B9C2-FB227CCD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8316E-9C99-4D6D-B711-2355141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795E5-3205-48F6-87B3-4106D9B8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DA2D8-DFCF-4F7E-BABD-D0B810F39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31165-BC69-439B-B480-205CAD11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8F35A-29A8-4E86-A3E1-30867D3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8EE0-535B-4A57-B2BC-DF94FCEC9DD3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D9CC7-4759-4F56-AF9C-D0D4A6C2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DF333-E898-427E-AE4C-EC188195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2EF801-51EE-4D6E-8062-333A697E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4611"/>
          </a:xfrm>
          <a:prstGeom prst="rect">
            <a:avLst/>
          </a:prstGeom>
          <a:solidFill>
            <a:srgbClr val="8C3C3C">
              <a:alpha val="16863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CE9B8-C343-4C9C-B912-D795620F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926" y="1283368"/>
            <a:ext cx="11486148" cy="489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86F9-68E5-4236-BA36-0AD3F7AA5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1610-65BD-4239-9FCB-95086510BF80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F9A77-E353-4760-A017-971DCEEF4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07812-B741-4C8E-850A-9525C0B7A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AE1E-3A46-4B8B-B73F-082AA3ADF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7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B30000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35EC-0C75-4ABB-99B9-7304A8D7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108" y="1122363"/>
            <a:ext cx="10253784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Advanced Programming Practice</a:t>
            </a:r>
            <a:br>
              <a:rPr lang="en-US" altLang="ko-KR" dirty="0"/>
            </a:br>
            <a:r>
              <a:rPr lang="en-US" altLang="ko-KR" dirty="0">
                <a:solidFill>
                  <a:srgbClr val="B30000"/>
                </a:solidFill>
              </a:rPr>
              <a:t>Segment Tree</a:t>
            </a:r>
            <a:br>
              <a:rPr lang="en-US" altLang="ko-KR" dirty="0">
                <a:solidFill>
                  <a:srgbClr val="B30000"/>
                </a:solidFill>
              </a:rPr>
            </a:br>
            <a:br>
              <a:rPr lang="en-US" altLang="ko-KR" dirty="0">
                <a:solidFill>
                  <a:srgbClr val="B30000"/>
                </a:solidFill>
              </a:rPr>
            </a:br>
            <a:r>
              <a:rPr lang="en-US" altLang="ko-KR" sz="3100">
                <a:solidFill>
                  <a:schemeClr val="tx1"/>
                </a:solidFill>
              </a:rPr>
              <a:t>2022 Fall, </a:t>
            </a:r>
            <a:r>
              <a:rPr lang="en-US" altLang="ko-KR" sz="3100" dirty="0">
                <a:solidFill>
                  <a:schemeClr val="tx1"/>
                </a:solidFill>
              </a:rPr>
              <a:t>CSE4152</a:t>
            </a:r>
            <a:endParaRPr lang="ko-KR" altLang="en-US" sz="31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8DA1-823A-4054-BE9B-947DB864D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 err="1"/>
              <a:t>Sogang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23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C336-19B6-4F88-A87B-923C4BBB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4EE31-001D-48B0-88CB-404717988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84DE7-F299-4DF0-BA23-A5DD0F14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37AC4-08C6-4DCD-A3F6-472B9F66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DE7260-A098-4E41-8DA0-04A2775F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sum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52CA9-A7D8-415C-979C-6ADA819F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283368"/>
            <a:ext cx="11486148" cy="53460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given N integer elements and Q queries, please compute interval sum or modify the element. There are two types of queries: summing up elements in the interval and modifying the element.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&lt;=1000000 Q &lt;= 10000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Input</a:t>
            </a:r>
          </a:p>
          <a:p>
            <a:pPr marL="0" indent="0">
              <a:buNone/>
            </a:pPr>
            <a:r>
              <a:rPr lang="en-US" altLang="ko-KR" sz="2400" dirty="0"/>
              <a:t>5 		// input N</a:t>
            </a:r>
          </a:p>
          <a:p>
            <a:pPr marL="0" indent="0">
              <a:buNone/>
            </a:pPr>
            <a:r>
              <a:rPr lang="en-US" altLang="ko-KR" sz="2400" dirty="0"/>
              <a:t>1 2 3 4 5	// N elements</a:t>
            </a:r>
          </a:p>
          <a:p>
            <a:pPr marL="0" indent="0">
              <a:buNone/>
            </a:pPr>
            <a:r>
              <a:rPr lang="en-US" altLang="ko-KR" sz="2400" dirty="0"/>
              <a:t>3		// Q queries</a:t>
            </a:r>
          </a:p>
          <a:p>
            <a:pPr marL="0" indent="0">
              <a:buNone/>
            </a:pPr>
            <a:r>
              <a:rPr lang="en-US" altLang="ko-KR" sz="2400" dirty="0"/>
              <a:t>0 0 3		// 0 indicates computing the sum of the interval. The result is 10.</a:t>
            </a:r>
          </a:p>
          <a:p>
            <a:pPr marL="0" indent="0">
              <a:buNone/>
            </a:pPr>
            <a:r>
              <a:rPr lang="en-US" altLang="ko-KR" sz="2400" dirty="0"/>
              <a:t>1 1 1 		// 1 indicates modification. The second element is changed to 1</a:t>
            </a:r>
          </a:p>
          <a:p>
            <a:pPr marL="0" indent="0">
              <a:buNone/>
            </a:pPr>
            <a:r>
              <a:rPr lang="en-US" altLang="ko-KR" sz="2400" dirty="0"/>
              <a:t>0 0 3		// The result is 9.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Hint: use an interval tree and the sum table together.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4E41C-E0EC-40C5-965A-816A802B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4752-F431-481C-B7F1-564568C6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DE7260-A098-4E41-8DA0-04A2775F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sum </a:t>
            </a:r>
            <a:r>
              <a:rPr lang="ko-KR" altLang="en-US" dirty="0"/>
              <a:t>채점용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52CA9-A7D8-415C-979C-6ADA819F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283368"/>
            <a:ext cx="11486148" cy="5346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given N integer elements and Q queries, please compute interval sum or modify the element. There are two types of queries: summing up elements in the interval and modifying the element.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&lt;=1000000 Q &lt;= 10000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Input</a:t>
            </a:r>
          </a:p>
          <a:p>
            <a:pPr marL="0" indent="0">
              <a:buNone/>
            </a:pPr>
            <a:r>
              <a:rPr lang="en-US" altLang="ko-KR" sz="2400" dirty="0"/>
              <a:t>7 		// input N</a:t>
            </a:r>
          </a:p>
          <a:p>
            <a:pPr marL="0" indent="0">
              <a:buNone/>
            </a:pPr>
            <a:r>
              <a:rPr lang="en-US" altLang="ko-KR" sz="2400" dirty="0"/>
              <a:t>10 5 7 3 4 2 8	// N elements</a:t>
            </a:r>
          </a:p>
          <a:p>
            <a:pPr marL="0" indent="0">
              <a:buNone/>
            </a:pPr>
            <a:r>
              <a:rPr lang="en-US" altLang="ko-KR" sz="2400" dirty="0"/>
              <a:t>3		// Q queries</a:t>
            </a:r>
          </a:p>
          <a:p>
            <a:pPr marL="0" indent="0">
              <a:buNone/>
            </a:pPr>
            <a:r>
              <a:rPr lang="en-US" altLang="ko-KR" sz="2400" dirty="0"/>
              <a:t>0 0 3</a:t>
            </a:r>
          </a:p>
          <a:p>
            <a:pPr marL="0" indent="0">
              <a:buNone/>
            </a:pPr>
            <a:r>
              <a:rPr lang="en-US" altLang="ko-KR" sz="2400" dirty="0"/>
              <a:t>1 2 9</a:t>
            </a:r>
          </a:p>
          <a:p>
            <a:pPr marL="0" indent="0">
              <a:buNone/>
            </a:pPr>
            <a:r>
              <a:rPr lang="en-US" altLang="ko-KR" sz="2400" dirty="0"/>
              <a:t>0 0 3 			</a:t>
            </a:r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4E41C-E0EC-40C5-965A-816A802B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4752-F431-481C-B7F1-564568C6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A105BE-1533-4011-97AE-6DE97FC9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39" y="3429000"/>
            <a:ext cx="4811261" cy="25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8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DE7260-A098-4E41-8DA0-04A2775F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sum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52CA9-A7D8-415C-979C-6ADA819F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283368"/>
            <a:ext cx="11486148" cy="5346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For given </a:t>
            </a:r>
            <a:r>
              <a:rPr lang="en-US" altLang="ko-KR" dirty="0" err="1"/>
              <a:t>NxM</a:t>
            </a:r>
            <a:r>
              <a:rPr lang="en-US" altLang="ko-KR" dirty="0"/>
              <a:t> integer elements and Q queries, please compute 2D sums for given Q intervals.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N&lt;=1000, M&lt;=1000, Q &lt;=1000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Input</a:t>
            </a:r>
          </a:p>
          <a:p>
            <a:pPr marL="0" indent="0">
              <a:buNone/>
            </a:pPr>
            <a:r>
              <a:rPr lang="en-US" altLang="ko-KR" sz="2400" dirty="0"/>
              <a:t>5 3 		// input N</a:t>
            </a:r>
          </a:p>
          <a:p>
            <a:pPr marL="0" indent="0">
              <a:buNone/>
            </a:pPr>
            <a:r>
              <a:rPr lang="en-US" altLang="ko-KR" sz="2400" dirty="0"/>
              <a:t>1 2 3 4 5	// </a:t>
            </a:r>
            <a:r>
              <a:rPr lang="en-US" altLang="ko-KR" sz="2400" dirty="0" err="1"/>
              <a:t>NxM</a:t>
            </a:r>
            <a:r>
              <a:rPr lang="en-US" altLang="ko-KR" sz="2400" dirty="0"/>
              <a:t> elements</a:t>
            </a:r>
          </a:p>
          <a:p>
            <a:pPr marL="0" indent="0">
              <a:buNone/>
            </a:pPr>
            <a:r>
              <a:rPr lang="en-US" altLang="ko-KR" sz="2400" dirty="0"/>
              <a:t>1 2 3 4 5	</a:t>
            </a:r>
          </a:p>
          <a:p>
            <a:pPr marL="0" indent="0">
              <a:buNone/>
            </a:pPr>
            <a:r>
              <a:rPr lang="en-US" altLang="ko-KR" sz="2400" dirty="0"/>
              <a:t>1 2 3 4 5	</a:t>
            </a:r>
          </a:p>
          <a:p>
            <a:pPr marL="0" indent="0">
              <a:buNone/>
            </a:pPr>
            <a:r>
              <a:rPr lang="en-US" altLang="ko-KR" sz="2400" dirty="0"/>
              <a:t>2		// Q queries</a:t>
            </a:r>
          </a:p>
          <a:p>
            <a:pPr marL="0" indent="0">
              <a:buNone/>
            </a:pPr>
            <a:r>
              <a:rPr lang="en-US" altLang="ko-KR" sz="2400" dirty="0"/>
              <a:t>0 0 2 2	// 18</a:t>
            </a:r>
          </a:p>
          <a:p>
            <a:pPr marL="0" indent="0">
              <a:buNone/>
            </a:pPr>
            <a:r>
              <a:rPr lang="en-US" altLang="ko-KR" sz="2400" dirty="0"/>
              <a:t>0 0 0 0 	// 1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4E41C-E0EC-40C5-965A-816A802B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4752-F431-481C-B7F1-564568C6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49870E-C27C-4BD7-8DD8-5970FB275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4857"/>
              </p:ext>
            </p:extLst>
          </p:nvPr>
        </p:nvGraphicFramePr>
        <p:xfrm>
          <a:off x="6108031" y="3039010"/>
          <a:ext cx="32779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587">
                  <a:extLst>
                    <a:ext uri="{9D8B030D-6E8A-4147-A177-3AD203B41FA5}">
                      <a16:colId xmlns:a16="http://schemas.microsoft.com/office/drawing/2014/main" val="2189253814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297055721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3139043720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1344933036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136068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5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2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28205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EF9524EB-6DCC-4DA1-A861-1370C5EA0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66945"/>
              </p:ext>
            </p:extLst>
          </p:nvPr>
        </p:nvGraphicFramePr>
        <p:xfrm>
          <a:off x="6095999" y="4955073"/>
          <a:ext cx="32779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587">
                  <a:extLst>
                    <a:ext uri="{9D8B030D-6E8A-4147-A177-3AD203B41FA5}">
                      <a16:colId xmlns:a16="http://schemas.microsoft.com/office/drawing/2014/main" val="2189253814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297055721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3139043720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1344933036"/>
                    </a:ext>
                  </a:extLst>
                </a:gridCol>
                <a:gridCol w="655587">
                  <a:extLst>
                    <a:ext uri="{9D8B030D-6E8A-4147-A177-3AD203B41FA5}">
                      <a16:colId xmlns:a16="http://schemas.microsoft.com/office/drawing/2014/main" val="136068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5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2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28205"/>
                  </a:ext>
                </a:extLst>
              </a:tr>
            </a:tbl>
          </a:graphicData>
        </a:graphic>
      </p:graphicFrame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1A01E73-8982-4C7A-B011-BDB00E23245D}"/>
              </a:ext>
            </a:extLst>
          </p:cNvPr>
          <p:cNvSpPr/>
          <p:nvPr/>
        </p:nvSpPr>
        <p:spPr>
          <a:xfrm>
            <a:off x="7628021" y="4254435"/>
            <a:ext cx="192505" cy="608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7B276-0885-4E92-8D2F-824755E892F9}"/>
              </a:ext>
            </a:extLst>
          </p:cNvPr>
          <p:cNvSpPr txBox="1"/>
          <p:nvPr/>
        </p:nvSpPr>
        <p:spPr>
          <a:xfrm>
            <a:off x="9713496" y="3279746"/>
            <a:ext cx="119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1B779-54AD-4B1D-A57D-337BC3596F3F}"/>
              </a:ext>
            </a:extLst>
          </p:cNvPr>
          <p:cNvSpPr txBox="1"/>
          <p:nvPr/>
        </p:nvSpPr>
        <p:spPr>
          <a:xfrm>
            <a:off x="9713495" y="5205300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PrefixSum</a:t>
            </a:r>
            <a:r>
              <a:rPr lang="en-US" altLang="ko-KR" dirty="0"/>
              <a:t> Array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01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DE7260-A098-4E41-8DA0-04A2775F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sum </a:t>
            </a:r>
            <a:r>
              <a:rPr lang="ko-KR" altLang="en-US" dirty="0"/>
              <a:t>채점용 </a:t>
            </a:r>
            <a:r>
              <a:rPr lang="en-US" altLang="ko-KR" dirty="0" err="1"/>
              <a:t>TestCase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52CA9-A7D8-415C-979C-6ADA819F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283368"/>
            <a:ext cx="11486148" cy="5346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For given </a:t>
            </a:r>
            <a:r>
              <a:rPr lang="en-US" altLang="ko-KR" dirty="0" err="1"/>
              <a:t>NxM</a:t>
            </a:r>
            <a:r>
              <a:rPr lang="en-US" altLang="ko-KR" dirty="0"/>
              <a:t> integer elements and Q queries, please compute 2D sums for given Q intervals.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N&lt;=1000, M&lt;=1000, Q &lt;=1000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Input</a:t>
            </a:r>
          </a:p>
          <a:p>
            <a:pPr marL="0" indent="0">
              <a:buNone/>
            </a:pPr>
            <a:r>
              <a:rPr lang="en-US" altLang="ko-KR" sz="2400" dirty="0"/>
              <a:t>4 4 		// input N</a:t>
            </a:r>
          </a:p>
          <a:p>
            <a:pPr marL="0" indent="0">
              <a:buNone/>
            </a:pPr>
            <a:r>
              <a:rPr lang="en-US" altLang="ko-KR" sz="2400" dirty="0"/>
              <a:t>1 2 3 4 	// </a:t>
            </a:r>
            <a:r>
              <a:rPr lang="en-US" altLang="ko-KR" sz="2400" dirty="0" err="1"/>
              <a:t>NxM</a:t>
            </a:r>
            <a:r>
              <a:rPr lang="en-US" altLang="ko-KR" sz="2400" dirty="0"/>
              <a:t> elements</a:t>
            </a:r>
          </a:p>
          <a:p>
            <a:pPr marL="0" indent="0">
              <a:buNone/>
            </a:pPr>
            <a:r>
              <a:rPr lang="en-US" altLang="ko-KR" sz="2400" dirty="0"/>
              <a:t>2 3 4 5 	</a:t>
            </a:r>
          </a:p>
          <a:p>
            <a:pPr marL="0" indent="0">
              <a:buNone/>
            </a:pPr>
            <a:r>
              <a:rPr lang="en-US" altLang="ko-KR" sz="2400" dirty="0"/>
              <a:t>3 4 5 6</a:t>
            </a:r>
          </a:p>
          <a:p>
            <a:pPr marL="0" indent="0">
              <a:buNone/>
            </a:pPr>
            <a:r>
              <a:rPr lang="en-US" altLang="ko-KR" sz="2400" dirty="0"/>
              <a:t>4 5 6 7	</a:t>
            </a:r>
          </a:p>
          <a:p>
            <a:pPr marL="0" indent="0">
              <a:buNone/>
            </a:pPr>
            <a:r>
              <a:rPr lang="en-US" altLang="ko-KR" sz="2400" dirty="0"/>
              <a:t>1		// Q queries</a:t>
            </a:r>
          </a:p>
          <a:p>
            <a:pPr marL="0" indent="0">
              <a:buNone/>
            </a:pPr>
            <a:r>
              <a:rPr lang="en-US" altLang="ko-KR" sz="2400" dirty="0"/>
              <a:t>1 1 2 3	 	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4E41C-E0EC-40C5-965A-816A802B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CS4010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4752-F431-481C-B7F1-564568C6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E1E-3A46-4B8B-B73F-082AA3ADFF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423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Helvetica</vt:lpstr>
      <vt:lpstr>Office 테마</vt:lpstr>
      <vt:lpstr>Advanced Programming Practice Segment Tree  2022 Fall, CSE4152</vt:lpstr>
      <vt:lpstr>Assignment</vt:lpstr>
      <vt:lpstr>1D sum</vt:lpstr>
      <vt:lpstr>1D sum 채점용 TestCase</vt:lpstr>
      <vt:lpstr>2D sum</vt:lpstr>
      <vt:lpstr>2D sum 채점용 TestCase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[CSE4152] 고급소프트웨어 실습 I Segment Tree</dc:title>
  <dc:creator>Joo Ho Lee</dc:creator>
  <cp:lastModifiedBy>조원기</cp:lastModifiedBy>
  <cp:revision>38</cp:revision>
  <dcterms:created xsi:type="dcterms:W3CDTF">2022-07-30T08:19:18Z</dcterms:created>
  <dcterms:modified xsi:type="dcterms:W3CDTF">2022-11-23T05:52:58Z</dcterms:modified>
  <cp:version/>
</cp:coreProperties>
</file>