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8" r:id="rId2"/>
    <p:sldMasterId id="2147483661" r:id="rId3"/>
  </p:sldMasterIdLst>
  <p:notesMasterIdLst>
    <p:notesMasterId r:id="rId31"/>
  </p:notesMasterIdLst>
  <p:handoutMasterIdLst>
    <p:handoutMasterId r:id="rId32"/>
  </p:handoutMasterIdLst>
  <p:sldIdLst>
    <p:sldId id="355" r:id="rId4"/>
    <p:sldId id="311" r:id="rId5"/>
    <p:sldId id="312" r:id="rId6"/>
    <p:sldId id="341" r:id="rId7"/>
    <p:sldId id="316" r:id="rId8"/>
    <p:sldId id="313" r:id="rId9"/>
    <p:sldId id="314" r:id="rId10"/>
    <p:sldId id="320" r:id="rId11"/>
    <p:sldId id="324" r:id="rId12"/>
    <p:sldId id="321" r:id="rId13"/>
    <p:sldId id="319" r:id="rId14"/>
    <p:sldId id="325" r:id="rId15"/>
    <p:sldId id="326" r:id="rId16"/>
    <p:sldId id="328" r:id="rId17"/>
    <p:sldId id="330" r:id="rId18"/>
    <p:sldId id="329" r:id="rId19"/>
    <p:sldId id="327" r:id="rId20"/>
    <p:sldId id="339" r:id="rId21"/>
    <p:sldId id="340" r:id="rId22"/>
    <p:sldId id="331" r:id="rId23"/>
    <p:sldId id="342" r:id="rId24"/>
    <p:sldId id="332" r:id="rId25"/>
    <p:sldId id="334" r:id="rId26"/>
    <p:sldId id="285" r:id="rId27"/>
    <p:sldId id="357" r:id="rId28"/>
    <p:sldId id="286" r:id="rId29"/>
    <p:sldId id="288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3BB7ADF-3968-49CD-9A4A-2DCA7E381966}">
          <p14:sldIdLst>
            <p14:sldId id="355"/>
            <p14:sldId id="311"/>
            <p14:sldId id="312"/>
            <p14:sldId id="341"/>
            <p14:sldId id="316"/>
            <p14:sldId id="313"/>
            <p14:sldId id="314"/>
            <p14:sldId id="320"/>
            <p14:sldId id="324"/>
            <p14:sldId id="321"/>
            <p14:sldId id="319"/>
            <p14:sldId id="325"/>
            <p14:sldId id="326"/>
            <p14:sldId id="328"/>
            <p14:sldId id="330"/>
            <p14:sldId id="329"/>
            <p14:sldId id="327"/>
            <p14:sldId id="339"/>
            <p14:sldId id="340"/>
            <p14:sldId id="331"/>
            <p14:sldId id="342"/>
            <p14:sldId id="332"/>
            <p14:sldId id="334"/>
            <p14:sldId id="285"/>
            <p14:sldId id="357"/>
            <p14:sldId id="286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D658"/>
    <a:srgbClr val="9EB8E5"/>
    <a:srgbClr val="FAE8D6"/>
    <a:srgbClr val="CFD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80" autoAdjust="0"/>
    <p:restoredTop sz="94422" autoAdjust="0"/>
  </p:normalViewPr>
  <p:slideViewPr>
    <p:cSldViewPr snapToGrid="0">
      <p:cViewPr>
        <p:scale>
          <a:sx n="75" d="100"/>
          <a:sy n="75" d="100"/>
        </p:scale>
        <p:origin x="43" y="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90" d="100"/>
        <a:sy n="9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 현구" userId="d161eb6a10c3303b" providerId="LiveId" clId="{922EC537-FA19-44DE-AFC4-25681A45651D}"/>
    <pc:docChg chg="custSel addSld modSld modMainMaster">
      <pc:chgData name="강 현구" userId="d161eb6a10c3303b" providerId="LiveId" clId="{922EC537-FA19-44DE-AFC4-25681A45651D}" dt="2018-08-21T08:49:23.891" v="196" actId="14100"/>
      <pc:docMkLst>
        <pc:docMk/>
      </pc:docMkLst>
      <pc:sldChg chg="addSp delSp modSp">
        <pc:chgData name="강 현구" userId="d161eb6a10c3303b" providerId="LiveId" clId="{922EC537-FA19-44DE-AFC4-25681A45651D}" dt="2018-08-21T08:48:38.378" v="182" actId="478"/>
        <pc:sldMkLst>
          <pc:docMk/>
          <pc:sldMk cId="2205372825" sldId="256"/>
        </pc:sldMkLst>
        <pc:spChg chg="del">
          <ac:chgData name="강 현구" userId="d161eb6a10c3303b" providerId="LiveId" clId="{922EC537-FA19-44DE-AFC4-25681A45651D}" dt="2018-08-21T08:48:02.283" v="162" actId="478"/>
          <ac:spMkLst>
            <pc:docMk/>
            <pc:sldMk cId="2205372825" sldId="256"/>
            <ac:spMk id="2" creationId="{2E0897D3-89CF-4089-A908-21830DCAE693}"/>
          </ac:spMkLst>
        </pc:spChg>
        <pc:spChg chg="del">
          <ac:chgData name="강 현구" userId="d161eb6a10c3303b" providerId="LiveId" clId="{922EC537-FA19-44DE-AFC4-25681A45651D}" dt="2018-08-21T08:48:02.283" v="162" actId="478"/>
          <ac:spMkLst>
            <pc:docMk/>
            <pc:sldMk cId="2205372825" sldId="256"/>
            <ac:spMk id="3" creationId="{35DCE703-E311-4797-9937-EDBE6929A579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4" creationId="{2BAEA096-526D-45B2-9427-57A85D0E47C0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5" creationId="{E5767481-BEE1-4290-B094-EAC86C690EBC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6" creationId="{3C8360DB-5AE6-4E11-8AB2-4C131D61128B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7" creationId="{7F135248-9156-429D-9534-21C1A1DC2351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8" creationId="{1BED4EFD-67E4-4515-9BD3-2CD78052F0B6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9" creationId="{3C73DCD3-5819-4BB5-BC1F-6BB86D9AD913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10" creationId="{5CDB159B-F0D8-4CFC-AD6B-7D8E2F62BCBA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11" creationId="{6C03F0CA-2473-4385-9A5B-A1D613F2F9A6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3" creationId="{6A4E8904-BCB0-41E2-B55F-C295FA0A8398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5" creationId="{F7241FA6-388D-44F1-BD1A-D64E9A5B901D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7" creationId="{D608E96E-C53B-47CA-AD0E-38AEC6152A15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9" creationId="{E5DEFA06-58A7-4F42-97BC-C7B779BC2125}"/>
          </ac:spMkLst>
        </pc:spChg>
      </pc:sldChg>
      <pc:sldChg chg="add">
        <pc:chgData name="강 현구" userId="d161eb6a10c3303b" providerId="LiveId" clId="{922EC537-FA19-44DE-AFC4-25681A45651D}" dt="2018-08-21T08:43:00.483" v="11"/>
        <pc:sldMkLst>
          <pc:docMk/>
          <pc:sldMk cId="2227067192" sldId="257"/>
        </pc:sldMkLst>
      </pc:sldChg>
      <pc:sldMasterChg chg="modSldLayout">
        <pc:chgData name="강 현구" userId="d161eb6a10c3303b" providerId="LiveId" clId="{922EC537-FA19-44DE-AFC4-25681A45651D}" dt="2018-08-21T08:49:23.891" v="196" actId="14100"/>
        <pc:sldMasterMkLst>
          <pc:docMk/>
          <pc:sldMasterMk cId="1982700925" sldId="2147483648"/>
        </pc:sldMasterMkLst>
        <pc:sldLayoutChg chg="addSp delSp modSp">
          <pc:chgData name="강 현구" userId="d161eb6a10c3303b" providerId="LiveId" clId="{922EC537-FA19-44DE-AFC4-25681A45651D}" dt="2018-08-21T08:48:20.176" v="180" actId="403"/>
          <pc:sldLayoutMkLst>
            <pc:docMk/>
            <pc:sldMasterMk cId="1982700925" sldId="2147483648"/>
            <pc:sldLayoutMk cId="1524681758" sldId="2147483649"/>
          </pc:sldLayoutMkLst>
          <pc:spChg chg="add del">
            <ac:chgData name="강 현구" userId="d161eb6a10c3303b" providerId="LiveId" clId="{922EC537-FA19-44DE-AFC4-25681A45651D}" dt="2018-08-21T08:45:08.841" v="34" actId="11529"/>
            <ac:spMkLst>
              <pc:docMk/>
              <pc:sldMasterMk cId="1982700925" sldId="2147483648"/>
              <pc:sldLayoutMk cId="1524681758" sldId="2147483649"/>
              <ac:spMk id="7" creationId="{2D9D1364-604A-4607-AA76-345F9A6DE2BA}"/>
            </ac:spMkLst>
          </pc:spChg>
          <pc:spChg chg="add mod">
            <ac:chgData name="강 현구" userId="d161eb6a10c3303b" providerId="LiveId" clId="{922EC537-FA19-44DE-AFC4-25681A45651D}" dt="2018-08-21T08:47:55.393" v="161" actId="1036"/>
            <ac:spMkLst>
              <pc:docMk/>
              <pc:sldMasterMk cId="1982700925" sldId="2147483648"/>
              <pc:sldLayoutMk cId="1524681758" sldId="2147483649"/>
              <ac:spMk id="8" creationId="{A6D8A5A5-1C76-4950-8063-9600DB64DAB0}"/>
            </ac:spMkLst>
          </pc:spChg>
          <pc:spChg chg="add mod">
            <ac:chgData name="강 현구" userId="d161eb6a10c3303b" providerId="LiveId" clId="{922EC537-FA19-44DE-AFC4-25681A45651D}" dt="2018-08-21T08:47:55.393" v="161" actId="1036"/>
            <ac:spMkLst>
              <pc:docMk/>
              <pc:sldMasterMk cId="1982700925" sldId="2147483648"/>
              <pc:sldLayoutMk cId="1524681758" sldId="2147483649"/>
              <ac:spMk id="9" creationId="{E4B29DF9-1BA3-4536-862C-6B340690D6E8}"/>
            </ac:spMkLst>
          </pc:spChg>
          <pc:spChg chg="add mod">
            <ac:chgData name="강 현구" userId="d161eb6a10c3303b" providerId="LiveId" clId="{922EC537-FA19-44DE-AFC4-25681A45651D}" dt="2018-08-21T08:48:20.176" v="180" actId="403"/>
            <ac:spMkLst>
              <pc:docMk/>
              <pc:sldMasterMk cId="1982700925" sldId="2147483648"/>
              <pc:sldLayoutMk cId="1524681758" sldId="2147483649"/>
              <ac:spMk id="10" creationId="{3D57D16C-126B-417B-9B5B-DC84F04B11D2}"/>
            </ac:spMkLst>
          </pc:spChg>
          <pc:spChg chg="add mod">
            <ac:chgData name="강 현구" userId="d161eb6a10c3303b" providerId="LiveId" clId="{922EC537-FA19-44DE-AFC4-25681A45651D}" dt="2018-08-21T08:47:49.461" v="145" actId="1076"/>
            <ac:spMkLst>
              <pc:docMk/>
              <pc:sldMasterMk cId="1982700925" sldId="2147483648"/>
              <pc:sldLayoutMk cId="1524681758" sldId="2147483649"/>
              <ac:spMk id="11" creationId="{B57FA5EB-BE34-4A3F-8DDE-B4B12061C145}"/>
            </ac:spMkLst>
          </pc:spChg>
        </pc:sldLayoutChg>
        <pc:sldLayoutChg chg="addSp delSp modSp">
          <pc:chgData name="강 현구" userId="d161eb6a10c3303b" providerId="LiveId" clId="{922EC537-FA19-44DE-AFC4-25681A45651D}" dt="2018-08-21T08:49:23.891" v="196" actId="14100"/>
          <pc:sldLayoutMkLst>
            <pc:docMk/>
            <pc:sldMasterMk cId="1982700925" sldId="2147483648"/>
            <pc:sldLayoutMk cId="1620026944" sldId="2147483650"/>
          </pc:sldLayoutMkLst>
          <pc:spChg chg="add del mod">
            <ac:chgData name="강 현구" userId="d161eb6a10c3303b" providerId="LiveId" clId="{922EC537-FA19-44DE-AFC4-25681A45651D}" dt="2018-08-21T08:43:46.463" v="33" actId="478"/>
            <ac:spMkLst>
              <pc:docMk/>
              <pc:sldMasterMk cId="1982700925" sldId="2147483648"/>
              <pc:sldLayoutMk cId="1620026944" sldId="2147483650"/>
              <ac:spMk id="7" creationId="{1C1667B9-1AD0-4617-B555-7B4495AA2A8E}"/>
            </ac:spMkLst>
          </pc:spChg>
          <pc:spChg chg="add del">
            <ac:chgData name="강 현구" userId="d161eb6a10c3303b" providerId="LiveId" clId="{922EC537-FA19-44DE-AFC4-25681A45651D}" dt="2018-08-21T08:43:22.922" v="14" actId="11529"/>
            <ac:spMkLst>
              <pc:docMk/>
              <pc:sldMasterMk cId="1982700925" sldId="2147483648"/>
              <pc:sldLayoutMk cId="1620026944" sldId="2147483650"/>
              <ac:spMk id="8" creationId="{8E3ACC32-DB83-4DFF-95FD-5C1B5A453CF8}"/>
            </ac:spMkLst>
          </pc:spChg>
          <pc:spChg chg="add del mod">
            <ac:chgData name="강 현구" userId="d161eb6a10c3303b" providerId="LiveId" clId="{922EC537-FA19-44DE-AFC4-25681A45651D}" dt="2018-08-21T08:43:22.922" v="14" actId="11529"/>
            <ac:spMkLst>
              <pc:docMk/>
              <pc:sldMasterMk cId="1982700925" sldId="2147483648"/>
              <pc:sldLayoutMk cId="1620026944" sldId="2147483650"/>
              <ac:spMk id="9" creationId="{959F1AEA-F690-4B4F-9A33-FC228D858939}"/>
            </ac:spMkLst>
          </pc:spChg>
          <pc:spChg chg="add mod">
            <ac:chgData name="강 현구" userId="d161eb6a10c3303b" providerId="LiveId" clId="{922EC537-FA19-44DE-AFC4-25681A45651D}" dt="2018-08-21T08:43:44.825" v="32" actId="1036"/>
            <ac:spMkLst>
              <pc:docMk/>
              <pc:sldMasterMk cId="1982700925" sldId="2147483648"/>
              <pc:sldLayoutMk cId="1620026944" sldId="2147483650"/>
              <ac:spMk id="10" creationId="{F868F174-6DF0-4C89-A642-73B71EFAB0B8}"/>
            </ac:spMkLst>
          </pc:spChg>
          <pc:spChg chg="add del">
            <ac:chgData name="강 현구" userId="d161eb6a10c3303b" providerId="LiveId" clId="{922EC537-FA19-44DE-AFC4-25681A45651D}" dt="2018-08-21T08:49:00.504" v="183" actId="11529"/>
            <ac:spMkLst>
              <pc:docMk/>
              <pc:sldMasterMk cId="1982700925" sldId="2147483648"/>
              <pc:sldLayoutMk cId="1620026944" sldId="2147483650"/>
              <ac:spMk id="11" creationId="{45E3E761-5BB0-4CA7-AB55-1BAC451E030A}"/>
            </ac:spMkLst>
          </pc:spChg>
          <pc:spChg chg="add mod">
            <ac:chgData name="강 현구" userId="d161eb6a10c3303b" providerId="LiveId" clId="{922EC537-FA19-44DE-AFC4-25681A45651D}" dt="2018-08-21T08:49:23.891" v="196" actId="14100"/>
            <ac:spMkLst>
              <pc:docMk/>
              <pc:sldMasterMk cId="1982700925" sldId="2147483648"/>
              <pc:sldLayoutMk cId="1620026944" sldId="2147483650"/>
              <ac:spMk id="12" creationId="{B74E490C-3937-4F49-B671-4BEB56CAC886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212FE-F72B-42A5-B7C2-12EF5426937A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D7CBB-4450-451F-A5E8-F4F76D619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133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D5A97-6229-445C-BD2C-F18877D982C6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159E7-2790-4F78-8D56-B17DFDA04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10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file_write</a:t>
            </a:r>
            <a:r>
              <a:rPr lang="en-US" altLang="ko-KR" dirty="0"/>
              <a:t> should not be performed.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159E7-2790-4F78-8D56-B17DFDA0432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58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E4B29DF9-1BA3-4536-862C-6B340690D6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2293" y="4099484"/>
            <a:ext cx="7607415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Conference Name</a:t>
            </a:r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57FA5EB-BE34-4A3F-8DDE-B4B12061C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6337" y="5383953"/>
            <a:ext cx="2706742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Presenter</a:t>
            </a: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7B834F1-B50B-49D9-B28F-E10487E59B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4564" y="2307538"/>
            <a:ext cx="6142873" cy="51495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045053E-BC1A-4A13-BA44-3A4557D987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0" y="3264782"/>
            <a:ext cx="4572000" cy="4213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Authors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36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1611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400" b="1"/>
            </a:lvl1pPr>
            <a:lvl2pPr marL="685800" indent="-228600">
              <a:lnSpc>
                <a:spcPct val="120000"/>
              </a:lnSpc>
              <a:buFont typeface="Wingdings" pitchFamily="2" charset="2"/>
              <a:buChar char="§"/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4" name="직선 연결선 6">
            <a:extLst>
              <a:ext uri="{FF2B5EF4-FFF2-40B4-BE49-F238E27FC236}">
                <a16:creationId xmlns:a16="http://schemas.microsoft.com/office/drawing/2014/main" id="{C351BC72-642C-1645-9845-FBD5B9507798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26677FD-D756-4E41-9CDB-5C76DB4E6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0466" y="5964670"/>
            <a:ext cx="478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50AAA-8F92-814C-869C-8228B277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8978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2434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  <a:prstGeom prst="rect">
            <a:avLst/>
          </a:prstGeom>
        </p:spPr>
        <p:txBody>
          <a:bodyPr/>
          <a:lstStyle>
            <a:lvl1pPr latinLnBrk="0" hangingPunct="0">
              <a:defRPr sz="2000"/>
            </a:lvl1pPr>
            <a:lvl2pPr latinLnBrk="0" hangingPunct="0">
              <a:defRPr sz="1800"/>
            </a:lvl2pPr>
            <a:lvl3pPr latinLnBrk="0" hangingPunct="0">
              <a:defRPr sz="1600"/>
            </a:lvl3pPr>
            <a:lvl4pPr latinLnBrk="0" hangingPunct="0">
              <a:defRPr sz="1400"/>
            </a:lvl4pPr>
            <a:lvl5pPr latinLnBrk="0" hangingPunct="0"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75827DF-05E3-CC4C-9E8F-C343D162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A305A6-A07C-784C-BBE4-67C27A551C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20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02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  <a:prstGeom prst="rect">
            <a:avLst/>
          </a:prstGeom>
        </p:spPr>
        <p:txBody>
          <a:bodyPr/>
          <a:lstStyle>
            <a:lvl1pPr latinLnBrk="0" hangingPunct="0">
              <a:defRPr sz="2000"/>
            </a:lvl1pPr>
            <a:lvl2pPr latinLnBrk="0" hangingPunct="0">
              <a:defRPr sz="1800"/>
            </a:lvl2pPr>
            <a:lvl3pPr latinLnBrk="0" hangingPunct="0">
              <a:defRPr sz="1600"/>
            </a:lvl3pPr>
            <a:lvl4pPr latinLnBrk="0" hangingPunct="0">
              <a:defRPr sz="1400"/>
            </a:lvl4pPr>
            <a:lvl5pPr latinLnBrk="0" hangingPunct="0"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75827DF-05E3-CC4C-9E8F-C343D162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8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4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2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1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7">
            <a:extLst>
              <a:ext uri="{FF2B5EF4-FFF2-40B4-BE49-F238E27FC236}">
                <a16:creationId xmlns:a16="http://schemas.microsoft.com/office/drawing/2014/main" id="{C3872EE5-7D72-5945-8D0C-856D97CCA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1815" y="1857430"/>
            <a:ext cx="5148370" cy="14481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[CSE4070-01]</a:t>
            </a:r>
            <a:r>
              <a:rPr lang="en-US" altLang="ko-KR" dirty="0"/>
              <a:t> </a:t>
            </a:r>
          </a:p>
          <a:p>
            <a:endParaRPr lang="en-US" dirty="0"/>
          </a:p>
          <a:p>
            <a:r>
              <a:rPr lang="en-US" dirty="0"/>
              <a:t>Instructors</a:t>
            </a:r>
          </a:p>
          <a:p>
            <a:r>
              <a:rPr lang="en-US" dirty="0"/>
              <a:t>Prof. </a:t>
            </a:r>
            <a:r>
              <a:rPr lang="en-US" dirty="0" err="1"/>
              <a:t>Sungyong</a:t>
            </a:r>
            <a:r>
              <a:rPr lang="en-US" dirty="0"/>
              <a:t> Park</a:t>
            </a:r>
          </a:p>
          <a:p>
            <a:endParaRPr lang="en-US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4582DBF4-EC0C-7F46-8353-7AB29448E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265" y="1185955"/>
            <a:ext cx="8539471" cy="514954"/>
          </a:xfrm>
        </p:spPr>
        <p:txBody>
          <a:bodyPr/>
          <a:lstStyle/>
          <a:p>
            <a:r>
              <a:rPr lang="en-US" altLang="ko-KR" sz="3600" dirty="0"/>
              <a:t>Project #2: User Program</a:t>
            </a:r>
            <a:r>
              <a:rPr lang="ko-KR" altLang="en-US" sz="3600" dirty="0"/>
              <a:t> </a:t>
            </a:r>
            <a:r>
              <a:rPr lang="en-US" altLang="ko-KR" sz="3600" dirty="0"/>
              <a:t>(</a:t>
            </a:r>
            <a:r>
              <a:rPr lang="en-US" altLang="ko-KR" sz="3600"/>
              <a:t>2)</a:t>
            </a:r>
            <a:endParaRPr lang="en-US" sz="1400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F90EBD8-294F-9649-B9ED-E35655784D2A}"/>
              </a:ext>
            </a:extLst>
          </p:cNvPr>
          <p:cNvSpPr txBox="1">
            <a:spLocks/>
          </p:cNvSpPr>
          <p:nvPr/>
        </p:nvSpPr>
        <p:spPr>
          <a:xfrm>
            <a:off x="2360177" y="3305577"/>
            <a:ext cx="7607415" cy="202130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600" dirty="0"/>
          </a:p>
          <a:p>
            <a:r>
              <a:rPr lang="en-US" altLang="ko-KR" sz="1600" dirty="0"/>
              <a:t>Teaching Assistants</a:t>
            </a:r>
          </a:p>
          <a:p>
            <a:r>
              <a:rPr lang="en-US" altLang="ko-KR" sz="1600" dirty="0" err="1"/>
              <a:t>Kihyun</a:t>
            </a:r>
            <a:r>
              <a:rPr lang="en-US" altLang="ko-KR" sz="1600" dirty="0"/>
              <a:t> Kim</a:t>
            </a:r>
          </a:p>
          <a:p>
            <a:r>
              <a:rPr lang="en-US" altLang="ko-KR" sz="1600" dirty="0" err="1"/>
              <a:t>Hamin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Hwangbo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Fall 2022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10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System Call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Basic file system usage interfaces: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10</a:t>
            </a:fld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2839915" y="1776046"/>
            <a:ext cx="2497015" cy="624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fopen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(…) / open(…)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39915" y="3063825"/>
            <a:ext cx="2497015" cy="624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Interrupt &amp; </a:t>
            </a:r>
            <a:br>
              <a:rPr lang="en-US" altLang="ko-KR" dirty="0">
                <a:solidFill>
                  <a:schemeClr val="tx1"/>
                </a:solidFill>
                <a:latin typeface="+mj-lt"/>
              </a:rPr>
            </a:br>
            <a:r>
              <a:rPr lang="en-US" altLang="ko-KR" dirty="0">
                <a:solidFill>
                  <a:schemeClr val="tx1"/>
                </a:solidFill>
                <a:latin typeface="+mj-lt"/>
              </a:rPr>
              <a:t>System call handling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39915" y="4351604"/>
            <a:ext cx="2497015" cy="624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open(…)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3817513" y="2480961"/>
            <a:ext cx="580292" cy="50995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3817513" y="3768740"/>
            <a:ext cx="580292" cy="50995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21669" y="1776046"/>
            <a:ext cx="44840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Call </a:t>
            </a:r>
            <a:r>
              <a:rPr lang="en-US" altLang="ko-KR" dirty="0" err="1">
                <a:latin typeface="Consolas" panose="020B0609020204030204" pitchFamily="49" charset="0"/>
              </a:rPr>
              <a:t>fopen</a:t>
            </a:r>
            <a:r>
              <a:rPr lang="en-US" altLang="ko-KR" dirty="0">
                <a:latin typeface="Consolas" panose="020B0609020204030204" pitchFamily="49" charset="0"/>
              </a:rPr>
              <a:t>(or open)</a:t>
            </a:r>
            <a:r>
              <a:rPr lang="en-US" altLang="ko-KR" dirty="0"/>
              <a:t> at user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Interrupt 0x30 and</a:t>
            </a:r>
            <a:br>
              <a:rPr lang="en-US" altLang="ko-KR" dirty="0"/>
            </a:br>
            <a:r>
              <a:rPr lang="en-US" altLang="ko-KR" dirty="0"/>
              <a:t>call system call handler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Call </a:t>
            </a:r>
            <a:r>
              <a:rPr lang="en-US" altLang="ko-KR" dirty="0">
                <a:latin typeface="Consolas" panose="020B0609020204030204" pitchFamily="49" charset="0"/>
              </a:rPr>
              <a:t>open</a:t>
            </a:r>
            <a:r>
              <a:rPr lang="en-US" altLang="ko-KR" dirty="0"/>
              <a:t> system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At internal implementation of </a:t>
            </a:r>
            <a:r>
              <a:rPr lang="en-US" altLang="ko-KR" dirty="0">
                <a:latin typeface="Consolas" panose="020B0609020204030204" pitchFamily="49" charset="0"/>
              </a:rPr>
              <a:t>open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it calls </a:t>
            </a:r>
            <a:r>
              <a:rPr lang="en-US" altLang="ko-KR" dirty="0" err="1">
                <a:latin typeface="Consolas" panose="020B0609020204030204" pitchFamily="49" charset="0"/>
              </a:rPr>
              <a:t>filesys_open</a:t>
            </a:r>
            <a:r>
              <a:rPr lang="en-US" altLang="ko-KR" dirty="0"/>
              <a:t> function and open that file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371600" y="2453057"/>
            <a:ext cx="495006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2469" y="2012082"/>
            <a:ext cx="141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92469" y="2502131"/>
            <a:ext cx="141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Kernel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839915" y="5631631"/>
            <a:ext cx="2497015" cy="624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filesys_open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3817513" y="5048767"/>
            <a:ext cx="580292" cy="50995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664569" y="4206240"/>
            <a:ext cx="3807069" cy="457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9680332" y="3226550"/>
            <a:ext cx="668216" cy="9527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425354" y="2857218"/>
            <a:ext cx="277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We need to implement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61018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System Call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 in Pintos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11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0982"/>
            <a:ext cx="3364523" cy="21717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314" y="2491166"/>
            <a:ext cx="3168838" cy="15226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743" y="2343698"/>
            <a:ext cx="3045377" cy="181762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079812" y="3797384"/>
            <a:ext cx="1703294" cy="1739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285393" y="3310043"/>
            <a:ext cx="1492868" cy="1978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구부러진 연결선 24"/>
          <p:cNvCxnSpPr>
            <a:stCxn id="9" idx="3"/>
          </p:cNvCxnSpPr>
          <p:nvPr/>
        </p:nvCxnSpPr>
        <p:spPr>
          <a:xfrm flipV="1">
            <a:off x="3783106" y="2735712"/>
            <a:ext cx="854208" cy="114866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>
            <a:stCxn id="11" idx="3"/>
          </p:cNvCxnSpPr>
          <p:nvPr/>
        </p:nvCxnSpPr>
        <p:spPr>
          <a:xfrm flipV="1">
            <a:off x="7778261" y="2572360"/>
            <a:ext cx="462482" cy="836612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470439" y="5181890"/>
            <a:ext cx="95025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/>
              <a:t>System call acts like interfaces for calling </a:t>
            </a:r>
            <a:r>
              <a:rPr lang="en-US" altLang="ko-KR" sz="2800" b="1" dirty="0" err="1">
                <a:latin typeface="Consolas" panose="020B0609020204030204" pitchFamily="49" charset="0"/>
              </a:rPr>
              <a:t>file_xxx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70121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Useful APIs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+mj-lt"/>
              </a:rPr>
              <a:t>filesys</a:t>
            </a:r>
            <a:r>
              <a:rPr lang="en-US" altLang="ko-KR" dirty="0">
                <a:latin typeface="+mj-lt"/>
              </a:rPr>
              <a:t>/</a:t>
            </a:r>
            <a:r>
              <a:rPr lang="en-US" altLang="ko-KR" dirty="0" err="1">
                <a:latin typeface="+mj-lt"/>
              </a:rPr>
              <a:t>filesys.h</a:t>
            </a:r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r>
              <a:rPr lang="en-US" altLang="ko-KR" dirty="0" err="1">
                <a:latin typeface="+mj-lt"/>
              </a:rPr>
              <a:t>filesys</a:t>
            </a:r>
            <a:r>
              <a:rPr lang="en-US" altLang="ko-KR" dirty="0">
                <a:latin typeface="+mj-lt"/>
              </a:rPr>
              <a:t>/</a:t>
            </a:r>
            <a:r>
              <a:rPr lang="en-US" altLang="ko-KR" dirty="0" err="1">
                <a:latin typeface="+mj-lt"/>
              </a:rPr>
              <a:t>file.h</a:t>
            </a:r>
            <a:endParaRPr lang="en-US" altLang="ko-KR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12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353" y="1714112"/>
            <a:ext cx="4897295" cy="4938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551" y="3303394"/>
            <a:ext cx="4478899" cy="2661276"/>
          </a:xfrm>
          <a:prstGeom prst="rect">
            <a:avLst/>
          </a:prstGeom>
        </p:spPr>
      </p:pic>
      <p:sp>
        <p:nvSpPr>
          <p:cNvPr id="7" name="오른쪽 중괄호 6"/>
          <p:cNvSpPr/>
          <p:nvPr/>
        </p:nvSpPr>
        <p:spPr>
          <a:xfrm>
            <a:off x="8642838" y="1934308"/>
            <a:ext cx="738554" cy="3789484"/>
          </a:xfrm>
          <a:prstGeom prst="rightBrace">
            <a:avLst>
              <a:gd name="adj1" fmla="val 7619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586365" y="3644384"/>
            <a:ext cx="2204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Kernel Functions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28553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Denying Writes to Executable files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670770" cy="4779240"/>
          </a:xfrm>
        </p:spPr>
        <p:txBody>
          <a:bodyPr/>
          <a:lstStyle/>
          <a:p>
            <a:r>
              <a:rPr lang="en-US" altLang="ko-KR" dirty="0"/>
              <a:t>Process is executed after load to memory.</a:t>
            </a:r>
          </a:p>
          <a:p>
            <a:pPr lvl="1"/>
            <a:r>
              <a:rPr lang="en-US" altLang="ko-KR" dirty="0"/>
              <a:t>So, removing executable file may not be a problem after executed.</a:t>
            </a:r>
          </a:p>
          <a:p>
            <a:endParaRPr lang="en-US" altLang="ko-KR" dirty="0"/>
          </a:p>
          <a:p>
            <a:r>
              <a:rPr lang="en-US" altLang="ko-KR" dirty="0"/>
              <a:t>But Pintos doesn’t want to delete executable file of running program.</a:t>
            </a:r>
          </a:p>
          <a:p>
            <a:endParaRPr lang="en-US" altLang="ko-KR" dirty="0"/>
          </a:p>
          <a:p>
            <a:r>
              <a:rPr lang="en-US" altLang="ko-KR" dirty="0"/>
              <a:t>These file system function may be useful for this problem: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file_deny_write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dirty="0">
                <a:latin typeface="Consolas" panose="020B0609020204030204" pitchFamily="49" charset="0"/>
              </a:rPr>
              <a:t> file *)</a:t>
            </a:r>
            <a:r>
              <a:rPr lang="en-US" altLang="ko-KR" dirty="0"/>
              <a:t> (</a:t>
            </a:r>
            <a:r>
              <a:rPr lang="en-US" altLang="ko-KR" dirty="0" err="1"/>
              <a:t>filesys</a:t>
            </a:r>
            <a:r>
              <a:rPr lang="en-US" altLang="ko-KR" dirty="0"/>
              <a:t>/</a:t>
            </a:r>
            <a:r>
              <a:rPr lang="en-US" altLang="ko-KR" dirty="0" err="1"/>
              <a:t>file.c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file_allow_write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dirty="0">
                <a:latin typeface="Consolas" panose="020B0609020204030204" pitchFamily="49" charset="0"/>
              </a:rPr>
              <a:t> file *)</a:t>
            </a:r>
            <a:r>
              <a:rPr lang="en-US" altLang="ko-KR" dirty="0"/>
              <a:t> (</a:t>
            </a:r>
            <a:r>
              <a:rPr lang="en-US" altLang="ko-KR" dirty="0" err="1"/>
              <a:t>filesys</a:t>
            </a:r>
            <a:r>
              <a:rPr lang="en-US" altLang="ko-KR" dirty="0"/>
              <a:t>/</a:t>
            </a:r>
            <a:r>
              <a:rPr lang="en-US" altLang="ko-KR" dirty="0" err="1"/>
              <a:t>file.c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34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Protect Critical Section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19"/>
            <a:ext cx="10515600" cy="5117951"/>
          </a:xfrm>
        </p:spPr>
        <p:txBody>
          <a:bodyPr/>
          <a:lstStyle/>
          <a:p>
            <a:r>
              <a:rPr lang="en-US" altLang="ko-KR" dirty="0"/>
              <a:t>Critical Section</a:t>
            </a:r>
          </a:p>
          <a:p>
            <a:pPr lvl="1"/>
            <a:r>
              <a:rPr lang="en-US" altLang="ko-KR" dirty="0"/>
              <a:t>N Processes all competing to use some shared data</a:t>
            </a:r>
          </a:p>
          <a:p>
            <a:pPr lvl="1"/>
            <a:r>
              <a:rPr lang="en-US" altLang="ko-KR" dirty="0"/>
              <a:t>Each Process has a code segment, called </a:t>
            </a:r>
            <a:r>
              <a:rPr lang="en-US" altLang="ko-KR" dirty="0">
                <a:solidFill>
                  <a:srgbClr val="FF0000"/>
                </a:solidFill>
              </a:rPr>
              <a:t>critical section</a:t>
            </a:r>
            <a:r>
              <a:rPr lang="en-US" altLang="ko-KR" dirty="0"/>
              <a:t>, in which the </a:t>
            </a:r>
            <a:r>
              <a:rPr lang="en-US" altLang="ko-KR" dirty="0">
                <a:solidFill>
                  <a:srgbClr val="FF0000"/>
                </a:solidFill>
              </a:rPr>
              <a:t>shared data is accessed</a:t>
            </a:r>
          </a:p>
          <a:p>
            <a:pPr lvl="1"/>
            <a:r>
              <a:rPr lang="en-US" altLang="ko-KR" dirty="0"/>
              <a:t>Problem: Ensure that when one process is executing in its critical section, </a:t>
            </a:r>
            <a:br>
              <a:rPr lang="en-US" altLang="ko-KR" dirty="0"/>
            </a:br>
            <a:r>
              <a:rPr lang="en-US" altLang="ko-KR" dirty="0">
                <a:solidFill>
                  <a:srgbClr val="FF0000"/>
                </a:solidFill>
              </a:rPr>
              <a:t>no other process can execute</a:t>
            </a:r>
            <a:r>
              <a:rPr lang="en-US" altLang="ko-KR" dirty="0"/>
              <a:t> in its critical section</a:t>
            </a:r>
          </a:p>
          <a:p>
            <a:endParaRPr lang="en-US" altLang="ko-KR" dirty="0"/>
          </a:p>
          <a:p>
            <a:r>
              <a:rPr lang="en-US" altLang="ko-KR" dirty="0"/>
              <a:t>Using test case of Pintos, check code segment that should be considered as critical section</a:t>
            </a:r>
          </a:p>
          <a:p>
            <a:pPr lvl="1"/>
            <a:r>
              <a:rPr lang="en-US" altLang="ko-KR" dirty="0"/>
              <a:t>Protect this code segment using synchronization APIs.</a:t>
            </a:r>
          </a:p>
          <a:p>
            <a:pPr lvl="1"/>
            <a:r>
              <a:rPr lang="en-US" altLang="ko-KR" dirty="0"/>
              <a:t>ex) </a:t>
            </a:r>
            <a:r>
              <a:rPr lang="en-US" altLang="ko-KR" dirty="0" err="1"/>
              <a:t>syn</a:t>
            </a:r>
            <a:r>
              <a:rPr lang="en-US" altLang="ko-KR" dirty="0"/>
              <a:t>-read, </a:t>
            </a:r>
            <a:r>
              <a:rPr lang="en-US" altLang="ko-KR" dirty="0" err="1"/>
              <a:t>syn</a:t>
            </a:r>
            <a:r>
              <a:rPr lang="en-US" altLang="ko-KR" dirty="0"/>
              <a:t>-write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17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Critical Section – Example in Pintos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15</a:t>
            </a:fld>
            <a:endParaRPr 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2779060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22376" y="1111624"/>
            <a:ext cx="11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thread 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88305" y="1111624"/>
            <a:ext cx="11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thread 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22376" y="2173052"/>
            <a:ext cx="11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read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88305" y="2173052"/>
            <a:ext cx="11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write</a:t>
            </a:r>
            <a:endParaRPr lang="ko-KR" altLang="en-US" dirty="0"/>
          </a:p>
        </p:txBody>
      </p:sp>
      <p:sp>
        <p:nvSpPr>
          <p:cNvPr id="24" name="자유형 23"/>
          <p:cNvSpPr/>
          <p:nvPr/>
        </p:nvSpPr>
        <p:spPr>
          <a:xfrm>
            <a:off x="4602686" y="1485694"/>
            <a:ext cx="395828" cy="687358"/>
          </a:xfrm>
          <a:custGeom>
            <a:avLst/>
            <a:gdLst>
              <a:gd name="connsiteX0" fmla="*/ 681449 w 681449"/>
              <a:gd name="connsiteY0" fmla="*/ 0 h 1183341"/>
              <a:gd name="connsiteX1" fmla="*/ 132 w 681449"/>
              <a:gd name="connsiteY1" fmla="*/ 233083 h 1183341"/>
              <a:gd name="connsiteX2" fmla="*/ 618696 w 681449"/>
              <a:gd name="connsiteY2" fmla="*/ 376518 h 1183341"/>
              <a:gd name="connsiteX3" fmla="*/ 89779 w 681449"/>
              <a:gd name="connsiteY3" fmla="*/ 600635 h 1183341"/>
              <a:gd name="connsiteX4" fmla="*/ 529049 w 681449"/>
              <a:gd name="connsiteY4" fmla="*/ 806824 h 1183341"/>
              <a:gd name="connsiteX5" fmla="*/ 152532 w 681449"/>
              <a:gd name="connsiteY5" fmla="*/ 986118 h 1183341"/>
              <a:gd name="connsiteX6" fmla="*/ 502155 w 681449"/>
              <a:gd name="connsiteY6" fmla="*/ 1075765 h 1183341"/>
              <a:gd name="connsiteX7" fmla="*/ 197355 w 681449"/>
              <a:gd name="connsiteY7" fmla="*/ 1183341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1449" h="1183341">
                <a:moveTo>
                  <a:pt x="681449" y="0"/>
                </a:moveTo>
                <a:cubicBezTo>
                  <a:pt x="346020" y="85165"/>
                  <a:pt x="10591" y="170330"/>
                  <a:pt x="132" y="233083"/>
                </a:cubicBezTo>
                <a:cubicBezTo>
                  <a:pt x="-10327" y="295836"/>
                  <a:pt x="603755" y="315259"/>
                  <a:pt x="618696" y="376518"/>
                </a:cubicBezTo>
                <a:cubicBezTo>
                  <a:pt x="633637" y="437777"/>
                  <a:pt x="104720" y="528917"/>
                  <a:pt x="89779" y="600635"/>
                </a:cubicBezTo>
                <a:cubicBezTo>
                  <a:pt x="74838" y="672353"/>
                  <a:pt x="518590" y="742577"/>
                  <a:pt x="529049" y="806824"/>
                </a:cubicBezTo>
                <a:cubicBezTo>
                  <a:pt x="539508" y="871071"/>
                  <a:pt x="157014" y="941295"/>
                  <a:pt x="152532" y="986118"/>
                </a:cubicBezTo>
                <a:cubicBezTo>
                  <a:pt x="148050" y="1030942"/>
                  <a:pt x="494685" y="1042895"/>
                  <a:pt x="502155" y="1075765"/>
                </a:cubicBezTo>
                <a:cubicBezTo>
                  <a:pt x="509625" y="1108635"/>
                  <a:pt x="284014" y="1153459"/>
                  <a:pt x="197355" y="1183341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7668615" y="1485694"/>
            <a:ext cx="395828" cy="687358"/>
          </a:xfrm>
          <a:custGeom>
            <a:avLst/>
            <a:gdLst>
              <a:gd name="connsiteX0" fmla="*/ 681449 w 681449"/>
              <a:gd name="connsiteY0" fmla="*/ 0 h 1183341"/>
              <a:gd name="connsiteX1" fmla="*/ 132 w 681449"/>
              <a:gd name="connsiteY1" fmla="*/ 233083 h 1183341"/>
              <a:gd name="connsiteX2" fmla="*/ 618696 w 681449"/>
              <a:gd name="connsiteY2" fmla="*/ 376518 h 1183341"/>
              <a:gd name="connsiteX3" fmla="*/ 89779 w 681449"/>
              <a:gd name="connsiteY3" fmla="*/ 600635 h 1183341"/>
              <a:gd name="connsiteX4" fmla="*/ 529049 w 681449"/>
              <a:gd name="connsiteY4" fmla="*/ 806824 h 1183341"/>
              <a:gd name="connsiteX5" fmla="*/ 152532 w 681449"/>
              <a:gd name="connsiteY5" fmla="*/ 986118 h 1183341"/>
              <a:gd name="connsiteX6" fmla="*/ 502155 w 681449"/>
              <a:gd name="connsiteY6" fmla="*/ 1075765 h 1183341"/>
              <a:gd name="connsiteX7" fmla="*/ 197355 w 681449"/>
              <a:gd name="connsiteY7" fmla="*/ 1183341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1449" h="1183341">
                <a:moveTo>
                  <a:pt x="681449" y="0"/>
                </a:moveTo>
                <a:cubicBezTo>
                  <a:pt x="346020" y="85165"/>
                  <a:pt x="10591" y="170330"/>
                  <a:pt x="132" y="233083"/>
                </a:cubicBezTo>
                <a:cubicBezTo>
                  <a:pt x="-10327" y="295836"/>
                  <a:pt x="603755" y="315259"/>
                  <a:pt x="618696" y="376518"/>
                </a:cubicBezTo>
                <a:cubicBezTo>
                  <a:pt x="633637" y="437777"/>
                  <a:pt x="104720" y="528917"/>
                  <a:pt x="89779" y="600635"/>
                </a:cubicBezTo>
                <a:cubicBezTo>
                  <a:pt x="74838" y="672353"/>
                  <a:pt x="518590" y="742577"/>
                  <a:pt x="529049" y="806824"/>
                </a:cubicBezTo>
                <a:cubicBezTo>
                  <a:pt x="539508" y="871071"/>
                  <a:pt x="157014" y="941295"/>
                  <a:pt x="152532" y="986118"/>
                </a:cubicBezTo>
                <a:cubicBezTo>
                  <a:pt x="148050" y="1030942"/>
                  <a:pt x="494685" y="1042895"/>
                  <a:pt x="502155" y="1075765"/>
                </a:cubicBezTo>
                <a:cubicBezTo>
                  <a:pt x="509625" y="1108635"/>
                  <a:pt x="284014" y="1153459"/>
                  <a:pt x="197355" y="1183341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67553" y="2277035"/>
            <a:ext cx="129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7553" y="2916997"/>
            <a:ext cx="129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Kernel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10736" y="3229742"/>
            <a:ext cx="177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syscall_handler</a:t>
            </a:r>
            <a:endParaRPr lang="ko-KR" altLang="en-US" dirty="0"/>
          </a:p>
        </p:txBody>
      </p:sp>
      <p:cxnSp>
        <p:nvCxnSpPr>
          <p:cNvPr id="30" name="직선 화살표 연결선 29"/>
          <p:cNvCxnSpPr>
            <a:stCxn id="9" idx="2"/>
          </p:cNvCxnSpPr>
          <p:nvPr/>
        </p:nvCxnSpPr>
        <p:spPr>
          <a:xfrm>
            <a:off x="4800600" y="2542384"/>
            <a:ext cx="874059" cy="743945"/>
          </a:xfrm>
          <a:prstGeom prst="straightConnector1">
            <a:avLst/>
          </a:prstGeom>
          <a:ln w="57150">
            <a:solidFill>
              <a:srgbClr val="9EB8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0" idx="2"/>
          </p:cNvCxnSpPr>
          <p:nvPr/>
        </p:nvCxnSpPr>
        <p:spPr>
          <a:xfrm flipH="1">
            <a:off x="6651812" y="2542384"/>
            <a:ext cx="1214717" cy="74394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03512" y="4002533"/>
            <a:ext cx="177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read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433112" y="4002533"/>
            <a:ext cx="177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write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555719" y="5226005"/>
            <a:ext cx="106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file_read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745755" y="5226005"/>
            <a:ext cx="114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file_write</a:t>
            </a:r>
            <a:endParaRPr lang="ko-KR" altLang="en-US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67" y="4491365"/>
            <a:ext cx="961268" cy="110397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693366" y="5685567"/>
            <a:ext cx="1201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/foo.txt</a:t>
            </a:r>
            <a:endParaRPr lang="ko-KR" altLang="en-US" sz="2400" dirty="0"/>
          </a:p>
        </p:txBody>
      </p:sp>
      <p:cxnSp>
        <p:nvCxnSpPr>
          <p:cNvPr id="40" name="직선 화살표 연결선 39"/>
          <p:cNvCxnSpPr>
            <a:stCxn id="28" idx="1"/>
            <a:endCxn id="33" idx="0"/>
          </p:cNvCxnSpPr>
          <p:nvPr/>
        </p:nvCxnSpPr>
        <p:spPr>
          <a:xfrm flipH="1">
            <a:off x="2088777" y="3414408"/>
            <a:ext cx="3121959" cy="588125"/>
          </a:xfrm>
          <a:prstGeom prst="straightConnector1">
            <a:avLst/>
          </a:prstGeom>
          <a:ln w="38100">
            <a:solidFill>
              <a:srgbClr val="9EB8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8" idx="3"/>
            <a:endCxn id="34" idx="0"/>
          </p:cNvCxnSpPr>
          <p:nvPr/>
        </p:nvCxnSpPr>
        <p:spPr>
          <a:xfrm>
            <a:off x="6981265" y="3414408"/>
            <a:ext cx="3337112" cy="588125"/>
          </a:xfrm>
          <a:prstGeom prst="straightConnector1">
            <a:avLst/>
          </a:prstGeom>
          <a:ln w="38100">
            <a:solidFill>
              <a:srgbClr val="FFD6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3" idx="2"/>
            <a:endCxn id="35" idx="0"/>
          </p:cNvCxnSpPr>
          <p:nvPr/>
        </p:nvCxnSpPr>
        <p:spPr>
          <a:xfrm flipH="1">
            <a:off x="2088776" y="4371865"/>
            <a:ext cx="1" cy="854140"/>
          </a:xfrm>
          <a:prstGeom prst="straightConnector1">
            <a:avLst/>
          </a:prstGeom>
          <a:ln w="38100">
            <a:solidFill>
              <a:srgbClr val="9EB8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4" idx="2"/>
            <a:endCxn id="36" idx="0"/>
          </p:cNvCxnSpPr>
          <p:nvPr/>
        </p:nvCxnSpPr>
        <p:spPr>
          <a:xfrm flipH="1">
            <a:off x="10318376" y="4371865"/>
            <a:ext cx="1" cy="854140"/>
          </a:xfrm>
          <a:prstGeom prst="straightConnector1">
            <a:avLst/>
          </a:prstGeom>
          <a:ln w="38100">
            <a:solidFill>
              <a:srgbClr val="FFD6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35" idx="3"/>
          </p:cNvCxnSpPr>
          <p:nvPr/>
        </p:nvCxnSpPr>
        <p:spPr>
          <a:xfrm>
            <a:off x="2621832" y="5410671"/>
            <a:ext cx="3191535" cy="0"/>
          </a:xfrm>
          <a:prstGeom prst="straightConnector1">
            <a:avLst/>
          </a:prstGeom>
          <a:ln w="38100">
            <a:solidFill>
              <a:srgbClr val="9EB8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6" idx="1"/>
          </p:cNvCxnSpPr>
          <p:nvPr/>
        </p:nvCxnSpPr>
        <p:spPr>
          <a:xfrm flipH="1">
            <a:off x="6774635" y="5410671"/>
            <a:ext cx="2971120" cy="0"/>
          </a:xfrm>
          <a:prstGeom prst="straightConnector1">
            <a:avLst/>
          </a:prstGeom>
          <a:ln w="38100">
            <a:solidFill>
              <a:srgbClr val="FFD6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곱셈 기호 54"/>
          <p:cNvSpPr/>
          <p:nvPr/>
        </p:nvSpPr>
        <p:spPr>
          <a:xfrm>
            <a:off x="7524860" y="4736522"/>
            <a:ext cx="1348297" cy="1348297"/>
          </a:xfrm>
          <a:prstGeom prst="mathMultiply">
            <a:avLst>
              <a:gd name="adj1" fmla="val 142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/>
          <p:nvPr/>
        </p:nvCxnSpPr>
        <p:spPr>
          <a:xfrm flipH="1">
            <a:off x="8560344" y="3708470"/>
            <a:ext cx="1198078" cy="12426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840658" y="2934870"/>
            <a:ext cx="2683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Need synchronization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28244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Synchronization APIs (See also p.67-68)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16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57" y="1769972"/>
            <a:ext cx="8497486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76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Synchronization APIs (See also p.67-68)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Semaphore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17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980" y="1727104"/>
            <a:ext cx="7135221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76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r>
              <a:rPr lang="en-US" altLang="ko-KR" dirty="0"/>
              <a:t>Evaluation and Submission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760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Rest of 76 tests remained from project 1 will be graded. (Total 55 of 76 tests)</a:t>
            </a:r>
          </a:p>
          <a:p>
            <a:pPr lvl="1"/>
            <a:r>
              <a:rPr lang="en-US" altLang="ko-KR" dirty="0"/>
              <a:t>Refer to the test case list in the next slide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Total score is 100 which consists of 80 for test cases and 20 for documentation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Grading script provided by Pintos will be used.</a:t>
            </a:r>
          </a:p>
          <a:p>
            <a:pPr lvl="1"/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make grade</a:t>
            </a:r>
            <a:r>
              <a:rPr lang="en-US" altLang="ko-KR" dirty="0"/>
              <a:t> or </a:t>
            </a:r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make check</a:t>
            </a:r>
            <a:r>
              <a:rPr lang="en-US" altLang="ko-KR" dirty="0"/>
              <a:t> in 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userprog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Refer to “grade” and “results” files in </a:t>
            </a:r>
            <a:r>
              <a:rPr lang="en-US" altLang="ko-KR" sz="2000" b="0" dirty="0" err="1"/>
              <a:t>src</a:t>
            </a:r>
            <a:r>
              <a:rPr lang="en-US" altLang="ko-KR" sz="2000" b="0" dirty="0"/>
              <a:t>/</a:t>
            </a:r>
            <a:r>
              <a:rPr lang="en-US" altLang="ko-KR" sz="2000" b="0" dirty="0" err="1"/>
              <a:t>userprog</a:t>
            </a:r>
            <a:r>
              <a:rPr lang="en-US" altLang="ko-KR" sz="2000" b="0" dirty="0"/>
              <a:t>/build after grading</a:t>
            </a:r>
          </a:p>
          <a:p>
            <a:pPr lvl="1"/>
            <a:r>
              <a:rPr lang="en-US" altLang="ko-KR" dirty="0"/>
              <a:t>“grade” file is only created when you use </a:t>
            </a:r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make grade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Test cases are classified in functionality / robustness / base file system (</a:t>
            </a:r>
            <a:r>
              <a:rPr lang="en-US" altLang="ko-KR" sz="2000" b="0" dirty="0" err="1"/>
              <a:t>filesys</a:t>
            </a:r>
            <a:r>
              <a:rPr lang="en-US" altLang="ko-KR" sz="2000" b="0" dirty="0"/>
              <a:t> base)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Refer to the followings for checking each test case’s point based on the test type</a:t>
            </a:r>
          </a:p>
          <a:p>
            <a:pPr lvl="1"/>
            <a:r>
              <a:rPr lang="en-US" altLang="ko-KR" sz="1600" dirty="0"/>
              <a:t>tests/</a:t>
            </a:r>
            <a:r>
              <a:rPr lang="en-US" altLang="ko-KR" sz="1600" dirty="0" err="1"/>
              <a:t>userprog</a:t>
            </a:r>
            <a:r>
              <a:rPr lang="en-US" altLang="ko-KR" sz="1600" dirty="0"/>
              <a:t>/</a:t>
            </a:r>
            <a:r>
              <a:rPr lang="en-US" altLang="ko-KR" sz="1600" dirty="0" err="1"/>
              <a:t>Rubric.functionality</a:t>
            </a:r>
            <a:endParaRPr lang="en-US" altLang="ko-KR" sz="1600" dirty="0"/>
          </a:p>
          <a:p>
            <a:pPr lvl="1"/>
            <a:r>
              <a:rPr lang="en-US" altLang="ko-KR" sz="1600" dirty="0"/>
              <a:t>tests/</a:t>
            </a:r>
            <a:r>
              <a:rPr lang="en-US" altLang="ko-KR" sz="1600" dirty="0" err="1"/>
              <a:t>userprog</a:t>
            </a:r>
            <a:r>
              <a:rPr lang="en-US" altLang="ko-KR" sz="1600" dirty="0"/>
              <a:t>/</a:t>
            </a:r>
            <a:r>
              <a:rPr lang="en-US" altLang="ko-KR" sz="1600" dirty="0" err="1"/>
              <a:t>Rubric.robustness</a:t>
            </a:r>
            <a:endParaRPr lang="en-US" altLang="ko-KR" sz="1600" dirty="0"/>
          </a:p>
          <a:p>
            <a:pPr lvl="1"/>
            <a:r>
              <a:rPr lang="en-US" altLang="ko-KR" sz="1600" dirty="0"/>
              <a:t>tests/</a:t>
            </a:r>
            <a:r>
              <a:rPr lang="en-US" altLang="ko-KR" sz="1600" dirty="0" err="1"/>
              <a:t>filesys</a:t>
            </a:r>
            <a:r>
              <a:rPr lang="en-US" altLang="ko-KR" sz="1600" dirty="0"/>
              <a:t>/base/Rubric</a:t>
            </a:r>
            <a:endParaRPr lang="ko-KR" altLang="en-US" sz="16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4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400" b="1" dirty="0"/>
              <a:t>What to do?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b="1" dirty="0"/>
              <a:t>Base File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b="1" dirty="0"/>
              <a:t>File System Call 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b="1" dirty="0"/>
              <a:t>Evaluation and Submission</a:t>
            </a:r>
            <a:endParaRPr lang="ko-KR" altLang="en-US" sz="2400" b="1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17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Evaluation: Test Cases (55 tests)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314856"/>
              </p:ext>
            </p:extLst>
          </p:nvPr>
        </p:nvGraphicFramePr>
        <p:xfrm>
          <a:off x="1113044" y="1646721"/>
          <a:ext cx="3027143" cy="401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create-empty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16778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create-long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68642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create-normal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create-exists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75742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open-missing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612591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open-normal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open-twice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read-normal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35656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read-zero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2424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write-normal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13044" y="1066800"/>
            <a:ext cx="209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 Program</a:t>
            </a:r>
            <a:endParaRPr lang="ko-KR" altLang="en-US" dirty="0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704410"/>
              </p:ext>
            </p:extLst>
          </p:nvPr>
        </p:nvGraphicFramePr>
        <p:xfrm>
          <a:off x="4299795" y="1646721"/>
          <a:ext cx="3027143" cy="2677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write-zero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50882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close-normal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75463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rox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-simple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16778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rox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-child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68642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rox-multichild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757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033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Evaluation: Test Cases (55 tests)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21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13044" y="1066800"/>
            <a:ext cx="209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 Program</a:t>
            </a:r>
            <a:endParaRPr lang="ko-KR" altLang="en-US" dirty="0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884001"/>
              </p:ext>
            </p:extLst>
          </p:nvPr>
        </p:nvGraphicFramePr>
        <p:xfrm>
          <a:off x="1113044" y="1646721"/>
          <a:ext cx="3027143" cy="401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Robustness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612591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31534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close-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stdin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close-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stdout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close-bad-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35656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close-twice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2424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stdout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890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67440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stdin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379730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multi-child-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734230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920440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024619"/>
              </p:ext>
            </p:extLst>
          </p:nvPr>
        </p:nvGraphicFramePr>
        <p:xfrm>
          <a:off x="4299795" y="1646721"/>
          <a:ext cx="3027143" cy="401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Robustness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exec-bad-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35656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create-bound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2424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open-boundary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read-boundary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890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write-boundary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67440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379730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304950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ED45CDB2-A393-7442-897B-2413D7848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928815"/>
              </p:ext>
            </p:extLst>
          </p:nvPr>
        </p:nvGraphicFramePr>
        <p:xfrm>
          <a:off x="7486546" y="1646721"/>
          <a:ext cx="3027143" cy="3011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Robustness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open-empty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bad-read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bad-read2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bad-write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35656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bad-write2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2424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bad-jump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89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273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070022"/>
              </p:ext>
            </p:extLst>
          </p:nvPr>
        </p:nvGraphicFramePr>
        <p:xfrm>
          <a:off x="1113044" y="1569821"/>
          <a:ext cx="3027143" cy="1338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No-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vm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multi-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oom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8901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13044" y="1066800"/>
            <a:ext cx="209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 Program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05867" y="1066800"/>
            <a:ext cx="209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Filesys</a:t>
            </a:r>
            <a:endParaRPr lang="ko-KR" altLang="en-US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201287"/>
              </p:ext>
            </p:extLst>
          </p:nvPr>
        </p:nvGraphicFramePr>
        <p:xfrm>
          <a:off x="4299795" y="1569821"/>
          <a:ext cx="3027143" cy="401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-create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16778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-full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68642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-random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seq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-block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seq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-random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lg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-create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8449861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lg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-full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11740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lg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-random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691249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lg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seq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-block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873773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lg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seq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-random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657067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345326"/>
              </p:ext>
            </p:extLst>
          </p:nvPr>
        </p:nvGraphicFramePr>
        <p:xfrm>
          <a:off x="7486546" y="1569821"/>
          <a:ext cx="3027143" cy="2677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syn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16778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syn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68642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syn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-remove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083640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# of Total Tests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85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353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Total score: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</a:rPr>
                              <m:t>Functionality</m:t>
                            </m:r>
                          </m:num>
                          <m:den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𝟒𝟓</m:t>
                            </m:r>
                          </m:den>
                        </m:f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𝟑𝟓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Robustness</m:t>
                            </m:r>
                          </m:num>
                          <m:den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𝟓𝟔</m:t>
                            </m:r>
                          </m:den>
                        </m:f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𝟐𝟓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no</m:t>
                            </m:r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vm</m:t>
                            </m:r>
                          </m:num>
                          <m:den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filesys</m:t>
                            </m:r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base</m:t>
                            </m:r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𝟑𝟎</m:t>
                            </m:r>
                          </m:den>
                        </m:f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𝟑𝟎</m:t>
                        </m:r>
                      </m:e>
                    </m:d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𝟖𝟎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Documentation</a:t>
                </a:r>
              </a:p>
              <a:p>
                <a:pPr lvl="1"/>
                <a:r>
                  <a:rPr lang="en-US" altLang="ko-KR" dirty="0"/>
                  <a:t>Use the document file uploaded on e-class.</a:t>
                </a:r>
              </a:p>
              <a:p>
                <a:pPr lvl="1"/>
                <a:r>
                  <a:rPr lang="en-US" altLang="ko-KR" dirty="0"/>
                  <a:t>Documentation accounts for 20% of total score.</a:t>
                </a:r>
                <a:br>
                  <a:rPr lang="en-US" altLang="ko-KR" dirty="0"/>
                </a:br>
                <a:r>
                  <a:rPr lang="en-US" altLang="ko-KR" dirty="0"/>
                  <a:t>(Development 80%, Documentation 20%)</a:t>
                </a:r>
                <a:endParaRPr lang="ko-KR" altLang="en-US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0" dirty="0"/>
              <a:t>Make 'ID' directory and copy </a:t>
            </a:r>
            <a:r>
              <a:rPr lang="en-US" altLang="ko-KR" sz="2000" u="sng" dirty="0">
                <a:solidFill>
                  <a:srgbClr val="FF0000"/>
                </a:solidFill>
              </a:rPr>
              <a:t>'</a:t>
            </a:r>
            <a:r>
              <a:rPr lang="en-US" altLang="ko-KR" sz="2000" u="sng" dirty="0" err="1">
                <a:solidFill>
                  <a:srgbClr val="FF0000"/>
                </a:solidFill>
              </a:rPr>
              <a:t>src</a:t>
            </a:r>
            <a:r>
              <a:rPr lang="en-US" altLang="ko-KR" sz="2000" u="sng" dirty="0">
                <a:solidFill>
                  <a:srgbClr val="FF0000"/>
                </a:solidFill>
              </a:rPr>
              <a:t>' directory </a:t>
            </a:r>
            <a:r>
              <a:rPr lang="en-US" altLang="ko-KR" sz="2000" b="0" dirty="0"/>
              <a:t>in the pintos directory and the document file (</a:t>
            </a:r>
            <a:r>
              <a:rPr lang="en-US" altLang="ko-KR" sz="2000" u="sng" dirty="0">
                <a:solidFill>
                  <a:srgbClr val="FF0000"/>
                </a:solidFill>
              </a:rPr>
              <a:t>[ID].docx</a:t>
            </a:r>
            <a:r>
              <a:rPr lang="en-US" altLang="ko-KR" sz="2000" b="0" dirty="0"/>
              <a:t>).</a:t>
            </a:r>
          </a:p>
          <a:p>
            <a:r>
              <a:rPr lang="en-US" altLang="ko-KR" sz="2000" b="0" dirty="0"/>
              <a:t>Compress 'ID' directory to '</a:t>
            </a:r>
            <a:r>
              <a:rPr lang="en-US" sz="2000" dirty="0">
                <a:solidFill>
                  <a:srgbClr val="FF0000"/>
                </a:solidFill>
              </a:rPr>
              <a:t>os_prj</a:t>
            </a:r>
            <a:r>
              <a:rPr lang="en-US" altLang="ko-KR" sz="2000" dirty="0">
                <a:solidFill>
                  <a:srgbClr val="FF0000"/>
                </a:solidFill>
              </a:rPr>
              <a:t>2</a:t>
            </a:r>
            <a:r>
              <a:rPr lang="en-US" sz="2000" dirty="0">
                <a:solidFill>
                  <a:srgbClr val="FF0000"/>
                </a:solidFill>
              </a:rPr>
              <a:t>_[ID].</a:t>
            </a:r>
            <a:r>
              <a:rPr lang="en-US" sz="2000" dirty="0" err="1">
                <a:solidFill>
                  <a:srgbClr val="FF0000"/>
                </a:solidFill>
              </a:rPr>
              <a:t>tar.gz</a:t>
            </a:r>
            <a:r>
              <a:rPr lang="en-US" sz="2000" b="0" dirty="0"/>
              <a:t>'.</a:t>
            </a:r>
            <a:endParaRPr lang="en-US" altLang="ko-KR" sz="2000" b="0" dirty="0"/>
          </a:p>
          <a:p>
            <a:pPr latinLnBrk="0" hangingPunct="0"/>
            <a:r>
              <a:rPr lang="en-US" altLang="ko-KR" sz="2000" b="0" dirty="0"/>
              <a:t>We provide the script '</a:t>
            </a:r>
            <a:r>
              <a:rPr lang="en-US" altLang="ko-KR" sz="2000" b="0" dirty="0" err="1"/>
              <a:t>submit.sh</a:t>
            </a:r>
            <a:r>
              <a:rPr lang="en-US" altLang="ko-KR" sz="2000" b="0" dirty="0"/>
              <a:t>' to make </a:t>
            </a:r>
            <a:r>
              <a:rPr lang="en-US" altLang="ko-KR" sz="2000" b="0" dirty="0" err="1"/>
              <a:t>tar.gz</a:t>
            </a:r>
            <a:r>
              <a:rPr lang="en-US" altLang="ko-KR" sz="2000" b="0" dirty="0"/>
              <a:t> file which contains '</a:t>
            </a:r>
            <a:r>
              <a:rPr lang="en-US" altLang="ko-KR" sz="2000" b="0" dirty="0" err="1"/>
              <a:t>src</a:t>
            </a:r>
            <a:r>
              <a:rPr lang="en-US" altLang="ko-KR" sz="2000" b="0" dirty="0"/>
              <a:t>' directory and document file.</a:t>
            </a:r>
            <a:br>
              <a:rPr lang="en-US" altLang="ko-KR" sz="2000" b="0" dirty="0"/>
            </a:br>
            <a:r>
              <a:rPr lang="ko-KR" altLang="en-US" sz="2000" b="0" dirty="0"/>
              <a:t>학생들의 편의를 위해 </a:t>
            </a:r>
            <a:r>
              <a:rPr lang="en-US" altLang="ko-KR" sz="2000" b="0" dirty="0"/>
              <a:t>pintos </a:t>
            </a:r>
            <a:r>
              <a:rPr lang="ko-KR" altLang="en-US" sz="2000" b="0" dirty="0"/>
              <a:t>디렉토리 내 </a:t>
            </a:r>
            <a:r>
              <a:rPr lang="en-US" altLang="ko-KR" sz="2000" b="0" dirty="0" err="1"/>
              <a:t>submit.sh</a:t>
            </a:r>
            <a:r>
              <a:rPr lang="ko-KR" altLang="en-US" sz="2000" b="0" dirty="0"/>
              <a:t> 스크립트를 제공합니다</a:t>
            </a:r>
            <a:r>
              <a:rPr lang="en-US" altLang="ko-KR" sz="2000" b="0" dirty="0"/>
              <a:t>.</a:t>
            </a:r>
            <a:br>
              <a:rPr lang="en-US" altLang="ko-KR" sz="2000" b="0" dirty="0"/>
            </a:br>
            <a:r>
              <a:rPr lang="ko-KR" altLang="en-US" sz="2000" b="0" dirty="0"/>
              <a:t>이 스크립트는</a:t>
            </a:r>
            <a:r>
              <a:rPr lang="en-US" altLang="ko-KR" sz="2000" b="0" dirty="0"/>
              <a:t> </a:t>
            </a:r>
            <a:r>
              <a:rPr lang="en-US" altLang="ko-KR" sz="2000" b="0" dirty="0" err="1"/>
              <a:t>src</a:t>
            </a:r>
            <a:r>
              <a:rPr lang="ko-KR" altLang="en-US" sz="2000" b="0" dirty="0"/>
              <a:t> 디렉토리와 </a:t>
            </a:r>
            <a:r>
              <a:rPr lang="en-US" altLang="ko-KR" sz="2000" b="0" dirty="0"/>
              <a:t>document file</a:t>
            </a:r>
            <a:r>
              <a:rPr lang="ko-KR" altLang="en-US" sz="2000" b="0" dirty="0"/>
              <a:t>을 포함한 </a:t>
            </a:r>
            <a:r>
              <a:rPr lang="en-US" altLang="ko-KR" sz="2000" b="0" dirty="0" err="1"/>
              <a:t>tar.gz</a:t>
            </a:r>
            <a:r>
              <a:rPr lang="ko-KR" altLang="en-US" sz="2000" b="0" dirty="0"/>
              <a:t> 파일을 생성합니다</a:t>
            </a:r>
            <a:r>
              <a:rPr lang="en-US" altLang="ko-KR" sz="2000" b="0" dirty="0"/>
              <a:t>.</a:t>
            </a:r>
          </a:p>
          <a:p>
            <a:pPr latinLnBrk="0" hangingPunct="0"/>
            <a:r>
              <a:rPr lang="en-US" altLang="ko-KR" sz="2000" dirty="0">
                <a:solidFill>
                  <a:srgbClr val="FF0000"/>
                </a:solidFill>
              </a:rPr>
              <a:t>Disclaimer</a:t>
            </a:r>
          </a:p>
          <a:p>
            <a:pPr lvl="1" latinLnBrk="0" hangingPunct="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</a:rPr>
              <a:t>Any result produced from the 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 script is </a:t>
            </a:r>
            <a:r>
              <a:rPr lang="en-US" altLang="ko-KR" b="1" u="sng" dirty="0">
                <a:solidFill>
                  <a:srgbClr val="FF0000"/>
                </a:solidFill>
              </a:rPr>
              <a:t>at your own risk.</a:t>
            </a:r>
          </a:p>
          <a:p>
            <a:pPr lvl="1" latinLnBrk="0" hangingPunct="0">
              <a:buFont typeface="Arial" panose="020B0604020202020204" pitchFamily="34" charset="0"/>
              <a:buChar char="•"/>
            </a:pPr>
            <a:r>
              <a:rPr lang="en-US" altLang="ko-KR" b="1" u="sng" dirty="0">
                <a:solidFill>
                  <a:srgbClr val="FF0000"/>
                </a:solidFill>
              </a:rPr>
              <a:t>You must check the contents of the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en-US" altLang="ko-KR" b="1" u="sng" dirty="0">
                <a:solidFill>
                  <a:srgbClr val="FF0000"/>
                </a:solidFill>
              </a:rPr>
              <a:t> file before submission.</a:t>
            </a:r>
          </a:p>
          <a:p>
            <a:pPr lvl="1" latinLnBrk="0" hangingPunct="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 스크립트로 생성된 결과의 </a:t>
            </a:r>
            <a:r>
              <a:rPr lang="ko-KR" altLang="en-US" b="1" u="sng" dirty="0">
                <a:solidFill>
                  <a:srgbClr val="FF0000"/>
                </a:solidFill>
              </a:rPr>
              <a:t>모든 책임은 사용자에게 귀속됩니다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  <a:p>
            <a:pPr lvl="1" latinLnBrk="0" hangingPunct="0">
              <a:buFont typeface="Arial" panose="020B0604020202020204" pitchFamily="34" charset="0"/>
              <a:buChar char="•"/>
            </a:pPr>
            <a:r>
              <a:rPr lang="ko-KR" altLang="en-US" b="1" u="sng" dirty="0">
                <a:solidFill>
                  <a:srgbClr val="FF0000"/>
                </a:solidFill>
              </a:rPr>
              <a:t>제출하기 전</a:t>
            </a:r>
            <a:r>
              <a:rPr lang="en-US" altLang="ko-KR" b="1" u="sng" dirty="0">
                <a:solidFill>
                  <a:srgbClr val="FF0000"/>
                </a:solidFill>
              </a:rPr>
              <a:t>,</a:t>
            </a:r>
            <a:r>
              <a:rPr lang="ko-KR" altLang="en-US" b="1" u="sng" dirty="0">
                <a:solidFill>
                  <a:srgbClr val="FF0000"/>
                </a:solidFill>
              </a:rPr>
              <a:t>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ko-KR" altLang="en-US" b="1" u="sng" dirty="0">
                <a:solidFill>
                  <a:srgbClr val="FF0000"/>
                </a:solidFill>
              </a:rPr>
              <a:t> 파일의 내용물을 반드시 다시 한 번 체크하기 바랍니다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2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/>
              <a:t>Notice – ‘</a:t>
            </a:r>
            <a:r>
              <a:rPr lang="en-US" altLang="ko-KR" b="1" dirty="0" err="1"/>
              <a:t>submit.sh</a:t>
            </a:r>
            <a:r>
              <a:rPr lang="en-US" altLang="ko-KR" b="1" dirty="0"/>
              <a:t>’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‘</a:t>
            </a:r>
            <a:r>
              <a:rPr lang="en-US" altLang="ko-KR" dirty="0" err="1"/>
              <a:t>submit.sh</a:t>
            </a:r>
            <a:r>
              <a:rPr lang="en-US" altLang="ko-KR" dirty="0"/>
              <a:t>’ script should be executed on a directory where ‘</a:t>
            </a:r>
            <a:r>
              <a:rPr lang="en-US" altLang="ko-KR" dirty="0" err="1"/>
              <a:t>src</a:t>
            </a:r>
            <a:r>
              <a:rPr lang="en-US" altLang="ko-KR" dirty="0"/>
              <a:t>’ folder is located.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submit.sh</a:t>
            </a:r>
            <a:r>
              <a:rPr lang="en-US" altLang="ko-KR" dirty="0"/>
              <a:t> </a:t>
            </a:r>
            <a:r>
              <a:rPr lang="ko-KR" altLang="en-US" dirty="0"/>
              <a:t>스크립트는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폴더가 위치한 디렉토리에서 실행되어야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</a:t>
            </a:r>
            <a:r>
              <a:rPr lang="en-US" altLang="ko-KR" dirty="0" err="1"/>
              <a:t>ID.docx</a:t>
            </a:r>
            <a:r>
              <a:rPr lang="en-US" altLang="ko-KR" dirty="0"/>
              <a:t>’ file should be located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Also, report file with extensions other than ‘docx’ will not be compressed.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.docx’ </a:t>
            </a:r>
            <a:r>
              <a:rPr lang="ko-KR" altLang="en-US" dirty="0"/>
              <a:t>파일이 있어야 함께 압축됩니다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또한 </a:t>
            </a:r>
            <a:r>
              <a:rPr lang="en-US" altLang="ko-KR" dirty="0"/>
              <a:t>‘docx’ </a:t>
            </a:r>
            <a:r>
              <a:rPr lang="ko-KR" altLang="en-US" dirty="0"/>
              <a:t>이외의 </a:t>
            </a:r>
            <a:r>
              <a:rPr lang="ko-KR" altLang="en-US" dirty="0" err="1"/>
              <a:t>확장자를</a:t>
            </a:r>
            <a:r>
              <a:rPr lang="ko-KR" altLang="en-US" dirty="0"/>
              <a:t> 가진 보고서 파일은 압축되지 않습니다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Be sure to backup your code in case of an unexpected situation.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만일의 경우를 대비해 반드시 코드를 백업하여 주세요</a:t>
            </a:r>
            <a:r>
              <a:rPr lang="en-US" altLang="ko-KR" dirty="0"/>
              <a:t>. 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A305A6-A07C-784C-BBE4-67C27A551C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010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It is a </a:t>
            </a:r>
            <a:r>
              <a:rPr lang="en-US" altLang="ko-KR" b="1" dirty="0">
                <a:solidFill>
                  <a:srgbClr val="0070C0"/>
                </a:solidFill>
              </a:rPr>
              <a:t>personal project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dirty="0"/>
              <a:t>Due date :</a:t>
            </a:r>
            <a:r>
              <a:rPr lang="ko-KR" altLang="en-US" b="1" dirty="0"/>
              <a:t> </a:t>
            </a:r>
            <a:r>
              <a:rPr lang="en-US" altLang="ko-KR" dirty="0"/>
              <a:t>2022. 10. 26  23:59</a:t>
            </a:r>
            <a:endParaRPr lang="en-US" altLang="ko-KR" b="1" dirty="0"/>
          </a:p>
          <a:p>
            <a:pPr>
              <a:lnSpc>
                <a:spcPct val="120000"/>
              </a:lnSpc>
            </a:pPr>
            <a:r>
              <a:rPr lang="en-US" altLang="ko-KR" dirty="0"/>
              <a:t>Submission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form of submission file is as follows: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No hardcopy.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Copy will get a penalty (1</a:t>
            </a:r>
            <a:r>
              <a:rPr lang="en-US" altLang="ko-KR" b="1" baseline="30000" dirty="0">
                <a:solidFill>
                  <a:srgbClr val="FF0000"/>
                </a:solidFill>
              </a:rPr>
              <a:t>st</a:t>
            </a:r>
            <a:r>
              <a:rPr lang="en-US" altLang="ko-KR" b="1" dirty="0">
                <a:solidFill>
                  <a:srgbClr val="FF0000"/>
                </a:solidFill>
              </a:rPr>
              <a:t> time: 0 Point and downgrading, 2</a:t>
            </a:r>
            <a:r>
              <a:rPr lang="en-US" altLang="ko-KR" b="1" baseline="30000" dirty="0">
                <a:solidFill>
                  <a:srgbClr val="FF0000"/>
                </a:solidFill>
              </a:rPr>
              <a:t>nd</a:t>
            </a:r>
            <a:r>
              <a:rPr lang="en-US" altLang="ko-KR" b="1" dirty="0">
                <a:solidFill>
                  <a:srgbClr val="FF0000"/>
                </a:solidFill>
              </a:rPr>
              <a:t> time: F grade)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52008679-51E8-D74D-98F0-71A8B50FE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FF2C8110-DB6F-D84A-B36C-CA8AFF8F8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533711"/>
              </p:ext>
            </p:extLst>
          </p:nvPr>
        </p:nvGraphicFramePr>
        <p:xfrm>
          <a:off x="2320837" y="3201592"/>
          <a:ext cx="6985060" cy="741680"/>
        </p:xfrm>
        <a:graphic>
          <a:graphicData uri="http://schemas.openxmlformats.org/drawingml/2006/table">
            <a:tbl>
              <a:tblPr firstRow="1" bandRow="1"/>
              <a:tblGrid>
                <a:gridCol w="3492530">
                  <a:extLst>
                    <a:ext uri="{9D8B030D-6E8A-4147-A177-3AD203B41FA5}">
                      <a16:colId xmlns:a16="http://schemas.microsoft.com/office/drawing/2014/main" val="1147865430"/>
                    </a:ext>
                  </a:extLst>
                </a:gridCol>
                <a:gridCol w="3492530">
                  <a:extLst>
                    <a:ext uri="{9D8B030D-6E8A-4147-A177-3AD203B41FA5}">
                      <a16:colId xmlns:a16="http://schemas.microsoft.com/office/drawing/2014/main" val="1428087538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Name of compressed file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Example (ID: 2018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75496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os_prj2_[ID].tar.gz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os_prj2_2018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.tar.gz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507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740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9AED6-8EEA-4E85-A45E-F0A3853B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F8106-F1DA-41E7-A2BA-DB7BFEAAD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463"/>
            <a:ext cx="10232967" cy="2923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1600" b="1" dirty="0"/>
              <a:t>Contents</a:t>
            </a:r>
            <a:endParaRPr lang="ko-KR" altLang="en-US" sz="1600" b="1" dirty="0"/>
          </a:p>
          <a:p>
            <a:pPr marL="800100" lvl="1" indent="-342900">
              <a:lnSpc>
                <a:spcPct val="90000"/>
              </a:lnSpc>
              <a:buFont typeface="+mj-ea"/>
              <a:buAutoNum type="circleNumDbPlain"/>
            </a:pPr>
            <a:r>
              <a:rPr lang="en-US" altLang="ko-KR" sz="1400" dirty="0"/>
              <a:t>Pintos source codes (Only </a:t>
            </a:r>
            <a:r>
              <a:rPr lang="en-US" altLang="ko-KR" sz="1400" b="1" dirty="0"/>
              <a:t>'</a:t>
            </a:r>
            <a:r>
              <a:rPr lang="en-US" altLang="ko-KR" sz="1400" b="1" dirty="0" err="1"/>
              <a:t>src</a:t>
            </a:r>
            <a:r>
              <a:rPr lang="en-US" altLang="ko-KR" sz="1400" b="1" dirty="0"/>
              <a:t>' directory </a:t>
            </a:r>
            <a:r>
              <a:rPr lang="en-US" altLang="ko-KR" sz="1400" dirty="0"/>
              <a:t>in pintos directory)</a:t>
            </a:r>
            <a:br>
              <a:rPr lang="en-US" altLang="ko-KR" sz="1400" dirty="0"/>
            </a:br>
            <a:r>
              <a:rPr lang="ko-KR" altLang="en-US" sz="1400" dirty="0"/>
              <a:t>최소한의 용량을 위해 </a:t>
            </a:r>
            <a:r>
              <a:rPr lang="en-US" altLang="ko-KR" sz="1400" b="1" dirty="0" err="1"/>
              <a:t>src</a:t>
            </a:r>
            <a:r>
              <a:rPr lang="ko-KR" altLang="en-US" sz="1400" b="1" dirty="0"/>
              <a:t> 디렉토리만 </a:t>
            </a:r>
            <a:r>
              <a:rPr lang="ko-KR" altLang="en-US" sz="1400" dirty="0" err="1"/>
              <a:t>압축파일에</a:t>
            </a:r>
            <a:r>
              <a:rPr lang="ko-KR" altLang="en-US" sz="1400" dirty="0"/>
              <a:t> 포함합니다</a:t>
            </a:r>
            <a:r>
              <a:rPr lang="en-US" altLang="ko-KR" sz="1400" dirty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Document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[</a:t>
            </a:r>
            <a:r>
              <a:rPr lang="en-US" altLang="ko-KR" sz="1200" b="1" dirty="0"/>
              <a:t>ID].docx</a:t>
            </a:r>
            <a:r>
              <a:rPr lang="ko-KR" altLang="en-US" sz="1200" b="1" dirty="0"/>
              <a:t> </a:t>
            </a:r>
            <a:r>
              <a:rPr lang="en-US" altLang="ko-KR" sz="1200" dirty="0"/>
              <a:t>(e.g. 20189999.docx; Other format is not allowed such as .</a:t>
            </a:r>
            <a:r>
              <a:rPr lang="en-US" altLang="ko-KR" sz="1200" dirty="0" err="1"/>
              <a:t>hwp</a:t>
            </a:r>
            <a:r>
              <a:rPr lang="en-US" altLang="ko-KR" sz="12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ko-KR" sz="1600" b="1" dirty="0"/>
              <a:t>How to submit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arenR"/>
            </a:pPr>
            <a:r>
              <a:rPr lang="en-US" altLang="ko-KR" sz="1400" dirty="0"/>
              <a:t>Make </a:t>
            </a:r>
            <a:r>
              <a:rPr lang="en-US" altLang="ko-KR" sz="1400" dirty="0" err="1"/>
              <a:t>tar.gz</a:t>
            </a:r>
            <a:r>
              <a:rPr lang="en-US" altLang="ko-KR" sz="1400" dirty="0"/>
              <a:t> file.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/>
              <a:t>Copy the document file ([ID].docx) to pintos directory.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/>
              <a:t>Execute </a:t>
            </a:r>
            <a:r>
              <a:rPr lang="en-US" altLang="ko-KR" sz="1200" b="1" dirty="0" err="1"/>
              <a:t>submit.sh</a:t>
            </a:r>
            <a:r>
              <a:rPr lang="en-US" altLang="ko-KR" sz="1200" b="1" dirty="0"/>
              <a:t> script in the pintos directory and follow the instructions of the script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b="1" dirty="0"/>
              <a:t>pintos</a:t>
            </a:r>
            <a:r>
              <a:rPr lang="ko-KR" altLang="en-US" sz="1200" b="1" dirty="0"/>
              <a:t> 디렉토리 내의 </a:t>
            </a:r>
            <a:r>
              <a:rPr lang="en-US" altLang="ko-KR" sz="1200" b="1" dirty="0" err="1"/>
              <a:t>submit.sh</a:t>
            </a:r>
            <a:r>
              <a:rPr lang="ko-KR" altLang="en-US" sz="1200" b="1" dirty="0"/>
              <a:t> 스크립트를 실행하고 스크립트의 지시를 따르십시오</a:t>
            </a:r>
            <a:r>
              <a:rPr lang="en-US" altLang="ko-KR" sz="1200" b="1" dirty="0"/>
              <a:t>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/>
              <a:t>Check that </a:t>
            </a:r>
            <a:r>
              <a:rPr lang="en-US" altLang="ko-KR" sz="1200" b="1" dirty="0">
                <a:solidFill>
                  <a:srgbClr val="C00000"/>
                </a:solidFill>
              </a:rPr>
              <a:t>os_prj2_[ID].</a:t>
            </a:r>
            <a:r>
              <a:rPr lang="en-US" altLang="ko-KR" sz="12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200" dirty="0"/>
              <a:t> is created.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Decompress </a:t>
            </a:r>
            <a:r>
              <a:rPr lang="en-US" altLang="ko-KR" sz="1200" b="1" dirty="0">
                <a:solidFill>
                  <a:srgbClr val="C00000"/>
                </a:solidFill>
              </a:rPr>
              <a:t>os_prj2_[ID].</a:t>
            </a:r>
            <a:r>
              <a:rPr lang="en-US" altLang="ko-KR" sz="12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en-US" altLang="ko-KR" sz="1200" dirty="0"/>
              <a:t>and check the contents in it. ($ </a:t>
            </a:r>
            <a:r>
              <a:rPr lang="en-US" altLang="ko-KR" sz="1200" b="1" dirty="0">
                <a:solidFill>
                  <a:srgbClr val="1065E7"/>
                </a:solidFill>
              </a:rPr>
              <a:t>tar -</a:t>
            </a:r>
            <a:r>
              <a:rPr lang="en-US" altLang="ko-KR" sz="1200" b="1" dirty="0" err="1">
                <a:solidFill>
                  <a:srgbClr val="1065E7"/>
                </a:solidFill>
              </a:rPr>
              <a:t>zxf</a:t>
            </a:r>
            <a:r>
              <a:rPr lang="en-US" altLang="ko-KR" sz="1200" b="1" dirty="0">
                <a:solidFill>
                  <a:srgbClr val="1065E7"/>
                </a:solidFill>
              </a:rPr>
              <a:t> os_prj2_[ID].</a:t>
            </a:r>
            <a:r>
              <a:rPr lang="en-US" altLang="ko-KR" sz="1200" b="1" dirty="0" err="1">
                <a:solidFill>
                  <a:srgbClr val="1065E7"/>
                </a:solidFill>
              </a:rPr>
              <a:t>tar.gz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(Only </a:t>
            </a:r>
            <a:r>
              <a:rPr lang="en-US" altLang="ko-KR" sz="1200" b="1" dirty="0"/>
              <a:t>[ID].docx</a:t>
            </a:r>
            <a:r>
              <a:rPr lang="en-US" altLang="ko-KR" sz="1200" dirty="0"/>
              <a:t> and </a:t>
            </a:r>
            <a:r>
              <a:rPr lang="en-US" altLang="ko-KR" sz="1200" b="1" dirty="0" err="1"/>
              <a:t>src</a:t>
            </a:r>
            <a:r>
              <a:rPr lang="en-US" altLang="ko-KR" sz="1200" dirty="0"/>
              <a:t> directory should be contained in the </a:t>
            </a:r>
            <a:r>
              <a:rPr lang="en-US" altLang="ko-KR" sz="1200" dirty="0" err="1"/>
              <a:t>tar.gz</a:t>
            </a:r>
            <a:r>
              <a:rPr lang="en-US" altLang="ko-KR" sz="1200" dirty="0"/>
              <a:t> file.)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For example, if your ID is 20189999, os_prj2_20189999.tar.gz should be created.</a:t>
            </a:r>
            <a:br>
              <a:rPr lang="en-US" altLang="ko-KR" sz="1200" dirty="0"/>
            </a:br>
            <a:r>
              <a:rPr lang="en-US" altLang="ko-KR" sz="1200" dirty="0"/>
              <a:t>To decompress the </a:t>
            </a:r>
            <a:r>
              <a:rPr lang="en-US" altLang="ko-KR" sz="1200" dirty="0" err="1"/>
              <a:t>tar.gz</a:t>
            </a:r>
            <a:r>
              <a:rPr lang="en-US" altLang="ko-KR" sz="1200" dirty="0"/>
              <a:t> file, execute </a:t>
            </a:r>
            <a:r>
              <a:rPr lang="en-US" altLang="ko-KR" sz="1200" b="1" dirty="0">
                <a:solidFill>
                  <a:srgbClr val="1065E7"/>
                </a:solidFill>
              </a:rPr>
              <a:t>tar -</a:t>
            </a:r>
            <a:r>
              <a:rPr lang="en-US" altLang="ko-KR" sz="1200" b="1" dirty="0" err="1">
                <a:solidFill>
                  <a:srgbClr val="1065E7"/>
                </a:solidFill>
              </a:rPr>
              <a:t>zxf</a:t>
            </a:r>
            <a:r>
              <a:rPr lang="en-US" altLang="ko-KR" sz="1200" b="1" dirty="0">
                <a:solidFill>
                  <a:srgbClr val="1065E7"/>
                </a:solidFill>
              </a:rPr>
              <a:t> os_prj2_20189999.tar.gz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rgbClr val="FF0000"/>
                </a:solidFill>
              </a:rPr>
              <a:t>Please check the contents of </a:t>
            </a:r>
            <a:r>
              <a:rPr lang="en-US" altLang="ko-KR" sz="1200" b="1" dirty="0" err="1">
                <a:solidFill>
                  <a:srgbClr val="FF0000"/>
                </a:solidFill>
              </a:rPr>
              <a:t>tar.gz</a:t>
            </a:r>
            <a:r>
              <a:rPr lang="en-US" altLang="ko-KR" sz="1200" b="1" dirty="0">
                <a:solidFill>
                  <a:srgbClr val="FF0000"/>
                </a:solidFill>
              </a:rPr>
              <a:t> file after creating it.</a:t>
            </a:r>
            <a:endParaRPr lang="ko-KR" altLang="en-US" sz="1200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Upload the </a:t>
            </a:r>
            <a:r>
              <a:rPr lang="en-US" altLang="ko-KR" sz="1400" b="1" dirty="0">
                <a:solidFill>
                  <a:srgbClr val="C00000"/>
                </a:solidFill>
              </a:rPr>
              <a:t>os_prj2_[ID].</a:t>
            </a:r>
            <a:r>
              <a:rPr lang="en-US" altLang="ko-KR" sz="14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400" dirty="0"/>
              <a:t> file to e-class.</a:t>
            </a:r>
            <a:endParaRPr lang="ko-KR" altLang="en-US" sz="1400" dirty="0"/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400" b="1" dirty="0">
              <a:solidFill>
                <a:srgbClr val="C00000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ko-KR" sz="1400" b="1" dirty="0">
                <a:solidFill>
                  <a:srgbClr val="C00000"/>
                </a:solidFill>
              </a:rPr>
              <a:t>5% of point will be deducted for a wrong form and way to submit.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rgbClr val="C00000"/>
                </a:solidFill>
              </a:rPr>
              <a:t>Late submission </a:t>
            </a:r>
            <a:r>
              <a:rPr lang="en-US" altLang="ko-KR" sz="1400" b="1">
                <a:solidFill>
                  <a:srgbClr val="C00000"/>
                </a:solidFill>
              </a:rPr>
              <a:t>is </a:t>
            </a:r>
            <a:r>
              <a:rPr lang="en-US" altLang="ko-KR" sz="1400" b="1" u="sng">
                <a:solidFill>
                  <a:srgbClr val="C00000"/>
                </a:solidFill>
              </a:rPr>
              <a:t>not allowed.</a:t>
            </a:r>
            <a:endParaRPr lang="en-US" altLang="ko-KR" sz="1100" b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3CC2BCAC-D6C2-43C4-8797-38B9A7AAA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20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to do?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728443"/>
          </a:xfrm>
        </p:spPr>
        <p:txBody>
          <a:bodyPr/>
          <a:lstStyle/>
          <a:p>
            <a:r>
              <a:rPr lang="en-US" altLang="ko-KR" sz="2400" b="1" dirty="0"/>
              <a:t>Implement system calls about file system</a:t>
            </a:r>
          </a:p>
          <a:p>
            <a:pPr lvl="1"/>
            <a:r>
              <a:rPr lang="en-US" altLang="ko-KR" sz="2000" dirty="0"/>
              <a:t>System calls</a:t>
            </a:r>
          </a:p>
          <a:p>
            <a:pPr lvl="2"/>
            <a:r>
              <a:rPr lang="en-US" altLang="ko-KR" sz="1800" dirty="0"/>
              <a:t>create, remove, open, close, </a:t>
            </a:r>
            <a:r>
              <a:rPr lang="en-US" altLang="ko-KR" sz="1800" dirty="0" err="1"/>
              <a:t>filesize</a:t>
            </a:r>
            <a:r>
              <a:rPr lang="en-US" altLang="ko-KR" sz="1800" dirty="0"/>
              <a:t>, read, write, seek, tell</a:t>
            </a:r>
            <a:endParaRPr lang="en-US" altLang="ko-KR" sz="2000" dirty="0"/>
          </a:p>
          <a:p>
            <a:pPr lvl="1"/>
            <a:r>
              <a:rPr lang="en-US" altLang="ko-KR" sz="2000" dirty="0"/>
              <a:t>See Pintos manual p.29~32 for system call implementation.</a:t>
            </a:r>
            <a:endParaRPr lang="ko-KR" altLang="en-US" sz="20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86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668" y="3381400"/>
            <a:ext cx="7123809" cy="238095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6306" y="4658869"/>
            <a:ext cx="1099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010101011101001010010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File system?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4</a:t>
            </a:fld>
            <a:endParaRPr 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791" y="1079384"/>
            <a:ext cx="5058481" cy="2086266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6209286" y="2389477"/>
            <a:ext cx="791308" cy="249383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자기 디스크 15"/>
          <p:cNvSpPr/>
          <p:nvPr/>
        </p:nvSpPr>
        <p:spPr>
          <a:xfrm>
            <a:off x="9462442" y="4184325"/>
            <a:ext cx="1406769" cy="1397977"/>
          </a:xfrm>
          <a:prstGeom prst="flowChartMagneticDis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HDD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315409" y="4883313"/>
            <a:ext cx="1103070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11510" y="2620308"/>
            <a:ext cx="1490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Access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11510" y="3421038"/>
            <a:ext cx="1178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ext4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45542" y="1187388"/>
            <a:ext cx="1288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User</a:t>
            </a:r>
            <a:endParaRPr lang="ko-KR" altLang="en-US" sz="2800" b="1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6260025" y="1406314"/>
            <a:ext cx="1793630" cy="657677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839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 File System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773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 File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5092337"/>
          </a:xfrm>
        </p:spPr>
        <p:txBody>
          <a:bodyPr/>
          <a:lstStyle/>
          <a:p>
            <a:r>
              <a:rPr lang="en-US" altLang="ko-KR" sz="2400" b="1" dirty="0"/>
              <a:t>To implement system call about file system,</a:t>
            </a:r>
            <a:br>
              <a:rPr lang="en-US" altLang="ko-KR" sz="2400" b="1" dirty="0"/>
            </a:br>
            <a:r>
              <a:rPr lang="en-US" altLang="ko-KR" sz="2400" b="1" dirty="0"/>
              <a:t>we need to understand base file system of Pintos</a:t>
            </a:r>
          </a:p>
          <a:p>
            <a:pPr lvl="1"/>
            <a:r>
              <a:rPr lang="en-US" altLang="ko-KR" sz="2000" dirty="0"/>
              <a:t>We need to interface to the file system code. So, we need to know </a:t>
            </a:r>
            <a:r>
              <a:rPr lang="en-US" altLang="ko-KR" sz="2000" dirty="0">
                <a:solidFill>
                  <a:srgbClr val="FF0000"/>
                </a:solidFill>
              </a:rPr>
              <a:t>API usage</a:t>
            </a:r>
            <a:r>
              <a:rPr lang="en-US" altLang="ko-KR" sz="2000" dirty="0"/>
              <a:t>.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Pintos provides simple but complete file system. </a:t>
            </a:r>
            <a:br>
              <a:rPr lang="en-US" altLang="ko-KR" sz="2000" dirty="0"/>
            </a:br>
            <a:r>
              <a:rPr lang="en-US" altLang="ko-KR" sz="2000" dirty="0"/>
              <a:t>(Look </a:t>
            </a:r>
            <a:r>
              <a:rPr lang="en-US" altLang="ko-KR" sz="2000" dirty="0" err="1">
                <a:latin typeface="Consolas" panose="020B0609020204030204" pitchFamily="49" charset="0"/>
              </a:rPr>
              <a:t>filesys.h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/>
              <a:t>and </a:t>
            </a:r>
            <a:r>
              <a:rPr lang="en-US" altLang="ko-KR" sz="2000" dirty="0" err="1">
                <a:latin typeface="Consolas" panose="020B0609020204030204" pitchFamily="49" charset="0"/>
              </a:rPr>
              <a:t>file.h</a:t>
            </a:r>
            <a:r>
              <a:rPr lang="en-US" altLang="ko-KR" sz="2000" dirty="0"/>
              <a:t> at </a:t>
            </a:r>
            <a:r>
              <a:rPr lang="en-US" altLang="ko-KR" sz="2000" dirty="0" err="1">
                <a:latin typeface="Consolas" panose="020B0609020204030204" pitchFamily="49" charset="0"/>
              </a:rPr>
              <a:t>filesys</a:t>
            </a:r>
            <a:r>
              <a:rPr lang="en-US" altLang="ko-KR" sz="2000" dirty="0">
                <a:latin typeface="Consolas" panose="020B0609020204030204" pitchFamily="49" charset="0"/>
              </a:rPr>
              <a:t>/</a:t>
            </a:r>
            <a:r>
              <a:rPr lang="en-US" altLang="ko-KR" sz="2000" dirty="0"/>
              <a:t>)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Don’t need to understand whole structure of file system.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No need to modify the file system code for this project.</a:t>
            </a:r>
            <a:endParaRPr lang="ko-KR" altLang="en-US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54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 File System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915056"/>
          </a:xfrm>
        </p:spPr>
        <p:txBody>
          <a:bodyPr/>
          <a:lstStyle/>
          <a:p>
            <a:r>
              <a:rPr lang="en-US" altLang="ko-KR" sz="2400" b="1" dirty="0"/>
              <a:t>Limitation of Base File System (See also p.23-24):</a:t>
            </a:r>
            <a:endParaRPr lang="en-US" altLang="ko-KR" b="1" dirty="0"/>
          </a:p>
          <a:p>
            <a:pPr lvl="1"/>
            <a:r>
              <a:rPr lang="en-US" altLang="ko-KR" dirty="0"/>
              <a:t>No internal synchronization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File size is fixed at creation time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File data is allocated as a contiguous range of sectors on disks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No subdirectories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File name length limitation (up to 14 characters)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55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 File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ko-KR" dirty="0"/>
              <a:t>Usage about file system on project 2 </a:t>
            </a:r>
          </a:p>
          <a:p>
            <a:pPr lvl="1"/>
            <a:r>
              <a:rPr lang="en-US" altLang="ko-KR" dirty="0"/>
              <a:t>There is no sub-directories.</a:t>
            </a:r>
          </a:p>
          <a:p>
            <a:pPr lvl="1"/>
            <a:r>
              <a:rPr lang="en-US" altLang="ko-KR" dirty="0"/>
              <a:t>We assume that we work on root directory ( / ) of file system.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File access at Kernel</a:t>
            </a:r>
          </a:p>
          <a:p>
            <a:pPr lvl="1"/>
            <a:r>
              <a:rPr lang="en-US" altLang="ko-KR" dirty="0"/>
              <a:t>Can access through </a:t>
            </a:r>
            <a:r>
              <a:rPr lang="en-US" altLang="ko-KR" dirty="0" err="1">
                <a:latin typeface="Consolas" panose="020B0609020204030204" pitchFamily="49" charset="0"/>
              </a:rPr>
              <a:t>struct</a:t>
            </a:r>
            <a:r>
              <a:rPr lang="en-US" altLang="ko-KR" dirty="0">
                <a:latin typeface="Consolas" panose="020B0609020204030204" pitchFamily="49" charset="0"/>
              </a:rPr>
              <a:t> file </a:t>
            </a:r>
            <a:r>
              <a:rPr lang="en-US" altLang="ko-KR" dirty="0">
                <a:latin typeface="+mj-lt"/>
              </a:rPr>
              <a:t>(See </a:t>
            </a:r>
            <a:r>
              <a:rPr lang="en-US" altLang="ko-KR" dirty="0" err="1">
                <a:latin typeface="Consolas" panose="020B0609020204030204" pitchFamily="49" charset="0"/>
              </a:rPr>
              <a:t>filesys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file.c</a:t>
            </a:r>
            <a:r>
              <a:rPr lang="en-US" altLang="ko-KR" dirty="0">
                <a:latin typeface="+mj-lt"/>
              </a:rPr>
              <a:t>)</a:t>
            </a:r>
          </a:p>
          <a:p>
            <a:pPr lvl="1"/>
            <a:r>
              <a:rPr lang="en-US" altLang="ko-KR" dirty="0">
                <a:latin typeface="+mj-lt"/>
              </a:rPr>
              <a:t>(At this project, it doesn’t need to access on </a:t>
            </a:r>
            <a:r>
              <a:rPr lang="en-US" altLang="ko-KR" dirty="0" err="1">
                <a:latin typeface="+mj-lt"/>
              </a:rPr>
              <a:t>inode</a:t>
            </a:r>
            <a:r>
              <a:rPr lang="en-US" altLang="ko-KR" dirty="0">
                <a:latin typeface="+mj-lt"/>
              </a:rPr>
              <a:t> level)</a:t>
            </a:r>
            <a:endParaRPr lang="ko-KR" altLang="en-US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8</a:t>
            </a:fld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284" y="4370024"/>
            <a:ext cx="8297433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32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System Call Implementation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3546109"/>
      </p:ext>
    </p:extLst>
  </p:cSld>
  <p:clrMapOvr>
    <a:masterClrMapping/>
  </p:clrMapOvr>
</p:sld>
</file>

<file path=ppt/theme/theme1.xml><?xml version="1.0" encoding="utf-8"?>
<a:theme xmlns:a="http://schemas.openxmlformats.org/drawingml/2006/main" name="2. Bod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2. Body">
  <a:themeElements>
    <a:clrScheme name="다홍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2. Body">
  <a:themeElements>
    <a:clrScheme name="다홍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1671</Words>
  <Application>Microsoft Office PowerPoint</Application>
  <PresentationFormat>와이드스크린</PresentationFormat>
  <Paragraphs>429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맑은 고딕</vt:lpstr>
      <vt:lpstr>Arial</vt:lpstr>
      <vt:lpstr>Cambria Math</vt:lpstr>
      <vt:lpstr>Consolas</vt:lpstr>
      <vt:lpstr>Wingdings</vt:lpstr>
      <vt:lpstr>2. Body</vt:lpstr>
      <vt:lpstr>1_2. Body</vt:lpstr>
      <vt:lpstr>2_2. Body</vt:lpstr>
      <vt:lpstr>Project #2: User Program (2)</vt:lpstr>
      <vt:lpstr>Contents</vt:lpstr>
      <vt:lpstr>What to do?</vt:lpstr>
      <vt:lpstr>What is File system?</vt:lpstr>
      <vt:lpstr>Base File System</vt:lpstr>
      <vt:lpstr>Base File System</vt:lpstr>
      <vt:lpstr>Base File System</vt:lpstr>
      <vt:lpstr>Base File System</vt:lpstr>
      <vt:lpstr>File System Call Implementation</vt:lpstr>
      <vt:lpstr>File System Call Implementation</vt:lpstr>
      <vt:lpstr>File System Call Implementation</vt:lpstr>
      <vt:lpstr>Useful APIs</vt:lpstr>
      <vt:lpstr>Denying Writes to Executable files</vt:lpstr>
      <vt:lpstr>Protect Critical Section</vt:lpstr>
      <vt:lpstr>Critical Section – Example in Pintos</vt:lpstr>
      <vt:lpstr>Synchronization APIs (See also p.67-68)</vt:lpstr>
      <vt:lpstr>Synchronization APIs (See also p.67-68)</vt:lpstr>
      <vt:lpstr>Evaluation and Submission</vt:lpstr>
      <vt:lpstr>Evaluation</vt:lpstr>
      <vt:lpstr>Evaluation: Test Cases (55 tests)</vt:lpstr>
      <vt:lpstr>Evaluation: Test Cases (55 tests)</vt:lpstr>
      <vt:lpstr>Evaluation</vt:lpstr>
      <vt:lpstr>Evaluation</vt:lpstr>
      <vt:lpstr>Submission</vt:lpstr>
      <vt:lpstr>Submission</vt:lpstr>
      <vt:lpstr>Submission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민교</dc:creator>
  <cp:lastModifiedBy>정 지석</cp:lastModifiedBy>
  <cp:revision>691</cp:revision>
  <dcterms:created xsi:type="dcterms:W3CDTF">2018-08-21T08:38:57Z</dcterms:created>
  <dcterms:modified xsi:type="dcterms:W3CDTF">2022-10-10T13:45:28Z</dcterms:modified>
</cp:coreProperties>
</file>