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  <p:sldMasterId id="2147483653" r:id="rId3"/>
  </p:sldMasterIdLst>
  <p:notesMasterIdLst>
    <p:notesMasterId r:id="rId55"/>
  </p:notesMasterIdLst>
  <p:handoutMasterIdLst>
    <p:handoutMasterId r:id="rId56"/>
  </p:handoutMasterIdLst>
  <p:sldIdLst>
    <p:sldId id="355" r:id="rId4"/>
    <p:sldId id="257" r:id="rId5"/>
    <p:sldId id="359" r:id="rId6"/>
    <p:sldId id="360" r:id="rId7"/>
    <p:sldId id="361" r:id="rId8"/>
    <p:sldId id="362" r:id="rId9"/>
    <p:sldId id="363" r:id="rId10"/>
    <p:sldId id="364" r:id="rId11"/>
    <p:sldId id="377" r:id="rId12"/>
    <p:sldId id="366" r:id="rId13"/>
    <p:sldId id="367" r:id="rId14"/>
    <p:sldId id="388" r:id="rId15"/>
    <p:sldId id="368" r:id="rId16"/>
    <p:sldId id="369" r:id="rId17"/>
    <p:sldId id="371" r:id="rId18"/>
    <p:sldId id="373" r:id="rId19"/>
    <p:sldId id="374" r:id="rId20"/>
    <p:sldId id="372" r:id="rId21"/>
    <p:sldId id="375" r:id="rId22"/>
    <p:sldId id="376" r:id="rId23"/>
    <p:sldId id="320" r:id="rId24"/>
    <p:sldId id="378" r:id="rId25"/>
    <p:sldId id="379" r:id="rId26"/>
    <p:sldId id="380" r:id="rId27"/>
    <p:sldId id="385" r:id="rId28"/>
    <p:sldId id="390" r:id="rId29"/>
    <p:sldId id="391" r:id="rId30"/>
    <p:sldId id="384" r:id="rId31"/>
    <p:sldId id="389" r:id="rId32"/>
    <p:sldId id="382" r:id="rId33"/>
    <p:sldId id="393" r:id="rId34"/>
    <p:sldId id="392" r:id="rId35"/>
    <p:sldId id="383" r:id="rId36"/>
    <p:sldId id="394" r:id="rId37"/>
    <p:sldId id="395" r:id="rId38"/>
    <p:sldId id="396" r:id="rId39"/>
    <p:sldId id="398" r:id="rId40"/>
    <p:sldId id="399" r:id="rId41"/>
    <p:sldId id="400" r:id="rId42"/>
    <p:sldId id="401" r:id="rId43"/>
    <p:sldId id="402" r:id="rId44"/>
    <p:sldId id="403" r:id="rId45"/>
    <p:sldId id="404" r:id="rId46"/>
    <p:sldId id="409" r:id="rId47"/>
    <p:sldId id="410" r:id="rId48"/>
    <p:sldId id="405" r:id="rId49"/>
    <p:sldId id="334" r:id="rId50"/>
    <p:sldId id="406" r:id="rId51"/>
    <p:sldId id="356" r:id="rId52"/>
    <p:sldId id="407" r:id="rId53"/>
    <p:sldId id="408" r:id="rId54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CE4E55D-3BE3-7944-934B-9512B8C88C64}">
          <p14:sldIdLst>
            <p14:sldId id="355"/>
            <p14:sldId id="257"/>
            <p14:sldId id="359"/>
          </p14:sldIdLst>
        </p14:section>
        <p14:section name="Chapter 1" id="{034DA381-DCB9-E64E-80DE-0D32FA27CFF9}">
          <p14:sldIdLst>
            <p14:sldId id="360"/>
            <p14:sldId id="361"/>
            <p14:sldId id="362"/>
            <p14:sldId id="363"/>
            <p14:sldId id="364"/>
            <p14:sldId id="377"/>
          </p14:sldIdLst>
        </p14:section>
        <p14:section name="Chapter 2" id="{944E9D01-2134-CC48-8DB5-991CA38B128A}">
          <p14:sldIdLst>
            <p14:sldId id="366"/>
            <p14:sldId id="367"/>
            <p14:sldId id="388"/>
            <p14:sldId id="368"/>
          </p14:sldIdLst>
        </p14:section>
        <p14:section name="Chapter 3." id="{836692E7-471E-FB49-937B-CCA2E1E1F7AB}">
          <p14:sldIdLst>
            <p14:sldId id="369"/>
            <p14:sldId id="371"/>
            <p14:sldId id="373"/>
            <p14:sldId id="374"/>
            <p14:sldId id="372"/>
            <p14:sldId id="375"/>
            <p14:sldId id="376"/>
          </p14:sldIdLst>
        </p14:section>
        <p14:section name="Chapter 4" id="{93490998-48FE-D444-9434-A70CE47134E4}">
          <p14:sldIdLst>
            <p14:sldId id="320"/>
            <p14:sldId id="378"/>
            <p14:sldId id="379"/>
            <p14:sldId id="380"/>
            <p14:sldId id="385"/>
            <p14:sldId id="390"/>
            <p14:sldId id="391"/>
            <p14:sldId id="384"/>
            <p14:sldId id="389"/>
            <p14:sldId id="382"/>
            <p14:sldId id="393"/>
            <p14:sldId id="392"/>
            <p14:sldId id="383"/>
            <p14:sldId id="394"/>
            <p14:sldId id="395"/>
            <p14:sldId id="396"/>
            <p14:sldId id="398"/>
            <p14:sldId id="399"/>
            <p14:sldId id="400"/>
            <p14:sldId id="401"/>
            <p14:sldId id="402"/>
          </p14:sldIdLst>
        </p14:section>
        <p14:section name="Chapter 5" id="{A0FEFE6D-2335-D445-9333-D530E4EA4AB3}">
          <p14:sldIdLst>
            <p14:sldId id="403"/>
            <p14:sldId id="404"/>
            <p14:sldId id="409"/>
            <p14:sldId id="410"/>
          </p14:sldIdLst>
        </p14:section>
        <p14:section name="Chapter 6" id="{D6EE67E7-09D0-5D48-A5E6-59A8FD8626D3}">
          <p14:sldIdLst>
            <p14:sldId id="405"/>
          </p14:sldIdLst>
        </p14:section>
        <p14:section name="Chapter 7" id="{E8DEBEEB-A95F-41EF-BE99-850002F81849}">
          <p14:sldIdLst>
            <p14:sldId id="334"/>
            <p14:sldId id="406"/>
            <p14:sldId id="356"/>
            <p14:sldId id="407"/>
            <p14:sldId id="40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111111"/>
    <a:srgbClr val="1065E7"/>
    <a:srgbClr val="7A81FF"/>
    <a:srgbClr val="A28E6A"/>
    <a:srgbClr val="EEAF97"/>
    <a:srgbClr val="0096FF"/>
    <a:srgbClr val="9E3510"/>
    <a:srgbClr val="F08C6A"/>
    <a:srgbClr val="418A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85" autoAdjust="0"/>
    <p:restoredTop sz="80080" autoAdjust="0"/>
  </p:normalViewPr>
  <p:slideViewPr>
    <p:cSldViewPr snapToGrid="0">
      <p:cViewPr>
        <p:scale>
          <a:sx n="50" d="100"/>
          <a:sy n="50" d="100"/>
        </p:scale>
        <p:origin x="48" y="240"/>
      </p:cViewPr>
      <p:guideLst/>
    </p:cSldViewPr>
  </p:slideViewPr>
  <p:outlineViewPr>
    <p:cViewPr>
      <p:scale>
        <a:sx n="33" d="100"/>
        <a:sy n="33" d="100"/>
      </p:scale>
      <p:origin x="0" y="-12976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viewProps" Target="viewProps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presProps" Target="presProp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2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0581E-683C-4D45-B4A3-B2BADCA6341C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6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6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541943-B560-4317-B5CC-C1D9C3581C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6942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A6C406-99C8-4ABD-9E1A-DCB391F0FBA5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DCEB74-7A4F-484D-B2A9-B3D5231A8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568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2</a:t>
            </a:r>
            <a:r>
              <a:rPr kumimoji="1" lang="ko-KR" altLang="en-US" dirty="0"/>
              <a:t>번 </a:t>
            </a:r>
            <a:r>
              <a:rPr kumimoji="1" lang="ko-Kore-KR" altLang="en-US" dirty="0"/>
              <a:t>프로젝트까지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user stack, </a:t>
            </a:r>
            <a:r>
              <a:rPr kumimoji="1" lang="en-US" altLang="ko-KR" dirty="0" err="1"/>
              <a:t>arg</a:t>
            </a:r>
            <a:r>
              <a:rPr kumimoji="1" lang="en-US" altLang="ko-KR" dirty="0"/>
              <a:t> passing, system call</a:t>
            </a:r>
            <a:r>
              <a:rPr kumimoji="1" lang="ko-KR" altLang="en-US" dirty="0"/>
              <a:t> 관련 </a:t>
            </a:r>
            <a:r>
              <a:rPr kumimoji="1" lang="en-US" altLang="ko-KR" dirty="0"/>
              <a:t>, memory </a:t>
            </a:r>
            <a:r>
              <a:rPr kumimoji="1" lang="ko-KR" altLang="en-US" dirty="0"/>
              <a:t>관리 코드들을 작성하며 </a:t>
            </a:r>
            <a:r>
              <a:rPr kumimoji="1" lang="en-US" altLang="ko-KR" dirty="0"/>
              <a:t>user program</a:t>
            </a:r>
            <a:r>
              <a:rPr kumimoji="1" lang="ko-KR" altLang="en-US" dirty="0"/>
              <a:t>이 정상적으로 작동할 수 있도록 </a:t>
            </a:r>
            <a:r>
              <a:rPr kumimoji="1" lang="ko-KR" altLang="en-US" dirty="0" err="1"/>
              <a:t>핀토스를</a:t>
            </a:r>
            <a:r>
              <a:rPr kumimoji="1" lang="ko-KR" altLang="en-US" dirty="0"/>
              <a:t> 구현했습니다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여러분들께서 </a:t>
            </a:r>
            <a:r>
              <a:rPr kumimoji="1" lang="en-US" altLang="ko-KR" dirty="0"/>
              <a:t>2</a:t>
            </a:r>
            <a:r>
              <a:rPr kumimoji="1" lang="ko-KR" altLang="en-US" dirty="0"/>
              <a:t>번 프로젝트까지 잘 구현을 </a:t>
            </a:r>
            <a:r>
              <a:rPr kumimoji="1" lang="ko-KR" altLang="en-US" dirty="0" err="1"/>
              <a:t>하셧다면</a:t>
            </a:r>
            <a:r>
              <a:rPr kumimoji="1" lang="en-US" altLang="ko-KR" dirty="0"/>
              <a:t> </a:t>
            </a:r>
            <a:r>
              <a:rPr kumimoji="1" lang="ko-KR" altLang="en-US" dirty="0" err="1"/>
              <a:t>핀토스는</a:t>
            </a:r>
            <a:r>
              <a:rPr kumimoji="1" lang="ko-KR" altLang="en-US" dirty="0"/>
              <a:t> </a:t>
            </a:r>
            <a:r>
              <a:rPr kumimoji="1" lang="en-US" altLang="ko-KR" dirty="0"/>
              <a:t>example</a:t>
            </a:r>
            <a:r>
              <a:rPr kumimoji="1" lang="ko-KR" altLang="en-US" dirty="0"/>
              <a:t> 디렉토리 안에 있는</a:t>
            </a:r>
            <a:r>
              <a:rPr kumimoji="1" lang="en-US" altLang="ko-KR" dirty="0"/>
              <a:t> user program</a:t>
            </a:r>
            <a:r>
              <a:rPr kumimoji="1" lang="ko-KR" altLang="en-US" dirty="0"/>
              <a:t>을 </a:t>
            </a:r>
            <a:r>
              <a:rPr kumimoji="1" lang="ko-KR" altLang="en-US" dirty="0" err="1"/>
              <a:t>작동시킬수</a:t>
            </a:r>
            <a:r>
              <a:rPr kumimoji="1" lang="ko-KR" altLang="en-US" dirty="0"/>
              <a:t> 있을 것입니다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그렇지만 </a:t>
            </a:r>
            <a:r>
              <a:rPr kumimoji="1" lang="en-US" altLang="ko-KR" dirty="0"/>
              <a:t>2</a:t>
            </a:r>
            <a:r>
              <a:rPr kumimoji="1" lang="ko-KR" altLang="en-US" dirty="0"/>
              <a:t>번 프로젝트 까지는 </a:t>
            </a:r>
            <a:r>
              <a:rPr kumimoji="1" lang="ko-KR" altLang="en-US" dirty="0" err="1"/>
              <a:t>핀토스는</a:t>
            </a:r>
            <a:r>
              <a:rPr kumimoji="1" lang="ko-KR" altLang="en-US" dirty="0"/>
              <a:t> 하나의 </a:t>
            </a:r>
            <a:r>
              <a:rPr kumimoji="1" lang="en-US" altLang="ko-KR" dirty="0"/>
              <a:t>user program</a:t>
            </a:r>
            <a:r>
              <a:rPr kumimoji="1" lang="ko-KR" altLang="en-US" dirty="0"/>
              <a:t>이 정상적으로 </a:t>
            </a:r>
            <a:r>
              <a:rPr kumimoji="1" lang="ko-KR" altLang="en-US" dirty="0" err="1"/>
              <a:t>작동시키데</a:t>
            </a:r>
            <a:r>
              <a:rPr kumimoji="1" lang="ko-KR" altLang="en-US" dirty="0"/>
              <a:t> 포커스를 </a:t>
            </a:r>
            <a:r>
              <a:rPr kumimoji="1" lang="ko-Kore-KR" altLang="en-US" dirty="0"/>
              <a:t>맞추었고</a:t>
            </a:r>
            <a:r>
              <a:rPr kumimoji="1" lang="en-US" altLang="ko-Kore-KR" dirty="0"/>
              <a:t>, 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ore-KR" altLang="en-US" dirty="0"/>
              <a:t>현재 핀토스 스케쥴러는 간단한 라운드 로빈 스케쥴러로만 구현이 되어있기 때문에 오른쪽 그림과 같이 서로 다른 우선순위를 갖는 프로그램 </a:t>
            </a:r>
            <a:r>
              <a:rPr kumimoji="1" lang="en-US" altLang="ko-Kore-KR" dirty="0"/>
              <a:t>2</a:t>
            </a:r>
            <a:r>
              <a:rPr kumimoji="1" lang="ko-Kore-KR" altLang="en-US" dirty="0"/>
              <a:t>개를 우선순위를 고려하여 처리할 수 없는 상황입니다</a:t>
            </a:r>
            <a:r>
              <a:rPr kumimoji="1" lang="en-US" altLang="ko-Kore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CEB74-7A4F-484D-B2A9-B3D5231A89D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278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수업시간에</a:t>
            </a:r>
            <a:r>
              <a:rPr kumimoji="1" lang="ko-KR" altLang="en-US" dirty="0"/>
              <a:t> 배우셨겠지만 </a:t>
            </a:r>
            <a:r>
              <a:rPr kumimoji="1" lang="en-US" altLang="ko-KR" dirty="0"/>
              <a:t>..</a:t>
            </a:r>
          </a:p>
          <a:p>
            <a:r>
              <a:rPr kumimoji="1" lang="ko-KR" altLang="en-US" dirty="0"/>
              <a:t>앞서 </a:t>
            </a:r>
            <a:r>
              <a:rPr kumimoji="1" lang="ko-KR" altLang="en-US" dirty="0" err="1"/>
              <a:t>말씀드렸듯이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핀토스는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CEB74-7A4F-484D-B2A9-B3D5231A89D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829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다음으로는 핀토스의 스케쥴러 관련 코드를 살펴보겠습니다</a:t>
            </a:r>
            <a:r>
              <a:rPr kumimoji="1" lang="en-US" altLang="ko-Kore-KR" dirty="0"/>
              <a:t>.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정리하면</a:t>
            </a:r>
            <a:r>
              <a:rPr kumimoji="1" lang="en-US" altLang="ko-Kore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CEB74-7A4F-484D-B2A9-B3D5231A89D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155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다음으로는 방금 설명드린 </a:t>
            </a:r>
            <a:r>
              <a:rPr kumimoji="1" lang="en-US" altLang="ko-Kore-KR" dirty="0"/>
              <a:t>thread yield </a:t>
            </a:r>
            <a:r>
              <a:rPr kumimoji="1" lang="ko-Kore-KR" altLang="en-US" dirty="0"/>
              <a:t>함수에서 호출하는</a:t>
            </a:r>
            <a:r>
              <a:rPr kumimoji="1" lang="ko-KR" altLang="en-US" dirty="0"/>
              <a:t> </a:t>
            </a:r>
            <a:r>
              <a:rPr kumimoji="1" lang="en-US" altLang="ko-KR" dirty="0"/>
              <a:t>schedule </a:t>
            </a:r>
            <a:r>
              <a:rPr kumimoji="1" lang="ko-KR" altLang="en-US" dirty="0"/>
              <a:t>함수를 살펴보겠습니다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en-US" altLang="ko-Kore-KR" dirty="0" err="1"/>
              <a:t>Schdule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함수에서는 먼저 현재 쓰래드와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다음에 실행될 쓰래드를 받아옵니다</a:t>
            </a:r>
            <a:r>
              <a:rPr kumimoji="1" lang="en-US" altLang="ko-Kore-KR" dirty="0"/>
              <a:t>.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먼저 인터럽트가 정상적으로 꺼져 있는지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현재 쓰래드 </a:t>
            </a:r>
            <a:r>
              <a:rPr kumimoji="1" lang="en-US" altLang="ko-Kore-KR" dirty="0"/>
              <a:t>status</a:t>
            </a:r>
            <a:r>
              <a:rPr kumimoji="1" lang="ko-Kore-KR" altLang="en-US" dirty="0"/>
              <a:t>가 </a:t>
            </a:r>
            <a:r>
              <a:rPr kumimoji="1" lang="en-US" altLang="ko-Kore-KR" dirty="0"/>
              <a:t>running </a:t>
            </a:r>
            <a:r>
              <a:rPr kumimoji="1" lang="ko-Kore-KR" altLang="en-US" dirty="0"/>
              <a:t>상태가 아닌지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다음에 수행될 쓰래드가 유효한지 확인하는 예외처리를 먼저 하게 됩니다</a:t>
            </a:r>
            <a:r>
              <a:rPr kumimoji="1" lang="en-US" altLang="ko-Kore-KR" dirty="0"/>
              <a:t>.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그 후 </a:t>
            </a:r>
            <a:r>
              <a:rPr kumimoji="1" lang="en-US" altLang="ko-Kore-KR" dirty="0"/>
              <a:t>switch </a:t>
            </a:r>
            <a:r>
              <a:rPr kumimoji="1" lang="en-US" altLang="ko-Kore-KR" dirty="0" err="1"/>
              <a:t>trehads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함수 호출을 통해 실제 프로세스 스위칭 되게 됩니다</a:t>
            </a:r>
            <a:r>
              <a:rPr kumimoji="1" lang="en-US" altLang="ko-Kore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CEB74-7A4F-484D-B2A9-B3D5231A89D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579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지금까지 핀토스 스케쥴러를 간단히 코드레벨로 살펴보았는데요</a:t>
            </a:r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ko-Kore-KR" altLang="en-US" dirty="0"/>
              <a:t>이번 프로젝트에서는 기존 라운드로빈으로 구현된 핀토스의 스케쥴러를 쓰레드의 우선순위를 고려할 수 있는 조금 더 복잡한 스케쥴러를 구현하는 것입니다</a:t>
            </a:r>
            <a:r>
              <a:rPr kumimoji="1" lang="en-US" altLang="ko-Kore-KR" dirty="0"/>
              <a:t>.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이것을 구현하기 위해 쓰래드와</a:t>
            </a:r>
            <a:r>
              <a:rPr kumimoji="1" lang="ko-KR" altLang="en-US" dirty="0"/>
              <a:t> </a:t>
            </a:r>
            <a:r>
              <a:rPr kumimoji="1" lang="en-US" altLang="ko-KR" dirty="0"/>
              <a:t>sync</a:t>
            </a:r>
            <a:r>
              <a:rPr kumimoji="1" lang="ko-KR" altLang="en-US" dirty="0"/>
              <a:t>에 대해 이해할 필요가 있습니다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다음 슬라이드에서 </a:t>
            </a:r>
            <a:r>
              <a:rPr kumimoji="1" lang="ko-KR" altLang="en-US" dirty="0" err="1"/>
              <a:t>부터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ore-KR" altLang="en-US" dirty="0"/>
              <a:t>쓰래드와 </a:t>
            </a:r>
            <a:r>
              <a:rPr kumimoji="1" lang="en-US" altLang="ko-Kore-KR" dirty="0"/>
              <a:t>sync</a:t>
            </a:r>
            <a:r>
              <a:rPr kumimoji="1" lang="ko-Kore-KR" altLang="en-US" dirty="0"/>
              <a:t>관련 내용을 설명드리겠습니다</a:t>
            </a:r>
            <a:r>
              <a:rPr kumimoji="1" lang="en-US" altLang="ko-Kore-KR" dirty="0"/>
              <a:t>.</a:t>
            </a:r>
          </a:p>
          <a:p>
            <a:endParaRPr kumimoji="1" lang="en-US" altLang="ko-Kore-KR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CEB74-7A4F-484D-B2A9-B3D5231A89D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472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CEB74-7A4F-484D-B2A9-B3D5231A89D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074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CEB74-7A4F-484D-B2A9-B3D5231A89D6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725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E4B29DF9-1BA3-4536-862C-6B340690D6E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92293" y="4099484"/>
            <a:ext cx="7607415" cy="5149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altLang="ko-KR"/>
              <a:t>Conference Name</a:t>
            </a:r>
            <a:endParaRPr lang="ko-KR" altLang="en-US"/>
          </a:p>
        </p:txBody>
      </p:sp>
      <p:sp>
        <p:nvSpPr>
          <p:cNvPr id="11" name="텍스트 개체 틀 7">
            <a:extLst>
              <a:ext uri="{FF2B5EF4-FFF2-40B4-BE49-F238E27FC236}">
                <a16:creationId xmlns:a16="http://schemas.microsoft.com/office/drawing/2014/main" id="{B57FA5EB-BE34-4A3F-8DDE-B4B12061C14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46337" y="5383953"/>
            <a:ext cx="2706742" cy="5149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altLang="ko-KR"/>
              <a:t>Presenter</a:t>
            </a:r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7B834F1-B50B-49D9-B28F-E10487E59BD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24564" y="2307538"/>
            <a:ext cx="6142873" cy="514954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 altLang="ko-KR"/>
              <a:t>Title</a:t>
            </a:r>
            <a:endParaRPr lang="ko-KR" altLang="en-US"/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F045053E-BC1A-4A13-BA44-3A4557D9873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00" y="3264782"/>
            <a:ext cx="4572000" cy="4213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Authors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68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AB719-145F-4F9C-B55B-A53E54AAA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567" y="373438"/>
            <a:ext cx="10515600" cy="482773"/>
          </a:xfrm>
          <a:prstGeom prst="rect">
            <a:avLst/>
          </a:prstGeom>
        </p:spPr>
        <p:txBody>
          <a:bodyPr/>
          <a:lstStyle>
            <a:lvl1pPr>
              <a:defRPr lang="ko-KR" alt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AC54423-C9AD-4B88-BD41-47BFF96D7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82773"/>
          </a:xfrm>
          <a:prstGeom prst="rect">
            <a:avLst/>
          </a:prstGeom>
        </p:spPr>
        <p:txBody>
          <a:bodyPr/>
          <a:lstStyle>
            <a:lvl1pPr latinLnBrk="0" hangingPunct="0">
              <a:defRPr sz="2000"/>
            </a:lvl1pPr>
            <a:lvl2pPr latinLnBrk="0" hangingPunct="0">
              <a:defRPr sz="1800"/>
            </a:lvl2pPr>
            <a:lvl3pPr latinLnBrk="0" hangingPunct="0">
              <a:defRPr sz="1600"/>
            </a:lvl3pPr>
            <a:lvl4pPr latinLnBrk="0" hangingPunct="0">
              <a:defRPr sz="1400"/>
            </a:lvl4pPr>
            <a:lvl5pPr latinLnBrk="0" hangingPunct="0"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B75827DF-05E3-CC4C-9E8F-C343D162E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89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4348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EA475AE-90BE-4717-9A07-08D20891D2D6}"/>
              </a:ext>
            </a:extLst>
          </p:cNvPr>
          <p:cNvCxnSpPr/>
          <p:nvPr userDrawn="1"/>
        </p:nvCxnSpPr>
        <p:spPr>
          <a:xfrm>
            <a:off x="536171" y="6329795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7D4ED610-F180-4D11-A694-56841178238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589" y="6396239"/>
            <a:ext cx="1392381" cy="41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70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F99CB50-1A09-4E52-A514-93EC01E8C15E}"/>
              </a:ext>
            </a:extLst>
          </p:cNvPr>
          <p:cNvCxnSpPr/>
          <p:nvPr userDrawn="1"/>
        </p:nvCxnSpPr>
        <p:spPr>
          <a:xfrm>
            <a:off x="536171" y="929120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996A5F2-505B-4623-A3B5-9BB08AEB8CDC}"/>
              </a:ext>
            </a:extLst>
          </p:cNvPr>
          <p:cNvCxnSpPr/>
          <p:nvPr userDrawn="1"/>
        </p:nvCxnSpPr>
        <p:spPr>
          <a:xfrm>
            <a:off x="536171" y="6329795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05A26090-E38B-48AB-AD3D-E65FD6DD22B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589" y="6396239"/>
            <a:ext cx="1392381" cy="41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572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4001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7">
            <a:extLst>
              <a:ext uri="{FF2B5EF4-FFF2-40B4-BE49-F238E27FC236}">
                <a16:creationId xmlns:a16="http://schemas.microsoft.com/office/drawing/2014/main" id="{C3872EE5-7D72-5945-8D0C-856D97CCA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1815" y="2223202"/>
            <a:ext cx="5148370" cy="1448147"/>
          </a:xfrm>
        </p:spPr>
        <p:txBody>
          <a:bodyPr>
            <a:normAutofit/>
          </a:bodyPr>
          <a:lstStyle/>
          <a:p>
            <a:r>
              <a:rPr lang="en-US" altLang="ko-KR" dirty="0"/>
              <a:t>Operating</a:t>
            </a:r>
            <a:r>
              <a:rPr lang="ko-KR" altLang="en-US" dirty="0"/>
              <a:t> </a:t>
            </a:r>
            <a:r>
              <a:rPr lang="en-US" altLang="ko-KR" dirty="0"/>
              <a:t>System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dirty="0"/>
              <a:t>CSE4070</a:t>
            </a:r>
            <a:r>
              <a:rPr lang="en-US" altLang="ko-KR" dirty="0"/>
              <a:t>-01</a:t>
            </a:r>
            <a:r>
              <a:rPr lang="en-US" dirty="0"/>
              <a:t>) </a:t>
            </a:r>
            <a:r>
              <a:rPr lang="en-US" altLang="ko-KR" dirty="0"/>
              <a:t>Project </a:t>
            </a:r>
          </a:p>
          <a:p>
            <a:endParaRPr lang="en-US" dirty="0"/>
          </a:p>
          <a:p>
            <a:r>
              <a:rPr lang="en-US" dirty="0"/>
              <a:t>Fall 202</a:t>
            </a:r>
            <a:r>
              <a:rPr lang="en-US" altLang="ko-KR" dirty="0"/>
              <a:t>2</a:t>
            </a:r>
            <a:endParaRPr lang="en-US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4582DBF4-EC0C-7F46-8353-7AB29448E3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6265" y="1551727"/>
            <a:ext cx="8539471" cy="514954"/>
          </a:xfrm>
        </p:spPr>
        <p:txBody>
          <a:bodyPr/>
          <a:lstStyle/>
          <a:p>
            <a:r>
              <a:rPr lang="en-US" altLang="ko-KR" sz="3600" dirty="0"/>
              <a:t>Project #3: Threads</a:t>
            </a:r>
            <a:endParaRPr lang="en-US" sz="3600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F90EBD8-294F-9649-B9ED-E35655784D2A}"/>
              </a:ext>
            </a:extLst>
          </p:cNvPr>
          <p:cNvSpPr txBox="1">
            <a:spLocks/>
          </p:cNvSpPr>
          <p:nvPr/>
        </p:nvSpPr>
        <p:spPr>
          <a:xfrm>
            <a:off x="2360177" y="3671349"/>
            <a:ext cx="7607415" cy="261091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dirty="0"/>
              <a:t>Prof. </a:t>
            </a:r>
            <a:r>
              <a:rPr lang="en-US" altLang="ko-Kore-KR" dirty="0" err="1"/>
              <a:t>Sungyong</a:t>
            </a:r>
            <a:r>
              <a:rPr lang="en-US" altLang="ko-Kore-KR" dirty="0"/>
              <a:t> Park</a:t>
            </a:r>
            <a:r>
              <a:rPr lang="ko-KR" altLang="en-US" dirty="0"/>
              <a:t> </a:t>
            </a:r>
            <a:endParaRPr lang="en-US" dirty="0"/>
          </a:p>
          <a:p>
            <a:pPr algn="l"/>
            <a:endParaRPr lang="en-US" altLang="ko-KR" dirty="0"/>
          </a:p>
          <a:p>
            <a:r>
              <a:rPr lang="en-US" altLang="ko-KR" dirty="0"/>
              <a:t>TA:</a:t>
            </a:r>
            <a:r>
              <a:rPr lang="ko-KR" altLang="en-US" dirty="0"/>
              <a:t> </a:t>
            </a:r>
            <a:r>
              <a:rPr lang="en-US" altLang="ko-KR" sz="2000" dirty="0" err="1"/>
              <a:t>Kihyun</a:t>
            </a:r>
            <a:r>
              <a:rPr lang="en-US" altLang="ko-KR" sz="2000" dirty="0"/>
              <a:t> Kim</a:t>
            </a:r>
            <a:endParaRPr lang="en-US" altLang="ko-KR" dirty="0"/>
          </a:p>
          <a:p>
            <a:r>
              <a:rPr lang="en-US" dirty="0" err="1"/>
              <a:t>Hamin</a:t>
            </a:r>
            <a:r>
              <a:rPr lang="en-US" dirty="0"/>
              <a:t> </a:t>
            </a:r>
            <a:r>
              <a:rPr lang="en-US" dirty="0" err="1"/>
              <a:t>Hwangbo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520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FEF2E3-F14A-490C-8105-B0E402F3EE80}"/>
              </a:ext>
            </a:extLst>
          </p:cNvPr>
          <p:cNvSpPr txBox="1"/>
          <p:nvPr/>
        </p:nvSpPr>
        <p:spPr>
          <a:xfrm>
            <a:off x="5185398" y="3105835"/>
            <a:ext cx="1821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/>
              <a:t>Threads</a:t>
            </a:r>
          </a:p>
        </p:txBody>
      </p:sp>
    </p:spTree>
    <p:extLst>
      <p:ext uri="{BB962C8B-B14F-4D97-AF65-F5344CB8AC3E}">
        <p14:creationId xmlns:p14="http://schemas.microsoft.com/office/powerpoint/2010/main" val="1282018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04"/>
    </mc:Choice>
    <mc:Fallback xmlns="">
      <p:transition spd="slow" advTm="3504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D1237-CD51-42E1-ABB5-7537B358D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Threads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D4377F-D56C-4B49-9F09-C249A123A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A thread is a basic unit of CPU utilization.</a:t>
            </a:r>
          </a:p>
          <a:p>
            <a:r>
              <a:rPr lang="en-US" altLang="ko-KR"/>
              <a:t>It shares code, data and other resources with other threads belonging to the same process.</a:t>
            </a:r>
          </a:p>
          <a:p>
            <a:r>
              <a:rPr lang="en-US" altLang="ko-KR"/>
              <a:t>If a process only has one thread in it, we can consider this thread as a process.</a:t>
            </a:r>
          </a:p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CC9B39-E85D-4DD0-AE93-52FA84C80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11</a:t>
            </a:fld>
            <a:endParaRPr 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DE78860-6D3B-44AE-8435-C154797B8151}"/>
              </a:ext>
            </a:extLst>
          </p:cNvPr>
          <p:cNvGrpSpPr/>
          <p:nvPr/>
        </p:nvGrpSpPr>
        <p:grpSpPr>
          <a:xfrm>
            <a:off x="1286361" y="2730354"/>
            <a:ext cx="9955079" cy="3518840"/>
            <a:chOff x="1286361" y="2730354"/>
            <a:chExt cx="9955079" cy="351884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FC0AA258-E249-4DDF-8036-7BC236E8CD4F}"/>
                </a:ext>
              </a:extLst>
            </p:cNvPr>
            <p:cNvGrpSpPr/>
            <p:nvPr/>
          </p:nvGrpSpPr>
          <p:grpSpPr>
            <a:xfrm>
              <a:off x="1286361" y="2730354"/>
              <a:ext cx="4525505" cy="3115158"/>
              <a:chOff x="666426" y="2730354"/>
              <a:chExt cx="4525505" cy="311515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1501FAED-D9BD-4328-86C9-82EC7F75FDE6}"/>
                  </a:ext>
                </a:extLst>
              </p:cNvPr>
              <p:cNvSpPr/>
              <p:nvPr/>
            </p:nvSpPr>
            <p:spPr>
              <a:xfrm>
                <a:off x="666426" y="2730354"/>
                <a:ext cx="4525505" cy="6509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E597A8DB-E63F-47E0-B684-B0CA7E6F5413}"/>
                  </a:ext>
                </a:extLst>
              </p:cNvPr>
              <p:cNvSpPr/>
              <p:nvPr/>
            </p:nvSpPr>
            <p:spPr>
              <a:xfrm>
                <a:off x="666426" y="3400655"/>
                <a:ext cx="4525505" cy="6509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31B92A19-F2E8-4D5B-8DD3-AB6ACC9FE819}"/>
                  </a:ext>
                </a:extLst>
              </p:cNvPr>
              <p:cNvSpPr/>
              <p:nvPr/>
            </p:nvSpPr>
            <p:spPr>
              <a:xfrm>
                <a:off x="666426" y="4070955"/>
                <a:ext cx="4525505" cy="177455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0755C50D-BEAA-40A2-8720-C790601BC685}"/>
                  </a:ext>
                </a:extLst>
              </p:cNvPr>
              <p:cNvSpPr/>
              <p:nvPr/>
            </p:nvSpPr>
            <p:spPr>
              <a:xfrm>
                <a:off x="838200" y="2820352"/>
                <a:ext cx="1239865" cy="4533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code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2E201152-1DE0-4F95-8BD4-8EC8ADFDFF0B}"/>
                  </a:ext>
                </a:extLst>
              </p:cNvPr>
              <p:cNvSpPr/>
              <p:nvPr/>
            </p:nvSpPr>
            <p:spPr>
              <a:xfrm>
                <a:off x="2300207" y="2820351"/>
                <a:ext cx="1239865" cy="4533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data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FB4FB7A5-CD7E-4742-93E1-82A8CB5E8B05}"/>
                  </a:ext>
                </a:extLst>
              </p:cNvPr>
              <p:cNvSpPr/>
              <p:nvPr/>
            </p:nvSpPr>
            <p:spPr>
              <a:xfrm>
                <a:off x="3762214" y="2820350"/>
                <a:ext cx="1239865" cy="4533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files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AB7CC77D-0C5D-45E4-A834-0EC20D8F2537}"/>
                  </a:ext>
                </a:extLst>
              </p:cNvPr>
              <p:cNvSpPr/>
              <p:nvPr/>
            </p:nvSpPr>
            <p:spPr>
              <a:xfrm>
                <a:off x="838200" y="3490655"/>
                <a:ext cx="1239865" cy="4533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registers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E4AE6327-170F-4E5F-B3DB-3313FD106969}"/>
                  </a:ext>
                </a:extLst>
              </p:cNvPr>
              <p:cNvSpPr/>
              <p:nvPr/>
            </p:nvSpPr>
            <p:spPr>
              <a:xfrm>
                <a:off x="3762214" y="3490653"/>
                <a:ext cx="1239865" cy="4533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stack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7" name="연결선: 구부러짐 36">
                <a:extLst>
                  <a:ext uri="{FF2B5EF4-FFF2-40B4-BE49-F238E27FC236}">
                    <a16:creationId xmlns:a16="http://schemas.microsoft.com/office/drawing/2014/main" id="{CC6BD647-0F75-4F04-A3CD-9481DEEC238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332452" y="4851592"/>
                <a:ext cx="1136145" cy="213282"/>
              </a:xfrm>
              <a:prstGeom prst="curvedConnector3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C5421B1-D307-4254-AC53-F7EE5838D711}"/>
                </a:ext>
              </a:extLst>
            </p:cNvPr>
            <p:cNvSpPr/>
            <p:nvPr/>
          </p:nvSpPr>
          <p:spPr>
            <a:xfrm>
              <a:off x="6715935" y="2730354"/>
              <a:ext cx="4525505" cy="6509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D8B8119-E17B-4EBA-B1C1-9C1C94F7D549}"/>
                </a:ext>
              </a:extLst>
            </p:cNvPr>
            <p:cNvSpPr/>
            <p:nvPr/>
          </p:nvSpPr>
          <p:spPr>
            <a:xfrm>
              <a:off x="6715935" y="3400654"/>
              <a:ext cx="4525505" cy="12649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467D196-B731-4AFD-BC0E-0E5BF8D77F81}"/>
                </a:ext>
              </a:extLst>
            </p:cNvPr>
            <p:cNvSpPr/>
            <p:nvPr/>
          </p:nvSpPr>
          <p:spPr>
            <a:xfrm>
              <a:off x="6715935" y="4684979"/>
              <a:ext cx="4525505" cy="11605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6ADD773-8E90-49C5-BA05-7BE1BB263425}"/>
                </a:ext>
              </a:extLst>
            </p:cNvPr>
            <p:cNvSpPr/>
            <p:nvPr/>
          </p:nvSpPr>
          <p:spPr>
            <a:xfrm>
              <a:off x="6887709" y="2820352"/>
              <a:ext cx="1239865" cy="4533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code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4D18CB5-04E0-4A20-90F0-2FE5605A7FFE}"/>
                </a:ext>
              </a:extLst>
            </p:cNvPr>
            <p:cNvSpPr/>
            <p:nvPr/>
          </p:nvSpPr>
          <p:spPr>
            <a:xfrm>
              <a:off x="8349716" y="2820351"/>
              <a:ext cx="1239865" cy="4533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data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61E66BC-B162-4887-913E-956127DD7925}"/>
                </a:ext>
              </a:extLst>
            </p:cNvPr>
            <p:cNvSpPr/>
            <p:nvPr/>
          </p:nvSpPr>
          <p:spPr>
            <a:xfrm>
              <a:off x="9811723" y="2820350"/>
              <a:ext cx="1239865" cy="4533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files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69DCC6BE-45D8-4A63-B612-96657C34186A}"/>
                </a:ext>
              </a:extLst>
            </p:cNvPr>
            <p:cNvGrpSpPr/>
            <p:nvPr/>
          </p:nvGrpSpPr>
          <p:grpSpPr>
            <a:xfrm>
              <a:off x="6855937" y="3490655"/>
              <a:ext cx="1271637" cy="2143253"/>
              <a:chOff x="6236002" y="3490655"/>
              <a:chExt cx="1271637" cy="2143253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DDF6442B-C6EB-46C0-AF4D-DA0584260F61}"/>
                  </a:ext>
                </a:extLst>
              </p:cNvPr>
              <p:cNvSpPr/>
              <p:nvPr/>
            </p:nvSpPr>
            <p:spPr>
              <a:xfrm>
                <a:off x="6267774" y="3490655"/>
                <a:ext cx="1239865" cy="4533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registers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EAB73AB3-7C7B-4F12-9B2B-C2D6C74EAA88}"/>
                  </a:ext>
                </a:extLst>
              </p:cNvPr>
              <p:cNvSpPr/>
              <p:nvPr/>
            </p:nvSpPr>
            <p:spPr>
              <a:xfrm>
                <a:off x="6236002" y="4145223"/>
                <a:ext cx="1239865" cy="4533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stack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8" name="연결선: 구부러짐 27">
                <a:extLst>
                  <a:ext uri="{FF2B5EF4-FFF2-40B4-BE49-F238E27FC236}">
                    <a16:creationId xmlns:a16="http://schemas.microsoft.com/office/drawing/2014/main" id="{A3D3DA85-F142-411C-9C8C-C260110E2B7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6500945" y="5196038"/>
                <a:ext cx="737327" cy="138414"/>
              </a:xfrm>
              <a:prstGeom prst="curvedConnector3">
                <a:avLst>
                  <a:gd name="adj1" fmla="val 50001"/>
                </a:avLst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A006968F-B847-48CF-A9D3-C461FD5B9F2B}"/>
                </a:ext>
              </a:extLst>
            </p:cNvPr>
            <p:cNvGrpSpPr/>
            <p:nvPr/>
          </p:nvGrpSpPr>
          <p:grpSpPr>
            <a:xfrm>
              <a:off x="8364052" y="3490653"/>
              <a:ext cx="1271637" cy="2143253"/>
              <a:chOff x="6236002" y="3490655"/>
              <a:chExt cx="1271637" cy="2143253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AF31B0C9-E59E-405F-A7C5-BD74B76BAB3E}"/>
                  </a:ext>
                </a:extLst>
              </p:cNvPr>
              <p:cNvSpPr/>
              <p:nvPr/>
            </p:nvSpPr>
            <p:spPr>
              <a:xfrm>
                <a:off x="6267774" y="3490655"/>
                <a:ext cx="1239865" cy="4533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registers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1D8D2FF6-E9BB-4792-82A9-268938274D99}"/>
                  </a:ext>
                </a:extLst>
              </p:cNvPr>
              <p:cNvSpPr/>
              <p:nvPr/>
            </p:nvSpPr>
            <p:spPr>
              <a:xfrm>
                <a:off x="6236002" y="4145223"/>
                <a:ext cx="1239865" cy="4533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stack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5" name="연결선: 구부러짐 24">
                <a:extLst>
                  <a:ext uri="{FF2B5EF4-FFF2-40B4-BE49-F238E27FC236}">
                    <a16:creationId xmlns:a16="http://schemas.microsoft.com/office/drawing/2014/main" id="{1F2E64ED-7D93-4DDE-864F-022413D6CDF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6500945" y="5196038"/>
                <a:ext cx="737327" cy="138414"/>
              </a:xfrm>
              <a:prstGeom prst="curvedConnector3">
                <a:avLst>
                  <a:gd name="adj1" fmla="val 50001"/>
                </a:avLst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C4DE9C23-30E2-4B95-8CA7-7A8E476E7B54}"/>
                </a:ext>
              </a:extLst>
            </p:cNvPr>
            <p:cNvGrpSpPr/>
            <p:nvPr/>
          </p:nvGrpSpPr>
          <p:grpSpPr>
            <a:xfrm>
              <a:off x="9810174" y="3490651"/>
              <a:ext cx="1271637" cy="2143253"/>
              <a:chOff x="6236002" y="3490655"/>
              <a:chExt cx="1271637" cy="2143253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7CD694C5-ACB7-457C-84FC-09A61AC889B6}"/>
                  </a:ext>
                </a:extLst>
              </p:cNvPr>
              <p:cNvSpPr/>
              <p:nvPr/>
            </p:nvSpPr>
            <p:spPr>
              <a:xfrm>
                <a:off x="6267774" y="3490655"/>
                <a:ext cx="1239865" cy="4533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registers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542430D3-1BC5-440B-9EC4-5136589B291F}"/>
                  </a:ext>
                </a:extLst>
              </p:cNvPr>
              <p:cNvSpPr/>
              <p:nvPr/>
            </p:nvSpPr>
            <p:spPr>
              <a:xfrm>
                <a:off x="6236002" y="4145223"/>
                <a:ext cx="1239865" cy="4533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stack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" name="연결선: 구부러짐 21">
                <a:extLst>
                  <a:ext uri="{FF2B5EF4-FFF2-40B4-BE49-F238E27FC236}">
                    <a16:creationId xmlns:a16="http://schemas.microsoft.com/office/drawing/2014/main" id="{F2BFA2AE-F99D-4E31-B63F-11C8C2F476B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6500945" y="5196038"/>
                <a:ext cx="737327" cy="138414"/>
              </a:xfrm>
              <a:prstGeom prst="curvedConnector3">
                <a:avLst>
                  <a:gd name="adj1" fmla="val 50001"/>
                </a:avLst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26FBE94F-FDF7-4ABC-BB69-D8E509CCD64B}"/>
                </a:ext>
              </a:extLst>
            </p:cNvPr>
            <p:cNvCxnSpPr/>
            <p:nvPr/>
          </p:nvCxnSpPr>
          <p:spPr>
            <a:xfrm>
              <a:off x="8257437" y="3400654"/>
              <a:ext cx="14336" cy="24448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75E433D7-03A6-460A-A4BB-E2802149B5CA}"/>
                </a:ext>
              </a:extLst>
            </p:cNvPr>
            <p:cNvCxnSpPr/>
            <p:nvPr/>
          </p:nvCxnSpPr>
          <p:spPr>
            <a:xfrm>
              <a:off x="9742270" y="3381282"/>
              <a:ext cx="14336" cy="24448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4D5C930-F69A-455F-B035-D410074B3E34}"/>
                </a:ext>
              </a:extLst>
            </p:cNvPr>
            <p:cNvSpPr txBox="1"/>
            <p:nvPr/>
          </p:nvSpPr>
          <p:spPr>
            <a:xfrm>
              <a:off x="2078067" y="5879862"/>
              <a:ext cx="2717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Single-threaded process</a:t>
              </a:r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19D4BDB-0B24-4A65-911C-44FB846515F9}"/>
                </a:ext>
              </a:extLst>
            </p:cNvPr>
            <p:cNvSpPr txBox="1"/>
            <p:nvPr/>
          </p:nvSpPr>
          <p:spPr>
            <a:xfrm>
              <a:off x="7569810" y="5879862"/>
              <a:ext cx="2621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Multithreaded process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240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287"/>
    </mc:Choice>
    <mc:Fallback xmlns="">
      <p:transition spd="slow" advTm="41287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D1237-CD51-42E1-ABB5-7537B358D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Thread Status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D4377F-D56C-4B49-9F09-C249A123A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A thread can have one of four status.</a:t>
            </a:r>
          </a:p>
          <a:p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CC9B39-E85D-4DD0-AE93-52FA84C80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12</a:t>
            </a:fld>
            <a:endParaRPr lang="en-US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9FD876A1-698A-4E28-A519-29B3F0D0B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0" y="1595293"/>
            <a:ext cx="8458200" cy="2400300"/>
          </a:xfrm>
          <a:prstGeom prst="rect">
            <a:avLst/>
          </a:prstGeom>
        </p:spPr>
      </p:pic>
      <p:sp>
        <p:nvSpPr>
          <p:cNvPr id="42" name="타원 41">
            <a:extLst>
              <a:ext uri="{FF2B5EF4-FFF2-40B4-BE49-F238E27FC236}">
                <a16:creationId xmlns:a16="http://schemas.microsoft.com/office/drawing/2014/main" id="{5B77D2EC-1F91-4B5D-953F-76AD7053A1F8}"/>
              </a:ext>
            </a:extLst>
          </p:cNvPr>
          <p:cNvSpPr/>
          <p:nvPr/>
        </p:nvSpPr>
        <p:spPr>
          <a:xfrm>
            <a:off x="3471862" y="4238082"/>
            <a:ext cx="1600200" cy="561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READY</a:t>
            </a:r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63D1995-7276-4647-9CAF-4ACAC8EF71AE}"/>
              </a:ext>
            </a:extLst>
          </p:cNvPr>
          <p:cNvSpPr/>
          <p:nvPr/>
        </p:nvSpPr>
        <p:spPr>
          <a:xfrm>
            <a:off x="6734177" y="4238082"/>
            <a:ext cx="1752600" cy="561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RUNNING</a:t>
            </a:r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38F89534-2082-4D8A-93E5-CF3BBAC7E81F}"/>
              </a:ext>
            </a:extLst>
          </p:cNvPr>
          <p:cNvSpPr/>
          <p:nvPr/>
        </p:nvSpPr>
        <p:spPr>
          <a:xfrm>
            <a:off x="5072062" y="5429456"/>
            <a:ext cx="1666876" cy="561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BLOCKED</a:t>
            </a:r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BAF5DCD8-92C4-41B6-BFF1-E3D1C1307DF0}"/>
              </a:ext>
            </a:extLst>
          </p:cNvPr>
          <p:cNvSpPr/>
          <p:nvPr/>
        </p:nvSpPr>
        <p:spPr>
          <a:xfrm>
            <a:off x="9525000" y="4238082"/>
            <a:ext cx="1600200" cy="561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DYING</a:t>
            </a:r>
            <a:endParaRPr lang="ko-KR" altLang="en-US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5B68719A-D266-480A-92D6-B81DCF673EC9}"/>
              </a:ext>
            </a:extLst>
          </p:cNvPr>
          <p:cNvCxnSpPr>
            <a:stCxn id="43" idx="6"/>
            <a:endCxn id="45" idx="2"/>
          </p:cNvCxnSpPr>
          <p:nvPr/>
        </p:nvCxnSpPr>
        <p:spPr>
          <a:xfrm>
            <a:off x="8486777" y="4518923"/>
            <a:ext cx="10382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구부러짐 52">
            <a:extLst>
              <a:ext uri="{FF2B5EF4-FFF2-40B4-BE49-F238E27FC236}">
                <a16:creationId xmlns:a16="http://schemas.microsoft.com/office/drawing/2014/main" id="{CADD165C-3163-4C0F-8F85-9CF05068CE6B}"/>
              </a:ext>
            </a:extLst>
          </p:cNvPr>
          <p:cNvCxnSpPr>
            <a:cxnSpLocks/>
            <a:stCxn id="44" idx="2"/>
            <a:endCxn id="42" idx="4"/>
          </p:cNvCxnSpPr>
          <p:nvPr/>
        </p:nvCxnSpPr>
        <p:spPr>
          <a:xfrm rot="10800000">
            <a:off x="4271962" y="4799765"/>
            <a:ext cx="800100" cy="91053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구부러짐 55">
            <a:extLst>
              <a:ext uri="{FF2B5EF4-FFF2-40B4-BE49-F238E27FC236}">
                <a16:creationId xmlns:a16="http://schemas.microsoft.com/office/drawing/2014/main" id="{45F37066-8DCC-4ADF-A6AD-007A5D1FC2DC}"/>
              </a:ext>
            </a:extLst>
          </p:cNvPr>
          <p:cNvCxnSpPr>
            <a:stCxn id="43" idx="4"/>
            <a:endCxn id="44" idx="6"/>
          </p:cNvCxnSpPr>
          <p:nvPr/>
        </p:nvCxnSpPr>
        <p:spPr>
          <a:xfrm rot="5400000">
            <a:off x="6719442" y="4819261"/>
            <a:ext cx="910533" cy="87153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76AE9349-14D7-41D9-A144-F1FE2CEA4D30}"/>
              </a:ext>
            </a:extLst>
          </p:cNvPr>
          <p:cNvCxnSpPr>
            <a:stCxn id="42" idx="6"/>
            <a:endCxn id="43" idx="2"/>
          </p:cNvCxnSpPr>
          <p:nvPr/>
        </p:nvCxnSpPr>
        <p:spPr>
          <a:xfrm>
            <a:off x="5072062" y="4518923"/>
            <a:ext cx="166211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AC590FB-E4D9-4421-A0A8-EE3D529DD5FB}"/>
              </a:ext>
            </a:extLst>
          </p:cNvPr>
          <p:cNvCxnSpPr>
            <a:cxnSpLocks/>
            <a:stCxn id="61" idx="3"/>
            <a:endCxn id="42" idx="2"/>
          </p:cNvCxnSpPr>
          <p:nvPr/>
        </p:nvCxnSpPr>
        <p:spPr>
          <a:xfrm>
            <a:off x="2433639" y="4518923"/>
            <a:ext cx="10382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FC7FC43-AF02-4958-A2B0-9801CC3FFE82}"/>
              </a:ext>
            </a:extLst>
          </p:cNvPr>
          <p:cNvSpPr txBox="1"/>
          <p:nvPr/>
        </p:nvSpPr>
        <p:spPr>
          <a:xfrm>
            <a:off x="1373797" y="4334257"/>
            <a:ext cx="1059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Creation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84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103"/>
    </mc:Choice>
    <mc:Fallback xmlns="">
      <p:transition spd="slow" advTm="17103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7ABAD-A63A-477E-9405-EF2AD87E5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Thread Switching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CCD6B7-F443-4381-AF28-89BA699249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13</a:t>
            </a:fld>
            <a:endParaRPr 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E0B1291-3F84-4CFD-9481-3BF0E855A9EF}"/>
              </a:ext>
            </a:extLst>
          </p:cNvPr>
          <p:cNvGrpSpPr/>
          <p:nvPr/>
        </p:nvGrpSpPr>
        <p:grpSpPr>
          <a:xfrm>
            <a:off x="798576" y="1238360"/>
            <a:ext cx="10594848" cy="4686290"/>
            <a:chOff x="798576" y="1238360"/>
            <a:chExt cx="10594848" cy="4686290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74E36C9E-1546-466E-B9F7-91AA20908C6E}"/>
                </a:ext>
              </a:extLst>
            </p:cNvPr>
            <p:cNvSpPr/>
            <p:nvPr/>
          </p:nvSpPr>
          <p:spPr>
            <a:xfrm>
              <a:off x="798576" y="1238360"/>
              <a:ext cx="2999232" cy="8412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err="1">
                  <a:solidFill>
                    <a:schemeClr val="tx1"/>
                  </a:solidFill>
                </a:rPr>
                <a:t>thread_block</a:t>
              </a:r>
              <a:r>
                <a:rPr lang="en-US" altLang="ko-KR">
                  <a:solidFill>
                    <a:schemeClr val="tx1"/>
                  </a:solidFill>
                </a:rPr>
                <a:t>()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70F59E6-45E8-4299-B803-FC628A9ED822}"/>
                </a:ext>
              </a:extLst>
            </p:cNvPr>
            <p:cNvSpPr/>
            <p:nvPr/>
          </p:nvSpPr>
          <p:spPr>
            <a:xfrm>
              <a:off x="4596384" y="1238360"/>
              <a:ext cx="2999232" cy="8412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err="1">
                  <a:solidFill>
                    <a:schemeClr val="tx1"/>
                  </a:solidFill>
                </a:rPr>
                <a:t>thread_exit</a:t>
              </a:r>
              <a:r>
                <a:rPr lang="en-US" altLang="ko-KR">
                  <a:solidFill>
                    <a:schemeClr val="tx1"/>
                  </a:solidFill>
                </a:rPr>
                <a:t>()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991D21F-0F43-47D7-B355-6CBEF682E55B}"/>
                </a:ext>
              </a:extLst>
            </p:cNvPr>
            <p:cNvSpPr/>
            <p:nvPr/>
          </p:nvSpPr>
          <p:spPr>
            <a:xfrm>
              <a:off x="8394192" y="1238360"/>
              <a:ext cx="2999232" cy="8412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err="1">
                  <a:solidFill>
                    <a:schemeClr val="tx1"/>
                  </a:solidFill>
                </a:rPr>
                <a:t>thread_yield</a:t>
              </a:r>
              <a:r>
                <a:rPr lang="en-US" altLang="ko-KR">
                  <a:solidFill>
                    <a:schemeClr val="tx1"/>
                  </a:solidFill>
                </a:rPr>
                <a:t>()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04AC607A-9A2F-438C-BEDB-11EE5964C995}"/>
                </a:ext>
              </a:extLst>
            </p:cNvPr>
            <p:cNvGrpSpPr/>
            <p:nvPr/>
          </p:nvGrpSpPr>
          <p:grpSpPr>
            <a:xfrm>
              <a:off x="4287012" y="2651167"/>
              <a:ext cx="3617976" cy="3273483"/>
              <a:chOff x="3909713" y="2912423"/>
              <a:chExt cx="3617976" cy="3273483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8EA89DA-6FA2-4B18-8137-9E272C8CABDD}"/>
                  </a:ext>
                </a:extLst>
              </p:cNvPr>
              <p:cNvSpPr/>
              <p:nvPr/>
            </p:nvSpPr>
            <p:spPr>
              <a:xfrm>
                <a:off x="3909713" y="2912423"/>
                <a:ext cx="3617976" cy="718389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schedule()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BC0C4B49-EE18-423F-9A2A-F405C73993E9}"/>
                  </a:ext>
                </a:extLst>
              </p:cNvPr>
              <p:cNvSpPr/>
              <p:nvPr/>
            </p:nvSpPr>
            <p:spPr>
              <a:xfrm>
                <a:off x="3909713" y="4189970"/>
                <a:ext cx="3617976" cy="718389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err="1">
                    <a:solidFill>
                      <a:schemeClr val="tx1"/>
                    </a:solidFill>
                  </a:rPr>
                  <a:t>switch_threads</a:t>
                </a:r>
                <a:r>
                  <a:rPr lang="en-US" altLang="ko-KR">
                    <a:solidFill>
                      <a:schemeClr val="tx1"/>
                    </a:solidFill>
                  </a:rPr>
                  <a:t>()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5918A1EE-4F20-4D46-AC29-C14B447AEBCD}"/>
                  </a:ext>
                </a:extLst>
              </p:cNvPr>
              <p:cNvSpPr/>
              <p:nvPr/>
            </p:nvSpPr>
            <p:spPr>
              <a:xfrm>
                <a:off x="3909713" y="5467517"/>
                <a:ext cx="3617976" cy="718389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err="1">
                    <a:solidFill>
                      <a:schemeClr val="tx1"/>
                    </a:solidFill>
                  </a:rPr>
                  <a:t>thread_schedule_tail</a:t>
                </a:r>
                <a:r>
                  <a:rPr lang="en-US" altLang="ko-KR">
                    <a:solidFill>
                      <a:schemeClr val="tx1"/>
                    </a:solidFill>
                  </a:rPr>
                  <a:t>()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D8540685-2100-4887-BD0D-3281FEF70D9F}"/>
                </a:ext>
              </a:extLst>
            </p:cNvPr>
            <p:cNvCxnSpPr>
              <a:stCxn id="5" idx="4"/>
              <a:endCxn id="8" idx="0"/>
            </p:cNvCxnSpPr>
            <p:nvPr/>
          </p:nvCxnSpPr>
          <p:spPr>
            <a:xfrm rot="16200000" flipH="1">
              <a:off x="3911317" y="466483"/>
              <a:ext cx="571559" cy="3797808"/>
            </a:xfrm>
            <a:prstGeom prst="bentConnector3">
              <a:avLst/>
            </a:prstGeom>
            <a:ln w="127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AA34920B-0A9F-4B02-B047-62176E022525}"/>
                </a:ext>
              </a:extLst>
            </p:cNvPr>
            <p:cNvCxnSpPr>
              <a:stCxn id="7" idx="4"/>
              <a:endCxn id="8" idx="0"/>
            </p:cNvCxnSpPr>
            <p:nvPr/>
          </p:nvCxnSpPr>
          <p:spPr>
            <a:xfrm rot="5400000">
              <a:off x="7709125" y="466483"/>
              <a:ext cx="571559" cy="3797808"/>
            </a:xfrm>
            <a:prstGeom prst="bentConnector3">
              <a:avLst/>
            </a:prstGeom>
            <a:ln w="127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6C8A7B6F-D127-4791-A8B5-3BCF25CD8D50}"/>
                </a:ext>
              </a:extLst>
            </p:cNvPr>
            <p:cNvCxnSpPr>
              <a:stCxn id="6" idx="4"/>
              <a:endCxn id="8" idx="0"/>
            </p:cNvCxnSpPr>
            <p:nvPr/>
          </p:nvCxnSpPr>
          <p:spPr>
            <a:xfrm>
              <a:off x="6096000" y="2079608"/>
              <a:ext cx="0" cy="571559"/>
            </a:xfrm>
            <a:prstGeom prst="straightConnector1">
              <a:avLst/>
            </a:prstGeom>
            <a:ln w="127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1418B0FB-8F7C-48E3-83BF-FE3F2E673F2A}"/>
                </a:ext>
              </a:extLst>
            </p:cNvPr>
            <p:cNvCxnSpPr>
              <a:stCxn id="8" idx="2"/>
            </p:cNvCxnSpPr>
            <p:nvPr/>
          </p:nvCxnSpPr>
          <p:spPr>
            <a:xfrm>
              <a:off x="6096000" y="3369556"/>
              <a:ext cx="0" cy="559158"/>
            </a:xfrm>
            <a:prstGeom prst="straightConnector1">
              <a:avLst/>
            </a:prstGeom>
            <a:ln w="127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48589EE7-831F-4BB2-B0C0-210F5297D7F2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>
              <a:off x="6096000" y="4647103"/>
              <a:ext cx="0" cy="559158"/>
            </a:xfrm>
            <a:prstGeom prst="straightConnector1">
              <a:avLst/>
            </a:prstGeom>
            <a:ln w="127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D738388C-8254-4866-A941-0E20E76E2B43}"/>
              </a:ext>
            </a:extLst>
          </p:cNvPr>
          <p:cNvSpPr txBox="1"/>
          <p:nvPr/>
        </p:nvSpPr>
        <p:spPr>
          <a:xfrm>
            <a:off x="797190" y="2823206"/>
            <a:ext cx="3399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Find the next thread to be run</a:t>
            </a:r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D5D3D7E-62F4-4B34-8249-92BED13042F4}"/>
              </a:ext>
            </a:extLst>
          </p:cNvPr>
          <p:cNvSpPr txBox="1"/>
          <p:nvPr/>
        </p:nvSpPr>
        <p:spPr>
          <a:xfrm>
            <a:off x="342196" y="3927556"/>
            <a:ext cx="3854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Change registers and stack pointer</a:t>
            </a:r>
            <a:br>
              <a:rPr lang="en-US" altLang="ko-KR"/>
            </a:br>
            <a:r>
              <a:rPr lang="en-US" altLang="ko-KR"/>
              <a:t>between current thread and next thread</a:t>
            </a:r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834B7B-FF40-4343-BD72-69538F6436D1}"/>
              </a:ext>
            </a:extLst>
          </p:cNvPr>
          <p:cNvSpPr txBox="1"/>
          <p:nvPr/>
        </p:nvSpPr>
        <p:spPr>
          <a:xfrm>
            <a:off x="342194" y="5206261"/>
            <a:ext cx="3854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/>
              <a:t>Free pages if the thread which has been switched from is dead</a:t>
            </a:r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A2FBFC-85CF-4A36-914A-057E51B67BB2}"/>
              </a:ext>
            </a:extLst>
          </p:cNvPr>
          <p:cNvSpPr txBox="1"/>
          <p:nvPr/>
        </p:nvSpPr>
        <p:spPr>
          <a:xfrm>
            <a:off x="1407178" y="1780411"/>
            <a:ext cx="1782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FF0000"/>
                </a:solidFill>
              </a:rPr>
              <a:t>THREAD_BLOCKED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3795D3-475B-43B8-AA8B-F283A30E9543}"/>
              </a:ext>
            </a:extLst>
          </p:cNvPr>
          <p:cNvSpPr txBox="1"/>
          <p:nvPr/>
        </p:nvSpPr>
        <p:spPr>
          <a:xfrm>
            <a:off x="5320634" y="1780411"/>
            <a:ext cx="1552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FF0000"/>
                </a:solidFill>
              </a:rPr>
              <a:t>THREAD_DYING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2EE0E5-8152-47A1-B4CD-FC59A8B2AAB6}"/>
              </a:ext>
            </a:extLst>
          </p:cNvPr>
          <p:cNvSpPr txBox="1"/>
          <p:nvPr/>
        </p:nvSpPr>
        <p:spPr>
          <a:xfrm>
            <a:off x="9110420" y="1780411"/>
            <a:ext cx="1566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FF0000"/>
                </a:solidFill>
              </a:rPr>
              <a:t>THREAD_READY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162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297"/>
    </mc:Choice>
    <mc:Fallback xmlns="">
      <p:transition spd="slow" advTm="43297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B5D344-E3CC-4951-8FB7-AF30F6A8E4F0}"/>
              </a:ext>
            </a:extLst>
          </p:cNvPr>
          <p:cNvSpPr txBox="1"/>
          <p:nvPr/>
        </p:nvSpPr>
        <p:spPr>
          <a:xfrm>
            <a:off x="4350362" y="3105835"/>
            <a:ext cx="3491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/>
              <a:t>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564971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75"/>
    </mc:Choice>
    <mc:Fallback xmlns="">
      <p:transition spd="slow" advTm="7375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2DF37-AC0A-48C3-99FC-D42365859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Semaphores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D28536-37C3-4C4B-BA58-6FECDD5CF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A semaphore is a nonnegative integer </a:t>
            </a:r>
            <a:r>
              <a:rPr lang="en-US" altLang="ko-KR" dirty="0"/>
              <a:t>with down and up operators.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When 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sema_down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() is called, if the value of semaphore is 0, the thread that calls 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sema_down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() is blocked.</a:t>
            </a:r>
          </a:p>
          <a:p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sema_up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() wakes up one of blocked threads.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DB39E2-C10D-4A66-9F92-6900F9A011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15</a:t>
            </a:fld>
            <a:endParaRPr 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D933698-63A7-44B8-B926-F7985AD6EE31}"/>
              </a:ext>
            </a:extLst>
          </p:cNvPr>
          <p:cNvGrpSpPr/>
          <p:nvPr/>
        </p:nvGrpSpPr>
        <p:grpSpPr>
          <a:xfrm>
            <a:off x="3398173" y="2775600"/>
            <a:ext cx="5395653" cy="1885228"/>
            <a:chOff x="3398173" y="3429000"/>
            <a:chExt cx="5395653" cy="1885228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C102715-3A53-426F-B549-BBDDA135CB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8173" y="3429000"/>
              <a:ext cx="5395653" cy="1885228"/>
            </a:xfrm>
            <a:prstGeom prst="rect">
              <a:avLst/>
            </a:prstGeom>
          </p:spPr>
        </p:pic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68016964-B998-479E-B710-FE687148612A}"/>
                </a:ext>
              </a:extLst>
            </p:cNvPr>
            <p:cNvCxnSpPr/>
            <p:nvPr/>
          </p:nvCxnSpPr>
          <p:spPr>
            <a:xfrm>
              <a:off x="7112508" y="3902583"/>
              <a:ext cx="1643218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CC091EF-A635-427F-A3D8-DD0C819C7950}"/>
              </a:ext>
            </a:extLst>
          </p:cNvPr>
          <p:cNvSpPr txBox="1"/>
          <p:nvPr/>
        </p:nvSpPr>
        <p:spPr>
          <a:xfrm>
            <a:off x="555567" y="6356263"/>
            <a:ext cx="2064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※ threads/</a:t>
            </a:r>
            <a:r>
              <a:rPr lang="en-US" altLang="ko-KR" err="1"/>
              <a:t>synch.c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83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05"/>
    </mc:Choice>
    <mc:Fallback xmlns="">
      <p:transition spd="slow" advTm="8605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2DF37-AC0A-48C3-99FC-D42365859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Semaphores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D28536-37C3-4C4B-BA58-6FECDD5CF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A semaphore is a nonnegative integer with down and up operators.</a:t>
            </a:r>
          </a:p>
          <a:p>
            <a:r>
              <a:rPr lang="en-US" altLang="ko-KR" dirty="0"/>
              <a:t>When </a:t>
            </a:r>
            <a:r>
              <a:rPr lang="en-US" altLang="ko-KR" dirty="0" err="1"/>
              <a:t>sema_down</a:t>
            </a:r>
            <a:r>
              <a:rPr lang="en-US" altLang="ko-KR" dirty="0"/>
              <a:t>() is called</a:t>
            </a:r>
            <a:r>
              <a:rPr lang="en-US" altLang="ko-KR" b="1" dirty="0"/>
              <a:t>, </a:t>
            </a:r>
            <a:r>
              <a:rPr lang="en-US" altLang="ko-KR" b="1" dirty="0">
                <a:solidFill>
                  <a:srgbClr val="0070C0"/>
                </a:solidFill>
              </a:rPr>
              <a:t>if the value of semaphore is 0, the thread that calls </a:t>
            </a:r>
            <a:r>
              <a:rPr lang="en-US" altLang="ko-KR" b="1" dirty="0" err="1">
                <a:solidFill>
                  <a:srgbClr val="0070C0"/>
                </a:solidFill>
              </a:rPr>
              <a:t>sema_down</a:t>
            </a:r>
            <a:r>
              <a:rPr lang="en-US" altLang="ko-KR" b="1" dirty="0">
                <a:solidFill>
                  <a:srgbClr val="0070C0"/>
                </a:solidFill>
              </a:rPr>
              <a:t>() is blocked</a:t>
            </a:r>
            <a:r>
              <a:rPr lang="en-US" altLang="ko-KR" dirty="0"/>
              <a:t>.</a:t>
            </a:r>
          </a:p>
          <a:p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sema_up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() wakes up one of blocked threads.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DB39E2-C10D-4A66-9F92-6900F9A011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16</a:t>
            </a:fld>
            <a:endParaRPr 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3E5541B-771E-4B0A-8D86-BB1FE494DFC6}"/>
              </a:ext>
            </a:extLst>
          </p:cNvPr>
          <p:cNvGrpSpPr/>
          <p:nvPr/>
        </p:nvGrpSpPr>
        <p:grpSpPr>
          <a:xfrm>
            <a:off x="3128386" y="2775134"/>
            <a:ext cx="5935228" cy="3398566"/>
            <a:chOff x="3128386" y="2775134"/>
            <a:chExt cx="5935228" cy="3398566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B0AAEB4-8A8A-49A6-8C58-09E22D0360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8386" y="2775134"/>
              <a:ext cx="5935228" cy="3398566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D474244-4BAA-4C29-A223-3029098D1603}"/>
                </a:ext>
              </a:extLst>
            </p:cNvPr>
            <p:cNvSpPr/>
            <p:nvPr/>
          </p:nvSpPr>
          <p:spPr>
            <a:xfrm>
              <a:off x="3364992" y="4572000"/>
              <a:ext cx="5577840" cy="98755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BAD2A33-DA6C-4A18-8996-1DEBC4B71E22}"/>
              </a:ext>
            </a:extLst>
          </p:cNvPr>
          <p:cNvSpPr txBox="1"/>
          <p:nvPr/>
        </p:nvSpPr>
        <p:spPr>
          <a:xfrm>
            <a:off x="555567" y="6356263"/>
            <a:ext cx="2064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※ threads/</a:t>
            </a:r>
            <a:r>
              <a:rPr lang="en-US" altLang="ko-KR" err="1"/>
              <a:t>synch.c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61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506"/>
    </mc:Choice>
    <mc:Fallback xmlns="">
      <p:transition spd="slow" advTm="28506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2DF37-AC0A-48C3-99FC-D42365859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Semaphores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D28536-37C3-4C4B-BA58-6FECDD5CF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A semaphore is a nonnegative integer with down and up operators.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When 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sema_down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() is called, if the value of semaphore is 0, the thread that calls 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sema_down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() is blocked.</a:t>
            </a:r>
          </a:p>
          <a:p>
            <a:r>
              <a:rPr lang="en-US" altLang="ko-KR" dirty="0" err="1"/>
              <a:t>sema_up</a:t>
            </a:r>
            <a:r>
              <a:rPr lang="en-US" altLang="ko-KR" dirty="0"/>
              <a:t>() </a:t>
            </a:r>
            <a:r>
              <a:rPr lang="en-US" altLang="ko-KR" b="1" dirty="0">
                <a:solidFill>
                  <a:srgbClr val="0070C0"/>
                </a:solidFill>
              </a:rPr>
              <a:t>wakes up one of blocked threads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DB39E2-C10D-4A66-9F92-6900F9A011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17</a:t>
            </a:fld>
            <a:endParaRPr 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7DA3FFF-23D5-4BE8-BAA2-CB35CF22329C}"/>
              </a:ext>
            </a:extLst>
          </p:cNvPr>
          <p:cNvGrpSpPr/>
          <p:nvPr/>
        </p:nvGrpSpPr>
        <p:grpSpPr>
          <a:xfrm>
            <a:off x="2952735" y="2775600"/>
            <a:ext cx="6286529" cy="2960560"/>
            <a:chOff x="2952735" y="3030578"/>
            <a:chExt cx="6286529" cy="296056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A5118BA-32B6-4997-8BC5-A8EB38E09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2735" y="3030578"/>
              <a:ext cx="6286529" cy="2960560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9AC4B93-362E-4D33-B1C4-0D0F18DC23A1}"/>
                </a:ext>
              </a:extLst>
            </p:cNvPr>
            <p:cNvSpPr/>
            <p:nvPr/>
          </p:nvSpPr>
          <p:spPr>
            <a:xfrm>
              <a:off x="3127248" y="4645152"/>
              <a:ext cx="6035040" cy="768096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B07BB2D-6153-4768-B97D-27895B245293}"/>
              </a:ext>
            </a:extLst>
          </p:cNvPr>
          <p:cNvSpPr txBox="1"/>
          <p:nvPr/>
        </p:nvSpPr>
        <p:spPr>
          <a:xfrm>
            <a:off x="555567" y="6356263"/>
            <a:ext cx="2064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※ threads/</a:t>
            </a:r>
            <a:r>
              <a:rPr lang="en-US" altLang="ko-KR" err="1"/>
              <a:t>synch.c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24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503"/>
    </mc:Choice>
    <mc:Fallback xmlns="">
      <p:transition spd="slow" advTm="20503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2DF37-AC0A-48C3-99FC-D42365859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Locks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D28536-37C3-4C4B-BA58-6FECDD5CF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Lock is a specialization of a semaphore with an </a:t>
            </a:r>
            <a:r>
              <a:rPr lang="en-US" altLang="ko-KR" b="1">
                <a:solidFill>
                  <a:srgbClr val="0070C0"/>
                </a:solidFill>
              </a:rPr>
              <a:t>initial value of 1</a:t>
            </a:r>
            <a:r>
              <a:rPr lang="en-US" altLang="ko-KR"/>
              <a:t>.</a:t>
            </a:r>
          </a:p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It also has two operators, acquire (equivalent of down in semaphore) and  release (equivalent of up)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DB39E2-C10D-4A66-9F92-6900F9A011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18</a:t>
            </a:fld>
            <a:endParaRPr 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881D471-618B-4910-8D9D-9858EBB9E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825" y="2357437"/>
            <a:ext cx="4324350" cy="2143125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CE1B3050-5599-4FBB-BD13-06938B6F6AF1}"/>
              </a:ext>
            </a:extLst>
          </p:cNvPr>
          <p:cNvSpPr/>
          <p:nvPr/>
        </p:nvSpPr>
        <p:spPr>
          <a:xfrm>
            <a:off x="7602583" y="3762103"/>
            <a:ext cx="655592" cy="738459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4D330D-2813-4D00-81C9-E212DD78DDDA}"/>
              </a:ext>
            </a:extLst>
          </p:cNvPr>
          <p:cNvSpPr txBox="1"/>
          <p:nvPr/>
        </p:nvSpPr>
        <p:spPr>
          <a:xfrm>
            <a:off x="555567" y="6356263"/>
            <a:ext cx="2064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※ threads/</a:t>
            </a:r>
            <a:r>
              <a:rPr lang="en-US" altLang="ko-KR" err="1"/>
              <a:t>synch.c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221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97"/>
    </mc:Choice>
    <mc:Fallback xmlns="">
      <p:transition spd="slow" advTm="10497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2DF37-AC0A-48C3-99FC-D42365859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Locks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D28536-37C3-4C4B-BA58-6FECDD5CF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Lock is a specialization of a semaphore with an initial value of 1.</a:t>
            </a:r>
          </a:p>
          <a:p>
            <a:r>
              <a:rPr lang="en-US" altLang="ko-KR"/>
              <a:t>It also has two operators, </a:t>
            </a:r>
            <a:r>
              <a:rPr lang="en-US" altLang="ko-KR" b="1">
                <a:solidFill>
                  <a:srgbClr val="0070C0"/>
                </a:solidFill>
              </a:rPr>
              <a:t>acquire (equivalent of down in semaphore)</a:t>
            </a:r>
            <a:r>
              <a:rPr lang="en-US" altLang="ko-KR"/>
              <a:t> </a:t>
            </a:r>
            <a:br>
              <a:rPr lang="en-US" altLang="ko-KR"/>
            </a:br>
            <a:r>
              <a:rPr lang="en-US" altLang="ko-KR"/>
              <a:t>and release (equivalent of up)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DB39E2-C10D-4A66-9F92-6900F9A011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19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454075F-1B0E-4BB3-BE70-49222D8E93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2358000"/>
            <a:ext cx="5943600" cy="2733675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8994104-2DAF-49A2-96D3-D6585155AA06}"/>
              </a:ext>
            </a:extLst>
          </p:cNvPr>
          <p:cNvCxnSpPr>
            <a:cxnSpLocks/>
          </p:cNvCxnSpPr>
          <p:nvPr/>
        </p:nvCxnSpPr>
        <p:spPr>
          <a:xfrm>
            <a:off x="3466883" y="4498591"/>
            <a:ext cx="118349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B0BA436-D8A0-4CD6-9AE9-8DD3AF26B929}"/>
              </a:ext>
            </a:extLst>
          </p:cNvPr>
          <p:cNvSpPr txBox="1"/>
          <p:nvPr/>
        </p:nvSpPr>
        <p:spPr>
          <a:xfrm>
            <a:off x="555567" y="6356263"/>
            <a:ext cx="2064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※ threads/</a:t>
            </a:r>
            <a:r>
              <a:rPr lang="en-US" altLang="ko-KR" err="1"/>
              <a:t>synch.c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06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496"/>
    </mc:Choice>
    <mc:Fallback xmlns="">
      <p:transition spd="slow" advTm="1949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434268-9701-444C-BBAE-2B4AD4EA7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Contents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4ED3EA-9E58-4B18-8CB7-714D5308C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/>
              <a:t>Process Scheduling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/>
              <a:t>Threads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/>
              <a:t>Synchronization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/>
              <a:t>Requirements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/>
              <a:t>Evaluation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/>
              <a:t>Documentation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/>
              <a:t>Submission</a:t>
            </a:r>
            <a:endParaRPr lang="ko-KR" altLang="en-US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BFE50B13-C56F-314E-8ECE-9274DC570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06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439"/>
    </mc:Choice>
    <mc:Fallback xmlns="">
      <p:transition spd="slow" advTm="16439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2DF37-AC0A-48C3-99FC-D42365859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Locks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D28536-37C3-4C4B-BA58-6FECDD5CF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Lock is a specialization of a semaphore with an initial value of 1.</a:t>
            </a:r>
          </a:p>
          <a:p>
            <a:r>
              <a:rPr lang="en-US" altLang="ko-KR"/>
              <a:t>It also has two operators, acquire (equivalent of down in semaphore) </a:t>
            </a:r>
            <a:br>
              <a:rPr lang="en-US" altLang="ko-KR"/>
            </a:br>
            <a:r>
              <a:rPr lang="en-US" altLang="ko-KR"/>
              <a:t>and </a:t>
            </a:r>
            <a:r>
              <a:rPr lang="en-US" altLang="ko-KR" b="1">
                <a:solidFill>
                  <a:srgbClr val="0070C0"/>
                </a:solidFill>
              </a:rPr>
              <a:t>release (equivalent of up)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DB39E2-C10D-4A66-9F92-6900F9A011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20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20B6426-34B9-4A7B-ABC7-EE84E55C5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358000"/>
            <a:ext cx="5791200" cy="2428875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92E8889-12DB-435C-921D-841C1D608D93}"/>
              </a:ext>
            </a:extLst>
          </p:cNvPr>
          <p:cNvCxnSpPr>
            <a:cxnSpLocks/>
          </p:cNvCxnSpPr>
          <p:nvPr/>
        </p:nvCxnSpPr>
        <p:spPr>
          <a:xfrm>
            <a:off x="3526971" y="4498591"/>
            <a:ext cx="9144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2C14855-8EBA-4B3C-AB39-011F39DDEB82}"/>
              </a:ext>
            </a:extLst>
          </p:cNvPr>
          <p:cNvSpPr txBox="1"/>
          <p:nvPr/>
        </p:nvSpPr>
        <p:spPr>
          <a:xfrm>
            <a:off x="555567" y="6356263"/>
            <a:ext cx="2064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※ threads/</a:t>
            </a:r>
            <a:r>
              <a:rPr lang="en-US" altLang="ko-KR" err="1"/>
              <a:t>synch.c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85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09"/>
    </mc:Choice>
    <mc:Fallback xmlns="">
      <p:transition spd="slow" advTm="7609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1D795A-D9EC-FD40-8569-510E8D30B30D}"/>
              </a:ext>
            </a:extLst>
          </p:cNvPr>
          <p:cNvSpPr txBox="1"/>
          <p:nvPr/>
        </p:nvSpPr>
        <p:spPr>
          <a:xfrm>
            <a:off x="4575231" y="3105835"/>
            <a:ext cx="3041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309261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15"/>
    </mc:Choice>
    <mc:Fallback xmlns="">
      <p:transition spd="slow" advTm="6515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DA3AD-586D-4645-8589-97078940F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Requirements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246FB6-1C8D-4E96-82E9-09D3D1F76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Alarm Clock</a:t>
            </a:r>
          </a:p>
          <a:p>
            <a:r>
              <a:rPr lang="en-US" altLang="ko-KR" dirty="0"/>
              <a:t>Priority Scheduling</a:t>
            </a:r>
          </a:p>
          <a:p>
            <a:r>
              <a:rPr lang="en-US" altLang="ko-KR" dirty="0"/>
              <a:t>Advanced Scheduler (BSD Scheduler)</a:t>
            </a:r>
            <a:br>
              <a:rPr lang="en-US" altLang="ko-KR" dirty="0"/>
            </a:br>
            <a:r>
              <a:rPr lang="ko-KR" altLang="en-US" dirty="0"/>
              <a:t>→ </a:t>
            </a:r>
            <a:r>
              <a:rPr lang="en-US" altLang="ko-KR" dirty="0"/>
              <a:t>Additional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3EC019-103B-4D93-ACF8-CDDF1B23C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5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004"/>
    </mc:Choice>
    <mc:Fallback xmlns="">
      <p:transition spd="slow" advTm="21004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477ED4-9055-4612-B6FB-57DD0F24B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Alarm Clock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EE743F-983D-455E-BE67-8FB45B273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82773"/>
          </a:xfrm>
        </p:spPr>
        <p:txBody>
          <a:bodyPr/>
          <a:lstStyle/>
          <a:p>
            <a:r>
              <a:rPr lang="en-US" altLang="ko-KR" dirty="0" err="1"/>
              <a:t>timer_sleep</a:t>
            </a:r>
            <a:r>
              <a:rPr lang="en-US" altLang="ko-KR" dirty="0"/>
              <a:t>() is used to let the thread fall asleep.</a:t>
            </a:r>
          </a:p>
          <a:p>
            <a:r>
              <a:rPr lang="en-US" altLang="ko-KR" dirty="0"/>
              <a:t>Though it calls </a:t>
            </a:r>
            <a:r>
              <a:rPr lang="en-US" altLang="ko-KR" dirty="0" err="1"/>
              <a:t>thread_yield</a:t>
            </a:r>
            <a:r>
              <a:rPr lang="en-US" altLang="ko-KR" dirty="0"/>
              <a:t>() immediately when the timer is not expired, it's not efficient since the thread iterates between RUNNING state and READY state.</a:t>
            </a:r>
          </a:p>
          <a:p>
            <a:r>
              <a:rPr lang="en-US" altLang="ko-KR" dirty="0"/>
              <a:t>Thus, we will modify this to avoid inefficiency.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49CEDE-FF0E-4199-A56C-A93B6F07C4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23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ECDA18E-431E-4199-BF2C-F43FAA54C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636" y="3340287"/>
            <a:ext cx="6688727" cy="24051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95891F-8A18-4296-AF2C-C111BA6F3F6F}"/>
              </a:ext>
            </a:extLst>
          </p:cNvPr>
          <p:cNvSpPr txBox="1"/>
          <p:nvPr/>
        </p:nvSpPr>
        <p:spPr>
          <a:xfrm>
            <a:off x="7241684" y="4358217"/>
            <a:ext cx="2217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← Get current time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751370-B72E-4BA7-944C-7C749CF69C71}"/>
              </a:ext>
            </a:extLst>
          </p:cNvPr>
          <p:cNvSpPr txBox="1"/>
          <p:nvPr/>
        </p:nvSpPr>
        <p:spPr>
          <a:xfrm>
            <a:off x="7241684" y="5000478"/>
            <a:ext cx="4580100" cy="369332"/>
          </a:xfrm>
          <a:prstGeom prst="rect">
            <a:avLst/>
          </a:prstGeom>
          <a:solidFill>
            <a:srgbClr val="111111"/>
          </a:solidFill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← Yield CPU until the "ticks" has gone by</a:t>
            </a:r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07A421C-448C-42BA-950A-7E06BDA3AA1B}"/>
              </a:ext>
            </a:extLst>
          </p:cNvPr>
          <p:cNvCxnSpPr>
            <a:cxnSpLocks/>
          </p:cNvCxnSpPr>
          <p:nvPr/>
        </p:nvCxnSpPr>
        <p:spPr>
          <a:xfrm>
            <a:off x="3304958" y="4660516"/>
            <a:ext cx="311489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98ED510-710A-4BAC-B4B6-6ED6E30D8ED5}"/>
              </a:ext>
            </a:extLst>
          </p:cNvPr>
          <p:cNvCxnSpPr>
            <a:cxnSpLocks/>
          </p:cNvCxnSpPr>
          <p:nvPr/>
        </p:nvCxnSpPr>
        <p:spPr>
          <a:xfrm>
            <a:off x="3333533" y="5298691"/>
            <a:ext cx="367686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51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468"/>
    </mc:Choice>
    <mc:Fallback xmlns="">
      <p:transition spd="slow" advTm="72468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477ED4-9055-4612-B6FB-57DD0F24B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Alarm Clock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EE743F-983D-455E-BE67-8FB45B273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82773"/>
          </a:xfrm>
        </p:spPr>
        <p:txBody>
          <a:bodyPr/>
          <a:lstStyle/>
          <a:p>
            <a:r>
              <a:rPr lang="en-US" altLang="ko-KR" dirty="0"/>
              <a:t>How to avoid inefficiency?</a:t>
            </a:r>
          </a:p>
          <a:p>
            <a:pPr lvl="1"/>
            <a:r>
              <a:rPr lang="en-US" altLang="ko-KR" dirty="0"/>
              <a:t>After checking that "ticks" has gone by, if not, block the thread (BLOCKED state).</a:t>
            </a:r>
          </a:p>
          <a:p>
            <a:pPr lvl="1"/>
            <a:r>
              <a:rPr lang="en-US" altLang="ko-KR" dirty="0"/>
              <a:t>To manage these threads, </a:t>
            </a:r>
            <a:r>
              <a:rPr lang="en-US" altLang="ko-KR" b="1" dirty="0">
                <a:solidFill>
                  <a:schemeClr val="accent1"/>
                </a:solidFill>
              </a:rPr>
              <a:t>create a new queue </a:t>
            </a:r>
            <a:r>
              <a:rPr lang="en-US" altLang="ko-KR" dirty="0"/>
              <a:t>to store it.</a:t>
            </a:r>
          </a:p>
          <a:p>
            <a:pPr lvl="1"/>
            <a:r>
              <a:rPr lang="en-US" altLang="ko-KR" dirty="0"/>
              <a:t>When the thread is inserted into the queue, wake up time should be saved as well.</a:t>
            </a:r>
          </a:p>
          <a:p>
            <a:pPr lvl="1"/>
            <a:r>
              <a:rPr lang="en-US" altLang="ko-KR" dirty="0"/>
              <a:t>When time is up, wake up the thread and insert it into ready queue (</a:t>
            </a:r>
            <a:r>
              <a:rPr lang="en-US" altLang="ko-KR" dirty="0" err="1"/>
              <a:t>ready_list</a:t>
            </a:r>
            <a:r>
              <a:rPr lang="en-US" altLang="ko-KR" dirty="0"/>
              <a:t>).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How can you check that the time is up after the thread is blocked?</a:t>
            </a:r>
          </a:p>
          <a:p>
            <a:pPr lvl="1"/>
            <a:r>
              <a:rPr lang="en-US" altLang="ko-KR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timer_interrupt</a:t>
            </a:r>
            <a:r>
              <a:rPr lang="en-US" altLang="ko-KR" b="1" dirty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  <a:r>
              <a:rPr lang="en-US" altLang="ko-KR" dirty="0"/>
              <a:t> is called every tick.</a:t>
            </a:r>
          </a:p>
          <a:p>
            <a:pPr lvl="1"/>
            <a:r>
              <a:rPr lang="en-US" altLang="ko-KR" b="1" u="sng" dirty="0"/>
              <a:t>Find the threads that need to be woken up in this function.</a:t>
            </a:r>
          </a:p>
          <a:p>
            <a:pPr lvl="1"/>
            <a:r>
              <a:rPr lang="en-US" altLang="ko-KR" dirty="0"/>
              <a:t>If it is the case, insert it into ready queue.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49CEDE-FF0E-4199-A56C-A93B6F07C4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24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07C42C4-0976-4169-BAC1-843FD642B1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823" y="4662826"/>
            <a:ext cx="4171087" cy="121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99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988"/>
    </mc:Choice>
    <mc:Fallback xmlns="">
      <p:transition spd="slow" advTm="91988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Priority Scheduling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7AE81-CF00-4056-BE93-030BF3177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Until now, Pintos performs round-robin scheduling for threads.</a:t>
            </a:r>
          </a:p>
          <a:p>
            <a:r>
              <a:rPr lang="en-US" altLang="ko-KR"/>
              <a:t>When thread_yield() or thread_unblock() is called, the current thread or unblocked thread are inserted at the end of the ready list regardless of its priority.</a:t>
            </a:r>
          </a:p>
          <a:p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21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241"/>
    </mc:Choice>
    <mc:Fallback xmlns="">
      <p:transition spd="slow" advTm="2224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Priority Scheduling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7AE81-CF00-4056-BE93-030BF3177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 this project, we are to implement complex scheduler which considers priority of the threads.</a:t>
            </a:r>
          </a:p>
          <a:p>
            <a:r>
              <a:rPr lang="en-US" altLang="ko-KR" dirty="0"/>
              <a:t>If there comes new thread that has higher priority than the current thread, the current thread should immediately yield the CPU to new thread.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26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3388D0-34C9-4891-83FF-12C74B10D223}"/>
              </a:ext>
            </a:extLst>
          </p:cNvPr>
          <p:cNvSpPr txBox="1"/>
          <p:nvPr/>
        </p:nvSpPr>
        <p:spPr>
          <a:xfrm>
            <a:off x="9317274" y="3704725"/>
            <a:ext cx="1243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Ready List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2EE097F-72BC-40C7-87DA-B8E0C2C9C1DC}"/>
              </a:ext>
            </a:extLst>
          </p:cNvPr>
          <p:cNvSpPr/>
          <p:nvPr/>
        </p:nvSpPr>
        <p:spPr>
          <a:xfrm>
            <a:off x="4061880" y="3621087"/>
            <a:ext cx="5024388" cy="53660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C071B36-91FE-4128-A8A8-F7510076A4D3}"/>
              </a:ext>
            </a:extLst>
          </p:cNvPr>
          <p:cNvSpPr/>
          <p:nvPr/>
        </p:nvSpPr>
        <p:spPr>
          <a:xfrm>
            <a:off x="4061880" y="3621087"/>
            <a:ext cx="767214" cy="5366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PRI</a:t>
            </a:r>
          </a:p>
          <a:p>
            <a:pPr algn="ctr"/>
            <a:r>
              <a:rPr lang="en-US" altLang="ko-KR" dirty="0">
                <a:solidFill>
                  <a:srgbClr val="0070C0"/>
                </a:solidFill>
              </a:rPr>
              <a:t>61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710B3A6-A381-499F-8367-5A9378F112E2}"/>
              </a:ext>
            </a:extLst>
          </p:cNvPr>
          <p:cNvSpPr/>
          <p:nvPr/>
        </p:nvSpPr>
        <p:spPr>
          <a:xfrm>
            <a:off x="4829094" y="3621087"/>
            <a:ext cx="767214" cy="5366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PRI</a:t>
            </a:r>
          </a:p>
          <a:p>
            <a:pPr algn="ctr"/>
            <a:r>
              <a:rPr lang="en-US" altLang="ko-KR" dirty="0">
                <a:solidFill>
                  <a:srgbClr val="0070C0"/>
                </a:solidFill>
              </a:rPr>
              <a:t>31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475D7D5-9A25-4542-8CED-DD30E05FB0FD}"/>
              </a:ext>
            </a:extLst>
          </p:cNvPr>
          <p:cNvSpPr/>
          <p:nvPr/>
        </p:nvSpPr>
        <p:spPr>
          <a:xfrm>
            <a:off x="5596308" y="3621087"/>
            <a:ext cx="767214" cy="5366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PRI</a:t>
            </a:r>
          </a:p>
          <a:p>
            <a:pPr algn="ctr"/>
            <a:r>
              <a:rPr lang="en-US" altLang="ko-KR" dirty="0">
                <a:solidFill>
                  <a:srgbClr val="0070C0"/>
                </a:solidFill>
              </a:rPr>
              <a:t>31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7179C64-1774-4C45-88F9-1FC65E6B2C28}"/>
              </a:ext>
            </a:extLst>
          </p:cNvPr>
          <p:cNvSpPr/>
          <p:nvPr/>
        </p:nvSpPr>
        <p:spPr>
          <a:xfrm>
            <a:off x="6363522" y="3621087"/>
            <a:ext cx="767214" cy="5366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PRI</a:t>
            </a:r>
          </a:p>
          <a:p>
            <a:pPr algn="ctr"/>
            <a:r>
              <a:rPr lang="en-US" altLang="ko-KR" dirty="0">
                <a:solidFill>
                  <a:srgbClr val="0070C0"/>
                </a:solidFill>
              </a:rPr>
              <a:t>23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61101A-1E3F-438D-9A37-C2CE6FB025BD}"/>
              </a:ext>
            </a:extLst>
          </p:cNvPr>
          <p:cNvSpPr/>
          <p:nvPr/>
        </p:nvSpPr>
        <p:spPr>
          <a:xfrm>
            <a:off x="7130736" y="3621087"/>
            <a:ext cx="767214" cy="5366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PRI</a:t>
            </a:r>
          </a:p>
          <a:p>
            <a:pPr algn="ctr"/>
            <a:r>
              <a:rPr lang="en-US" altLang="ko-KR" dirty="0">
                <a:solidFill>
                  <a:srgbClr val="0070C0"/>
                </a:solidFill>
              </a:rPr>
              <a:t>13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463A574-0443-488F-AD2C-1AE55894BF0D}"/>
              </a:ext>
            </a:extLst>
          </p:cNvPr>
          <p:cNvSpPr/>
          <p:nvPr/>
        </p:nvSpPr>
        <p:spPr>
          <a:xfrm>
            <a:off x="9546084" y="2845244"/>
            <a:ext cx="767214" cy="53660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PRI</a:t>
            </a:r>
          </a:p>
          <a:p>
            <a:pPr algn="ctr"/>
            <a:r>
              <a:rPr lang="en-US" altLang="ko-KR">
                <a:solidFill>
                  <a:schemeClr val="bg1"/>
                </a:solidFill>
              </a:rPr>
              <a:t>63</a:t>
            </a:r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2092CAA-2BBD-4953-874A-4F7864437A47}"/>
              </a:ext>
            </a:extLst>
          </p:cNvPr>
          <p:cNvGrpSpPr/>
          <p:nvPr/>
        </p:nvGrpSpPr>
        <p:grpSpPr>
          <a:xfrm>
            <a:off x="1878702" y="2928882"/>
            <a:ext cx="1294818" cy="1530493"/>
            <a:chOff x="1602477" y="3200361"/>
            <a:chExt cx="1294818" cy="1530493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0813BF11-CFA4-4142-9F5A-35AF1E9E8658}"/>
                </a:ext>
              </a:extLst>
            </p:cNvPr>
            <p:cNvGrpSpPr/>
            <p:nvPr/>
          </p:nvGrpSpPr>
          <p:grpSpPr>
            <a:xfrm>
              <a:off x="1602477" y="3200361"/>
              <a:ext cx="1294818" cy="1530493"/>
              <a:chOff x="791157" y="3851133"/>
              <a:chExt cx="1294818" cy="1530493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69669320-FA08-43C6-8904-25C61A46EBD3}"/>
                  </a:ext>
                </a:extLst>
              </p:cNvPr>
              <p:cNvSpPr/>
              <p:nvPr/>
            </p:nvSpPr>
            <p:spPr>
              <a:xfrm>
                <a:off x="791157" y="4241658"/>
                <a:ext cx="1294818" cy="11399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101166D-CACF-4615-B3BE-B0653D75EC73}"/>
                  </a:ext>
                </a:extLst>
              </p:cNvPr>
              <p:cNvSpPr txBox="1"/>
              <p:nvPr/>
            </p:nvSpPr>
            <p:spPr>
              <a:xfrm>
                <a:off x="1126621" y="3851133"/>
                <a:ext cx="6238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/>
                  <a:t>CPU</a:t>
                </a:r>
                <a:endParaRPr lang="ko-KR" altLang="en-US"/>
              </a:p>
            </p:txBody>
          </p:sp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558B53C-C4A3-480C-97AB-568CA34CE933}"/>
                </a:ext>
              </a:extLst>
            </p:cNvPr>
            <p:cNvSpPr/>
            <p:nvPr/>
          </p:nvSpPr>
          <p:spPr>
            <a:xfrm>
              <a:off x="1866278" y="3892566"/>
              <a:ext cx="767214" cy="5366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rgbClr val="0070C0"/>
                  </a:solidFill>
                </a:rPr>
                <a:t>PRI</a:t>
              </a:r>
            </a:p>
            <a:p>
              <a:pPr algn="ctr"/>
              <a:r>
                <a:rPr lang="en-US" altLang="ko-KR">
                  <a:solidFill>
                    <a:srgbClr val="0070C0"/>
                  </a:solidFill>
                </a:rPr>
                <a:t>31</a:t>
              </a:r>
              <a:endParaRPr lang="ko-KR" altLang="en-US">
                <a:solidFill>
                  <a:srgbClr val="0070C0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581D2C0-8857-41C7-8915-E51152CFA2E4}"/>
              </a:ext>
            </a:extLst>
          </p:cNvPr>
          <p:cNvSpPr txBox="1"/>
          <p:nvPr/>
        </p:nvSpPr>
        <p:spPr>
          <a:xfrm>
            <a:off x="5045873" y="4825516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Priority Scheduler</a:t>
            </a:r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254C47-9F05-42AF-8E2E-4F40585E862B}"/>
              </a:ext>
            </a:extLst>
          </p:cNvPr>
          <p:cNvSpPr/>
          <p:nvPr/>
        </p:nvSpPr>
        <p:spPr>
          <a:xfrm>
            <a:off x="1428750" y="2768600"/>
            <a:ext cx="9334500" cy="1981200"/>
          </a:xfrm>
          <a:prstGeom prst="rect">
            <a:avLst/>
          </a:prstGeom>
          <a:noFill/>
          <a:ln>
            <a:solidFill>
              <a:schemeClr val="tx1">
                <a:alpha val="99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C0A0CE17-38AC-4741-9BAD-CDE566432C83}"/>
              </a:ext>
            </a:extLst>
          </p:cNvPr>
          <p:cNvCxnSpPr>
            <a:stCxn id="24" idx="1"/>
            <a:endCxn id="5" idx="3"/>
          </p:cNvCxnSpPr>
          <p:nvPr/>
        </p:nvCxnSpPr>
        <p:spPr>
          <a:xfrm rot="10800000" flipV="1">
            <a:off x="9086268" y="3113547"/>
            <a:ext cx="459816" cy="775843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87889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787"/>
    </mc:Choice>
    <mc:Fallback xmlns="">
      <p:transition spd="slow" advTm="3678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4.81481E-6 L -0.06731 4.81481E-6 C -0.09752 4.81481E-6 -0.1345 0.03078 -0.1345 0.05625 L -0.1345 0.11319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45" y="5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Priority Scheduling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7AE81-CF00-4056-BE93-030BF3177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 this project, we are to implement complex scheduler which considers priority of the threads.</a:t>
            </a:r>
          </a:p>
          <a:p>
            <a:r>
              <a:rPr lang="en-US" altLang="ko-KR" dirty="0"/>
              <a:t>If there comes new thread that has higher priority than the current thread, the current thread should immediately yield the CPU to new thread.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27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3388D0-34C9-4891-83FF-12C74B10D223}"/>
              </a:ext>
            </a:extLst>
          </p:cNvPr>
          <p:cNvSpPr txBox="1"/>
          <p:nvPr/>
        </p:nvSpPr>
        <p:spPr>
          <a:xfrm>
            <a:off x="9317274" y="3704725"/>
            <a:ext cx="1243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Ready List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2EE097F-72BC-40C7-87DA-B8E0C2C9C1DC}"/>
              </a:ext>
            </a:extLst>
          </p:cNvPr>
          <p:cNvSpPr/>
          <p:nvPr/>
        </p:nvSpPr>
        <p:spPr>
          <a:xfrm>
            <a:off x="4061880" y="3621087"/>
            <a:ext cx="5024388" cy="53660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C071B36-91FE-4128-A8A8-F7510076A4D3}"/>
              </a:ext>
            </a:extLst>
          </p:cNvPr>
          <p:cNvSpPr/>
          <p:nvPr/>
        </p:nvSpPr>
        <p:spPr>
          <a:xfrm>
            <a:off x="4829094" y="3621087"/>
            <a:ext cx="767214" cy="5366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PRI</a:t>
            </a:r>
          </a:p>
          <a:p>
            <a:pPr algn="ctr"/>
            <a:r>
              <a:rPr lang="en-US" altLang="ko-KR" dirty="0">
                <a:solidFill>
                  <a:srgbClr val="0070C0"/>
                </a:solidFill>
              </a:rPr>
              <a:t>61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710B3A6-A381-499F-8367-5A9378F112E2}"/>
              </a:ext>
            </a:extLst>
          </p:cNvPr>
          <p:cNvSpPr/>
          <p:nvPr/>
        </p:nvSpPr>
        <p:spPr>
          <a:xfrm>
            <a:off x="5596308" y="3621087"/>
            <a:ext cx="767214" cy="5366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PRI</a:t>
            </a:r>
          </a:p>
          <a:p>
            <a:pPr algn="ctr"/>
            <a:r>
              <a:rPr lang="en-US" altLang="ko-KR" dirty="0">
                <a:solidFill>
                  <a:srgbClr val="0070C0"/>
                </a:solidFill>
              </a:rPr>
              <a:t>31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475D7D5-9A25-4542-8CED-DD30E05FB0FD}"/>
              </a:ext>
            </a:extLst>
          </p:cNvPr>
          <p:cNvSpPr/>
          <p:nvPr/>
        </p:nvSpPr>
        <p:spPr>
          <a:xfrm>
            <a:off x="6363522" y="3621087"/>
            <a:ext cx="767214" cy="5366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PRI</a:t>
            </a:r>
          </a:p>
          <a:p>
            <a:pPr algn="ctr"/>
            <a:r>
              <a:rPr lang="en-US" altLang="ko-KR" dirty="0">
                <a:solidFill>
                  <a:srgbClr val="0070C0"/>
                </a:solidFill>
              </a:rPr>
              <a:t>31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7179C64-1774-4C45-88F9-1FC65E6B2C28}"/>
              </a:ext>
            </a:extLst>
          </p:cNvPr>
          <p:cNvSpPr/>
          <p:nvPr/>
        </p:nvSpPr>
        <p:spPr>
          <a:xfrm>
            <a:off x="7130736" y="3621087"/>
            <a:ext cx="767214" cy="5366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PRI</a:t>
            </a:r>
          </a:p>
          <a:p>
            <a:pPr algn="ctr"/>
            <a:r>
              <a:rPr lang="en-US" altLang="ko-KR" dirty="0">
                <a:solidFill>
                  <a:srgbClr val="0070C0"/>
                </a:solidFill>
              </a:rPr>
              <a:t>23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61101A-1E3F-438D-9A37-C2CE6FB025BD}"/>
              </a:ext>
            </a:extLst>
          </p:cNvPr>
          <p:cNvSpPr/>
          <p:nvPr/>
        </p:nvSpPr>
        <p:spPr>
          <a:xfrm>
            <a:off x="7897950" y="3621087"/>
            <a:ext cx="767214" cy="5366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PRI</a:t>
            </a:r>
          </a:p>
          <a:p>
            <a:pPr algn="ctr"/>
            <a:r>
              <a:rPr lang="en-US" altLang="ko-KR" dirty="0">
                <a:solidFill>
                  <a:srgbClr val="0070C0"/>
                </a:solidFill>
              </a:rPr>
              <a:t>13</a:t>
            </a:r>
            <a:endParaRPr lang="ko-KR" altLang="en-US" dirty="0">
              <a:solidFill>
                <a:srgbClr val="0070C0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813BF11-CFA4-4142-9F5A-35AF1E9E8658}"/>
              </a:ext>
            </a:extLst>
          </p:cNvPr>
          <p:cNvGrpSpPr/>
          <p:nvPr/>
        </p:nvGrpSpPr>
        <p:grpSpPr>
          <a:xfrm>
            <a:off x="1878702" y="2928882"/>
            <a:ext cx="1294818" cy="1530493"/>
            <a:chOff x="791157" y="3851133"/>
            <a:chExt cx="1294818" cy="1530493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9669320-FA08-43C6-8904-25C61A46EBD3}"/>
                </a:ext>
              </a:extLst>
            </p:cNvPr>
            <p:cNvSpPr/>
            <p:nvPr/>
          </p:nvSpPr>
          <p:spPr>
            <a:xfrm>
              <a:off x="791157" y="4241658"/>
              <a:ext cx="1294818" cy="11399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101166D-CACF-4615-B3BE-B0653D75EC73}"/>
                </a:ext>
              </a:extLst>
            </p:cNvPr>
            <p:cNvSpPr txBox="1"/>
            <p:nvPr/>
          </p:nvSpPr>
          <p:spPr>
            <a:xfrm>
              <a:off x="1126621" y="3851133"/>
              <a:ext cx="6238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/>
                <a:t>CPU</a:t>
              </a:r>
              <a:endParaRPr lang="ko-KR" altLang="en-US"/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558B53C-C4A3-480C-97AB-568CA34CE933}"/>
              </a:ext>
            </a:extLst>
          </p:cNvPr>
          <p:cNvSpPr/>
          <p:nvPr/>
        </p:nvSpPr>
        <p:spPr>
          <a:xfrm>
            <a:off x="2142503" y="3621087"/>
            <a:ext cx="767214" cy="5366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PRI</a:t>
            </a:r>
          </a:p>
          <a:p>
            <a:pPr algn="ctr"/>
            <a:r>
              <a:rPr lang="en-US" altLang="ko-KR" dirty="0">
                <a:solidFill>
                  <a:srgbClr val="0070C0"/>
                </a:solidFill>
              </a:rPr>
              <a:t>31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81D2C0-8857-41C7-8915-E51152CFA2E4}"/>
              </a:ext>
            </a:extLst>
          </p:cNvPr>
          <p:cNvSpPr txBox="1"/>
          <p:nvPr/>
        </p:nvSpPr>
        <p:spPr>
          <a:xfrm>
            <a:off x="5045873" y="4825516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Priority Scheduler</a:t>
            </a:r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254C47-9F05-42AF-8E2E-4F40585E862B}"/>
              </a:ext>
            </a:extLst>
          </p:cNvPr>
          <p:cNvSpPr/>
          <p:nvPr/>
        </p:nvSpPr>
        <p:spPr>
          <a:xfrm>
            <a:off x="1428750" y="2768600"/>
            <a:ext cx="9334500" cy="1981200"/>
          </a:xfrm>
          <a:prstGeom prst="rect">
            <a:avLst/>
          </a:prstGeom>
          <a:noFill/>
          <a:ln>
            <a:solidFill>
              <a:schemeClr val="tx1">
                <a:alpha val="99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463A574-0443-488F-AD2C-1AE55894BF0D}"/>
              </a:ext>
            </a:extLst>
          </p:cNvPr>
          <p:cNvSpPr/>
          <p:nvPr/>
        </p:nvSpPr>
        <p:spPr>
          <a:xfrm>
            <a:off x="4061880" y="3621087"/>
            <a:ext cx="767214" cy="53660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PRI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63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023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46"/>
    </mc:Choice>
    <mc:Fallback xmlns="">
      <p:transition spd="slow" advTm="120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7 L 0.14336 0.04005 C 0.17318 0.04907 0.2181 0.05393 0.26524 0.05393 C 0.31875 0.05393 0.36159 0.04907 0.39154 0.04005 L 0.53516 3.7037E-7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758" y="268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3.7037E-7 L -0.04232 -0.06412 C -0.05117 -0.07847 -0.06432 -0.08611 -0.07812 -0.08611 C -0.09388 -0.08611 -0.10651 -0.07847 -0.11536 -0.06412 L -0.15742 3.7037E-7 " pathEditMode="relative" rAng="0" ptsTypes="AAAAA">
                                      <p:cBhvr>
                                        <p:cTn id="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78" y="-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Priority Scheduling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7AE81-CF00-4056-BE93-030BF3177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Thread priorities range from PRI_MIN (0) to PRI_MAX (63).</a:t>
            </a:r>
          </a:p>
          <a:p>
            <a:r>
              <a:rPr lang="en-US" altLang="ko-KR"/>
              <a:t>Default priority value is PRI_DEFAULT (31).</a:t>
            </a:r>
          </a:p>
          <a:p>
            <a:r>
              <a:rPr lang="en-US" altLang="ko-KR"/>
              <a:t>Lower numbers correspond to lower priorities, so that priority 0 is the lowest</a:t>
            </a:r>
            <a:br>
              <a:rPr lang="en-US" altLang="ko-KR"/>
            </a:br>
            <a:r>
              <a:rPr lang="en-US" altLang="ko-KR"/>
              <a:t>and 63 is the highest.</a:t>
            </a:r>
          </a:p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The initial thread priority is passed as an argument to thread_create ().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28</a:t>
            </a:fld>
            <a:endParaRPr 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06408528-0650-43D8-A83A-3654FA53E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5" y="3135600"/>
            <a:ext cx="7143750" cy="108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265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412"/>
    </mc:Choice>
    <mc:Fallback xmlns="">
      <p:transition spd="slow" advTm="21412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Priority Scheduling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7AE81-CF00-4056-BE93-030BF3177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Thread priorities range from PRI_MIN (0) to PRI_MAX (63).</a:t>
            </a:r>
          </a:p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Default priority value is PRI_DEFAULT (31).</a:t>
            </a:r>
          </a:p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Lower numbers correspond to lower priorities, so that priority 0 is the lowest</a:t>
            </a:r>
            <a:br>
              <a:rPr lang="en-US" altLang="ko-KR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and 63 is the highest.</a:t>
            </a:r>
          </a:p>
          <a:p>
            <a:r>
              <a:rPr lang="en-US" altLang="ko-KR"/>
              <a:t>The initial thread priority is passed as an argument to thread_create ().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29</a:t>
            </a:fld>
            <a:endParaRPr 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BCF1142-C746-41EA-9BDE-D7ACA22D82D6}"/>
              </a:ext>
            </a:extLst>
          </p:cNvPr>
          <p:cNvGrpSpPr/>
          <p:nvPr/>
        </p:nvGrpSpPr>
        <p:grpSpPr>
          <a:xfrm>
            <a:off x="2838450" y="3135600"/>
            <a:ext cx="6515100" cy="859155"/>
            <a:chOff x="2838450" y="4886324"/>
            <a:chExt cx="6515100" cy="859155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883FB470-446E-4881-AA72-0EC7087E26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959"/>
            <a:stretch/>
          </p:blipFill>
          <p:spPr>
            <a:xfrm>
              <a:off x="2838450" y="4886324"/>
              <a:ext cx="6515100" cy="859155"/>
            </a:xfrm>
            <a:prstGeom prst="rect">
              <a:avLst/>
            </a:prstGeom>
          </p:spPr>
        </p:pic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D84C671E-5045-4D19-B1B3-F8C085351BA2}"/>
                </a:ext>
              </a:extLst>
            </p:cNvPr>
            <p:cNvSpPr/>
            <p:nvPr/>
          </p:nvSpPr>
          <p:spPr>
            <a:xfrm>
              <a:off x="7734300" y="5057775"/>
              <a:ext cx="1409700" cy="466725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1933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11"/>
    </mc:Choice>
    <mc:Fallback xmlns="">
      <p:transition spd="slow" advTm="1881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04A849-7C33-4CD2-BECB-DD863805B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Notes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03A0C4-033D-4842-856D-99811668B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"Project #3: Threads" in the class matches "Project 1: Threads" in Pintos document.</a:t>
            </a:r>
          </a:p>
          <a:p>
            <a:r>
              <a:rPr lang="en-US" altLang="ko-KR"/>
              <a:t>You can find the information of this project in Chapter 2 of Pintos document.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A2162E-25B5-46DE-BC72-5329FC4330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5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01"/>
    </mc:Choice>
    <mc:Fallback xmlns="">
      <p:transition spd="slow" advTm="1170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Priority Scheduling - Aging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7AE81-CF00-4056-BE93-030BF3177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Default priority scheduling invokes starvation of processes which have low priority.</a:t>
            </a:r>
          </a:p>
          <a:p>
            <a:r>
              <a:rPr lang="en-US" altLang="ko-KR" dirty="0"/>
              <a:t>Thus, we need aging technique that increases the priority in proportion to the time passed after the process resides in ready list.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Before implementing aging technique, modify the codes as in the next page.</a:t>
            </a:r>
          </a:p>
          <a:p>
            <a:r>
              <a:rPr lang="en-US" altLang="ko-KR" dirty="0"/>
              <a:t>The codes indicate that aging technique is used only when Pintos kernel gets '-aging' option and sets aging flag to TRUE.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4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818"/>
    </mc:Choice>
    <mc:Fallback xmlns="">
      <p:transition spd="slow" advTm="44818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Priority Scheduling - Aging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31</a:t>
            </a:fld>
            <a:endParaRPr lang="en-US"/>
          </a:p>
        </p:txBody>
      </p:sp>
      <p:pic>
        <p:nvPicPr>
          <p:cNvPr id="5" name="그림 3" descr="aging.png">
            <a:extLst>
              <a:ext uri="{FF2B5EF4-FFF2-40B4-BE49-F238E27FC236}">
                <a16:creationId xmlns:a16="http://schemas.microsoft.com/office/drawing/2014/main" id="{B1F6F2B3-8F6E-4BD2-935B-6E76F631D5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263" y="1028162"/>
            <a:ext cx="5154612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5" descr="aging2.png">
            <a:extLst>
              <a:ext uri="{FF2B5EF4-FFF2-40B4-BE49-F238E27FC236}">
                <a16:creationId xmlns:a16="http://schemas.microsoft.com/office/drawing/2014/main" id="{CF40E20F-B000-4C6D-912A-1A6BB662F2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1028163"/>
            <a:ext cx="2514600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7" descr="aging3.png">
            <a:extLst>
              <a:ext uri="{FF2B5EF4-FFF2-40B4-BE49-F238E27FC236}">
                <a16:creationId xmlns:a16="http://schemas.microsoft.com/office/drawing/2014/main" id="{1096F29E-3D05-43AC-8FC3-49FBA23C65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1" y="3188751"/>
            <a:ext cx="273367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그림 8" descr="aging4.png">
            <a:extLst>
              <a:ext uri="{FF2B5EF4-FFF2-40B4-BE49-F238E27FC236}">
                <a16:creationId xmlns:a16="http://schemas.microsoft.com/office/drawing/2014/main" id="{FBE52CD9-BF1D-4242-99A7-E9B2D6177C0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9" y="4412714"/>
            <a:ext cx="3000375" cy="1847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25A4E5-CA77-45DF-831D-F4DB9670B662}"/>
              </a:ext>
            </a:extLst>
          </p:cNvPr>
          <p:cNvSpPr txBox="1"/>
          <p:nvPr/>
        </p:nvSpPr>
        <p:spPr>
          <a:xfrm>
            <a:off x="3287390" y="3907887"/>
            <a:ext cx="338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 err="1">
                <a:solidFill>
                  <a:srgbClr val="020306"/>
                </a:solidFill>
                <a:ea typeface="굴림" panose="020B0600000101010101" pitchFamily="50" charset="-127"/>
              </a:rPr>
              <a:t>src</a:t>
            </a:r>
            <a:r>
              <a:rPr lang="en-US" altLang="ko-KR" dirty="0">
                <a:solidFill>
                  <a:srgbClr val="020306"/>
                </a:solidFill>
                <a:ea typeface="굴림" panose="020B0600000101010101" pitchFamily="50" charset="-127"/>
              </a:rPr>
              <a:t>/threads/</a:t>
            </a:r>
            <a:r>
              <a:rPr lang="en-US" altLang="ko-KR" dirty="0" err="1">
                <a:solidFill>
                  <a:srgbClr val="020306"/>
                </a:solidFill>
                <a:ea typeface="굴림" panose="020B0600000101010101" pitchFamily="50" charset="-127"/>
              </a:rPr>
              <a:t>thread.h</a:t>
            </a:r>
            <a:endParaRPr lang="ko-KR" altLang="en-US" dirty="0">
              <a:solidFill>
                <a:srgbClr val="020306"/>
              </a:solidFill>
              <a:ea typeface="굴림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5B34A8-179F-407E-BA55-AA90E0B26BF7}"/>
              </a:ext>
            </a:extLst>
          </p:cNvPr>
          <p:cNvSpPr txBox="1"/>
          <p:nvPr/>
        </p:nvSpPr>
        <p:spPr>
          <a:xfrm>
            <a:off x="4943475" y="4988975"/>
            <a:ext cx="205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 err="1">
                <a:solidFill>
                  <a:srgbClr val="020306"/>
                </a:solidFill>
                <a:ea typeface="굴림" panose="020B0600000101010101" pitchFamily="50" charset="-127"/>
              </a:rPr>
              <a:t>src</a:t>
            </a:r>
            <a:r>
              <a:rPr lang="en-US" altLang="ko-KR" dirty="0">
                <a:solidFill>
                  <a:srgbClr val="020306"/>
                </a:solidFill>
                <a:ea typeface="굴림" panose="020B0600000101010101" pitchFamily="50" charset="-127"/>
              </a:rPr>
              <a:t>/threads/</a:t>
            </a:r>
            <a:r>
              <a:rPr lang="en-US" altLang="ko-KR" dirty="0" err="1">
                <a:solidFill>
                  <a:srgbClr val="020306"/>
                </a:solidFill>
                <a:ea typeface="굴림" panose="020B0600000101010101" pitchFamily="50" charset="-127"/>
              </a:rPr>
              <a:t>init.c</a:t>
            </a:r>
            <a:endParaRPr lang="ko-KR" altLang="en-US" dirty="0">
              <a:solidFill>
                <a:srgbClr val="020306"/>
              </a:solidFill>
              <a:ea typeface="굴림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E74BAC-78EC-8540-B0E4-04A3868DA91F}"/>
              </a:ext>
            </a:extLst>
          </p:cNvPr>
          <p:cNvSpPr txBox="1"/>
          <p:nvPr/>
        </p:nvSpPr>
        <p:spPr>
          <a:xfrm>
            <a:off x="7453313" y="5086037"/>
            <a:ext cx="295275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dirty="0" err="1">
                <a:solidFill>
                  <a:srgbClr val="020306"/>
                </a:solidFill>
                <a:ea typeface="굴림" panose="020B0600000101010101" pitchFamily="50" charset="-127"/>
              </a:rPr>
              <a:t>src</a:t>
            </a:r>
            <a:r>
              <a:rPr lang="en-US" altLang="ko-KR" dirty="0">
                <a:solidFill>
                  <a:srgbClr val="020306"/>
                </a:solidFill>
                <a:ea typeface="굴림" panose="020B0600000101010101" pitchFamily="50" charset="-127"/>
              </a:rPr>
              <a:t>/threads/</a:t>
            </a:r>
            <a:r>
              <a:rPr lang="en-US" altLang="ko-KR" dirty="0" err="1">
                <a:solidFill>
                  <a:srgbClr val="020306"/>
                </a:solidFill>
                <a:ea typeface="굴림" panose="020B0600000101010101" pitchFamily="50" charset="-127"/>
              </a:rPr>
              <a:t>thread.c</a:t>
            </a:r>
            <a:endParaRPr lang="ko-KR" altLang="en-US" dirty="0">
              <a:solidFill>
                <a:srgbClr val="020306"/>
              </a:solidFill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840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613"/>
    </mc:Choice>
    <mc:Fallback xmlns="">
      <p:transition spd="slow" advTm="20613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Priority Scheduling - Aging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7AE81-CF00-4056-BE93-030BF3177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FF0000"/>
                </a:solidFill>
              </a:rPr>
              <a:t>Replace tests to existing tests directory</a:t>
            </a:r>
          </a:p>
          <a:p>
            <a:pPr lvl="1"/>
            <a:r>
              <a:rPr lang="en-US" altLang="ko-KR" dirty="0"/>
              <a:t>Extract </a:t>
            </a:r>
            <a:r>
              <a:rPr lang="en-US" altLang="ko-KR" dirty="0" err="1"/>
              <a:t>threads_tests.tar</a:t>
            </a:r>
            <a:r>
              <a:rPr lang="en-US" altLang="ko-KR" dirty="0"/>
              <a:t> and overwrite extracted directory to </a:t>
            </a:r>
            <a:r>
              <a:rPr lang="en-US" altLang="ko-KR" dirty="0" err="1"/>
              <a:t>src</a:t>
            </a:r>
            <a:r>
              <a:rPr lang="en-US" altLang="ko-KR" dirty="0"/>
              <a:t>/tests/threads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/>
              <a:t>How to implement aging</a:t>
            </a:r>
          </a:p>
          <a:p>
            <a:pPr lvl="1"/>
            <a:r>
              <a:rPr lang="en-US" altLang="ko-KR" dirty="0"/>
              <a:t>Check that 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thread_prior_aging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ko-KR" dirty="0"/>
              <a:t>is TRUE</a:t>
            </a:r>
          </a:p>
          <a:p>
            <a:pPr lvl="1"/>
            <a:r>
              <a:rPr lang="en-US" altLang="ko-KR" dirty="0"/>
              <a:t>If it is TRUE, increase the priority proportional to the time spent as the tick is increased.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5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688"/>
    </mc:Choice>
    <mc:Fallback xmlns="">
      <p:transition spd="slow" advTm="43688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Advanced Scheduler - BSD Scheduler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7AE81-CF00-4056-BE93-030BF3177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This is additional implementation of this project.</a:t>
            </a:r>
          </a:p>
          <a:p>
            <a:r>
              <a:rPr lang="en-US" altLang="ko-KR" dirty="0"/>
              <a:t>You can find the information about this in Appendix B. 4.4</a:t>
            </a:r>
            <a:r>
              <a:rPr lang="ko-KR" altLang="en-US" dirty="0"/>
              <a:t> </a:t>
            </a:r>
            <a:r>
              <a:rPr lang="en-US" altLang="ko-KR" dirty="0"/>
              <a:t>BSD Scheduler.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38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69"/>
    </mc:Choice>
    <mc:Fallback xmlns="">
      <p:transition spd="slow" advTm="18369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Advanced Scheduler - BSD Scheduler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7AE81-CF00-4056-BE93-030BF3177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82773"/>
          </a:xfrm>
        </p:spPr>
        <p:txBody>
          <a:bodyPr/>
          <a:lstStyle/>
          <a:p>
            <a:r>
              <a:rPr lang="en-US" altLang="ko-KR" dirty="0"/>
              <a:t>BSD scheduler is general purpose scheduler.</a:t>
            </a:r>
          </a:p>
          <a:p>
            <a:pPr lvl="1"/>
            <a:r>
              <a:rPr lang="en-US" altLang="ko-KR" dirty="0"/>
              <a:t>Multi-Level Feedback Queue (MLFQ) or Multi-Level Ready Queue (MLRQ) is generally used in general purpose scheduler.</a:t>
            </a:r>
          </a:p>
          <a:p>
            <a:pPr lvl="1"/>
            <a:r>
              <a:rPr lang="en-US" altLang="ko-KR" dirty="0"/>
              <a:t>Each priority has its own ready queue.</a:t>
            </a:r>
          </a:p>
          <a:p>
            <a:pPr lvl="1"/>
            <a:r>
              <a:rPr lang="en-US" altLang="ko-KR" dirty="0"/>
              <a:t>When schedule() is invoked, thread is selected from the highest priority queue.</a:t>
            </a:r>
          </a:p>
          <a:p>
            <a:pPr lvl="1"/>
            <a:r>
              <a:rPr lang="en-US" altLang="ko-KR" dirty="0"/>
              <a:t>Ready queue of each priority follows round robin policy.</a:t>
            </a:r>
          </a:p>
          <a:p>
            <a:r>
              <a:rPr lang="en-US" altLang="ko-KR" dirty="0"/>
              <a:t>In this project, you can use MLFQs of 64 queues or MLFQ of 1 queue.</a:t>
            </a:r>
          </a:p>
          <a:p>
            <a:r>
              <a:rPr lang="en-US" altLang="ko-KR" dirty="0"/>
              <a:t>MLFQs of 64 queues will be covered in this slide.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955"/>
    </mc:Choice>
    <mc:Fallback xmlns="">
      <p:transition spd="slow" advTm="54955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Advanced Scheduler - BSD Scheduler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35</a:t>
            </a:fld>
            <a:endParaRPr 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4D4A201-1687-48A6-B02C-B02D50A2163B}"/>
              </a:ext>
            </a:extLst>
          </p:cNvPr>
          <p:cNvGrpSpPr/>
          <p:nvPr/>
        </p:nvGrpSpPr>
        <p:grpSpPr>
          <a:xfrm>
            <a:off x="4061880" y="2040763"/>
            <a:ext cx="5024388" cy="536608"/>
            <a:chOff x="4061880" y="3621087"/>
            <a:chExt cx="5024388" cy="53660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86A6FC5-D974-4334-98FE-89CC586B3834}"/>
                </a:ext>
              </a:extLst>
            </p:cNvPr>
            <p:cNvSpPr/>
            <p:nvPr/>
          </p:nvSpPr>
          <p:spPr>
            <a:xfrm>
              <a:off x="4061880" y="3621087"/>
              <a:ext cx="5024388" cy="53660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8434310-7F51-40B4-BEE0-CD85F54504B2}"/>
                </a:ext>
              </a:extLst>
            </p:cNvPr>
            <p:cNvSpPr/>
            <p:nvPr/>
          </p:nvSpPr>
          <p:spPr>
            <a:xfrm>
              <a:off x="4061880" y="3621087"/>
              <a:ext cx="767214" cy="5366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70C0"/>
                  </a:solidFill>
                </a:rPr>
                <a:t>PRI</a:t>
              </a:r>
            </a:p>
            <a:p>
              <a:pPr algn="ctr"/>
              <a:r>
                <a:rPr lang="en-US" altLang="ko-KR" dirty="0">
                  <a:solidFill>
                    <a:srgbClr val="0070C0"/>
                  </a:solidFill>
                </a:rPr>
                <a:t>62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432BEBC-05CD-47F5-AA5D-B1B95BBA5550}"/>
              </a:ext>
            </a:extLst>
          </p:cNvPr>
          <p:cNvGrpSpPr/>
          <p:nvPr/>
        </p:nvGrpSpPr>
        <p:grpSpPr>
          <a:xfrm>
            <a:off x="1812742" y="2928882"/>
            <a:ext cx="1360778" cy="1530493"/>
            <a:chOff x="725197" y="3851133"/>
            <a:chExt cx="1360778" cy="1530493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F95B801-A81A-475E-85F9-A867062664B1}"/>
                </a:ext>
              </a:extLst>
            </p:cNvPr>
            <p:cNvSpPr/>
            <p:nvPr/>
          </p:nvSpPr>
          <p:spPr>
            <a:xfrm>
              <a:off x="791157" y="4241658"/>
              <a:ext cx="1294818" cy="11399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4A691E0-B959-4AC0-9D31-7864A9808074}"/>
                </a:ext>
              </a:extLst>
            </p:cNvPr>
            <p:cNvSpPr txBox="1"/>
            <p:nvPr/>
          </p:nvSpPr>
          <p:spPr>
            <a:xfrm>
              <a:off x="725197" y="3851133"/>
              <a:ext cx="6238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CPU</a:t>
              </a:r>
              <a:endParaRPr lang="ko-KR" altLang="en-US" dirty="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8678312-4CE1-4863-9848-38C74F400692}"/>
              </a:ext>
            </a:extLst>
          </p:cNvPr>
          <p:cNvGrpSpPr/>
          <p:nvPr/>
        </p:nvGrpSpPr>
        <p:grpSpPr>
          <a:xfrm>
            <a:off x="4061880" y="3386436"/>
            <a:ext cx="5024388" cy="536608"/>
            <a:chOff x="4061880" y="3621087"/>
            <a:chExt cx="5024388" cy="536608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DFB904F-0587-4A23-833D-A9A7348F2486}"/>
                </a:ext>
              </a:extLst>
            </p:cNvPr>
            <p:cNvSpPr/>
            <p:nvPr/>
          </p:nvSpPr>
          <p:spPr>
            <a:xfrm>
              <a:off x="4061880" y="3621087"/>
              <a:ext cx="5024388" cy="53660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7ACA819-BFC7-4CC9-9C7F-D590DC3CEE7D}"/>
                </a:ext>
              </a:extLst>
            </p:cNvPr>
            <p:cNvSpPr/>
            <p:nvPr/>
          </p:nvSpPr>
          <p:spPr>
            <a:xfrm>
              <a:off x="4061880" y="3621087"/>
              <a:ext cx="767214" cy="5366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70C0"/>
                  </a:solidFill>
                </a:rPr>
                <a:t>PRI</a:t>
              </a:r>
            </a:p>
            <a:p>
              <a:pPr algn="ctr"/>
              <a:r>
                <a:rPr lang="en-US" altLang="ko-KR" dirty="0">
                  <a:solidFill>
                    <a:srgbClr val="0070C0"/>
                  </a:solidFill>
                </a:rPr>
                <a:t>31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AF3D7BE-28A5-402D-A539-D225E57DE122}"/>
                </a:ext>
              </a:extLst>
            </p:cNvPr>
            <p:cNvSpPr/>
            <p:nvPr/>
          </p:nvSpPr>
          <p:spPr>
            <a:xfrm>
              <a:off x="4829094" y="3621087"/>
              <a:ext cx="767214" cy="5366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70C0"/>
                  </a:solidFill>
                </a:rPr>
                <a:t>PRI</a:t>
              </a:r>
            </a:p>
            <a:p>
              <a:pPr algn="ctr"/>
              <a:r>
                <a:rPr lang="en-US" altLang="ko-KR" dirty="0">
                  <a:solidFill>
                    <a:srgbClr val="0070C0"/>
                  </a:solidFill>
                </a:rPr>
                <a:t>31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433DCEC-CBBE-4B8B-99F7-3AA0761274AB}"/>
                </a:ext>
              </a:extLst>
            </p:cNvPr>
            <p:cNvSpPr/>
            <p:nvPr/>
          </p:nvSpPr>
          <p:spPr>
            <a:xfrm>
              <a:off x="5596308" y="3621087"/>
              <a:ext cx="767214" cy="5366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70C0"/>
                  </a:solidFill>
                </a:rPr>
                <a:t>PRI</a:t>
              </a:r>
            </a:p>
            <a:p>
              <a:pPr algn="ctr"/>
              <a:r>
                <a:rPr lang="en-US" altLang="ko-KR" dirty="0">
                  <a:solidFill>
                    <a:srgbClr val="0070C0"/>
                  </a:solidFill>
                </a:rPr>
                <a:t>31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6E64615-76B3-4AA6-8CB1-A50E4323F2FC}"/>
              </a:ext>
            </a:extLst>
          </p:cNvPr>
          <p:cNvGrpSpPr/>
          <p:nvPr/>
        </p:nvGrpSpPr>
        <p:grpSpPr>
          <a:xfrm>
            <a:off x="4061880" y="1112367"/>
            <a:ext cx="5024388" cy="536608"/>
            <a:chOff x="4061880" y="3621087"/>
            <a:chExt cx="5024388" cy="536608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5655FC7-A263-4F7B-A0D4-A42D6EAF417D}"/>
                </a:ext>
              </a:extLst>
            </p:cNvPr>
            <p:cNvSpPr/>
            <p:nvPr/>
          </p:nvSpPr>
          <p:spPr>
            <a:xfrm>
              <a:off x="4061880" y="3621087"/>
              <a:ext cx="5024388" cy="53660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62CCECA-8CF5-426D-BC89-8CA38A14E9E0}"/>
                </a:ext>
              </a:extLst>
            </p:cNvPr>
            <p:cNvSpPr/>
            <p:nvPr/>
          </p:nvSpPr>
          <p:spPr>
            <a:xfrm>
              <a:off x="4061880" y="3621087"/>
              <a:ext cx="767214" cy="5366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70C0"/>
                  </a:solidFill>
                </a:rPr>
                <a:t>PRI</a:t>
              </a:r>
            </a:p>
            <a:p>
              <a:pPr algn="ctr"/>
              <a:r>
                <a:rPr lang="en-US" altLang="ko-KR" dirty="0">
                  <a:solidFill>
                    <a:srgbClr val="0070C0"/>
                  </a:solidFill>
                </a:rPr>
                <a:t>63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5C7A0C32-9BE2-445D-9255-1A3667AA8B6E}"/>
                </a:ext>
              </a:extLst>
            </p:cNvPr>
            <p:cNvSpPr/>
            <p:nvPr/>
          </p:nvSpPr>
          <p:spPr>
            <a:xfrm>
              <a:off x="4829094" y="3621087"/>
              <a:ext cx="767214" cy="5366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70C0"/>
                  </a:solidFill>
                </a:rPr>
                <a:t>PRI</a:t>
              </a:r>
            </a:p>
            <a:p>
              <a:pPr algn="ctr"/>
              <a:r>
                <a:rPr lang="en-US" altLang="ko-KR" dirty="0">
                  <a:solidFill>
                    <a:srgbClr val="0070C0"/>
                  </a:solidFill>
                </a:rPr>
                <a:t>63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5BE9FACF-202C-42F7-A93A-5AC72293432E}"/>
              </a:ext>
            </a:extLst>
          </p:cNvPr>
          <p:cNvSpPr txBox="1"/>
          <p:nvPr/>
        </p:nvSpPr>
        <p:spPr>
          <a:xfrm>
            <a:off x="6226230" y="2523071"/>
            <a:ext cx="487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...</a:t>
            </a:r>
            <a:endParaRPr lang="ko-KR" altLang="en-US" sz="3600" dirty="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072398BE-88D7-4A0D-ADE8-825D92033ECF}"/>
              </a:ext>
            </a:extLst>
          </p:cNvPr>
          <p:cNvGrpSpPr/>
          <p:nvPr/>
        </p:nvGrpSpPr>
        <p:grpSpPr>
          <a:xfrm>
            <a:off x="4061880" y="4732110"/>
            <a:ext cx="5024388" cy="536608"/>
            <a:chOff x="4061880" y="3621087"/>
            <a:chExt cx="5024388" cy="536608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905FC7FC-C290-4E5D-8D45-F74FC60CF8B6}"/>
                </a:ext>
              </a:extLst>
            </p:cNvPr>
            <p:cNvSpPr/>
            <p:nvPr/>
          </p:nvSpPr>
          <p:spPr>
            <a:xfrm>
              <a:off x="4061880" y="3621087"/>
              <a:ext cx="5024388" cy="53660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60B2EF0-6C10-4B6B-A7BA-E6089EEB9423}"/>
                </a:ext>
              </a:extLst>
            </p:cNvPr>
            <p:cNvSpPr/>
            <p:nvPr/>
          </p:nvSpPr>
          <p:spPr>
            <a:xfrm>
              <a:off x="4061880" y="3621087"/>
              <a:ext cx="767214" cy="5366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70C0"/>
                  </a:solidFill>
                </a:rPr>
                <a:t>PRI</a:t>
              </a:r>
            </a:p>
            <a:p>
              <a:pPr algn="ctr"/>
              <a:r>
                <a:rPr lang="en-US" altLang="ko-KR" dirty="0">
                  <a:solidFill>
                    <a:srgbClr val="0070C0"/>
                  </a:solidFill>
                </a:rPr>
                <a:t>0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5F72EC3-68CB-48BA-9B6D-89CF37733C87}"/>
              </a:ext>
            </a:extLst>
          </p:cNvPr>
          <p:cNvSpPr txBox="1"/>
          <p:nvPr/>
        </p:nvSpPr>
        <p:spPr>
          <a:xfrm>
            <a:off x="6226230" y="3916077"/>
            <a:ext cx="487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...</a:t>
            </a:r>
            <a:endParaRPr lang="ko-KR" altLang="en-US" sz="3600" dirty="0"/>
          </a:p>
        </p:txBody>
      </p:sp>
      <p:sp>
        <p:nvSpPr>
          <p:cNvPr id="41" name="오른쪽 중괄호 40">
            <a:extLst>
              <a:ext uri="{FF2B5EF4-FFF2-40B4-BE49-F238E27FC236}">
                <a16:creationId xmlns:a16="http://schemas.microsoft.com/office/drawing/2014/main" id="{92527642-21E4-4B24-A9AD-1FDE2B6915C8}"/>
              </a:ext>
            </a:extLst>
          </p:cNvPr>
          <p:cNvSpPr/>
          <p:nvPr/>
        </p:nvSpPr>
        <p:spPr>
          <a:xfrm rot="5400000">
            <a:off x="6411930" y="3080669"/>
            <a:ext cx="365126" cy="4983550"/>
          </a:xfrm>
          <a:prstGeom prst="rightBrace">
            <a:avLst>
              <a:gd name="adj1" fmla="val 8333"/>
              <a:gd name="adj2" fmla="val 5034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49399B0-50C9-467F-B677-C3FABC613543}"/>
              </a:ext>
            </a:extLst>
          </p:cNvPr>
          <p:cNvSpPr txBox="1"/>
          <p:nvPr/>
        </p:nvSpPr>
        <p:spPr>
          <a:xfrm>
            <a:off x="5786291" y="592370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Round Robin</a:t>
            </a:r>
            <a:endParaRPr lang="ko-KR" altLang="en-US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544E6EC-93E0-4E4E-B6D0-D23B11EFF688}"/>
              </a:ext>
            </a:extLst>
          </p:cNvPr>
          <p:cNvSpPr txBox="1"/>
          <p:nvPr/>
        </p:nvSpPr>
        <p:spPr>
          <a:xfrm>
            <a:off x="264734" y="1151827"/>
            <a:ext cx="3029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Select the thread</a:t>
            </a:r>
            <a:br>
              <a:rPr lang="en-US" altLang="ko-KR" dirty="0"/>
            </a:br>
            <a:r>
              <a:rPr lang="en-US" altLang="ko-KR" dirty="0"/>
              <a:t>in the highest ready queue</a:t>
            </a:r>
            <a:endParaRPr lang="ko-KR" altLang="en-US" dirty="0"/>
          </a:p>
        </p:txBody>
      </p:sp>
      <p:cxnSp>
        <p:nvCxnSpPr>
          <p:cNvPr id="47" name="연결선: 구부러짐 46">
            <a:extLst>
              <a:ext uri="{FF2B5EF4-FFF2-40B4-BE49-F238E27FC236}">
                <a16:creationId xmlns:a16="http://schemas.microsoft.com/office/drawing/2014/main" id="{DADF9BEC-F767-4232-8F34-AD90BD4ABE94}"/>
              </a:ext>
            </a:extLst>
          </p:cNvPr>
          <p:cNvCxnSpPr>
            <a:stCxn id="31" idx="1"/>
            <a:endCxn id="17" idx="0"/>
          </p:cNvCxnSpPr>
          <p:nvPr/>
        </p:nvCxnSpPr>
        <p:spPr>
          <a:xfrm rot="10800000" flipV="1">
            <a:off x="2526112" y="1380671"/>
            <a:ext cx="1535769" cy="1938736"/>
          </a:xfrm>
          <a:prstGeom prst="curved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오른쪽 중괄호 47">
            <a:extLst>
              <a:ext uri="{FF2B5EF4-FFF2-40B4-BE49-F238E27FC236}">
                <a16:creationId xmlns:a16="http://schemas.microsoft.com/office/drawing/2014/main" id="{A0680CFB-1086-425E-B75E-0A22F2CD78EF}"/>
              </a:ext>
            </a:extLst>
          </p:cNvPr>
          <p:cNvSpPr/>
          <p:nvPr/>
        </p:nvSpPr>
        <p:spPr>
          <a:xfrm>
            <a:off x="9255858" y="1112367"/>
            <a:ext cx="706580" cy="41563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1A338D2-EE50-4357-93F2-597DC8307212}"/>
              </a:ext>
            </a:extLst>
          </p:cNvPr>
          <p:cNvSpPr txBox="1"/>
          <p:nvPr/>
        </p:nvSpPr>
        <p:spPr>
          <a:xfrm>
            <a:off x="10144219" y="2984736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MLFQ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7550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643"/>
    </mc:Choice>
    <mc:Fallback xmlns="">
      <p:transition spd="slow" advTm="30643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Advanced Scheduler - Niceness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7AE81-CF00-4056-BE93-030BF3177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82773"/>
          </a:xfrm>
        </p:spPr>
        <p:txBody>
          <a:bodyPr/>
          <a:lstStyle/>
          <a:p>
            <a:r>
              <a:rPr lang="en-US" altLang="ko-KR" sz="2200" dirty="0"/>
              <a:t>Each thread in Pintos has </a:t>
            </a:r>
            <a:r>
              <a:rPr lang="en-US" altLang="ko-KR" sz="2200" b="1" dirty="0">
                <a:solidFill>
                  <a:srgbClr val="FF0000"/>
                </a:solidFill>
              </a:rPr>
              <a:t>nice</a:t>
            </a:r>
            <a:r>
              <a:rPr lang="en-US" altLang="ko-KR" sz="2200" dirty="0"/>
              <a:t> value in the range from -20 to 20.</a:t>
            </a:r>
          </a:p>
          <a:p>
            <a:r>
              <a:rPr lang="en-US" altLang="ko-KR" sz="2200" dirty="0"/>
              <a:t>Positive nice value lower the priority so that other threads can occupy CPU.</a:t>
            </a:r>
          </a:p>
          <a:p>
            <a:pPr lvl="1"/>
            <a:r>
              <a:rPr lang="en-US" altLang="ko-KR" sz="2000" dirty="0"/>
              <a:t>nice value 0 doesn't affect the priority.</a:t>
            </a:r>
            <a:endParaRPr lang="en-US" altLang="ko-KR" sz="1700" dirty="0"/>
          </a:p>
          <a:p>
            <a:r>
              <a:rPr lang="ko-KR" altLang="en-US" dirty="0"/>
              <a:t> </a:t>
            </a:r>
            <a:r>
              <a:rPr lang="en-US" altLang="ko-KR" dirty="0"/>
              <a:t>Initial nice value of the thread</a:t>
            </a:r>
            <a:endParaRPr lang="en-US" altLang="ko-KR" sz="2200" dirty="0"/>
          </a:p>
          <a:p>
            <a:pPr lvl="1"/>
            <a:r>
              <a:rPr lang="en-US" altLang="ko-KR" sz="1600" dirty="0"/>
              <a:t>If the thread is created initially, set nice value to 0.</a:t>
            </a:r>
          </a:p>
          <a:p>
            <a:pPr lvl="1"/>
            <a:r>
              <a:rPr lang="en-US" altLang="ko-KR" sz="1600" dirty="0"/>
              <a:t>If not, the thread starts with a nice value inherited from their parent thread.</a:t>
            </a:r>
            <a:endParaRPr lang="en-US" altLang="ko-KR" dirty="0"/>
          </a:p>
          <a:p>
            <a:r>
              <a:rPr lang="en-US" altLang="ko-KR" b="1" dirty="0">
                <a:solidFill>
                  <a:srgbClr val="0070C0"/>
                </a:solidFill>
              </a:rPr>
              <a:t>Functions to implement</a:t>
            </a:r>
          </a:p>
          <a:p>
            <a:pPr lvl="1"/>
            <a:r>
              <a:rPr lang="en-US" altLang="ko-KR" sz="2000" dirty="0"/>
              <a:t>int  </a:t>
            </a:r>
            <a:r>
              <a:rPr lang="en-US" altLang="ko-KR" sz="2000" dirty="0" err="1"/>
              <a:t>thread_get_nice</a:t>
            </a:r>
            <a:r>
              <a:rPr lang="en-US" altLang="ko-KR" sz="2000" dirty="0"/>
              <a:t> (void)</a:t>
            </a:r>
          </a:p>
          <a:p>
            <a:pPr lvl="2"/>
            <a:r>
              <a:rPr lang="en-US" altLang="ko-KR" sz="1800" dirty="0"/>
              <a:t>Returns the current thread’s nice value</a:t>
            </a:r>
          </a:p>
          <a:p>
            <a:pPr lvl="1"/>
            <a:r>
              <a:rPr lang="en-US" altLang="ko-KR" sz="2000" dirty="0"/>
              <a:t>void  </a:t>
            </a:r>
            <a:r>
              <a:rPr lang="en-US" altLang="ko-KR" sz="2000" dirty="0" err="1"/>
              <a:t>thread_set_nice</a:t>
            </a:r>
            <a:r>
              <a:rPr lang="en-US" altLang="ko-KR" sz="2000" dirty="0"/>
              <a:t> (int  </a:t>
            </a:r>
            <a:r>
              <a:rPr lang="en-US" altLang="ko-KR" sz="2000" dirty="0" err="1"/>
              <a:t>new_nice</a:t>
            </a:r>
            <a:r>
              <a:rPr lang="en-US" altLang="ko-KR" sz="2000" dirty="0"/>
              <a:t>)</a:t>
            </a:r>
          </a:p>
          <a:p>
            <a:pPr lvl="2"/>
            <a:r>
              <a:rPr lang="en-US" altLang="ko-KR" sz="1800" dirty="0"/>
              <a:t>Set the current thread’s nice value to </a:t>
            </a:r>
            <a:r>
              <a:rPr lang="en-US" altLang="ko-KR" sz="1800" dirty="0" err="1"/>
              <a:t>new_nice</a:t>
            </a:r>
            <a:r>
              <a:rPr lang="en-US" altLang="ko-KR" sz="1800" dirty="0"/>
              <a:t> </a:t>
            </a:r>
          </a:p>
          <a:p>
            <a:pPr lvl="2"/>
            <a:r>
              <a:rPr lang="en-US" altLang="ko-KR" sz="1800" dirty="0"/>
              <a:t>Recalculates the thread’s priority based on the new value</a:t>
            </a:r>
          </a:p>
          <a:p>
            <a:pPr lvl="3"/>
            <a:r>
              <a:rPr lang="en-US" altLang="ko-KR" sz="1600" dirty="0"/>
              <a:t>If the running thread no longer has the highest priority, yields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74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201"/>
    </mc:Choice>
    <mc:Fallback xmlns="">
      <p:transition spd="slow" advTm="37201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Advanced Scheduler - Calculating Priority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7AE81-CF00-4056-BE93-030BF3177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Scheduler has priorities of 64 level.</a:t>
            </a:r>
          </a:p>
          <a:p>
            <a:pPr lvl="1"/>
            <a:r>
              <a:rPr lang="en-US" altLang="ko-KR" sz="1700" dirty="0"/>
              <a:t>Maximum priority: 63 (</a:t>
            </a:r>
            <a:r>
              <a:rPr lang="en-US" altLang="ko-KR" sz="1700" dirty="0" err="1"/>
              <a:t>PRI_MAX</a:t>
            </a:r>
            <a:r>
              <a:rPr lang="en-US" altLang="ko-KR" sz="1700" dirty="0"/>
              <a:t>)</a:t>
            </a:r>
          </a:p>
          <a:p>
            <a:pPr lvl="1"/>
            <a:r>
              <a:rPr lang="en-US" altLang="ko-KR" sz="1700" dirty="0"/>
              <a:t>Minimum priority: 0 (</a:t>
            </a:r>
            <a:r>
              <a:rPr lang="en-US" altLang="ko-KR" sz="1700" dirty="0" err="1"/>
              <a:t>PRI_MIN</a:t>
            </a:r>
            <a:r>
              <a:rPr lang="en-US" altLang="ko-KR" sz="1700" dirty="0"/>
              <a:t>)</a:t>
            </a:r>
          </a:p>
          <a:p>
            <a:pPr lvl="1"/>
            <a:r>
              <a:rPr lang="en-US" altLang="ko-KR" sz="1700" dirty="0"/>
              <a:t>64 ready queues are generally used, but you can use only 1 ready queue.</a:t>
            </a:r>
            <a:endParaRPr lang="en-US" altLang="ko-KR" dirty="0"/>
          </a:p>
          <a:p>
            <a:r>
              <a:rPr lang="en-US" altLang="ko-KR" dirty="0"/>
              <a:t>Calculating Priority</a:t>
            </a:r>
          </a:p>
          <a:p>
            <a:pPr lvl="1"/>
            <a:r>
              <a:rPr lang="en-US" altLang="ko-KR" sz="1700" dirty="0"/>
              <a:t>Initial priority is decided in </a:t>
            </a:r>
            <a:r>
              <a:rPr lang="en-US" altLang="ko-KR" sz="1700" dirty="0" err="1"/>
              <a:t>thread_create</a:t>
            </a:r>
            <a:r>
              <a:rPr lang="en-US" altLang="ko-KR" sz="1700" dirty="0"/>
              <a:t>()</a:t>
            </a:r>
          </a:p>
          <a:p>
            <a:pPr lvl="1"/>
            <a:r>
              <a:rPr lang="en-US" altLang="ko-KR" sz="1700" dirty="0"/>
              <a:t>Every 4 tick, priorities of all thread in the system are recalculated.</a:t>
            </a:r>
          </a:p>
          <a:p>
            <a:pPr lvl="1"/>
            <a:r>
              <a:rPr lang="en-US" altLang="ko-KR" sz="1700" dirty="0"/>
              <a:t>Formula for calculating priority</a:t>
            </a:r>
          </a:p>
          <a:p>
            <a:pPr lvl="2"/>
            <a:r>
              <a:rPr lang="en-US" altLang="ko-KR" sz="1500" i="1" dirty="0"/>
              <a:t>priority</a:t>
            </a:r>
            <a:r>
              <a:rPr lang="en-US" altLang="ko-KR" sz="1500" dirty="0"/>
              <a:t> = </a:t>
            </a:r>
            <a:r>
              <a:rPr lang="en-US" altLang="ko-KR" sz="1500" dirty="0" err="1"/>
              <a:t>PRI_MAX</a:t>
            </a:r>
            <a:r>
              <a:rPr lang="en-US" altLang="ko-KR" sz="1500" dirty="0"/>
              <a:t>  –  (</a:t>
            </a:r>
            <a:r>
              <a:rPr lang="en-US" altLang="ko-KR" sz="1500" i="1" dirty="0" err="1"/>
              <a:t>recent_cpu</a:t>
            </a:r>
            <a:r>
              <a:rPr lang="en-US" altLang="ko-KR" sz="1500" dirty="0"/>
              <a:t>   /  4)  - (</a:t>
            </a:r>
            <a:r>
              <a:rPr lang="en-US" altLang="ko-KR" sz="1500" i="1" dirty="0"/>
              <a:t>nice</a:t>
            </a:r>
            <a:r>
              <a:rPr lang="en-US" altLang="ko-KR" sz="1500" dirty="0"/>
              <a:t>  *   2)</a:t>
            </a:r>
          </a:p>
          <a:p>
            <a:pPr lvl="2"/>
            <a:r>
              <a:rPr lang="en-US" altLang="ko-KR" sz="1500" i="1" dirty="0" err="1"/>
              <a:t>recent_cpu</a:t>
            </a:r>
            <a:r>
              <a:rPr lang="en-US" altLang="ko-KR" sz="1500" i="1" dirty="0"/>
              <a:t> </a:t>
            </a:r>
            <a:r>
              <a:rPr lang="en-US" altLang="ko-KR" sz="1500" dirty="0"/>
              <a:t>: Estimate of the CPU time the thread has used recently</a:t>
            </a:r>
          </a:p>
          <a:p>
            <a:pPr lvl="2"/>
            <a:r>
              <a:rPr lang="en-US" altLang="ko-KR" sz="1500" i="1" dirty="0"/>
              <a:t>nice: </a:t>
            </a:r>
            <a:r>
              <a:rPr lang="en-US" altLang="ko-KR" sz="1500" dirty="0"/>
              <a:t> nice value of the thread</a:t>
            </a:r>
          </a:p>
          <a:p>
            <a:pPr lvl="2"/>
            <a:r>
              <a:rPr lang="en-US" altLang="ko-KR" sz="1500" dirty="0"/>
              <a:t>Based on the formula of BSD scheduler, the thread that had much CPU time will get lower priority in the next scheduling.</a:t>
            </a:r>
            <a:endParaRPr lang="ko-KR" altLang="en-US" sz="1300" dirty="0"/>
          </a:p>
          <a:p>
            <a:endParaRPr lang="ko-KR" altLang="en-US" dirty="0">
              <a:latin typeface="Tahoma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03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693"/>
    </mc:Choice>
    <mc:Fallback xmlns="">
      <p:transition spd="slow" advTm="71693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Advanced Scheduler - Calculating </a:t>
            </a:r>
            <a:r>
              <a:rPr lang="en-US" altLang="ko-KR" dirty="0" err="1"/>
              <a:t>recent_cpu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7AE81-CF00-4056-BE93-030BF3177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recent_cpu</a:t>
            </a:r>
            <a:endParaRPr lang="en-US" altLang="ko-KR" dirty="0"/>
          </a:p>
          <a:p>
            <a:pPr lvl="1"/>
            <a:r>
              <a:rPr lang="en-US" altLang="ko-KR" sz="1700" dirty="0"/>
              <a:t>It estimates CPU time of the thread.</a:t>
            </a:r>
          </a:p>
          <a:p>
            <a:pPr lvl="1"/>
            <a:r>
              <a:rPr lang="en-US" altLang="ko-KR" sz="1700" dirty="0"/>
              <a:t>More recent CPU time should be weighted more heavily than less recent CPU time. </a:t>
            </a:r>
          </a:p>
          <a:p>
            <a:pPr lvl="1"/>
            <a:r>
              <a:rPr lang="en-US" altLang="ko-KR" sz="1700" dirty="0"/>
              <a:t>Initial </a:t>
            </a:r>
            <a:r>
              <a:rPr lang="en-US" altLang="ko-KR" sz="1700" dirty="0" err="1"/>
              <a:t>recent_cpu</a:t>
            </a:r>
            <a:r>
              <a:rPr lang="en-US" altLang="ko-KR" sz="1700" dirty="0"/>
              <a:t> value of the thread: </a:t>
            </a:r>
          </a:p>
          <a:p>
            <a:pPr lvl="2"/>
            <a:r>
              <a:rPr lang="en-US" altLang="ko-KR" sz="1500" dirty="0"/>
              <a:t>If it is created first, the value is 0.</a:t>
            </a:r>
          </a:p>
          <a:p>
            <a:pPr lvl="2"/>
            <a:r>
              <a:rPr lang="en-US" altLang="ko-KR" sz="1500" dirty="0"/>
              <a:t>If not, inherits value of the parent thread. </a:t>
            </a:r>
          </a:p>
          <a:p>
            <a:pPr lvl="1"/>
            <a:r>
              <a:rPr lang="en-US" altLang="ko-KR" sz="1700" dirty="0"/>
              <a:t>Whenever time interrupt is invoked, </a:t>
            </a:r>
            <a:r>
              <a:rPr lang="en-US" altLang="ko-KR" sz="1700" dirty="0" err="1"/>
              <a:t>recent_cpu</a:t>
            </a:r>
            <a:r>
              <a:rPr lang="en-US" altLang="ko-KR" sz="1700" dirty="0"/>
              <a:t> value of the thread in RUNNING state is increased by 1. (Except for idle thread)</a:t>
            </a:r>
          </a:p>
          <a:p>
            <a:r>
              <a:rPr lang="en-US" altLang="ko-KR" dirty="0" err="1"/>
              <a:t>recent_cpu</a:t>
            </a:r>
            <a:r>
              <a:rPr lang="en-US" altLang="ko-KR" dirty="0"/>
              <a:t> value of all thread (RUNNING, READY and BLOCKED) is recalculated every second.</a:t>
            </a:r>
          </a:p>
          <a:p>
            <a:pPr lvl="1"/>
            <a:r>
              <a:rPr lang="en-US" altLang="ko-KR" sz="1600" i="1" dirty="0" err="1"/>
              <a:t>recent_cpu</a:t>
            </a:r>
            <a:r>
              <a:rPr lang="en-US" altLang="ko-KR" sz="1600" i="1" dirty="0"/>
              <a:t>  </a:t>
            </a:r>
            <a:r>
              <a:rPr lang="en-US" altLang="ko-KR" sz="1600" dirty="0"/>
              <a:t>=  (2 * </a:t>
            </a:r>
            <a:r>
              <a:rPr lang="en-US" altLang="ko-KR" sz="1600" dirty="0" err="1"/>
              <a:t>load_avg</a:t>
            </a:r>
            <a:r>
              <a:rPr lang="en-US" altLang="ko-KR" sz="1600" dirty="0"/>
              <a:t>) / (2 * </a:t>
            </a:r>
            <a:r>
              <a:rPr lang="en-US" altLang="ko-KR" sz="1600" dirty="0" err="1"/>
              <a:t>load_avg</a:t>
            </a:r>
            <a:r>
              <a:rPr lang="en-US" altLang="ko-KR" sz="1600" dirty="0"/>
              <a:t> + 1 ) * </a:t>
            </a:r>
            <a:r>
              <a:rPr lang="en-US" altLang="ko-KR" sz="1600" i="1" dirty="0" err="1"/>
              <a:t>recent_cpu</a:t>
            </a:r>
            <a:r>
              <a:rPr lang="en-US" altLang="ko-KR" sz="1600" i="1" dirty="0"/>
              <a:t>  </a:t>
            </a:r>
            <a:r>
              <a:rPr lang="en-US" altLang="ko-KR" sz="1600" dirty="0"/>
              <a:t>+ nice</a:t>
            </a:r>
          </a:p>
          <a:p>
            <a:pPr lvl="1"/>
            <a:r>
              <a:rPr lang="en-US" altLang="ko-KR" sz="1600" i="1" dirty="0" err="1"/>
              <a:t>load_avg</a:t>
            </a:r>
            <a:r>
              <a:rPr lang="en-US" altLang="ko-KR" sz="1600" dirty="0"/>
              <a:t> : average of the number of thread in READY state</a:t>
            </a:r>
          </a:p>
          <a:p>
            <a:r>
              <a:rPr lang="en-US" altLang="ko-KR" b="1" dirty="0">
                <a:solidFill>
                  <a:srgbClr val="0070C0"/>
                </a:solidFill>
              </a:rPr>
              <a:t>Functions to Implement</a:t>
            </a:r>
          </a:p>
          <a:p>
            <a:pPr lvl="1"/>
            <a:r>
              <a:rPr lang="en-US" altLang="ko-KR" sz="2000" dirty="0"/>
              <a:t>Int  </a:t>
            </a:r>
            <a:r>
              <a:rPr lang="en-US" altLang="ko-KR" sz="2000" dirty="0" err="1"/>
              <a:t>thread_get_recent_cpu</a:t>
            </a:r>
            <a:r>
              <a:rPr lang="en-US" altLang="ko-KR" sz="2000" dirty="0"/>
              <a:t> (void)</a:t>
            </a:r>
          </a:p>
          <a:p>
            <a:pPr lvl="2"/>
            <a:r>
              <a:rPr lang="en-US" altLang="ko-KR" sz="1800" dirty="0"/>
              <a:t>Returns </a:t>
            </a:r>
            <a:r>
              <a:rPr lang="en-US" altLang="ko-KR" sz="1800" dirty="0">
                <a:solidFill>
                  <a:srgbClr val="FF0000"/>
                </a:solidFill>
              </a:rPr>
              <a:t>100 times </a:t>
            </a:r>
            <a:r>
              <a:rPr lang="en-US" altLang="ko-KR" sz="1800" dirty="0"/>
              <a:t>the current thread’s </a:t>
            </a:r>
            <a:r>
              <a:rPr lang="en-US" altLang="ko-KR" sz="1800" dirty="0" err="1"/>
              <a:t>recent_cpu</a:t>
            </a:r>
            <a:r>
              <a:rPr lang="en-US" altLang="ko-KR" sz="1800" dirty="0"/>
              <a:t> value</a:t>
            </a:r>
          </a:p>
          <a:p>
            <a:pPr lvl="2"/>
            <a:r>
              <a:rPr lang="en-US" altLang="ko-KR" sz="1800" dirty="0"/>
              <a:t>Rounded up to the nearest integer.</a:t>
            </a:r>
            <a:endParaRPr lang="ko-KR" altLang="en-US" sz="1800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87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002"/>
    </mc:Choice>
    <mc:Fallback xmlns="">
      <p:transition spd="slow" advTm="57002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Advanced Scheduler - Calculating </a:t>
            </a:r>
            <a:r>
              <a:rPr lang="en-US" altLang="ko-KR" dirty="0" err="1"/>
              <a:t>load_avg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7AE81-CF00-4056-BE93-030BF3177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altLang="ko-KR" dirty="0" err="1"/>
              <a:t>load_avg</a:t>
            </a:r>
            <a:endParaRPr lang="en-US" altLang="ko-KR" dirty="0"/>
          </a:p>
          <a:p>
            <a:pPr lvl="1"/>
            <a:r>
              <a:rPr lang="en-US" altLang="ko-KR" dirty="0"/>
              <a:t>System-wide value</a:t>
            </a:r>
          </a:p>
          <a:p>
            <a:pPr lvl="1"/>
            <a:r>
              <a:rPr lang="en-US" altLang="ko-KR" dirty="0"/>
              <a:t>Initialized to 0 when system is booted.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altLang="ko-KR" dirty="0" err="1"/>
              <a:t>load_avg</a:t>
            </a:r>
            <a:r>
              <a:rPr lang="en-US" altLang="ko-KR" dirty="0"/>
              <a:t> value is updated every second.</a:t>
            </a:r>
          </a:p>
          <a:p>
            <a:pPr lvl="1"/>
            <a:r>
              <a:rPr lang="en-US" altLang="ko-KR" dirty="0"/>
              <a:t> </a:t>
            </a:r>
            <a:r>
              <a:rPr lang="en-US" altLang="ko-KR" i="1" dirty="0" err="1"/>
              <a:t>load_avg</a:t>
            </a:r>
            <a:r>
              <a:rPr lang="en-US" altLang="ko-KR" dirty="0"/>
              <a:t>   =  (59/60) * </a:t>
            </a:r>
            <a:r>
              <a:rPr lang="en-US" altLang="ko-KR" i="1" dirty="0" err="1"/>
              <a:t>load_avg</a:t>
            </a:r>
            <a:r>
              <a:rPr lang="en-US" altLang="ko-KR" dirty="0"/>
              <a:t>  +  (1/60) * </a:t>
            </a:r>
            <a:r>
              <a:rPr lang="en-US" altLang="ko-KR" i="1" dirty="0" err="1"/>
              <a:t>ready_threads</a:t>
            </a:r>
            <a:endParaRPr lang="en-US" altLang="ko-KR" i="1" dirty="0"/>
          </a:p>
          <a:p>
            <a:pPr lvl="1"/>
            <a:r>
              <a:rPr lang="en-US" altLang="ko-KR" i="1" dirty="0" err="1"/>
              <a:t>ready_threads</a:t>
            </a:r>
            <a:r>
              <a:rPr lang="en-US" altLang="ko-KR" i="1" dirty="0"/>
              <a:t>  </a:t>
            </a:r>
            <a:r>
              <a:rPr lang="en-US" altLang="ko-KR" dirty="0"/>
              <a:t>: number of thread in READY or</a:t>
            </a:r>
            <a:r>
              <a:rPr lang="ko-KR" altLang="en-US" dirty="0"/>
              <a:t> </a:t>
            </a:r>
            <a:r>
              <a:rPr lang="en-US" altLang="ko-KR" dirty="0"/>
              <a:t>RUNNING state</a:t>
            </a:r>
            <a:r>
              <a:rPr lang="ko-KR" altLang="en-US" dirty="0"/>
              <a:t> </a:t>
            </a:r>
            <a:r>
              <a:rPr lang="en-US" altLang="ko-KR" dirty="0"/>
              <a:t>(Except for idle thread)</a:t>
            </a:r>
          </a:p>
          <a:p>
            <a:r>
              <a:rPr lang="en-US" altLang="ko-KR" b="1" dirty="0">
                <a:solidFill>
                  <a:srgbClr val="0070C0"/>
                </a:solidFill>
              </a:rPr>
              <a:t>Functions to Implement</a:t>
            </a:r>
            <a:endParaRPr lang="en-US" altLang="ko-KR" dirty="0"/>
          </a:p>
          <a:p>
            <a:pPr lvl="1"/>
            <a:r>
              <a:rPr lang="en-US" altLang="ko-KR" sz="2000" dirty="0" err="1"/>
              <a:t>thread_get_load_avg</a:t>
            </a:r>
            <a:r>
              <a:rPr lang="en-US" altLang="ko-KR" sz="2000" dirty="0"/>
              <a:t> (void)</a:t>
            </a:r>
          </a:p>
          <a:p>
            <a:pPr lvl="2"/>
            <a:r>
              <a:rPr lang="en-US" altLang="ko-KR" sz="1800" dirty="0"/>
              <a:t>Returns </a:t>
            </a:r>
            <a:r>
              <a:rPr lang="en-US" altLang="ko-KR" sz="1800" dirty="0">
                <a:solidFill>
                  <a:srgbClr val="FF0000"/>
                </a:solidFill>
              </a:rPr>
              <a:t>100 times </a:t>
            </a:r>
            <a:r>
              <a:rPr lang="en-US" altLang="ko-KR" sz="1800" dirty="0"/>
              <a:t>the current system load average,</a:t>
            </a:r>
          </a:p>
          <a:p>
            <a:pPr lvl="2"/>
            <a:r>
              <a:rPr lang="en-US" altLang="ko-KR" sz="1800" dirty="0"/>
              <a:t>Rounded to the nearest integer.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0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368"/>
    </mc:Choice>
    <mc:Fallback xmlns="">
      <p:transition spd="slow" advTm="3136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5B39F1-0858-49E4-B509-C9C219B45A90}"/>
              </a:ext>
            </a:extLst>
          </p:cNvPr>
          <p:cNvSpPr txBox="1"/>
          <p:nvPr/>
        </p:nvSpPr>
        <p:spPr>
          <a:xfrm>
            <a:off x="3991161" y="3105835"/>
            <a:ext cx="42096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Process Scheduling</a:t>
            </a:r>
          </a:p>
        </p:txBody>
      </p:sp>
    </p:spTree>
    <p:extLst>
      <p:ext uri="{BB962C8B-B14F-4D97-AF65-F5344CB8AC3E}">
        <p14:creationId xmlns:p14="http://schemas.microsoft.com/office/powerpoint/2010/main" val="4147616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67"/>
    </mc:Choice>
    <mc:Fallback xmlns="">
      <p:transition spd="slow" advTm="5467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Advanced Scheduler - Summary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7AE81-CF00-4056-BE93-030BF3177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dirty="0"/>
              <a:t>Thread can manage nice value in range from -20 to 20.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altLang="ko-KR" dirty="0"/>
              <a:t>Range of priority: 0 (</a:t>
            </a:r>
            <a:r>
              <a:rPr lang="en-US" altLang="ko-KR" dirty="0" err="1"/>
              <a:t>PRI_MIN</a:t>
            </a:r>
            <a:r>
              <a:rPr lang="en-US" altLang="ko-KR" dirty="0"/>
              <a:t>) - 63 (</a:t>
            </a:r>
            <a:r>
              <a:rPr lang="en-US" altLang="ko-KR" dirty="0" err="1"/>
              <a:t>PRI_MAX</a:t>
            </a:r>
            <a:r>
              <a:rPr lang="en-US" altLang="ko-KR" dirty="0"/>
              <a:t>)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altLang="ko-KR" dirty="0"/>
              <a:t>Priority</a:t>
            </a:r>
          </a:p>
          <a:p>
            <a:pPr lvl="1"/>
            <a:r>
              <a:rPr lang="en-US" altLang="ko-KR" dirty="0"/>
              <a:t>Recalculate priority in every 4 ticks (same as </a:t>
            </a:r>
            <a:r>
              <a:rPr lang="en-US" altLang="ko-KR" dirty="0" err="1"/>
              <a:t>TIME_SLICE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sz="1800" i="1" dirty="0"/>
              <a:t>priority</a:t>
            </a:r>
            <a:r>
              <a:rPr lang="en-US" altLang="ko-KR" sz="1800" dirty="0"/>
              <a:t> = </a:t>
            </a:r>
            <a:r>
              <a:rPr lang="en-US" altLang="ko-KR" sz="1800" dirty="0" err="1"/>
              <a:t>PRI_MAX</a:t>
            </a:r>
            <a:r>
              <a:rPr lang="en-US" altLang="ko-KR" sz="1800" dirty="0"/>
              <a:t>  –  (</a:t>
            </a:r>
            <a:r>
              <a:rPr lang="en-US" altLang="ko-KR" sz="1800" i="1" dirty="0" err="1"/>
              <a:t>recent_cpu</a:t>
            </a:r>
            <a:r>
              <a:rPr lang="en-US" altLang="ko-KR" sz="1800" dirty="0"/>
              <a:t>   /  4)  - (</a:t>
            </a:r>
            <a:r>
              <a:rPr lang="en-US" altLang="ko-KR" sz="1800" i="1" dirty="0"/>
              <a:t>nice</a:t>
            </a:r>
            <a:r>
              <a:rPr lang="en-US" altLang="ko-KR" sz="1800" dirty="0"/>
              <a:t>  *   2)</a:t>
            </a:r>
            <a:endParaRPr lang="en-US" altLang="ko-KR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altLang="ko-KR" i="1" dirty="0" err="1"/>
              <a:t>recent_cpu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i="1" dirty="0" err="1"/>
              <a:t>recent_cpu</a:t>
            </a:r>
            <a:r>
              <a:rPr lang="en-US" altLang="ko-KR" dirty="0"/>
              <a:t> indicates recent CPU time of the thread.</a:t>
            </a:r>
          </a:p>
          <a:p>
            <a:pPr lvl="1"/>
            <a:r>
              <a:rPr lang="en-US" altLang="ko-KR" dirty="0" err="1"/>
              <a:t>recent_cpu</a:t>
            </a:r>
            <a:r>
              <a:rPr lang="en-US" altLang="ko-KR" dirty="0"/>
              <a:t> value of the thread in RUNNING state is increased by 1 in every tick.</a:t>
            </a:r>
          </a:p>
          <a:p>
            <a:pPr lvl="1"/>
            <a:r>
              <a:rPr lang="en-US" altLang="ko-KR" dirty="0" err="1"/>
              <a:t>recent_cpu</a:t>
            </a:r>
            <a:r>
              <a:rPr lang="en-US" altLang="ko-KR" dirty="0"/>
              <a:t> value of all thread is updated in every second (</a:t>
            </a:r>
            <a:r>
              <a:rPr lang="en-US" altLang="ko-KR" dirty="0" err="1"/>
              <a:t>1sec</a:t>
            </a:r>
            <a:r>
              <a:rPr lang="en-US" altLang="ko-KR" dirty="0"/>
              <a:t> = </a:t>
            </a:r>
            <a:r>
              <a:rPr lang="en-US" altLang="ko-KR" dirty="0" err="1"/>
              <a:t>TIMER_FREQ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sz="1800" i="1" dirty="0" err="1"/>
              <a:t>recent_cpu</a:t>
            </a:r>
            <a:r>
              <a:rPr lang="en-US" altLang="ko-KR" sz="1800" i="1" dirty="0"/>
              <a:t>  </a:t>
            </a:r>
            <a:r>
              <a:rPr lang="en-US" altLang="ko-KR" sz="1800" dirty="0"/>
              <a:t>=  (2 * </a:t>
            </a:r>
            <a:r>
              <a:rPr lang="en-US" altLang="ko-KR" sz="1800" dirty="0" err="1"/>
              <a:t>load_avg</a:t>
            </a:r>
            <a:r>
              <a:rPr lang="en-US" altLang="ko-KR" sz="1800" dirty="0"/>
              <a:t>) / (2 * </a:t>
            </a:r>
            <a:r>
              <a:rPr lang="en-US" altLang="ko-KR" sz="1800" dirty="0" err="1"/>
              <a:t>load_avg</a:t>
            </a:r>
            <a:r>
              <a:rPr lang="en-US" altLang="ko-KR" sz="1800" dirty="0"/>
              <a:t> + 1 ) * </a:t>
            </a:r>
            <a:r>
              <a:rPr lang="en-US" altLang="ko-KR" sz="1800" i="1" dirty="0" err="1"/>
              <a:t>recent_cpu</a:t>
            </a:r>
            <a:r>
              <a:rPr lang="en-US" altLang="ko-KR" sz="1800" i="1" dirty="0"/>
              <a:t>  </a:t>
            </a:r>
            <a:r>
              <a:rPr lang="en-US" altLang="ko-KR" sz="1800" dirty="0"/>
              <a:t>+ nice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altLang="ko-KR" i="1" dirty="0" err="1"/>
              <a:t>load_avg</a:t>
            </a:r>
            <a:endParaRPr lang="en-US" altLang="ko-KR" i="1" dirty="0"/>
          </a:p>
          <a:p>
            <a:pPr lvl="1"/>
            <a:r>
              <a:rPr lang="en-US" altLang="ko-KR" dirty="0"/>
              <a:t>Estimate the average of number of thread in READY state.</a:t>
            </a:r>
          </a:p>
          <a:p>
            <a:pPr lvl="1"/>
            <a:r>
              <a:rPr lang="en-US" altLang="ko-KR" dirty="0"/>
              <a:t>Initialized to 0 when it is booted.</a:t>
            </a:r>
          </a:p>
          <a:p>
            <a:pPr lvl="1"/>
            <a:r>
              <a:rPr lang="en-US" altLang="ko-KR" dirty="0" err="1"/>
              <a:t>load_avg</a:t>
            </a:r>
            <a:r>
              <a:rPr lang="en-US" altLang="ko-KR" dirty="0"/>
              <a:t> value is updated in every second.</a:t>
            </a:r>
          </a:p>
          <a:p>
            <a:pPr lvl="2"/>
            <a:r>
              <a:rPr lang="en-US" altLang="ko-KR" i="1" dirty="0" err="1"/>
              <a:t>load_avg</a:t>
            </a:r>
            <a:r>
              <a:rPr lang="en-US" altLang="ko-KR" dirty="0"/>
              <a:t>   =  (59/60) * </a:t>
            </a:r>
            <a:r>
              <a:rPr lang="en-US" altLang="ko-KR" i="1" dirty="0" err="1"/>
              <a:t>load_avg</a:t>
            </a:r>
            <a:r>
              <a:rPr lang="en-US" altLang="ko-KR" dirty="0"/>
              <a:t>  +  (1/60) * </a:t>
            </a:r>
            <a:r>
              <a:rPr lang="en-US" altLang="ko-KR" i="1" dirty="0" err="1"/>
              <a:t>ready_threads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31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04"/>
    </mc:Choice>
    <mc:Fallback xmlns="">
      <p:transition spd="slow" advTm="11204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Advanced Scheduler - Fixed-Point Real Arithmetic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7AE81-CF00-4056-BE93-030BF3177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82773"/>
          </a:xfrm>
        </p:spPr>
        <p:txBody>
          <a:bodyPr/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sz="1600" dirty="0"/>
              <a:t>Pintos kernel doesn't support floating-point arithmetic.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altLang="ko-KR" sz="1600" dirty="0"/>
              <a:t>But in BSD scheduler, real numbers such as </a:t>
            </a:r>
            <a:r>
              <a:rPr lang="en-US" altLang="ko-KR" sz="1600" dirty="0" err="1"/>
              <a:t>recent_cpu</a:t>
            </a:r>
            <a:r>
              <a:rPr lang="en-US" altLang="ko-KR" sz="1600" dirty="0"/>
              <a:t> and </a:t>
            </a:r>
            <a:r>
              <a:rPr lang="en-US" altLang="ko-KR" sz="1600" dirty="0" err="1"/>
              <a:t>load_avg</a:t>
            </a:r>
            <a:r>
              <a:rPr lang="en-US" altLang="ko-KR" sz="1600" dirty="0"/>
              <a:t> are used.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altLang="ko-KR" sz="1600" dirty="0"/>
              <a:t>Fixed-point format is used instead of floating-point arithmetic.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altLang="ko-KR" sz="1400" dirty="0" err="1"/>
              <a:t>p.q</a:t>
            </a:r>
            <a:r>
              <a:rPr lang="en-US" altLang="ko-KR" sz="1400" dirty="0"/>
              <a:t> format: p is integer and q is fraction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altLang="ko-KR" sz="1400" dirty="0"/>
              <a:t>For 32-bit, 1 bit for sign, 17 bits for integer (p) and 14 bits for fraction (q)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altLang="ko-KR" sz="1600" dirty="0"/>
              <a:t>Example of fixed-point number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altLang="ko-KR" sz="1600" dirty="0"/>
              <a:t>12.50 -&gt; 1*2^3 + 1*2^2 + 1*2^(-1)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41</a:t>
            </a:fld>
            <a:endParaRPr lang="en-US"/>
          </a:p>
        </p:txBody>
      </p:sp>
      <p:grpSp>
        <p:nvGrpSpPr>
          <p:cNvPr id="5" name="그룹 28">
            <a:extLst>
              <a:ext uri="{FF2B5EF4-FFF2-40B4-BE49-F238E27FC236}">
                <a16:creationId xmlns:a16="http://schemas.microsoft.com/office/drawing/2014/main" id="{1FA29909-1208-46C3-9315-860028290DAB}"/>
              </a:ext>
            </a:extLst>
          </p:cNvPr>
          <p:cNvGrpSpPr>
            <a:grpSpLocks/>
          </p:cNvGrpSpPr>
          <p:nvPr/>
        </p:nvGrpSpPr>
        <p:grpSpPr bwMode="auto">
          <a:xfrm>
            <a:off x="2262592" y="3753221"/>
            <a:ext cx="7101550" cy="1695697"/>
            <a:chOff x="1633517" y="3071810"/>
            <a:chExt cx="5295937" cy="135732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A0DB909-3658-4226-9C05-4F824D8BECD0}"/>
                </a:ext>
              </a:extLst>
            </p:cNvPr>
            <p:cNvSpPr/>
            <p:nvPr/>
          </p:nvSpPr>
          <p:spPr bwMode="auto">
            <a:xfrm>
              <a:off x="4000497" y="3071810"/>
              <a:ext cx="847731" cy="28575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ko-KR" sz="1200" dirty="0">
                  <a:solidFill>
                    <a:srgbClr val="020306"/>
                  </a:solidFill>
                </a:rPr>
                <a:t>32 bit (4 Byte)</a:t>
              </a:r>
              <a:endParaRPr lang="ko-KR" altLang="en-US" sz="1200" dirty="0">
                <a:solidFill>
                  <a:srgbClr val="020306"/>
                </a:solidFill>
              </a:endParaRPr>
            </a:p>
          </p:txBody>
        </p:sp>
        <p:grpSp>
          <p:nvGrpSpPr>
            <p:cNvPr id="7" name="그룹 27">
              <a:extLst>
                <a:ext uri="{FF2B5EF4-FFF2-40B4-BE49-F238E27FC236}">
                  <a16:creationId xmlns:a16="http://schemas.microsoft.com/office/drawing/2014/main" id="{026C840E-5858-4BD0-87B6-17F2F7DF5B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3517" y="3429000"/>
              <a:ext cx="5295937" cy="1000132"/>
              <a:chOff x="1633517" y="2928934"/>
              <a:chExt cx="5295937" cy="1000132"/>
            </a:xfrm>
          </p:grpSpPr>
          <p:grpSp>
            <p:nvGrpSpPr>
              <p:cNvPr id="8" name="그룹 24">
                <a:extLst>
                  <a:ext uri="{FF2B5EF4-FFF2-40B4-BE49-F238E27FC236}">
                    <a16:creationId xmlns:a16="http://schemas.microsoft.com/office/drawing/2014/main" id="{3C585E93-AB0A-443C-98AC-A485DC227C6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57356" y="2928934"/>
                <a:ext cx="5072098" cy="1000132"/>
                <a:chOff x="1857356" y="2643182"/>
                <a:chExt cx="5072098" cy="1000132"/>
              </a:xfrm>
            </p:grpSpPr>
            <p:sp>
              <p:nvSpPr>
                <p:cNvPr id="10" name="직사각형 13">
                  <a:extLst>
                    <a:ext uri="{FF2B5EF4-FFF2-40B4-BE49-F238E27FC236}">
                      <a16:creationId xmlns:a16="http://schemas.microsoft.com/office/drawing/2014/main" id="{E515DDC6-2398-4D7E-8038-CDB99EB9B3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57356" y="2857496"/>
                  <a:ext cx="5072098" cy="285752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en-US" altLang="ko-KR" dirty="0">
                      <a:solidFill>
                        <a:prstClr val="black"/>
                      </a:solidFill>
                    </a:rPr>
                    <a:t>0 0 0 0 0 0 0 0 0 0 0 0 0 0 1 1 0 0 . 1 0 0 0 0 0 0 0 0 0 0 0 0 0</a:t>
                  </a:r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" name="오른쪽 중괄호 19">
                  <a:extLst>
                    <a:ext uri="{FF2B5EF4-FFF2-40B4-BE49-F238E27FC236}">
                      <a16:creationId xmlns:a16="http://schemas.microsoft.com/office/drawing/2014/main" id="{5FE2B8EE-7E07-41E1-881A-3EEE7758E9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3266631" y="1968355"/>
                  <a:ext cx="142876" cy="2571768"/>
                </a:xfrm>
                <a:prstGeom prst="rightBrace">
                  <a:avLst>
                    <a:gd name="adj1" fmla="val 8333"/>
                    <a:gd name="adj2" fmla="val 50000"/>
                  </a:avLst>
                </a:prstGeom>
                <a:ln>
                  <a:headEnd/>
                  <a:tailEnd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wrap="none" anchor="ctr"/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" name="오른쪽 중괄호 20">
                  <a:extLst>
                    <a:ext uri="{FF2B5EF4-FFF2-40B4-BE49-F238E27FC236}">
                      <a16:creationId xmlns:a16="http://schemas.microsoft.com/office/drawing/2014/main" id="{BAFB358E-3E78-4EB0-8FF0-68DE4E34EE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5780001" y="2171254"/>
                  <a:ext cx="155763" cy="2143141"/>
                </a:xfrm>
                <a:prstGeom prst="rightBrace">
                  <a:avLst>
                    <a:gd name="adj1" fmla="val 8324"/>
                    <a:gd name="adj2" fmla="val 50000"/>
                  </a:avLst>
                </a:prstGeom>
                <a:ln>
                  <a:headEnd/>
                  <a:tailEnd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wrap="none" anchor="ctr"/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266F66A0-5FF8-4745-A71E-82307593CA58}"/>
                    </a:ext>
                  </a:extLst>
                </p:cNvPr>
                <p:cNvSpPr/>
                <p:nvPr/>
              </p:nvSpPr>
              <p:spPr bwMode="auto">
                <a:xfrm>
                  <a:off x="3143240" y="3357562"/>
                  <a:ext cx="847731" cy="285752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r>
                    <a:rPr lang="en-US" altLang="ko-KR" sz="1200" dirty="0">
                      <a:solidFill>
                        <a:srgbClr val="020306"/>
                      </a:solidFill>
                    </a:rPr>
                    <a:t>17 (p)bit</a:t>
                  </a:r>
                  <a:endParaRPr lang="ko-KR" altLang="en-US" sz="1200" dirty="0">
                    <a:solidFill>
                      <a:srgbClr val="020306"/>
                    </a:solidFill>
                  </a:endParaRPr>
                </a:p>
              </p:txBody>
            </p:sp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25791F8F-DC98-44B3-B73D-73C5B74F90F0}"/>
                    </a:ext>
                  </a:extLst>
                </p:cNvPr>
                <p:cNvSpPr/>
                <p:nvPr/>
              </p:nvSpPr>
              <p:spPr bwMode="auto">
                <a:xfrm>
                  <a:off x="5500693" y="3357562"/>
                  <a:ext cx="847731" cy="285752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r>
                    <a:rPr lang="en-US" altLang="ko-KR" sz="1200" dirty="0">
                      <a:solidFill>
                        <a:srgbClr val="020306"/>
                      </a:solidFill>
                    </a:rPr>
                    <a:t>14 (q)bit</a:t>
                  </a:r>
                  <a:endParaRPr lang="ko-KR" altLang="en-US" sz="1200" dirty="0">
                    <a:solidFill>
                      <a:srgbClr val="020306"/>
                    </a:solidFill>
                  </a:endParaRPr>
                </a:p>
              </p:txBody>
            </p:sp>
            <p:sp>
              <p:nvSpPr>
                <p:cNvPr id="15" name="오른쪽 중괄호 23">
                  <a:extLst>
                    <a:ext uri="{FF2B5EF4-FFF2-40B4-BE49-F238E27FC236}">
                      <a16:creationId xmlns:a16="http://schemas.microsoft.com/office/drawing/2014/main" id="{D63044F6-6489-421B-9D16-3E589C03BC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6200000" flipV="1">
                  <a:off x="4321967" y="250009"/>
                  <a:ext cx="142876" cy="4929222"/>
                </a:xfrm>
                <a:prstGeom prst="rightBrace">
                  <a:avLst>
                    <a:gd name="adj1" fmla="val 8306"/>
                    <a:gd name="adj2" fmla="val 50000"/>
                  </a:avLst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A03F0DC1-5C8F-4D08-81C9-9E59B0438699}"/>
                  </a:ext>
                </a:extLst>
              </p:cNvPr>
              <p:cNvSpPr/>
              <p:nvPr/>
            </p:nvSpPr>
            <p:spPr bwMode="auto">
              <a:xfrm>
                <a:off x="1633517" y="3640957"/>
                <a:ext cx="847731" cy="285752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ko-KR" sz="1200" dirty="0">
                    <a:solidFill>
                      <a:srgbClr val="020306"/>
                    </a:solidFill>
                  </a:rPr>
                  <a:t>1bit(sign)</a:t>
                </a:r>
                <a:endParaRPr lang="ko-KR" altLang="en-US" sz="1200" dirty="0">
                  <a:solidFill>
                    <a:srgbClr val="020306"/>
                  </a:solidFill>
                </a:endParaRPr>
              </a:p>
            </p:txBody>
          </p:sp>
        </p:grpSp>
      </p:grpSp>
      <p:sp>
        <p:nvSpPr>
          <p:cNvPr id="16" name="오른쪽 중괄호 19">
            <a:extLst>
              <a:ext uri="{FF2B5EF4-FFF2-40B4-BE49-F238E27FC236}">
                <a16:creationId xmlns:a16="http://schemas.microsoft.com/office/drawing/2014/main" id="{927DF3A8-09C3-44DC-BDA6-32E1838E9F41}"/>
              </a:ext>
            </a:extLst>
          </p:cNvPr>
          <p:cNvSpPr>
            <a:spLocks/>
          </p:cNvSpPr>
          <p:nvPr/>
        </p:nvSpPr>
        <p:spPr bwMode="auto">
          <a:xfrm rot="5400000">
            <a:off x="2597022" y="4867262"/>
            <a:ext cx="176800" cy="229759"/>
          </a:xfrm>
          <a:prstGeom prst="rightBrace">
            <a:avLst>
              <a:gd name="adj1" fmla="val 8333"/>
              <a:gd name="adj2" fmla="val 50000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41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068"/>
    </mc:Choice>
    <mc:Fallback xmlns="">
      <p:transition spd="slow" advTm="88068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D4700-910C-4E2A-BF20-F0CE9F813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AEE906-C159-4B36-B24E-46FC32A17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13 tests will be graded.</a:t>
            </a:r>
            <a:br>
              <a:rPr lang="en-US" altLang="ko-KR" dirty="0"/>
            </a:br>
            <a:r>
              <a:rPr lang="en-US" altLang="ko-KR" dirty="0"/>
              <a:t>(Refer to the test case list in the next slide)</a:t>
            </a:r>
          </a:p>
          <a:p>
            <a:r>
              <a:rPr lang="en-US" altLang="ko-KR" dirty="0"/>
              <a:t>Total score is 100 which consists of 80 for test cases and 20 for documentation.</a:t>
            </a:r>
          </a:p>
          <a:p>
            <a:r>
              <a:rPr lang="en-US" altLang="ko-KR" dirty="0"/>
              <a:t>Refer to 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dirty="0" err="1"/>
              <a:t>src</a:t>
            </a:r>
            <a:r>
              <a:rPr lang="en-US" altLang="ko-KR" dirty="0"/>
              <a:t>/tests/threads/Grading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dirty="0" err="1"/>
              <a:t>src</a:t>
            </a:r>
            <a:r>
              <a:rPr lang="en-US" altLang="ko-KR" dirty="0"/>
              <a:t>/tests/threads/</a:t>
            </a:r>
            <a:r>
              <a:rPr lang="en-US" altLang="ko-KR" dirty="0" err="1"/>
              <a:t>Rubric.alarm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dirty="0" err="1"/>
              <a:t>src</a:t>
            </a:r>
            <a:r>
              <a:rPr lang="en-US" altLang="ko-KR" dirty="0"/>
              <a:t>/tests/threads/</a:t>
            </a:r>
            <a:r>
              <a:rPr lang="en-US" altLang="ko-KR" dirty="0" err="1"/>
              <a:t>Rubric.priority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to check the points of each test.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84BAF3-C3AF-4A95-86BE-1031D5AD4C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6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745"/>
    </mc:Choice>
    <mc:Fallback xmlns="">
      <p:transition spd="slow" advTm="18745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D4700-910C-4E2A-BF20-F0CE9F813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84BAF3-C3AF-4A95-86BE-1031D5AD4C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43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21479E9-CACF-5F46-82BF-17A94C146A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742691"/>
              </p:ext>
            </p:extLst>
          </p:nvPr>
        </p:nvGraphicFramePr>
        <p:xfrm>
          <a:off x="1046210" y="1524826"/>
          <a:ext cx="4898235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130">
                  <a:extLst>
                    <a:ext uri="{9D8B030D-6E8A-4147-A177-3AD203B41FA5}">
                      <a16:colId xmlns:a16="http://schemas.microsoft.com/office/drawing/2014/main" val="2632562049"/>
                    </a:ext>
                  </a:extLst>
                </a:gridCol>
                <a:gridCol w="2523360">
                  <a:extLst>
                    <a:ext uri="{9D8B030D-6E8A-4147-A177-3AD203B41FA5}">
                      <a16:colId xmlns:a16="http://schemas.microsoft.com/office/drawing/2014/main" val="3454609721"/>
                    </a:ext>
                  </a:extLst>
                </a:gridCol>
                <a:gridCol w="1632745">
                  <a:extLst>
                    <a:ext uri="{9D8B030D-6E8A-4147-A177-3AD203B41FA5}">
                      <a16:colId xmlns:a16="http://schemas.microsoft.com/office/drawing/2014/main" val="1063512556"/>
                    </a:ext>
                  </a:extLst>
                </a:gridCol>
              </a:tblGrid>
              <a:tr h="21569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Alarm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100472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No.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Test Case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Point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149502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alarm-single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81871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alarm-multiple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551784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alarm-simultaneous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542488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alarm-priority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283960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alarm-zero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414383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alarm-negative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655091"/>
                  </a:ext>
                </a:extLst>
              </a:tr>
              <a:tr h="21569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Total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68208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3240C02-D0E9-524E-B702-F391B4DF80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702498"/>
              </p:ext>
            </p:extLst>
          </p:nvPr>
        </p:nvGraphicFramePr>
        <p:xfrm>
          <a:off x="6175211" y="1524826"/>
          <a:ext cx="4898235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019">
                  <a:extLst>
                    <a:ext uri="{9D8B030D-6E8A-4147-A177-3AD203B41FA5}">
                      <a16:colId xmlns:a16="http://schemas.microsoft.com/office/drawing/2014/main" val="3467803651"/>
                    </a:ext>
                  </a:extLst>
                </a:gridCol>
                <a:gridCol w="2562471">
                  <a:extLst>
                    <a:ext uri="{9D8B030D-6E8A-4147-A177-3AD203B41FA5}">
                      <a16:colId xmlns:a16="http://schemas.microsoft.com/office/drawing/2014/main" val="3454609721"/>
                    </a:ext>
                  </a:extLst>
                </a:gridCol>
                <a:gridCol w="1632745">
                  <a:extLst>
                    <a:ext uri="{9D8B030D-6E8A-4147-A177-3AD203B41FA5}">
                      <a16:colId xmlns:a16="http://schemas.microsoft.com/office/drawing/2014/main" val="1063512556"/>
                    </a:ext>
                  </a:extLst>
                </a:gridCol>
              </a:tblGrid>
              <a:tr h="21569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Priority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701060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No.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Test Case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Point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149502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priority-change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529548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priority-change2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899396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priority-</a:t>
                      </a:r>
                      <a:r>
                        <a:rPr lang="en-US" sz="1600" dirty="0" err="1">
                          <a:solidFill>
                            <a:srgbClr val="FF0000"/>
                          </a:solidFill>
                        </a:rPr>
                        <a:t>fifo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037744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priority-preempt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093027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priority-</a:t>
                      </a:r>
                      <a:r>
                        <a:rPr lang="en-US" sz="1600" dirty="0" err="1">
                          <a:solidFill>
                            <a:srgbClr val="FF0000"/>
                          </a:solidFill>
                        </a:rPr>
                        <a:t>sema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64704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priority-aging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127891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priority-</a:t>
                      </a:r>
                      <a:r>
                        <a:rPr lang="en-US" sz="1600" b="1" dirty="0" err="1">
                          <a:solidFill>
                            <a:srgbClr val="FF0000"/>
                          </a:solidFill>
                        </a:rPr>
                        <a:t>lifo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42524"/>
                  </a:ext>
                </a:extLst>
              </a:tr>
              <a:tr h="21569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Total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682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479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63"/>
    </mc:Choice>
    <mc:Fallback xmlns="">
      <p:transition spd="slow" advTm="10463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D6AFB-C4A1-9D48-B8AF-DB5A6C0EC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D7824-845A-004A-BC01-5BF1285BA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altLang="ko-KR" dirty="0"/>
              <a:t>priority-</a:t>
            </a:r>
            <a:r>
              <a:rPr lang="en-US" altLang="ko-KR" dirty="0" err="1"/>
              <a:t>lifo</a:t>
            </a:r>
            <a:r>
              <a:rPr lang="en-US" altLang="ko-KR" dirty="0"/>
              <a:t> can't be checked by</a:t>
            </a:r>
            <a:r>
              <a:rPr lang="ko-KR" altLang="en-US" dirty="0"/>
              <a:t> </a:t>
            </a:r>
            <a:r>
              <a:rPr lang="en-US" altLang="ko-KR" dirty="0"/>
              <a:t>'make check'</a:t>
            </a:r>
          </a:p>
          <a:p>
            <a:pPr>
              <a:buFont typeface="Wingdings" pitchFamily="2" charset="2"/>
              <a:buChar char="§"/>
            </a:pPr>
            <a:r>
              <a:rPr lang="en-US" altLang="ko-KR" dirty="0"/>
              <a:t>Run the following command: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ko-KR" dirty="0"/>
              <a:t>pintos -v -- -q run priority-</a:t>
            </a:r>
            <a:r>
              <a:rPr lang="en-US" altLang="ko-KR" dirty="0" err="1"/>
              <a:t>lifo</a:t>
            </a:r>
            <a:endParaRPr lang="en-US" altLang="ko-KR" dirty="0"/>
          </a:p>
          <a:p>
            <a:pPr>
              <a:buFont typeface="Wingdings" pitchFamily="2" charset="2"/>
              <a:buChar char="§"/>
            </a:pPr>
            <a:r>
              <a:rPr lang="en-US" altLang="ko-KR" b="1" dirty="0">
                <a:solidFill>
                  <a:srgbClr val="FF0000"/>
                </a:solidFill>
              </a:rPr>
              <a:t>Analyze the code and the result of priority-</a:t>
            </a:r>
            <a:r>
              <a:rPr lang="en-US" altLang="ko-KR" b="1" dirty="0" err="1">
                <a:solidFill>
                  <a:srgbClr val="FF0000"/>
                </a:solidFill>
              </a:rPr>
              <a:t>lifo</a:t>
            </a:r>
            <a:r>
              <a:rPr lang="en-US" altLang="ko-KR" b="1" dirty="0">
                <a:solidFill>
                  <a:srgbClr val="FF0000"/>
                </a:solidFill>
              </a:rPr>
              <a:t> test in the document.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B7A297-1768-1D4A-BDA4-0002E89494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5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64"/>
    </mc:Choice>
    <mc:Fallback xmlns="">
      <p:transition spd="slow" advTm="35964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D4700-910C-4E2A-BF20-F0CE9F813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30F38-DBF9-9D45-9430-75DDBB747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1"/>
            <a:ext cx="10515600" cy="365126"/>
          </a:xfrm>
        </p:spPr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altLang="ko-KR" dirty="0">
                <a:solidFill>
                  <a:srgbClr val="FF0000"/>
                </a:solidFill>
              </a:rPr>
              <a:t>Additional Requirement</a:t>
            </a:r>
          </a:p>
          <a:p>
            <a:pPr lvl="1"/>
            <a:r>
              <a:rPr lang="en-US" altLang="ko-KR" dirty="0"/>
              <a:t>5% additional point for BSD Scheduler implementation</a:t>
            </a:r>
          </a:p>
          <a:p>
            <a:pPr lvl="2"/>
            <a:r>
              <a:rPr lang="en-US" altLang="ko-KR" dirty="0"/>
              <a:t>Describe where and how you implemented the BSD scheduler in the documentation.</a:t>
            </a:r>
          </a:p>
          <a:p>
            <a:pPr lvl="2"/>
            <a:r>
              <a:rPr lang="en-US" altLang="ko-KR" dirty="0"/>
              <a:t>Tests related with </a:t>
            </a:r>
            <a:r>
              <a:rPr lang="en-US" altLang="ko-KR" b="1" dirty="0" err="1"/>
              <a:t>mlfqs</a:t>
            </a:r>
            <a:r>
              <a:rPr lang="en-US" altLang="ko-KR" dirty="0"/>
              <a:t> will pass when implementing BSD Scheduler.</a:t>
            </a:r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84BAF3-C3AF-4A95-86BE-1031D5AD4C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45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E33FAA9-A436-0C48-8532-0E8455A264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589413"/>
              </p:ext>
            </p:extLst>
          </p:nvPr>
        </p:nvGraphicFramePr>
        <p:xfrm>
          <a:off x="4188408" y="2485620"/>
          <a:ext cx="3815184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498">
                  <a:extLst>
                    <a:ext uri="{9D8B030D-6E8A-4147-A177-3AD203B41FA5}">
                      <a16:colId xmlns:a16="http://schemas.microsoft.com/office/drawing/2014/main" val="273317737"/>
                    </a:ext>
                  </a:extLst>
                </a:gridCol>
                <a:gridCol w="1881958">
                  <a:extLst>
                    <a:ext uri="{9D8B030D-6E8A-4147-A177-3AD203B41FA5}">
                      <a16:colId xmlns:a16="http://schemas.microsoft.com/office/drawing/2014/main" val="192837527"/>
                    </a:ext>
                  </a:extLst>
                </a:gridCol>
                <a:gridCol w="1271728">
                  <a:extLst>
                    <a:ext uri="{9D8B030D-6E8A-4147-A177-3AD203B41FA5}">
                      <a16:colId xmlns:a16="http://schemas.microsoft.com/office/drawing/2014/main" val="1315583354"/>
                    </a:ext>
                  </a:extLst>
                </a:gridCol>
              </a:tblGrid>
              <a:tr h="241469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Test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Point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724724"/>
                  </a:ext>
                </a:extLst>
              </a:tr>
              <a:tr h="24146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mlfqs-load-1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7069194"/>
                  </a:ext>
                </a:extLst>
              </a:tr>
              <a:tr h="24146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mlfqs-load-60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8220574"/>
                  </a:ext>
                </a:extLst>
              </a:tr>
              <a:tr h="24146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rgbClr val="FF0000"/>
                          </a:solidFill>
                        </a:rPr>
                        <a:t>mlfqs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-load-avg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36553896"/>
                  </a:ext>
                </a:extLst>
              </a:tr>
              <a:tr h="24146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mlfqs-recent-1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02471876"/>
                  </a:ext>
                </a:extLst>
              </a:tr>
              <a:tr h="24146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mlfqs-fair-2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584509"/>
                  </a:ext>
                </a:extLst>
              </a:tr>
              <a:tr h="24146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mlfqs-fair-20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9142482"/>
                  </a:ext>
                </a:extLst>
              </a:tr>
              <a:tr h="2414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mlfqs-nice-2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77203243"/>
                  </a:ext>
                </a:extLst>
              </a:tr>
              <a:tr h="2414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mlfqs-nice-10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32842959"/>
                  </a:ext>
                </a:extLst>
              </a:tr>
              <a:tr h="2414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rgbClr val="FF0000"/>
                          </a:solidFill>
                        </a:rPr>
                        <a:t>mlfqs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-block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89211467"/>
                  </a:ext>
                </a:extLst>
              </a:tr>
              <a:tr h="24146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Total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285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1479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32"/>
    </mc:Choice>
    <mc:Fallback xmlns="">
      <p:transition spd="slow" advTm="13332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1BBE19-35E0-478F-A027-5DD6AC521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Documentation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9DF86A-5A8E-45A6-9F8F-FD057DB6F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Use the document file uploaded on e-class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Documentation accounts for</a:t>
            </a:r>
            <a:r>
              <a:rPr lang="ko-KR" altLang="en-US" dirty="0"/>
              <a:t> </a:t>
            </a:r>
            <a:r>
              <a:rPr lang="en-US" altLang="ko-KR" dirty="0"/>
              <a:t>20% of total score.</a:t>
            </a:r>
            <a:br>
              <a:rPr lang="en-US" altLang="ko-KR" dirty="0"/>
            </a:br>
            <a:r>
              <a:rPr lang="en-US" altLang="ko-KR" dirty="0"/>
              <a:t>(Development 80%, Documentation 20%)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7374D4-0FDE-49DA-86F7-FB560F5995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7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09"/>
    </mc:Choice>
    <mc:Fallback xmlns="">
      <p:transition spd="slow" advTm="8109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Total score:</a:t>
                </a:r>
              </a:p>
              <a:p>
                <a:pPr marL="0" indent="0">
                  <a:buNone/>
                </a:pPr>
                <a:br>
                  <a:rPr lang="en-US" altLang="ko-KR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US" altLang="ko-KR" sz="2800" b="1" i="0" smtClean="0">
                                  <a:latin typeface="Cambria Math" panose="02040503050406030204" pitchFamily="18" charset="0"/>
                                </a:rPr>
                                <m:t>Alarm</m:t>
                              </m:r>
                            </m:num>
                            <m:den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𝟏𝟖</m:t>
                              </m:r>
                            </m:den>
                          </m:f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𝟒𝟎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US" altLang="ko-KR" sz="28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Priority</m:t>
                              </m:r>
                            </m:num>
                            <m:den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𝟐𝟏</m:t>
                              </m:r>
                            </m:den>
                          </m:f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𝟔𝟎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US" altLang="ko-KR" sz="28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Mlf</m:t>
                              </m:r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𝒒𝒔</m:t>
                              </m:r>
                            </m:num>
                            <m:den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𝟑𝟕</m:t>
                              </m:r>
                            </m:den>
                          </m:f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en-US" altLang="ko-K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𝟏𝟎𝟎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𝟖𝟎</m:t>
                      </m:r>
                    </m:oMath>
                  </m:oMathPara>
                </a14:m>
                <a:endParaRPr lang="en-US" altLang="ko-KR" sz="2800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483" t="-12821" b="-228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3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76"/>
    </mc:Choice>
    <mc:Fallback xmlns="">
      <p:transition spd="slow" advTm="14676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1D8863-BFF4-40C5-A288-9E75F918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BFD767-FE12-4888-A2A3-DE5BD39C8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Make 'ID' directory and copy </a:t>
            </a:r>
            <a:r>
              <a:rPr lang="en-US" altLang="ko-KR" b="1" u="sng" dirty="0">
                <a:solidFill>
                  <a:srgbClr val="FF0000"/>
                </a:solidFill>
              </a:rPr>
              <a:t>'</a:t>
            </a:r>
            <a:r>
              <a:rPr lang="en-US" altLang="ko-KR" b="1" u="sng" dirty="0" err="1">
                <a:solidFill>
                  <a:srgbClr val="FF0000"/>
                </a:solidFill>
              </a:rPr>
              <a:t>src</a:t>
            </a:r>
            <a:r>
              <a:rPr lang="en-US" altLang="ko-KR" b="1" u="sng" dirty="0">
                <a:solidFill>
                  <a:srgbClr val="FF0000"/>
                </a:solidFill>
              </a:rPr>
              <a:t>' directory </a:t>
            </a:r>
            <a:r>
              <a:rPr lang="en-US" altLang="ko-KR" dirty="0"/>
              <a:t>in the pintos directory and the document file (</a:t>
            </a:r>
            <a:r>
              <a:rPr lang="en-US" altLang="ko-KR" b="1" u="sng" dirty="0">
                <a:solidFill>
                  <a:srgbClr val="FF0000"/>
                </a:solidFill>
              </a:rPr>
              <a:t>[ID].docx</a:t>
            </a:r>
            <a:r>
              <a:rPr lang="en-US" altLang="ko-KR" dirty="0"/>
              <a:t>).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Compress 'ID' directory to '</a:t>
            </a:r>
            <a:r>
              <a:rPr lang="en-US" b="1" dirty="0">
                <a:solidFill>
                  <a:srgbClr val="FF0000"/>
                </a:solidFill>
              </a:rPr>
              <a:t>os_prj</a:t>
            </a:r>
            <a:r>
              <a:rPr lang="en-US" altLang="ko-KR" b="1" dirty="0">
                <a:solidFill>
                  <a:srgbClr val="FF0000"/>
                </a:solidFill>
              </a:rPr>
              <a:t>3</a:t>
            </a:r>
            <a:r>
              <a:rPr lang="en-US" b="1" dirty="0">
                <a:solidFill>
                  <a:srgbClr val="FF0000"/>
                </a:solidFill>
              </a:rPr>
              <a:t>_[ID].</a:t>
            </a:r>
            <a:r>
              <a:rPr lang="en-US" b="1" dirty="0" err="1">
                <a:solidFill>
                  <a:srgbClr val="FF0000"/>
                </a:solidFill>
              </a:rPr>
              <a:t>tar.gz</a:t>
            </a:r>
            <a:r>
              <a:rPr lang="en-US" dirty="0"/>
              <a:t>'.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We provide the script '</a:t>
            </a:r>
            <a:r>
              <a:rPr lang="en-US" altLang="ko-KR" dirty="0" err="1"/>
              <a:t>submit.sh</a:t>
            </a:r>
            <a:r>
              <a:rPr lang="en-US" altLang="ko-KR" dirty="0"/>
              <a:t>' to make </a:t>
            </a:r>
            <a:r>
              <a:rPr lang="en-US" altLang="ko-KR" dirty="0" err="1"/>
              <a:t>tar.gz</a:t>
            </a:r>
            <a:r>
              <a:rPr lang="en-US" altLang="ko-KR" dirty="0"/>
              <a:t> file which contains '</a:t>
            </a:r>
            <a:r>
              <a:rPr lang="en-US" altLang="ko-KR" dirty="0" err="1"/>
              <a:t>src</a:t>
            </a:r>
            <a:r>
              <a:rPr lang="en-US" altLang="ko-KR" dirty="0"/>
              <a:t>' directory and document file.</a:t>
            </a:r>
            <a:br>
              <a:rPr lang="en-US" altLang="ko-KR" dirty="0"/>
            </a:br>
            <a:r>
              <a:rPr lang="ko-KR" altLang="en-US" dirty="0"/>
              <a:t>학생들의 편의를 위해 </a:t>
            </a:r>
            <a:r>
              <a:rPr lang="en-US" altLang="ko-KR" dirty="0"/>
              <a:t>pintos </a:t>
            </a:r>
            <a:r>
              <a:rPr lang="ko-KR" altLang="en-US" dirty="0"/>
              <a:t>디렉토리 내 </a:t>
            </a:r>
            <a:r>
              <a:rPr lang="en-US" altLang="ko-KR" dirty="0" err="1"/>
              <a:t>submit.sh</a:t>
            </a:r>
            <a:r>
              <a:rPr lang="ko-KR" altLang="en-US" dirty="0"/>
              <a:t> 스크립트를 제공합니다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이 스크립트는</a:t>
            </a:r>
            <a:r>
              <a:rPr lang="en-US" altLang="ko-KR" dirty="0"/>
              <a:t> </a:t>
            </a:r>
            <a:r>
              <a:rPr lang="en-US" altLang="ko-KR" dirty="0" err="1"/>
              <a:t>src</a:t>
            </a:r>
            <a:r>
              <a:rPr lang="ko-KR" altLang="en-US" dirty="0"/>
              <a:t> 디렉토리와 </a:t>
            </a:r>
            <a:r>
              <a:rPr lang="en-US" altLang="ko-KR" dirty="0"/>
              <a:t>document file</a:t>
            </a:r>
            <a:r>
              <a:rPr lang="ko-KR" altLang="en-US" dirty="0"/>
              <a:t>을 포함한 </a:t>
            </a:r>
            <a:r>
              <a:rPr lang="en-US" altLang="ko-KR" dirty="0" err="1"/>
              <a:t>tar.gz</a:t>
            </a:r>
            <a:r>
              <a:rPr lang="ko-KR" altLang="en-US" dirty="0"/>
              <a:t> 파일을 생성합니다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Disclaimer</a:t>
            </a:r>
          </a:p>
          <a:p>
            <a:pPr lvl="1">
              <a:lnSpc>
                <a:spcPct val="12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Any result produced from the '</a:t>
            </a:r>
            <a:r>
              <a:rPr lang="en-US" altLang="ko-KR" b="1" dirty="0" err="1">
                <a:solidFill>
                  <a:srgbClr val="FF0000"/>
                </a:solidFill>
              </a:rPr>
              <a:t>submit.sh</a:t>
            </a:r>
            <a:r>
              <a:rPr lang="en-US" altLang="ko-KR" b="1" dirty="0">
                <a:solidFill>
                  <a:srgbClr val="FF0000"/>
                </a:solidFill>
              </a:rPr>
              <a:t>' script is </a:t>
            </a:r>
            <a:r>
              <a:rPr lang="en-US" altLang="ko-KR" b="1" u="sng" dirty="0">
                <a:solidFill>
                  <a:srgbClr val="FF0000"/>
                </a:solidFill>
              </a:rPr>
              <a:t>at your own risk.</a:t>
            </a:r>
          </a:p>
          <a:p>
            <a:pPr lvl="1">
              <a:lnSpc>
                <a:spcPct val="120000"/>
              </a:lnSpc>
            </a:pPr>
            <a:r>
              <a:rPr lang="en-US" altLang="ko-KR" b="1" u="sng" dirty="0">
                <a:solidFill>
                  <a:srgbClr val="FF0000"/>
                </a:solidFill>
              </a:rPr>
              <a:t>You must check the contents of the </a:t>
            </a:r>
            <a:r>
              <a:rPr lang="en-US" altLang="ko-KR" b="1" u="sng" dirty="0" err="1">
                <a:solidFill>
                  <a:srgbClr val="FF0000"/>
                </a:solidFill>
              </a:rPr>
              <a:t>tar.gz</a:t>
            </a:r>
            <a:r>
              <a:rPr lang="en-US" altLang="ko-KR" b="1" u="sng" dirty="0">
                <a:solidFill>
                  <a:srgbClr val="FF0000"/>
                </a:solidFill>
              </a:rPr>
              <a:t> file before submission.</a:t>
            </a:r>
          </a:p>
          <a:p>
            <a:pPr lvl="1">
              <a:lnSpc>
                <a:spcPct val="12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'</a:t>
            </a:r>
            <a:r>
              <a:rPr lang="en-US" altLang="ko-KR" b="1" dirty="0" err="1">
                <a:solidFill>
                  <a:srgbClr val="FF0000"/>
                </a:solidFill>
              </a:rPr>
              <a:t>submit.sh</a:t>
            </a:r>
            <a:r>
              <a:rPr lang="en-US" altLang="ko-KR" b="1" dirty="0">
                <a:solidFill>
                  <a:srgbClr val="FF0000"/>
                </a:solidFill>
              </a:rPr>
              <a:t>'</a:t>
            </a:r>
            <a:r>
              <a:rPr lang="ko-KR" altLang="en-US" b="1" dirty="0">
                <a:solidFill>
                  <a:srgbClr val="FF0000"/>
                </a:solidFill>
              </a:rPr>
              <a:t> 스크립트로 생성된 결과의 </a:t>
            </a:r>
            <a:r>
              <a:rPr lang="ko-KR" altLang="en-US" b="1" u="sng" dirty="0">
                <a:solidFill>
                  <a:srgbClr val="FF0000"/>
                </a:solidFill>
              </a:rPr>
              <a:t>모든 책임은 사용자에게 귀속됩니다</a:t>
            </a:r>
            <a:r>
              <a:rPr lang="en-US" altLang="ko-KR" b="1" u="sng" dirty="0">
                <a:solidFill>
                  <a:srgbClr val="FF0000"/>
                </a:solidFill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b="1" u="sng" dirty="0">
                <a:solidFill>
                  <a:srgbClr val="FF0000"/>
                </a:solidFill>
              </a:rPr>
              <a:t>제출하기 전</a:t>
            </a:r>
            <a:r>
              <a:rPr lang="en-US" altLang="ko-KR" b="1" u="sng" dirty="0">
                <a:solidFill>
                  <a:srgbClr val="FF0000"/>
                </a:solidFill>
              </a:rPr>
              <a:t>,</a:t>
            </a:r>
            <a:r>
              <a:rPr lang="ko-KR" altLang="en-US" b="1" u="sng" dirty="0">
                <a:solidFill>
                  <a:srgbClr val="FF0000"/>
                </a:solidFill>
              </a:rPr>
              <a:t> </a:t>
            </a:r>
            <a:r>
              <a:rPr lang="en-US" altLang="ko-KR" b="1" u="sng" dirty="0" err="1">
                <a:solidFill>
                  <a:srgbClr val="FF0000"/>
                </a:solidFill>
              </a:rPr>
              <a:t>tar.gz</a:t>
            </a:r>
            <a:r>
              <a:rPr lang="ko-KR" altLang="en-US" b="1" u="sng" dirty="0">
                <a:solidFill>
                  <a:srgbClr val="FF0000"/>
                </a:solidFill>
              </a:rPr>
              <a:t> 파일의 내용물을 반드시 다시 한 번 체크하기 바랍니다</a:t>
            </a:r>
            <a:r>
              <a:rPr lang="en-US" altLang="ko-KR" b="1" u="sng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9A3943-2326-45B3-8EA8-179D611C4E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08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493"/>
    </mc:Choice>
    <mc:Fallback xmlns="">
      <p:transition spd="slow" advTm="13493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b="1" dirty="0"/>
              <a:t>Notice – ‘</a:t>
            </a:r>
            <a:r>
              <a:rPr lang="en-US" altLang="ko-KR" b="1" dirty="0" err="1"/>
              <a:t>submit.sh</a:t>
            </a:r>
            <a:r>
              <a:rPr lang="en-US" altLang="ko-KR" b="1" dirty="0"/>
              <a:t>’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The ‘</a:t>
            </a:r>
            <a:r>
              <a:rPr lang="en-US" altLang="ko-KR" dirty="0" err="1"/>
              <a:t>submit.sh</a:t>
            </a:r>
            <a:r>
              <a:rPr lang="en-US" altLang="ko-KR" dirty="0"/>
              <a:t>’ script should be executed on a directory where ‘</a:t>
            </a:r>
            <a:r>
              <a:rPr lang="en-US" altLang="ko-KR" dirty="0" err="1"/>
              <a:t>src</a:t>
            </a:r>
            <a:r>
              <a:rPr lang="en-US" altLang="ko-KR" dirty="0"/>
              <a:t>’ folder is located.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en-US" altLang="ko-KR" dirty="0" err="1"/>
              <a:t>submit.sh</a:t>
            </a:r>
            <a:r>
              <a:rPr lang="en-US" altLang="ko-KR" dirty="0"/>
              <a:t> </a:t>
            </a:r>
            <a:r>
              <a:rPr lang="ko-KR" altLang="en-US" dirty="0"/>
              <a:t>스크립트는 </a:t>
            </a:r>
            <a:r>
              <a:rPr lang="en-US" altLang="ko-KR" dirty="0" err="1"/>
              <a:t>src</a:t>
            </a:r>
            <a:r>
              <a:rPr lang="en-US" altLang="ko-KR" dirty="0"/>
              <a:t> </a:t>
            </a:r>
            <a:r>
              <a:rPr lang="ko-KR" altLang="en-US" dirty="0"/>
              <a:t>폴더가 위치한 디렉토리에서 실행되어야 합니다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‘ID’ folder should not be in the directory.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해당 디렉토리에 </a:t>
            </a:r>
            <a:r>
              <a:rPr lang="en-US" altLang="ko-KR" dirty="0"/>
              <a:t>‘</a:t>
            </a:r>
            <a:r>
              <a:rPr lang="ko-KR" altLang="en-US" dirty="0"/>
              <a:t>학번</a:t>
            </a:r>
            <a:r>
              <a:rPr lang="en-US" altLang="ko-KR" dirty="0"/>
              <a:t>’ </a:t>
            </a:r>
            <a:r>
              <a:rPr lang="ko-KR" altLang="en-US" dirty="0"/>
              <a:t>폴더가 없어야 합니다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‘</a:t>
            </a:r>
            <a:r>
              <a:rPr lang="en-US" altLang="ko-KR" dirty="0" err="1"/>
              <a:t>ID.docx</a:t>
            </a:r>
            <a:r>
              <a:rPr lang="en-US" altLang="ko-KR" dirty="0"/>
              <a:t>’ file should be located in the directory.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Also, report file with extensions other than ‘docx’ will not be compressed.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해당 디렉토리에 </a:t>
            </a:r>
            <a:r>
              <a:rPr lang="en-US" altLang="ko-KR" dirty="0"/>
              <a:t>‘</a:t>
            </a:r>
            <a:r>
              <a:rPr lang="ko-KR" altLang="en-US" dirty="0"/>
              <a:t>학번</a:t>
            </a:r>
            <a:r>
              <a:rPr lang="en-US" altLang="ko-KR" dirty="0"/>
              <a:t>.docx’ </a:t>
            </a:r>
            <a:r>
              <a:rPr lang="ko-KR" altLang="en-US" dirty="0"/>
              <a:t>파일이 있어야 함께 압축됩니다</a:t>
            </a:r>
            <a:r>
              <a:rPr lang="en-US" altLang="ko-KR" dirty="0"/>
              <a:t>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또한 </a:t>
            </a:r>
            <a:r>
              <a:rPr lang="en-US" altLang="ko-KR" dirty="0"/>
              <a:t>‘docx’ </a:t>
            </a:r>
            <a:r>
              <a:rPr lang="ko-KR" altLang="en-US" dirty="0"/>
              <a:t>이외의 </a:t>
            </a:r>
            <a:r>
              <a:rPr lang="ko-KR" altLang="en-US" dirty="0" err="1"/>
              <a:t>확장자를</a:t>
            </a:r>
            <a:r>
              <a:rPr lang="ko-KR" altLang="en-US" dirty="0"/>
              <a:t> 가진 보고서 파일은 압축되지 않습니다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Be sure to backup your code in case of an unexpected situation.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만일의 경우를 대비해 반드시 코드를 백업하여 주세요</a:t>
            </a:r>
            <a:r>
              <a:rPr lang="en-US" altLang="ko-KR" dirty="0"/>
              <a:t>. 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5F1954B4-90C4-6842-A116-626722833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0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55"/>
    </mc:Choice>
    <mc:Fallback xmlns="">
      <p:transition spd="slow" advTm="235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CF379-7C32-4617-BCB0-32CD8D379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Sketch of Pintos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262D11-8E2C-47D3-900D-96EC6FFA2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0"/>
            <a:ext cx="5257800" cy="745777"/>
          </a:xfrm>
        </p:spPr>
        <p:txBody>
          <a:bodyPr/>
          <a:lstStyle/>
          <a:p>
            <a:r>
              <a:rPr lang="en-US" altLang="ko-KR"/>
              <a:t>Until project #2, we focused on the things related with user programs.</a:t>
            </a:r>
          </a:p>
          <a:p>
            <a:pPr lvl="1"/>
            <a:r>
              <a:rPr lang="en-US" altLang="ko-KR"/>
              <a:t>User stack and argument passing</a:t>
            </a:r>
          </a:p>
          <a:p>
            <a:pPr lvl="1"/>
            <a:r>
              <a:rPr lang="en-US" altLang="ko-KR"/>
              <a:t>System call handler and system calls (using file system API)</a:t>
            </a:r>
          </a:p>
          <a:p>
            <a:pPr lvl="1"/>
            <a:r>
              <a:rPr lang="en-US" altLang="ko-KR"/>
              <a:t>Protecting inappropriate memory access</a:t>
            </a:r>
          </a:p>
          <a:p>
            <a:r>
              <a:rPr lang="en-US" altLang="ko-KR"/>
              <a:t>Due to your efforts, current Pintos can run most of user programs which resides in </a:t>
            </a:r>
            <a:r>
              <a:rPr lang="en-US" altLang="ko-KR" err="1"/>
              <a:t>src</a:t>
            </a:r>
            <a:r>
              <a:rPr lang="en-US" altLang="ko-KR"/>
              <a:t>/examples.</a:t>
            </a:r>
          </a:p>
          <a:p>
            <a:r>
              <a:rPr lang="en-US" altLang="ko-KR"/>
              <a:t>However, Pintos uses simple scheduler, round-robin scheduler.</a:t>
            </a:r>
          </a:p>
          <a:p>
            <a:r>
              <a:rPr lang="en-US" altLang="ko-KR" b="1">
                <a:solidFill>
                  <a:srgbClr val="0070C0"/>
                </a:solidFill>
              </a:rPr>
              <a:t>It means Pintos doesn't consider the priority of each process or thread.</a:t>
            </a:r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55DF76-E31D-4A5E-83AC-A2B69EC24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5</a:t>
            </a:fld>
            <a:endParaRPr 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1EE7ADC-8DD7-4A2E-8859-EA924DD8AE7A}"/>
              </a:ext>
            </a:extLst>
          </p:cNvPr>
          <p:cNvGrpSpPr/>
          <p:nvPr/>
        </p:nvGrpSpPr>
        <p:grpSpPr>
          <a:xfrm>
            <a:off x="6249708" y="978004"/>
            <a:ext cx="5104092" cy="4457532"/>
            <a:chOff x="6249708" y="978004"/>
            <a:chExt cx="5104092" cy="445753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545A6C9-ACFF-4B3E-AD5E-EB29030760ED}"/>
                </a:ext>
              </a:extLst>
            </p:cNvPr>
            <p:cNvSpPr/>
            <p:nvPr/>
          </p:nvSpPr>
          <p:spPr>
            <a:xfrm>
              <a:off x="6249708" y="1799664"/>
              <a:ext cx="5104092" cy="363587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8">
              <a:extLst>
                <a:ext uri="{FF2B5EF4-FFF2-40B4-BE49-F238E27FC236}">
                  <a16:creationId xmlns:a16="http://schemas.microsoft.com/office/drawing/2014/main" id="{DE7A9E7A-6891-4EB9-8673-F4A581951DCB}"/>
                </a:ext>
              </a:extLst>
            </p:cNvPr>
            <p:cNvSpPr/>
            <p:nvPr/>
          </p:nvSpPr>
          <p:spPr>
            <a:xfrm>
              <a:off x="9560470" y="2226049"/>
              <a:ext cx="1442188" cy="125407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App1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PRI=31</a:t>
              </a: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3DA88D23-0818-4BE4-8969-4111C4AAA238}"/>
                </a:ext>
              </a:extLst>
            </p:cNvPr>
            <p:cNvSpPr/>
            <p:nvPr/>
          </p:nvSpPr>
          <p:spPr>
            <a:xfrm>
              <a:off x="9560470" y="3708557"/>
              <a:ext cx="1442188" cy="125407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App2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PRI=63</a:t>
              </a:r>
            </a:p>
          </p:txBody>
        </p:sp>
        <p:sp>
          <p:nvSpPr>
            <p:cNvPr id="9" name="Rounded Rectangle 10">
              <a:extLst>
                <a:ext uri="{FF2B5EF4-FFF2-40B4-BE49-F238E27FC236}">
                  <a16:creationId xmlns:a16="http://schemas.microsoft.com/office/drawing/2014/main" id="{7A1B4EC8-DA77-4B84-BFDC-BA06251BC36C}"/>
                </a:ext>
              </a:extLst>
            </p:cNvPr>
            <p:cNvSpPr/>
            <p:nvPr/>
          </p:nvSpPr>
          <p:spPr>
            <a:xfrm>
              <a:off x="6477817" y="1891742"/>
              <a:ext cx="2568482" cy="336147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11">
              <a:extLst>
                <a:ext uri="{FF2B5EF4-FFF2-40B4-BE49-F238E27FC236}">
                  <a16:creationId xmlns:a16="http://schemas.microsoft.com/office/drawing/2014/main" id="{E8B21EE1-F8EB-443E-AB0E-87FEA19087DC}"/>
                </a:ext>
              </a:extLst>
            </p:cNvPr>
            <p:cNvSpPr/>
            <p:nvPr/>
          </p:nvSpPr>
          <p:spPr>
            <a:xfrm>
              <a:off x="6477818" y="2420900"/>
              <a:ext cx="2568481" cy="22609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2">
              <a:extLst>
                <a:ext uri="{FF2B5EF4-FFF2-40B4-BE49-F238E27FC236}">
                  <a16:creationId xmlns:a16="http://schemas.microsoft.com/office/drawing/2014/main" id="{4162A316-33A6-4636-82C4-A78E9F671784}"/>
                </a:ext>
              </a:extLst>
            </p:cNvPr>
            <p:cNvSpPr/>
            <p:nvPr/>
          </p:nvSpPr>
          <p:spPr>
            <a:xfrm>
              <a:off x="6664334" y="3674977"/>
              <a:ext cx="2156232" cy="1006898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Pintos</a:t>
              </a:r>
            </a:p>
            <a:p>
              <a:pPr algn="ctr"/>
              <a:r>
                <a:rPr lang="en-US" sz="1400"/>
                <a:t>Kernel</a:t>
              </a:r>
            </a:p>
          </p:txBody>
        </p:sp>
        <p:sp>
          <p:nvSpPr>
            <p:cNvPr id="12" name="Rounded Rectangle 13">
              <a:extLst>
                <a:ext uri="{FF2B5EF4-FFF2-40B4-BE49-F238E27FC236}">
                  <a16:creationId xmlns:a16="http://schemas.microsoft.com/office/drawing/2014/main" id="{C0EEEBDD-3080-4566-9E05-C56C6A44465A}"/>
                </a:ext>
              </a:extLst>
            </p:cNvPr>
            <p:cNvSpPr/>
            <p:nvPr/>
          </p:nvSpPr>
          <p:spPr>
            <a:xfrm>
              <a:off x="6664334" y="2420899"/>
              <a:ext cx="2156232" cy="125710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Pintos</a:t>
              </a:r>
            </a:p>
            <a:p>
              <a:pPr algn="ctr"/>
              <a:r>
                <a:rPr lang="en-US" sz="1400"/>
                <a:t>User Programs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B1D07CF-BBED-4815-A2DC-94A063CE60ED}"/>
                </a:ext>
              </a:extLst>
            </p:cNvPr>
            <p:cNvSpPr txBox="1"/>
            <p:nvPr/>
          </p:nvSpPr>
          <p:spPr>
            <a:xfrm>
              <a:off x="7265741" y="4709580"/>
              <a:ext cx="854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QEMU</a:t>
              </a:r>
            </a:p>
          </p:txBody>
        </p:sp>
        <p:grpSp>
          <p:nvGrpSpPr>
            <p:cNvPr id="14" name="Group 15">
              <a:extLst>
                <a:ext uri="{FF2B5EF4-FFF2-40B4-BE49-F238E27FC236}">
                  <a16:creationId xmlns:a16="http://schemas.microsoft.com/office/drawing/2014/main" id="{4AD824F0-8531-4E8E-88A2-CB07BAF67F5B}"/>
                </a:ext>
              </a:extLst>
            </p:cNvPr>
            <p:cNvGrpSpPr/>
            <p:nvPr/>
          </p:nvGrpSpPr>
          <p:grpSpPr>
            <a:xfrm>
              <a:off x="7197357" y="3329660"/>
              <a:ext cx="1095172" cy="598557"/>
              <a:chOff x="6243128" y="3440448"/>
              <a:chExt cx="831808" cy="454618"/>
            </a:xfrm>
          </p:grpSpPr>
          <p:sp>
            <p:nvSpPr>
              <p:cNvPr id="18" name="Down Arrow 16">
                <a:extLst>
                  <a:ext uri="{FF2B5EF4-FFF2-40B4-BE49-F238E27FC236}">
                    <a16:creationId xmlns:a16="http://schemas.microsoft.com/office/drawing/2014/main" id="{A1FA7DA5-722A-4314-836F-74E06D4EEDED}"/>
                  </a:ext>
                </a:extLst>
              </p:cNvPr>
              <p:cNvSpPr/>
              <p:nvPr/>
            </p:nvSpPr>
            <p:spPr>
              <a:xfrm>
                <a:off x="6570578" y="3440448"/>
                <a:ext cx="173122" cy="454618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35C597F-21DB-4DA6-AE93-A93A75E70FA1}"/>
                  </a:ext>
                </a:extLst>
              </p:cNvPr>
              <p:cNvSpPr txBox="1"/>
              <p:nvPr/>
            </p:nvSpPr>
            <p:spPr>
              <a:xfrm>
                <a:off x="6243128" y="3507788"/>
                <a:ext cx="831808" cy="21038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>
                    <a:solidFill>
                      <a:srgbClr val="C00000"/>
                    </a:solidFill>
                  </a:rPr>
                  <a:t>System Calls</a:t>
                </a:r>
              </a:p>
            </p:txBody>
          </p:sp>
        </p:grpSp>
        <p:sp>
          <p:nvSpPr>
            <p:cNvPr id="15" name="Rectangle 19">
              <a:extLst>
                <a:ext uri="{FF2B5EF4-FFF2-40B4-BE49-F238E27FC236}">
                  <a16:creationId xmlns:a16="http://schemas.microsoft.com/office/drawing/2014/main" id="{9B721EA6-7628-4631-95BC-AA6E3E6118F1}"/>
                </a:ext>
              </a:extLst>
            </p:cNvPr>
            <p:cNvSpPr/>
            <p:nvPr/>
          </p:nvSpPr>
          <p:spPr>
            <a:xfrm>
              <a:off x="9349483" y="2065106"/>
              <a:ext cx="1839074" cy="3188112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F1302FB-6297-47EB-BA57-07938555CA4C}"/>
                </a:ext>
              </a:extLst>
            </p:cNvPr>
            <p:cNvSpPr txBox="1"/>
            <p:nvPr/>
          </p:nvSpPr>
          <p:spPr>
            <a:xfrm>
              <a:off x="9453605" y="978004"/>
              <a:ext cx="16308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>
                  <a:solidFill>
                    <a:srgbClr val="0070C0"/>
                  </a:solidFill>
                </a:rPr>
                <a:t>Round-Robin</a:t>
              </a:r>
            </a:p>
            <a:p>
              <a:pPr algn="ctr"/>
              <a:r>
                <a:rPr lang="en-US" b="1">
                  <a:solidFill>
                    <a:srgbClr val="0070C0"/>
                  </a:solidFill>
                </a:rPr>
                <a:t>Scheduling</a:t>
              </a:r>
            </a:p>
          </p:txBody>
        </p:sp>
        <p:cxnSp>
          <p:nvCxnSpPr>
            <p:cNvPr id="17" name="Straight Arrow Connector 22">
              <a:extLst>
                <a:ext uri="{FF2B5EF4-FFF2-40B4-BE49-F238E27FC236}">
                  <a16:creationId xmlns:a16="http://schemas.microsoft.com/office/drawing/2014/main" id="{FC281402-3697-4AE0-9950-EED45353F879}"/>
                </a:ext>
              </a:extLst>
            </p:cNvPr>
            <p:cNvCxnSpPr>
              <a:cxnSpLocks/>
              <a:stCxn id="16" idx="2"/>
              <a:endCxn id="15" idx="0"/>
            </p:cNvCxnSpPr>
            <p:nvPr/>
          </p:nvCxnSpPr>
          <p:spPr>
            <a:xfrm flipH="1">
              <a:off x="10269020" y="1624335"/>
              <a:ext cx="1" cy="44077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658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24"/>
    </mc:Choice>
    <mc:Fallback xmlns="">
      <p:transition spd="slow" advTm="50024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1D8863-BFF4-40C5-A288-9E75F918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BFD767-FE12-4888-A2A3-DE5BD39C8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381666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It is a </a:t>
            </a:r>
            <a:r>
              <a:rPr lang="en-US" altLang="ko-KR" b="1" dirty="0">
                <a:solidFill>
                  <a:srgbClr val="0070C0"/>
                </a:solidFill>
              </a:rPr>
              <a:t>personal project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Due date :</a:t>
            </a:r>
            <a:r>
              <a:rPr lang="ko-KR" altLang="en-US" b="1" dirty="0"/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2022.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11. 12  23:59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Submission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The form of submission file is as follows: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  <a:p>
            <a:pPr lvl="1"/>
            <a:r>
              <a:rPr lang="en-US" altLang="ko-KR" dirty="0"/>
              <a:t>No hardcopy.</a:t>
            </a:r>
          </a:p>
          <a:p>
            <a:pPr lvl="1"/>
            <a:r>
              <a:rPr lang="en-US" altLang="ko-KR" b="1" dirty="0">
                <a:solidFill>
                  <a:srgbClr val="FF0000"/>
                </a:solidFill>
              </a:rPr>
              <a:t>Copy will get a penalty (1</a:t>
            </a:r>
            <a:r>
              <a:rPr lang="en-US" altLang="ko-KR" b="1" baseline="30000" dirty="0">
                <a:solidFill>
                  <a:srgbClr val="FF0000"/>
                </a:solidFill>
              </a:rPr>
              <a:t>st</a:t>
            </a:r>
            <a:r>
              <a:rPr lang="en-US" altLang="ko-KR" b="1" dirty="0">
                <a:solidFill>
                  <a:srgbClr val="FF0000"/>
                </a:solidFill>
              </a:rPr>
              <a:t> time: 0 Point and downgrading, 2</a:t>
            </a:r>
            <a:r>
              <a:rPr lang="en-US" altLang="ko-KR" b="1" baseline="30000" dirty="0">
                <a:solidFill>
                  <a:srgbClr val="FF0000"/>
                </a:solidFill>
              </a:rPr>
              <a:t>nd</a:t>
            </a:r>
            <a:r>
              <a:rPr lang="en-US" altLang="ko-KR" b="1" dirty="0">
                <a:solidFill>
                  <a:srgbClr val="FF0000"/>
                </a:solidFill>
              </a:rPr>
              <a:t> time: F grade)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9A3943-2326-45B3-8EA8-179D611C4E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50</a:t>
            </a:fld>
            <a:endParaRPr lang="en-US"/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4F3B8D50-4985-4940-B37F-34256AD1A8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673917"/>
              </p:ext>
            </p:extLst>
          </p:nvPr>
        </p:nvGraphicFramePr>
        <p:xfrm>
          <a:off x="1749365" y="2985632"/>
          <a:ext cx="698506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2530">
                  <a:extLst>
                    <a:ext uri="{9D8B030D-6E8A-4147-A177-3AD203B41FA5}">
                      <a16:colId xmlns:a16="http://schemas.microsoft.com/office/drawing/2014/main" val="1147865430"/>
                    </a:ext>
                  </a:extLst>
                </a:gridCol>
                <a:gridCol w="3492530">
                  <a:extLst>
                    <a:ext uri="{9D8B030D-6E8A-4147-A177-3AD203B41FA5}">
                      <a16:colId xmlns:a16="http://schemas.microsoft.com/office/drawing/2014/main" val="1428087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 of compressed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 (ID: 2018</a:t>
                      </a:r>
                      <a:r>
                        <a:rPr lang="en-US" altLang="ko-KR" dirty="0"/>
                        <a:t>9999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754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os_prj3_[ID].</a:t>
                      </a:r>
                      <a:r>
                        <a:rPr lang="en-US" dirty="0" err="1"/>
                        <a:t>tar.gz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os_prj3_2018</a:t>
                      </a:r>
                      <a:r>
                        <a:rPr lang="en-US" altLang="ko-KR" dirty="0"/>
                        <a:t>9999</a:t>
                      </a:r>
                      <a:r>
                        <a:rPr lang="en-US" dirty="0"/>
                        <a:t>.tar.gz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507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985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548"/>
    </mc:Choice>
    <mc:Fallback xmlns="">
      <p:transition spd="slow" advTm="17548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E7872-3F26-41C7-B3E6-5D41894C2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9E6685-2C0B-418C-A0B9-6ABF15B0D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b="1" dirty="0"/>
              <a:t>Contents</a:t>
            </a:r>
            <a:endParaRPr lang="ko-KR" altLang="en-US" sz="1600" b="1" dirty="0"/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sz="1400" dirty="0"/>
              <a:t>Pintos source codes (Only </a:t>
            </a:r>
            <a:r>
              <a:rPr lang="en-US" altLang="ko-KR" sz="1400" b="1" dirty="0"/>
              <a:t>'</a:t>
            </a:r>
            <a:r>
              <a:rPr lang="en-US" altLang="ko-KR" sz="1400" b="1" dirty="0" err="1"/>
              <a:t>src</a:t>
            </a:r>
            <a:r>
              <a:rPr lang="en-US" altLang="ko-KR" sz="1400" b="1" dirty="0"/>
              <a:t>' directory </a:t>
            </a:r>
            <a:r>
              <a:rPr lang="en-US" altLang="ko-KR" sz="1400" dirty="0"/>
              <a:t>in pintos directory)</a:t>
            </a:r>
            <a:br>
              <a:rPr lang="en-US" altLang="ko-KR" sz="1400" dirty="0"/>
            </a:br>
            <a:r>
              <a:rPr lang="ko-KR" altLang="en-US" sz="1400" dirty="0"/>
              <a:t>최소한의 용량을 위해 </a:t>
            </a:r>
            <a:r>
              <a:rPr lang="en-US" altLang="ko-KR" sz="1400" b="1" dirty="0" err="1"/>
              <a:t>src</a:t>
            </a:r>
            <a:r>
              <a:rPr lang="ko-KR" altLang="en-US" sz="1400" b="1" dirty="0"/>
              <a:t> 디렉토리만 </a:t>
            </a:r>
            <a:r>
              <a:rPr lang="ko-KR" altLang="en-US" sz="1400" dirty="0" err="1"/>
              <a:t>압축파일에</a:t>
            </a:r>
            <a:r>
              <a:rPr lang="ko-KR" altLang="en-US" sz="1400" dirty="0"/>
              <a:t> 포함합니다</a:t>
            </a:r>
            <a:r>
              <a:rPr lang="en-US" altLang="ko-KR" sz="1400" dirty="0"/>
              <a:t>.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sz="1400" dirty="0"/>
              <a:t>Document</a:t>
            </a:r>
            <a:r>
              <a:rPr lang="en-US" altLang="ko-KR" sz="1200" dirty="0"/>
              <a:t>:</a:t>
            </a:r>
            <a:r>
              <a:rPr lang="ko-KR" altLang="en-US" sz="1200" dirty="0"/>
              <a:t> </a:t>
            </a:r>
            <a:r>
              <a:rPr lang="en-US" altLang="ko-KR" sz="1200" dirty="0"/>
              <a:t>[</a:t>
            </a:r>
            <a:r>
              <a:rPr lang="en-US" altLang="ko-KR" sz="1200" b="1" dirty="0"/>
              <a:t>ID].docx</a:t>
            </a:r>
            <a:r>
              <a:rPr lang="ko-KR" altLang="en-US" sz="1200" b="1" dirty="0"/>
              <a:t> </a:t>
            </a:r>
            <a:r>
              <a:rPr lang="en-US" altLang="ko-KR" sz="1200" dirty="0"/>
              <a:t>(e.g. 20189999.docx; Other format is not allowed such as .</a:t>
            </a:r>
            <a:r>
              <a:rPr lang="en-US" altLang="ko-KR" sz="1200" dirty="0" err="1"/>
              <a:t>hwp</a:t>
            </a:r>
            <a:r>
              <a:rPr lang="en-US" altLang="ko-KR" sz="1200" dirty="0"/>
              <a:t>)</a:t>
            </a:r>
          </a:p>
          <a:p>
            <a:r>
              <a:rPr lang="en-US" altLang="ko-KR" sz="1600" b="1" dirty="0"/>
              <a:t>How to submit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400" dirty="0"/>
              <a:t>Make </a:t>
            </a:r>
            <a:r>
              <a:rPr lang="en-US" altLang="ko-KR" sz="1400" dirty="0" err="1"/>
              <a:t>tar.gz</a:t>
            </a:r>
            <a:r>
              <a:rPr lang="en-US" altLang="ko-KR" sz="1400" dirty="0"/>
              <a:t> file.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200" dirty="0"/>
              <a:t>Copy the document file ([ID].docx) to pintos directory.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200" b="1" dirty="0"/>
              <a:t>Execute </a:t>
            </a:r>
            <a:r>
              <a:rPr lang="en-US" altLang="ko-KR" sz="1200" b="1" dirty="0" err="1"/>
              <a:t>submit.sh</a:t>
            </a:r>
            <a:r>
              <a:rPr lang="en-US" altLang="ko-KR" sz="1200" b="1" dirty="0"/>
              <a:t> script in the pintos directory and follow the instructions of the script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b="1" dirty="0"/>
              <a:t>pintos</a:t>
            </a:r>
            <a:r>
              <a:rPr lang="ko-KR" altLang="en-US" sz="1200" b="1" dirty="0"/>
              <a:t> 디렉토리 내의 </a:t>
            </a:r>
            <a:r>
              <a:rPr lang="en-US" altLang="ko-KR" sz="1200" b="1" dirty="0" err="1"/>
              <a:t>submit.sh</a:t>
            </a:r>
            <a:r>
              <a:rPr lang="ko-KR" altLang="en-US" sz="1200" b="1" dirty="0"/>
              <a:t> 스크립트를 실행하고 스크립트의 지시를 따르십시오</a:t>
            </a:r>
            <a:r>
              <a:rPr lang="en-US" altLang="ko-KR" sz="1200" b="1" dirty="0"/>
              <a:t>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200" dirty="0"/>
              <a:t>Check that </a:t>
            </a:r>
            <a:r>
              <a:rPr lang="en-US" altLang="ko-KR" sz="1200" b="1" dirty="0">
                <a:solidFill>
                  <a:srgbClr val="C00000"/>
                </a:solidFill>
              </a:rPr>
              <a:t>os_prj3_[ID].</a:t>
            </a:r>
            <a:r>
              <a:rPr lang="en-US" altLang="ko-KR" sz="1200" b="1" dirty="0" err="1">
                <a:solidFill>
                  <a:srgbClr val="C00000"/>
                </a:solidFill>
              </a:rPr>
              <a:t>tar.gz</a:t>
            </a:r>
            <a:r>
              <a:rPr lang="en-US" altLang="ko-KR" sz="1200" dirty="0"/>
              <a:t> is created.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200" dirty="0"/>
              <a:t>Decompress </a:t>
            </a:r>
            <a:r>
              <a:rPr lang="en-US" altLang="ko-KR" sz="1200" b="1" dirty="0">
                <a:solidFill>
                  <a:srgbClr val="C00000"/>
                </a:solidFill>
              </a:rPr>
              <a:t>os_prj3_[ID].</a:t>
            </a:r>
            <a:r>
              <a:rPr lang="en-US" altLang="ko-KR" sz="1200" b="1" dirty="0" err="1">
                <a:solidFill>
                  <a:srgbClr val="C00000"/>
                </a:solidFill>
              </a:rPr>
              <a:t>tar.gz</a:t>
            </a:r>
            <a:r>
              <a:rPr lang="en-US" altLang="ko-KR" sz="1200" b="1" dirty="0">
                <a:solidFill>
                  <a:srgbClr val="C00000"/>
                </a:solidFill>
              </a:rPr>
              <a:t> </a:t>
            </a:r>
            <a:r>
              <a:rPr lang="en-US" altLang="ko-KR" sz="1200" dirty="0"/>
              <a:t>and check the contents in it. ($ </a:t>
            </a:r>
            <a:r>
              <a:rPr lang="en-US" altLang="ko-KR" sz="1200" b="1" dirty="0">
                <a:solidFill>
                  <a:srgbClr val="1065E7"/>
                </a:solidFill>
              </a:rPr>
              <a:t>tar -</a:t>
            </a:r>
            <a:r>
              <a:rPr lang="en-US" altLang="ko-KR" sz="1200" b="1" dirty="0" err="1">
                <a:solidFill>
                  <a:srgbClr val="1065E7"/>
                </a:solidFill>
              </a:rPr>
              <a:t>zxf</a:t>
            </a:r>
            <a:r>
              <a:rPr lang="en-US" altLang="ko-KR" sz="1200" b="1" dirty="0">
                <a:solidFill>
                  <a:srgbClr val="1065E7"/>
                </a:solidFill>
              </a:rPr>
              <a:t> os_prj3_[ID].</a:t>
            </a:r>
            <a:r>
              <a:rPr lang="en-US" altLang="ko-KR" sz="1200" b="1" dirty="0" err="1">
                <a:solidFill>
                  <a:srgbClr val="1065E7"/>
                </a:solidFill>
              </a:rPr>
              <a:t>tar.gz</a:t>
            </a:r>
            <a:r>
              <a:rPr lang="en-US" altLang="ko-KR" sz="1200" dirty="0"/>
              <a:t>)</a:t>
            </a:r>
            <a:br>
              <a:rPr lang="en-US" altLang="ko-KR" sz="1200" dirty="0"/>
            </a:br>
            <a:r>
              <a:rPr lang="en-US" altLang="ko-KR" sz="1200" dirty="0"/>
              <a:t>(Only </a:t>
            </a:r>
            <a:r>
              <a:rPr lang="en-US" altLang="ko-KR" sz="1200" b="1" dirty="0"/>
              <a:t>[ID].docx</a:t>
            </a:r>
            <a:r>
              <a:rPr lang="en-US" altLang="ko-KR" sz="1200" dirty="0"/>
              <a:t> and </a:t>
            </a:r>
            <a:r>
              <a:rPr lang="en-US" altLang="ko-KR" sz="1200" b="1" dirty="0" err="1"/>
              <a:t>src</a:t>
            </a:r>
            <a:r>
              <a:rPr lang="en-US" altLang="ko-KR" sz="1200" dirty="0"/>
              <a:t> directory should be contained in the </a:t>
            </a:r>
            <a:r>
              <a:rPr lang="en-US" altLang="ko-KR" sz="1200" dirty="0" err="1"/>
              <a:t>tar.gz</a:t>
            </a:r>
            <a:r>
              <a:rPr lang="en-US" altLang="ko-KR" sz="1200" dirty="0"/>
              <a:t> file.)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200" dirty="0"/>
              <a:t>For example, if your ID is 20189999, os_prj3_20189999.tar.gz should be created.</a:t>
            </a:r>
            <a:br>
              <a:rPr lang="en-US" altLang="ko-KR" sz="1200" dirty="0"/>
            </a:br>
            <a:r>
              <a:rPr lang="en-US" altLang="ko-KR" sz="1200" dirty="0"/>
              <a:t>To decompress the </a:t>
            </a:r>
            <a:r>
              <a:rPr lang="en-US" altLang="ko-KR" sz="1200" dirty="0" err="1"/>
              <a:t>tar.gz</a:t>
            </a:r>
            <a:r>
              <a:rPr lang="en-US" altLang="ko-KR" sz="1200" dirty="0"/>
              <a:t> file, execute </a:t>
            </a:r>
            <a:r>
              <a:rPr lang="en-US" altLang="ko-KR" sz="1200" b="1" dirty="0">
                <a:solidFill>
                  <a:srgbClr val="1065E7"/>
                </a:solidFill>
              </a:rPr>
              <a:t>tar -</a:t>
            </a:r>
            <a:r>
              <a:rPr lang="en-US" altLang="ko-KR" sz="1200" b="1" dirty="0" err="1">
                <a:solidFill>
                  <a:srgbClr val="1065E7"/>
                </a:solidFill>
              </a:rPr>
              <a:t>zxf</a:t>
            </a:r>
            <a:r>
              <a:rPr lang="en-US" altLang="ko-KR" sz="1200" b="1" dirty="0">
                <a:solidFill>
                  <a:srgbClr val="1065E7"/>
                </a:solidFill>
              </a:rPr>
              <a:t> os_prj3_20189999.tar.gz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200" b="1" dirty="0">
                <a:solidFill>
                  <a:srgbClr val="FF0000"/>
                </a:solidFill>
              </a:rPr>
              <a:t>Please check the contents of </a:t>
            </a:r>
            <a:r>
              <a:rPr lang="en-US" altLang="ko-KR" sz="1200" b="1" dirty="0" err="1">
                <a:solidFill>
                  <a:srgbClr val="FF0000"/>
                </a:solidFill>
              </a:rPr>
              <a:t>tar.gz</a:t>
            </a:r>
            <a:r>
              <a:rPr lang="en-US" altLang="ko-KR" sz="1200" b="1" dirty="0">
                <a:solidFill>
                  <a:srgbClr val="FF0000"/>
                </a:solidFill>
              </a:rPr>
              <a:t> file after creating it.</a:t>
            </a:r>
            <a:endParaRPr lang="ko-KR" altLang="en-US" sz="1200" dirty="0">
              <a:solidFill>
                <a:srgbClr val="FF0000"/>
              </a:solidFill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400" dirty="0"/>
              <a:t>Upload the </a:t>
            </a:r>
            <a:r>
              <a:rPr lang="en-US" altLang="ko-KR" sz="1400" b="1" dirty="0">
                <a:solidFill>
                  <a:srgbClr val="C00000"/>
                </a:solidFill>
              </a:rPr>
              <a:t>os_prj3_[ID].</a:t>
            </a:r>
            <a:r>
              <a:rPr lang="en-US" altLang="ko-KR" sz="1400" b="1" dirty="0" err="1">
                <a:solidFill>
                  <a:srgbClr val="C00000"/>
                </a:solidFill>
              </a:rPr>
              <a:t>tar.gz</a:t>
            </a:r>
            <a:r>
              <a:rPr lang="en-US" altLang="ko-KR" sz="1400" dirty="0"/>
              <a:t> file to e-class.</a:t>
            </a:r>
            <a:endParaRPr lang="ko-KR" altLang="en-US" sz="1400" dirty="0"/>
          </a:p>
          <a:p>
            <a:pPr marL="457200" lvl="1" indent="0">
              <a:buNone/>
            </a:pPr>
            <a:endParaRPr lang="en-US" altLang="ko-KR" sz="1400" b="1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8CFC2C-E47A-4CBC-BFCA-05A64C977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98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07"/>
    </mc:Choice>
    <mc:Fallback xmlns="">
      <p:transition spd="slow" advTm="7507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9AFB00-35DB-49AC-8770-A1CC5E321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Schedulers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1F0E63-B636-4626-8CC7-A600A9BCD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We’ve learned variety of schedulers</a:t>
            </a:r>
            <a:r>
              <a:rPr lang="ko-KR" altLang="en-US" dirty="0"/>
              <a:t> </a:t>
            </a:r>
            <a:r>
              <a:rPr lang="en-US" altLang="ko-KR" dirty="0"/>
              <a:t>in the class.</a:t>
            </a:r>
          </a:p>
          <a:p>
            <a:pPr lvl="1"/>
            <a:r>
              <a:rPr lang="en-US" altLang="ko-KR" dirty="0"/>
              <a:t>FIFO (First In, First Out)</a:t>
            </a:r>
          </a:p>
          <a:p>
            <a:pPr lvl="1"/>
            <a:r>
              <a:rPr lang="en-US" altLang="ko-KR" dirty="0"/>
              <a:t>SJF (Shortest Job First)</a:t>
            </a:r>
          </a:p>
          <a:p>
            <a:pPr lvl="1"/>
            <a:r>
              <a:rPr lang="en-US" altLang="ko-KR" dirty="0"/>
              <a:t>STCF (Shortest Time-to-Completion First)</a:t>
            </a:r>
          </a:p>
          <a:p>
            <a:pPr lvl="1"/>
            <a:r>
              <a:rPr lang="en-US" altLang="ko-KR" dirty="0"/>
              <a:t>RR (Round-Robin)</a:t>
            </a:r>
          </a:p>
          <a:p>
            <a:r>
              <a:rPr lang="en-US" altLang="ko-KR" dirty="0"/>
              <a:t>Pintos uses </a:t>
            </a:r>
            <a:r>
              <a:rPr lang="en-US" altLang="ko-KR" b="1" dirty="0">
                <a:solidFill>
                  <a:srgbClr val="0070C0"/>
                </a:solidFill>
              </a:rPr>
              <a:t>round-robin scheduler</a:t>
            </a:r>
            <a:r>
              <a:rPr lang="en-US" altLang="ko-KR" dirty="0"/>
              <a:t> as default scheduler.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BAF340-E537-4C39-A43B-2A9FF58C65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76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428"/>
    </mc:Choice>
    <mc:Fallback xmlns="">
      <p:transition spd="slow" advTm="21428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512BC39-072B-42A5-9A6F-79E39D7BC7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712" y="1419225"/>
            <a:ext cx="6124575" cy="40195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3556C0-88BC-42E8-815B-A4ADB87F8791}"/>
              </a:ext>
            </a:extLst>
          </p:cNvPr>
          <p:cNvSpPr txBox="1"/>
          <p:nvPr/>
        </p:nvSpPr>
        <p:spPr>
          <a:xfrm>
            <a:off x="1632246" y="5796366"/>
            <a:ext cx="95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err="1">
                <a:latin typeface="Consolas" panose="020B0609020204030204" pitchFamily="49" charset="0"/>
              </a:rPr>
              <a:t>thread_yield</a:t>
            </a:r>
            <a:r>
              <a:rPr lang="en-US" altLang="ko-KR" b="1">
                <a:latin typeface="Consolas" panose="020B0609020204030204" pitchFamily="49" charset="0"/>
              </a:rPr>
              <a:t>() </a:t>
            </a:r>
            <a:r>
              <a:rPr lang="en-US" altLang="ko-KR"/>
              <a:t>push current thread at the end of the ready list and calls </a:t>
            </a:r>
            <a:r>
              <a:rPr lang="en-US" altLang="ko-KR" b="1">
                <a:latin typeface="Consolas" panose="020B0609020204030204" pitchFamily="49" charset="0"/>
              </a:rPr>
              <a:t>schedule()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C65E1FA-98BB-47C1-A633-B98FBC739A8D}"/>
              </a:ext>
            </a:extLst>
          </p:cNvPr>
          <p:cNvCxnSpPr/>
          <p:nvPr/>
        </p:nvCxnSpPr>
        <p:spPr>
          <a:xfrm>
            <a:off x="3730752" y="4901184"/>
            <a:ext cx="157276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>
            <a:extLst>
              <a:ext uri="{FF2B5EF4-FFF2-40B4-BE49-F238E27FC236}">
                <a16:creationId xmlns:a16="http://schemas.microsoft.com/office/drawing/2014/main" id="{9857DD8F-B3BD-1944-959E-139F2003B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Default Scheduler in Pintos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87865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405"/>
    </mc:Choice>
    <mc:Fallback xmlns="">
      <p:transition spd="slow" advTm="47405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DE8D8F3-0173-4CE9-9918-EF30D81CEF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22" y="1042150"/>
            <a:ext cx="5520103" cy="35643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8232A8-ABFF-4077-947D-EBA809EA31EA}"/>
              </a:ext>
            </a:extLst>
          </p:cNvPr>
          <p:cNvSpPr txBox="1"/>
          <p:nvPr/>
        </p:nvSpPr>
        <p:spPr>
          <a:xfrm>
            <a:off x="497255" y="4792450"/>
            <a:ext cx="47596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Consolas" panose="020B0609020204030204" pitchFamily="49" charset="0"/>
              </a:rPr>
              <a:t>schedule() </a:t>
            </a:r>
            <a:r>
              <a:rPr lang="en-US" altLang="ko-KR" dirty="0"/>
              <a:t>calls</a:t>
            </a:r>
            <a:r>
              <a:rPr lang="en-US" altLang="ko-KR" b="1" dirty="0"/>
              <a:t> </a:t>
            </a:r>
            <a:r>
              <a:rPr lang="en-US" altLang="ko-KR" b="1" dirty="0" err="1">
                <a:latin typeface="Consolas" panose="020B0609020204030204" pitchFamily="49" charset="0"/>
              </a:rPr>
              <a:t>next_thread_to_run</a:t>
            </a:r>
            <a:r>
              <a:rPr lang="en-US" altLang="ko-KR" b="1" dirty="0">
                <a:latin typeface="Consolas" panose="020B0609020204030204" pitchFamily="49" charset="0"/>
              </a:rPr>
              <a:t>() </a:t>
            </a:r>
          </a:p>
          <a:p>
            <a:r>
              <a:rPr lang="en-US" altLang="ko-KR" dirty="0"/>
              <a:t>to find next thread to be run &amp;</a:t>
            </a:r>
          </a:p>
          <a:p>
            <a:r>
              <a:rPr lang="en-US" altLang="ko-KR" dirty="0"/>
              <a:t>calls</a:t>
            </a:r>
            <a:r>
              <a:rPr lang="en-US" altLang="ko-KR" b="1" dirty="0"/>
              <a:t> </a:t>
            </a:r>
            <a:r>
              <a:rPr lang="en-US" altLang="ko-KR" b="1" dirty="0" err="1">
                <a:latin typeface="Consolas" panose="020B0609020204030204" pitchFamily="49" charset="0"/>
              </a:rPr>
              <a:t>switch_threads</a:t>
            </a:r>
            <a:r>
              <a:rPr lang="en-US" altLang="ko-KR" b="1" dirty="0">
                <a:latin typeface="Consolas" panose="020B0609020204030204" pitchFamily="49" charset="0"/>
              </a:rPr>
              <a:t>() </a:t>
            </a:r>
            <a:r>
              <a:rPr lang="en-US" altLang="ko-KR" dirty="0"/>
              <a:t>to switch process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E21ACF3-0176-4E31-BB36-07BA9DEF0A94}"/>
              </a:ext>
            </a:extLst>
          </p:cNvPr>
          <p:cNvCxnSpPr>
            <a:cxnSpLocks/>
          </p:cNvCxnSpPr>
          <p:nvPr/>
        </p:nvCxnSpPr>
        <p:spPr>
          <a:xfrm>
            <a:off x="3187137" y="2228925"/>
            <a:ext cx="228921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>
            <a:extLst>
              <a:ext uri="{FF2B5EF4-FFF2-40B4-BE49-F238E27FC236}">
                <a16:creationId xmlns:a16="http://schemas.microsoft.com/office/drawing/2014/main" id="{65100C14-E700-9449-AE7C-CC138BD77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Default Scheduler in Pintos</a:t>
            </a:r>
            <a:endParaRPr lang="en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D502824-6E70-584B-825F-C4B08E2EE47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896"/>
          <a:stretch/>
        </p:blipFill>
        <p:spPr>
          <a:xfrm>
            <a:off x="5854380" y="1896496"/>
            <a:ext cx="6220598" cy="1921876"/>
          </a:xfrm>
          <a:prstGeom prst="rect">
            <a:avLst/>
          </a:prstGeom>
        </p:spPr>
      </p:pic>
      <p:cxnSp>
        <p:nvCxnSpPr>
          <p:cNvPr id="7" name="직선 연결선 3">
            <a:extLst>
              <a:ext uri="{FF2B5EF4-FFF2-40B4-BE49-F238E27FC236}">
                <a16:creationId xmlns:a16="http://schemas.microsoft.com/office/drawing/2014/main" id="{29836304-9AFD-6A47-AA66-45D12CEB4B47}"/>
              </a:ext>
            </a:extLst>
          </p:cNvPr>
          <p:cNvCxnSpPr>
            <a:cxnSpLocks/>
          </p:cNvCxnSpPr>
          <p:nvPr/>
        </p:nvCxnSpPr>
        <p:spPr>
          <a:xfrm>
            <a:off x="8814690" y="3586816"/>
            <a:ext cx="158221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3">
            <a:extLst>
              <a:ext uri="{FF2B5EF4-FFF2-40B4-BE49-F238E27FC236}">
                <a16:creationId xmlns:a16="http://schemas.microsoft.com/office/drawing/2014/main" id="{BFCA9A8D-31C7-F449-B323-F876578689F1}"/>
              </a:ext>
            </a:extLst>
          </p:cNvPr>
          <p:cNvCxnSpPr>
            <a:cxnSpLocks/>
          </p:cNvCxnSpPr>
          <p:nvPr/>
        </p:nvCxnSpPr>
        <p:spPr>
          <a:xfrm>
            <a:off x="1787842" y="4126593"/>
            <a:ext cx="284444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908F7AF-3683-7A47-BB2C-54BBE72886B0}"/>
              </a:ext>
            </a:extLst>
          </p:cNvPr>
          <p:cNvSpPr txBox="1"/>
          <p:nvPr/>
        </p:nvSpPr>
        <p:spPr>
          <a:xfrm>
            <a:off x="7029730" y="3960180"/>
            <a:ext cx="414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latin typeface="Consolas" panose="020B0609020204030204" pitchFamily="49" charset="0"/>
              </a:rPr>
              <a:t>next_thread_to_run</a:t>
            </a:r>
            <a:r>
              <a:rPr lang="en-US" altLang="ko-KR" b="1" dirty="0">
                <a:latin typeface="Consolas" panose="020B0609020204030204" pitchFamily="49" charset="0"/>
              </a:rPr>
              <a:t>() </a:t>
            </a:r>
          </a:p>
          <a:p>
            <a:r>
              <a:rPr lang="en-US" altLang="ko-KR" dirty="0"/>
              <a:t>pops the first thread in the ready list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19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406"/>
    </mc:Choice>
    <mc:Fallback xmlns="">
      <p:transition spd="slow" advTm="52406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E28468-77C4-4B58-A221-D3F4E542E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Schedulers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795440-DECA-4DA8-AED9-992F88E63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Implement complex scheduler which considers thread's priority.</a:t>
            </a:r>
          </a:p>
          <a:p>
            <a:r>
              <a:rPr lang="en-US" altLang="ko-KR" dirty="0"/>
              <a:t>Knowledge of threads and synchronization techniques</a:t>
            </a:r>
            <a:r>
              <a:rPr lang="ko-KR" altLang="en-US" dirty="0"/>
              <a:t> </a:t>
            </a:r>
            <a:r>
              <a:rPr lang="en-US" altLang="ko-KR" dirty="0"/>
              <a:t>are needed to improve scheduler.</a:t>
            </a:r>
          </a:p>
          <a:p>
            <a:r>
              <a:rPr lang="en-US" altLang="ko-KR" dirty="0"/>
              <a:t>Threads are the objects of scheduling.</a:t>
            </a:r>
          </a:p>
          <a:p>
            <a:r>
              <a:rPr lang="en-US" altLang="ko-KR" dirty="0"/>
              <a:t>Synchronization such as semaphores or locks should be used in the scheduler to organize order of thread execution.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C12307-1453-42EA-ADFC-F78F6003BB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85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242"/>
    </mc:Choice>
    <mc:Fallback xmlns="">
      <p:transition spd="slow" advTm="35242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8"/>
</p:tagLst>
</file>

<file path=ppt/theme/theme1.xml><?xml version="1.0" encoding="utf-8"?>
<a:theme xmlns:a="http://schemas.openxmlformats.org/drawingml/2006/main" name="1. 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. Body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. 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1465</TotalTime>
  <Words>3629</Words>
  <Application>Microsoft Office PowerPoint</Application>
  <PresentationFormat>와이드스크린</PresentationFormat>
  <Paragraphs>560</Paragraphs>
  <Slides>51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51</vt:i4>
      </vt:variant>
    </vt:vector>
  </HeadingPairs>
  <TitlesOfParts>
    <vt:vector size="61" baseType="lpstr">
      <vt:lpstr>Hack</vt:lpstr>
      <vt:lpstr>맑은 고딕</vt:lpstr>
      <vt:lpstr>Arial</vt:lpstr>
      <vt:lpstr>Cambria Math</vt:lpstr>
      <vt:lpstr>Consolas</vt:lpstr>
      <vt:lpstr>Tahoma</vt:lpstr>
      <vt:lpstr>Wingdings</vt:lpstr>
      <vt:lpstr>1. Cover</vt:lpstr>
      <vt:lpstr>2. Body</vt:lpstr>
      <vt:lpstr>3. Blank</vt:lpstr>
      <vt:lpstr>Project #3: Threads</vt:lpstr>
      <vt:lpstr>Contents</vt:lpstr>
      <vt:lpstr>Notes</vt:lpstr>
      <vt:lpstr>PowerPoint 프레젠테이션</vt:lpstr>
      <vt:lpstr>Sketch of Pintos</vt:lpstr>
      <vt:lpstr>Schedulers</vt:lpstr>
      <vt:lpstr>Default Scheduler in Pintos</vt:lpstr>
      <vt:lpstr>Default Scheduler in Pintos</vt:lpstr>
      <vt:lpstr>Schedulers</vt:lpstr>
      <vt:lpstr>PowerPoint 프레젠테이션</vt:lpstr>
      <vt:lpstr>Threads</vt:lpstr>
      <vt:lpstr>Thread Status</vt:lpstr>
      <vt:lpstr>Thread Switching</vt:lpstr>
      <vt:lpstr>PowerPoint 프레젠테이션</vt:lpstr>
      <vt:lpstr>Semaphores</vt:lpstr>
      <vt:lpstr>Semaphores</vt:lpstr>
      <vt:lpstr>Semaphores</vt:lpstr>
      <vt:lpstr>Locks</vt:lpstr>
      <vt:lpstr>Locks</vt:lpstr>
      <vt:lpstr>Locks</vt:lpstr>
      <vt:lpstr>PowerPoint 프레젠테이션</vt:lpstr>
      <vt:lpstr>Requirements</vt:lpstr>
      <vt:lpstr>Alarm Clock</vt:lpstr>
      <vt:lpstr>Alarm Clock</vt:lpstr>
      <vt:lpstr>Priority Scheduling</vt:lpstr>
      <vt:lpstr>Priority Scheduling</vt:lpstr>
      <vt:lpstr>Priority Scheduling</vt:lpstr>
      <vt:lpstr>Priority Scheduling</vt:lpstr>
      <vt:lpstr>Priority Scheduling</vt:lpstr>
      <vt:lpstr>Priority Scheduling - Aging</vt:lpstr>
      <vt:lpstr>Priority Scheduling - Aging</vt:lpstr>
      <vt:lpstr>Priority Scheduling - Aging</vt:lpstr>
      <vt:lpstr>Advanced Scheduler - BSD Scheduler</vt:lpstr>
      <vt:lpstr>Advanced Scheduler - BSD Scheduler</vt:lpstr>
      <vt:lpstr>Advanced Scheduler - BSD Scheduler</vt:lpstr>
      <vt:lpstr>Advanced Scheduler - Niceness</vt:lpstr>
      <vt:lpstr>Advanced Scheduler - Calculating Priority</vt:lpstr>
      <vt:lpstr>Advanced Scheduler - Calculating recent_cpu</vt:lpstr>
      <vt:lpstr>Advanced Scheduler - Calculating load_avg</vt:lpstr>
      <vt:lpstr>Advanced Scheduler - Summary</vt:lpstr>
      <vt:lpstr>Advanced Scheduler - Fixed-Point Real Arithmetic</vt:lpstr>
      <vt:lpstr>Evaluation</vt:lpstr>
      <vt:lpstr>Evaluation</vt:lpstr>
      <vt:lpstr>Evaluation</vt:lpstr>
      <vt:lpstr>Evaluation</vt:lpstr>
      <vt:lpstr>Documentation</vt:lpstr>
      <vt:lpstr>Evaluation</vt:lpstr>
      <vt:lpstr>Submission</vt:lpstr>
      <vt:lpstr>Submission</vt:lpstr>
      <vt:lpstr>Submission</vt:lpstr>
      <vt:lpstr>Submission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현구</dc:creator>
  <cp:lastModifiedBy>정 지석</cp:lastModifiedBy>
  <cp:revision>1518</cp:revision>
  <cp:lastPrinted>2018-09-20T18:51:01Z</cp:lastPrinted>
  <dcterms:created xsi:type="dcterms:W3CDTF">2018-08-21T08:38:57Z</dcterms:created>
  <dcterms:modified xsi:type="dcterms:W3CDTF">2022-11-09T17:57:49Z</dcterms:modified>
</cp:coreProperties>
</file>