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1.gif" ContentType="image/gif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6.png" ContentType="image/png"/>
  <Override PartName="/ppt/media/image11.png" ContentType="image/png"/>
  <Override PartName="/ppt/media/image5.png" ContentType="image/png"/>
  <Override PartName="/ppt/media/image2.gif" ContentType="image/gif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82292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390420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196640"/>
            <a:ext cx="8229240" cy="5184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5184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5184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142920"/>
            <a:ext cx="8229240" cy="6238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5184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196640"/>
            <a:ext cx="8229240" cy="5184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5184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90420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852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82292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390420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5184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5184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142920"/>
            <a:ext cx="8229240" cy="6238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5184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5184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390420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196640"/>
            <a:ext cx="401544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8520" cy="2472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080" y="142920"/>
            <a:ext cx="1285560" cy="356760"/>
          </a:xfrm>
          <a:prstGeom prst="rect">
            <a:avLst/>
          </a:prstGeom>
        </p:spPr>
      </p:pic>
      <p:sp>
        <p:nvSpPr>
          <p:cNvPr id="1" name="Line 1"/>
          <p:cNvSpPr/>
          <p:nvPr/>
        </p:nvSpPr>
        <p:spPr>
          <a:xfrm>
            <a:off x="499680" y="6500520"/>
            <a:ext cx="8229600" cy="0"/>
          </a:xfrm>
          <a:prstGeom prst="line">
            <a:avLst/>
          </a:prstGeom>
          <a:ln w="28440">
            <a:solidFill>
              <a:srgbClr val="002060"/>
            </a:solidFill>
            <a:round/>
          </a:ln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제목 텍스트의 서식을 편집하려면 클릭하십시오</a:t>
            </a: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.Click to edit Master title style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2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3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4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5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6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번째 개요 수준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7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번째 개요 수준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ko-KR" sz="1200">
                <a:solidFill>
                  <a:srgbClr val="000000"/>
                </a:solidFill>
                <a:latin typeface="Tahoma"/>
                <a:ea typeface="맑은 고딕"/>
              </a:rPr>
              <a:t>Fifth level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7/19/12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5151A1-2141-4111-9101-41D1F171A1B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  <p:sp>
        <p:nvSpPr>
          <p:cNvPr id="7" name="Line 7"/>
          <p:cNvSpPr/>
          <p:nvPr/>
        </p:nvSpPr>
        <p:spPr>
          <a:xfrm>
            <a:off x="467280" y="980640"/>
            <a:ext cx="8229600" cy="0"/>
          </a:xfrm>
          <a:prstGeom prst="line">
            <a:avLst/>
          </a:prstGeom>
          <a:ln w="76320">
            <a:solidFill>
              <a:srgbClr val="003399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080" y="142920"/>
            <a:ext cx="1285560" cy="356760"/>
          </a:xfrm>
          <a:prstGeom prst="rect">
            <a:avLst/>
          </a:prstGeom>
        </p:spPr>
      </p:pic>
      <p:sp>
        <p:nvSpPr>
          <p:cNvPr id="41" name="Line 1"/>
          <p:cNvSpPr/>
          <p:nvPr/>
        </p:nvSpPr>
        <p:spPr>
          <a:xfrm>
            <a:off x="499680" y="6500520"/>
            <a:ext cx="8229600" cy="0"/>
          </a:xfrm>
          <a:prstGeom prst="line">
            <a:avLst/>
          </a:prstGeom>
          <a:ln w="28440">
            <a:solidFill>
              <a:srgbClr val="002060"/>
            </a:solidFill>
            <a:round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642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ko-KR" sz="3200">
                <a:solidFill>
                  <a:srgbClr val="003399"/>
                </a:solidFill>
                <a:latin typeface="Arial"/>
                <a:ea typeface="맑은 고딕"/>
              </a:rPr>
              <a:t>제목 텍스트의 서식을 편집하려면 클릭하십시오</a:t>
            </a:r>
            <a:r>
              <a:rPr b="1" lang="ko-KR" sz="3200">
                <a:solidFill>
                  <a:srgbClr val="003399"/>
                </a:solidFill>
                <a:latin typeface="Arial"/>
                <a:ea typeface="맑은 고딕"/>
              </a:rPr>
              <a:t>.Click to edit Master title style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7/19/12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213181-61D1-41D1-8161-01E15101416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  <p:sp>
        <p:nvSpPr>
          <p:cNvPr id="46" name="Line 6"/>
          <p:cNvSpPr/>
          <p:nvPr/>
        </p:nvSpPr>
        <p:spPr>
          <a:xfrm>
            <a:off x="499680" y="857160"/>
            <a:ext cx="8229600" cy="0"/>
          </a:xfrm>
          <a:prstGeom prst="line">
            <a:avLst/>
          </a:prstGeom>
          <a:ln w="76320">
            <a:solidFill>
              <a:srgbClr val="0070c0"/>
            </a:solidFill>
            <a:round/>
          </a:ln>
        </p:spPr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ko-KR"/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/>
              <a:t>2</a:t>
            </a:r>
            <a:r>
              <a:rPr lang="ko-KR"/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/>
              <a:t>3</a:t>
            </a:r>
            <a:r>
              <a:rPr lang="ko-KR"/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/>
              <a:t>4</a:t>
            </a:r>
            <a:r>
              <a:rPr lang="ko-KR"/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/>
              <a:t>5</a:t>
            </a:r>
            <a:r>
              <a:rPr lang="ko-KR"/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/>
              <a:t>6</a:t>
            </a:r>
            <a:r>
              <a:rPr lang="ko-KR"/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/>
              <a:t>7</a:t>
            </a:r>
            <a:r>
              <a:rPr lang="ko-KR"/>
              <a:t>번째 개요 수준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System Power Behavior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실험 환경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Odroid-A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Overhead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를 최소화 하기 위하여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Kernel Level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에서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Frequency, Utilization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등을 측정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HW Power meter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를 이용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 Power consumption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CPU stress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Cache &amp; Memory Power consumption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을 측정하기 위하여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Stream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을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L1-D cache, L2 cache, Max Memory bandwidth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크기에 맞추어 수행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http://www.cs.virginia.edu/stream/</a:t>
            </a:r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311161-6161-41F1-B111-31319121811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application analysis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Angry bird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각 코어별 시스템 사용 영역 포함 예정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2191D1-9141-4101-B121-01B14191A12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  <p:pic>
        <p:nvPicPr>
          <p:cNvPr descr="" id="11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-333720" y="1989000"/>
            <a:ext cx="9657360" cy="251316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application analysis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Browser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각 코어별 시스템 사용 영역 포함 예정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41D1A1-3181-41F1-81D1-0181C111F14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  <p:pic>
        <p:nvPicPr>
          <p:cNvPr descr="" id="12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319480"/>
            <a:ext cx="11116440" cy="299952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application analysis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Mobile App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의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Thread level parallelism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이 매우 낮음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안드로이드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App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특성상 평균적으로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18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개 정도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thread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가 생성되나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실제 동작하는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thread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는 대부분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2~3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개 미만임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angry bind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의 경우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1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개의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thread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가 차지하는 비율이 매우 큼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Interactive game(angry bird, cut the rope, trial)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이 이러한 성향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브라우저의 경우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화면에 렌더링을 하는 부분에서 여러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thread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를 사용함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Map, Twitter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등이 이러한 셩향을 보임</a:t>
            </a: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718111-0161-4181-81B1-1151E151D1C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기존 리눅스 동작 방식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Ondemand, Interactive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사용자의 반응성을 위해서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 utilization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이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threshold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를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넘어가면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Max frequency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로 상승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필요 이상으로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Frequency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가 상승하고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threshing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이 발생하는 문제점이 있음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Hotplugging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직전과 현재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의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frequency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가 모두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threshold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이상인 상태가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5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번 연속 발생하는 경우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각 코어를 순차적으로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1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개씩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enable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함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직전과 현재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의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frequency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가 모두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threshold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이하인 상태가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5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번 연속 발생하는 경우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코어를 순차적으로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1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개씩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disable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함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 frequency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의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Notifier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로 등록하여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frequency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가 변경될때마다 이러한 확인을 함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Parallelism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이 있는 경우에도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core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가 활성화되지 않는 문제점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91B151-A181-4101-A111-8191B1A161F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Suggested Solution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App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의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thread level parallelism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이 있는 경우에는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multicore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를 그에 맞추어 사용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Frequency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는 최대한 낮추고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,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Utilization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은 최대한 높이도록 함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각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Application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의 수행 단계에 맞추어서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CPU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성능을 제공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초기화 단계는 최대로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게임이 진행 중일때에는 필요로하는 만큼 적절하게 </a:t>
            </a: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815131-C1D1-41D1-A1E1-0011C121316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Suggested Solution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기존 방법과 비교한 결과</a:t>
            </a: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51C1C1-5101-41A1-B101-C1117111D17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  <p:pic>
        <p:nvPicPr>
          <p:cNvPr descr="" id="13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91640" y="1899000"/>
            <a:ext cx="4275000" cy="474480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Related work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Full-System Analysis and Characterization of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Interactive Smartphone Application (IISWC 2011)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Evolution of Thread-Level Parallelism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in Desktop Applications (ISCA 2010)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Dynamic Voltage and Frequency Scaling based on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Workload Decomposition (ISLPED 2004)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Pack &amp; Cap: Adaptive DVFS and Thread Packing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Under Power Caps (MICRO 2011)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Transaction-Based Adaptive Dynamic Voltage Scaling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for Interactive Applications (ISLPED 2009)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Into the Wild: Studying Real User Activity Patterns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to Guide Power Optimizations for Mobile Architectures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(MICRO 2009)</a:t>
            </a: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6151A1-4161-4191-91F1-112171B141A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Related work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Redline: First Class Support for Interactivity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in Commodity Operating Systems (OSDI 2008)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An Analysis of Power Consumption in a Smartphone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(USENIX ATC 2010)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Identifying Diverse Usage Behaviors of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Smartphone Apps (ACM SIGCOMM IMC 2011)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E17111-7171-4191-B1D1-F1312131B11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Detailed related work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Full-System Analysis and Characterization of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Interactive Smartphone Application (IISWC 2011)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Mobile interactive application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의 특성을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microarchitecture level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에서 분석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Branch misprediction rate, I-cache miss rate, I-TLB miss rate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이 상대적으로 높음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상대적으로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D-cache / TLB miss rate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은 낮음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Mobile Application code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는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shared library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와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system call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의 호출이 많아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footprints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가 큼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data access pattern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이 좋은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locality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를 갖음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210181-2161-4111-B1B1-C1A1713131B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System Power Behavior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CPU core power analysis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 Frequency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가 증가할수록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Utilization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이 증가할수록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동작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Core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의 개수가 많을수록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Power Consumption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이 증가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Frequency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가 높을수록 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Utilization 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증가에 따른 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Power Consumption 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증가 폭이 큼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동일한 성능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, 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즉 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Frequency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와 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Utilization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인 경우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, 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Core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의 개수가 적을수록 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Power Consumption</a:t>
            </a: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이 증가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1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개 코어를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1GHz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로 동작하는 것이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2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개 코어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500MHz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로 동작하는 것보다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Power Consumption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이 약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####%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큼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특히 동일한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Utilization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에서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2 Core 500MHz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보다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1 Core 800MHz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가 더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Power Consumption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이 큼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E1A111-91B1-4151-9151-A151C161214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System Power Behavior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CPU core power analysis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C121F1-21D1-4151-B1E1-2101F161D1E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  <p:pic>
        <p:nvPicPr>
          <p:cNvPr descr="" id="8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41640" y="1673640"/>
            <a:ext cx="5097960" cy="2835000"/>
          </a:xfrm>
          <a:prstGeom prst="rect">
            <a:avLst/>
          </a:prstGeom>
        </p:spPr>
      </p:pic>
      <p:pic>
        <p:nvPicPr>
          <p:cNvPr descr="" id="9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92000" y="3879000"/>
            <a:ext cx="4519800" cy="249588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System Power Behavior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CPU core power analysis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1core 200MH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1core 500MH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1core 800MH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1core 1GH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1core 1.2GH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ff0000"/>
                </a:solidFill>
                <a:latin typeface="Tahoma"/>
                <a:ea typeface="맑은 고딕"/>
              </a:rPr>
              <a:t>2core 500MH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71C1D1-0131-4131-91B1-61C11111C11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  <p:pic>
        <p:nvPicPr>
          <p:cNvPr descr="" id="94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267000" y="3024000"/>
            <a:ext cx="5535360" cy="31964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System Power Behavior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Cache &amp; Memory power analysis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L1, L2, Memory Bus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를 사용할수록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Power Consumption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이 증가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동일한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Cache/Memory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를 사용하는 경우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Frequency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가 높을 수록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Power Consumption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이 큼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114191-51E1-41F1-91F1-511191E1117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  <p:pic>
        <p:nvPicPr>
          <p:cNvPr descr="" id="9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86640" y="3384000"/>
            <a:ext cx="4275000" cy="2345400"/>
          </a:xfrm>
          <a:prstGeom prst="rect">
            <a:avLst/>
          </a:prstGeom>
        </p:spPr>
      </p:pic>
      <p:pic>
        <p:nvPicPr>
          <p:cNvPr descr="" id="99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97000" y="3519000"/>
            <a:ext cx="4341600" cy="225000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application analysis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Angry bird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1 core 1GHz vs 2 core 500MHz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E19191-D1E1-4121-B131-11A18121B14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  <p:pic>
        <p:nvPicPr>
          <p:cNvPr descr="" id="10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89000"/>
            <a:ext cx="9067320" cy="1854000"/>
          </a:xfrm>
          <a:prstGeom prst="rect">
            <a:avLst/>
          </a:prstGeom>
        </p:spPr>
      </p:pic>
      <p:pic>
        <p:nvPicPr>
          <p:cNvPr descr="" id="10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0880" y="4464000"/>
            <a:ext cx="9016560" cy="16632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application analysis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Browser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1 core 1GHz vs 2 core 500MHz</a:t>
            </a:r>
            <a:endParaRPr/>
          </a:p>
        </p:txBody>
      </p:sp>
      <p:sp>
        <p:nvSpPr>
          <p:cNvPr id="10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D15131-4151-4131-B151-41F121C1D12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  <p:pic>
        <p:nvPicPr>
          <p:cNvPr descr="" id="10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840" y="2124000"/>
            <a:ext cx="8953200" cy="1929960"/>
          </a:xfrm>
          <a:prstGeom prst="rect">
            <a:avLst/>
          </a:prstGeom>
        </p:spPr>
      </p:pic>
      <p:pic>
        <p:nvPicPr>
          <p:cNvPr descr="" id="109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464000"/>
            <a:ext cx="8953200" cy="149832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application analysis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Mobile app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은 사용자의 입력에 따라서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Load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가 달라짐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처음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Launching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한 직후 초기화 과정에서 높은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 utilization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을 보여줌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브라우저의 링크를 클릭하면 그에 반응하여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 utilization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이 증가하게 됨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반면 동작을 하지 않으면 매우 낮은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 utilization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을 보여줌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게임은 맵이 변경되거나 스테이지를 이동하는 경우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
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 utilization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이 증가하게 됨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게임이 진행되는 동안에는 사용자의 입력에 상관없이 높은 상태로 일정한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 utilization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을 보여줌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8171B1-41E1-4121-91C1-A1D1A111510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42920"/>
            <a:ext cx="8229240" cy="76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3200">
                <a:solidFill>
                  <a:srgbClr val="003399"/>
                </a:solidFill>
                <a:latin typeface="Tahoma"/>
                <a:ea typeface="맑은 고딕"/>
              </a:rPr>
              <a:t>Mobile application analysis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- Application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마다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Multicore </a:t>
            </a:r>
            <a:r>
              <a:rPr lang="ko-KR" sz="2400">
                <a:solidFill>
                  <a:srgbClr val="000000"/>
                </a:solidFill>
                <a:latin typeface="Tahoma"/>
                <a:ea typeface="맑은 고딕"/>
              </a:rPr>
              <a:t>활용 정도가 다름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동일 성능을 내는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CPU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설정에서 비교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Angry brid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의 경우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Multicore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활용률이 나쁨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시간별 각 코어간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Utilization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의 차이가 매우 큼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특히 게임이 진행되는 구간에서 두 코어간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Utilization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의 차이가 매우 큼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Trial(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레이싱 게임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)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등이 동일한 특성을 보여줌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Browser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의 경우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, Multicore </a:t>
            </a:r>
            <a:r>
              <a:rPr lang="ko-KR" sz="2000">
                <a:solidFill>
                  <a:srgbClr val="000000"/>
                </a:solidFill>
                <a:latin typeface="Tahoma"/>
                <a:ea typeface="맑은 고딕"/>
              </a:rPr>
              <a:t>활용률이 좋음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초기화 단계를 제외하고 각 코어간 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Utilization</a:t>
            </a: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이 동일하게 움직임</a:t>
            </a:r>
            <a:endParaRPr/>
          </a:p>
          <a:p>
            <a:pPr lvl="1">
              <a:buFont typeface="Arial"/>
              <a:buChar char="–"/>
            </a:pPr>
            <a:r>
              <a:rPr lang="ko-KR" sz="1600">
                <a:solidFill>
                  <a:srgbClr val="000000"/>
                </a:solidFill>
                <a:latin typeface="Tahoma"/>
                <a:ea typeface="맑은 고딕"/>
              </a:rPr>
              <a:t>구글 맵 등이 동일한 특성을 보여줌</a:t>
            </a:r>
            <a:endParaRPr/>
          </a:p>
        </p:txBody>
      </p:sp>
      <p:sp>
        <p:nvSpPr>
          <p:cNvPr id="11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01A1A1-6191-41A1-81D1-9121A12121E1}" type="slidenum">
              <a:rPr lang="en-US">
                <a:solidFill>
                  <a:srgbClr val="000000"/>
                </a:solidFill>
                <a:latin typeface="Times New Roman"/>
                <a:ea typeface="맑은 고딕"/>
              </a:rPr>
              <a:t>&lt;숫자&gt;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