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9"/>
  </p:notesMasterIdLst>
  <p:handoutMasterIdLst>
    <p:handoutMasterId r:id="rId20"/>
  </p:handoutMasterIdLst>
  <p:sldIdLst>
    <p:sldId id="360" r:id="rId2"/>
    <p:sldId id="495" r:id="rId3"/>
    <p:sldId id="461" r:id="rId4"/>
    <p:sldId id="493" r:id="rId5"/>
    <p:sldId id="504" r:id="rId6"/>
    <p:sldId id="496" r:id="rId7"/>
    <p:sldId id="487" r:id="rId8"/>
    <p:sldId id="465" r:id="rId9"/>
    <p:sldId id="497" r:id="rId10"/>
    <p:sldId id="498" r:id="rId11"/>
    <p:sldId id="503" r:id="rId12"/>
    <p:sldId id="494" r:id="rId13"/>
    <p:sldId id="500" r:id="rId14"/>
    <p:sldId id="499" r:id="rId15"/>
    <p:sldId id="505" r:id="rId16"/>
    <p:sldId id="501" r:id="rId17"/>
    <p:sldId id="502" r:id="rId1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35AA80-0FC1-4675-BDBE-81ED53D1FA35}">
          <p14:sldIdLst>
            <p14:sldId id="360"/>
            <p14:sldId id="495"/>
            <p14:sldId id="461"/>
            <p14:sldId id="493"/>
            <p14:sldId id="504"/>
            <p14:sldId id="496"/>
            <p14:sldId id="487"/>
            <p14:sldId id="465"/>
            <p14:sldId id="497"/>
            <p14:sldId id="498"/>
            <p14:sldId id="503"/>
            <p14:sldId id="494"/>
            <p14:sldId id="500"/>
            <p14:sldId id="499"/>
            <p14:sldId id="505"/>
            <p14:sldId id="501"/>
            <p14:sldId id="502"/>
          </p14:sldIdLst>
        </p14:section>
        <p14:section name="backup slide" id="{35A36F94-AD78-416A-A27E-E56DE012518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4C5"/>
    <a:srgbClr val="A0BF61"/>
    <a:srgbClr val="E32948"/>
    <a:srgbClr val="0000FF"/>
    <a:srgbClr val="13A808"/>
    <a:srgbClr val="119307"/>
    <a:srgbClr val="F2B800"/>
    <a:srgbClr val="009E47"/>
    <a:srgbClr val="6FE372"/>
    <a:srgbClr val="4EE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86735" autoAdjust="0"/>
  </p:normalViewPr>
  <p:slideViewPr>
    <p:cSldViewPr>
      <p:cViewPr>
        <p:scale>
          <a:sx n="70" d="100"/>
          <a:sy n="70" d="100"/>
        </p:scale>
        <p:origin x="-2648" y="-8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2568" y="-108"/>
      </p:cViewPr>
      <p:guideLst>
        <p:guide orient="horz" pos="3128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Power consumption</c:v>
                </c:pt>
              </c:strCache>
            </c:strRef>
          </c:tx>
          <c:explosion val="25"/>
          <c:cat>
            <c:strRef>
              <c:f>Sheet1!$A$2:$A$6</c:f>
              <c:strCache>
                <c:ptCount val="5"/>
                <c:pt idx="0">
                  <c:v>Display</c:v>
                </c:pt>
                <c:pt idx="1">
                  <c:v>Communication</c:v>
                </c:pt>
                <c:pt idx="2">
                  <c:v>CPU</c:v>
                </c:pt>
                <c:pt idx="3">
                  <c:v>RAM</c:v>
                </c:pt>
                <c:pt idx="4">
                  <c:v>Rest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31.0</c:v>
                </c:pt>
                <c:pt idx="1">
                  <c:v>31.0</c:v>
                </c:pt>
                <c:pt idx="2">
                  <c:v>19.0</c:v>
                </c:pt>
                <c:pt idx="3">
                  <c:v>5.0</c:v>
                </c:pt>
                <c:pt idx="4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EA012-EA2B-4FEB-8B78-C1A9C7B341E4}" type="datetimeFigureOut">
              <a:rPr lang="ko-KR" altLang="en-US" smtClean="0"/>
              <a:pPr/>
              <a:t>12. 9. 20.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899CA-C844-4BF6-9389-68B7FDD611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D8C0F-A700-443D-ADAE-5CD7BB2A003D}" type="datetimeFigureOut">
              <a:rPr lang="ko-KR" altLang="en-US" smtClean="0"/>
              <a:pPr/>
              <a:t>12. 9. 20.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3147F-580E-41D1-850D-88600EB253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47F-580E-41D1-850D-88600EB2532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9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2130425"/>
            <a:ext cx="6429420" cy="1470025"/>
          </a:xfrm>
        </p:spPr>
        <p:txBody>
          <a:bodyPr/>
          <a:lstStyle>
            <a:lvl1pPr>
              <a:defRPr sz="2800">
                <a:solidFill>
                  <a:srgbClr val="003399"/>
                </a:solidFill>
                <a:latin typeface="+mj-lt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273E-E48D-4F44-8A21-6D9C0880AF4D}" type="datetime1">
              <a:rPr lang="ko-KR" altLang="en-US" smtClean="0"/>
              <a:pPr/>
              <a:t>12. 9. 20.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00034" y="714356"/>
            <a:ext cx="285752" cy="12858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65868"/>
          </a:xfrm>
        </p:spPr>
        <p:txBody>
          <a:bodyPr/>
          <a:lstStyle>
            <a:lvl1pPr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/>
          <a:lstStyle>
            <a:lvl1pPr>
              <a:defRPr b="0">
                <a:latin typeface="Tahoma" pitchFamily="34" charset="0"/>
                <a:cs typeface="Tahoma" pitchFamily="34" charset="0"/>
              </a:defRPr>
            </a:lvl1pPr>
            <a:lvl2pPr>
              <a:defRPr sz="2000" b="0">
                <a:latin typeface="Tahoma" pitchFamily="34" charset="0"/>
                <a:cs typeface="Tahoma" pitchFamily="34" charset="0"/>
              </a:defRPr>
            </a:lvl2pPr>
            <a:lvl3pPr>
              <a:defRPr b="0">
                <a:latin typeface="Tahoma" pitchFamily="34" charset="0"/>
                <a:cs typeface="Tahoma" pitchFamily="34" charset="0"/>
              </a:defRPr>
            </a:lvl3pPr>
            <a:lvl4pPr>
              <a:defRPr b="0">
                <a:latin typeface="Tahoma" pitchFamily="34" charset="0"/>
                <a:cs typeface="Tahoma" pitchFamily="34" charset="0"/>
              </a:defRPr>
            </a:lvl4pPr>
            <a:lvl5pPr>
              <a:defRPr b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24A8-0447-47A3-9F80-B968318D703C}" type="datetime1">
              <a:rPr lang="ko-KR" altLang="en-US" smtClean="0"/>
              <a:pPr/>
              <a:t>12. 9. 20.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467544" y="980728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0748-35C1-4FF4-94EB-0D8F8073FA07}" type="datetime1">
              <a:rPr lang="ko-KR" altLang="en-US" smtClean="0"/>
              <a:pPr/>
              <a:t>12. 9. 20.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3B99-A122-4B52-BD6D-2E3CC954AE24}" type="datetime1">
              <a:rPr lang="ko-KR" altLang="en-US" smtClean="0"/>
              <a:pPr/>
              <a:t>12. 9. 20.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2227-0A13-4B35-9463-5B3AE2717677}" type="datetime1">
              <a:rPr lang="ko-KR" altLang="en-US" smtClean="0"/>
              <a:pPr/>
              <a:t>12. 9. 20.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0"/>
            <a:ext cx="822960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94D79-D06F-4D51-B39E-8BF80756BDE4}" type="datetime1">
              <a:rPr lang="ko-KR" altLang="en-US" smtClean="0"/>
              <a:pPr/>
              <a:t>12. 9. 20.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8AEC-0EBD-4D08-946B-2BA73178E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6" descr="KAIST_뒷배경 흰색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58116" y="142852"/>
            <a:ext cx="1285884" cy="357190"/>
          </a:xfrm>
          <a:prstGeom prst="rect">
            <a:avLst/>
          </a:prstGeom>
        </p:spPr>
      </p:pic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00034" y="6500834"/>
            <a:ext cx="8229600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rgbClr val="0033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1530" y="2348880"/>
            <a:ext cx="8595955" cy="1470025"/>
          </a:xfrm>
        </p:spPr>
        <p:txBody>
          <a:bodyPr/>
          <a:lstStyle/>
          <a:p>
            <a:r>
              <a:rPr lang="en-US" altLang="ko-KR" sz="32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Power Reduction Technique for Smartphones</a:t>
            </a:r>
            <a:endParaRPr lang="ko-KR" altLang="en-US" sz="3200" b="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2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en-US" altLang="ko-KR" dirty="0"/>
              <a:t>utilization and frequency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898830"/>
            <a:ext cx="6841029" cy="369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1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consumption comparison: 1 </a:t>
            </a:r>
            <a:r>
              <a:rPr lang="en-US" dirty="0" err="1"/>
              <a:t>vs</a:t>
            </a:r>
            <a:r>
              <a:rPr lang="en-US" dirty="0"/>
              <a:t> 2 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Picture 4" descr="스크린샷 2012-09-20 오후 1.33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1988840"/>
            <a:ext cx="6732240" cy="35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5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CPUs has multiple idle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entering more deep idle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save </a:t>
            </a:r>
            <a:r>
              <a:rPr lang="en-US" dirty="0"/>
              <a:t>more </a:t>
            </a:r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increase </a:t>
            </a:r>
            <a:r>
              <a:rPr lang="en-US" dirty="0"/>
              <a:t>the enter-exit </a:t>
            </a:r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increase </a:t>
            </a:r>
            <a:r>
              <a:rPr lang="en-US" dirty="0"/>
              <a:t>residency </a:t>
            </a:r>
            <a:r>
              <a:rPr lang="en-US" dirty="0" smtClean="0"/>
              <a:t>time</a:t>
            </a:r>
          </a:p>
          <a:p>
            <a:pPr lvl="1"/>
            <a:endParaRPr lang="en-US" dirty="0"/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Driver</a:t>
            </a:r>
          </a:p>
          <a:p>
            <a:pPr lvl="2"/>
            <a:r>
              <a:rPr lang="en-US" dirty="0" smtClean="0"/>
              <a:t>CPU </a:t>
            </a:r>
            <a:r>
              <a:rPr lang="en-US" dirty="0"/>
              <a:t>specific implementation code by each </a:t>
            </a:r>
            <a:r>
              <a:rPr lang="en-US" dirty="0" smtClean="0"/>
              <a:t>vendor</a:t>
            </a:r>
          </a:p>
          <a:p>
            <a:pPr lvl="2"/>
            <a:r>
              <a:rPr lang="en-US" dirty="0" smtClean="0"/>
              <a:t>Common interface</a:t>
            </a:r>
          </a:p>
          <a:p>
            <a:pPr lvl="1"/>
            <a:r>
              <a:rPr lang="en-US" dirty="0" smtClean="0"/>
              <a:t>Governor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Ladder</a:t>
            </a:r>
          </a:p>
          <a:p>
            <a:pPr lvl="3"/>
            <a:r>
              <a:rPr lang="en-US" dirty="0"/>
              <a:t>step-wise </a:t>
            </a:r>
            <a:r>
              <a:rPr lang="en-US" dirty="0" smtClean="0"/>
              <a:t>approach</a:t>
            </a:r>
          </a:p>
          <a:p>
            <a:pPr lvl="3"/>
            <a:r>
              <a:rPr lang="en-US" dirty="0" smtClean="0"/>
              <a:t>Under </a:t>
            </a:r>
            <a:r>
              <a:rPr lang="en-US" dirty="0"/>
              <a:t>utilize the deep idle state using </a:t>
            </a:r>
            <a:r>
              <a:rPr lang="en-US" dirty="0" err="1"/>
              <a:t>tickless</a:t>
            </a:r>
            <a:r>
              <a:rPr lang="en-US" dirty="0"/>
              <a:t> kernel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Menu</a:t>
            </a:r>
          </a:p>
          <a:p>
            <a:pPr lvl="3"/>
            <a:r>
              <a:rPr lang="en-US" dirty="0" smtClean="0"/>
              <a:t>pick </a:t>
            </a:r>
            <a:r>
              <a:rPr lang="en-US" dirty="0"/>
              <a:t>the deepest possible idle state straight </a:t>
            </a:r>
            <a:r>
              <a:rPr lang="en-US" dirty="0" smtClean="0"/>
              <a:t>away</a:t>
            </a:r>
          </a:p>
          <a:p>
            <a:pPr lvl="3"/>
            <a:r>
              <a:rPr lang="en-US" dirty="0" smtClean="0"/>
              <a:t>Considering</a:t>
            </a:r>
            <a:endParaRPr lang="en-US" dirty="0"/>
          </a:p>
          <a:p>
            <a:pPr lvl="4"/>
            <a:r>
              <a:rPr lang="en-US" dirty="0" smtClean="0"/>
              <a:t>Energy </a:t>
            </a:r>
            <a:r>
              <a:rPr lang="en-US" dirty="0"/>
              <a:t>break even point</a:t>
            </a:r>
          </a:p>
          <a:p>
            <a:pPr lvl="4"/>
            <a:r>
              <a:rPr lang="en-US" dirty="0"/>
              <a:t>Performance impact</a:t>
            </a:r>
          </a:p>
          <a:p>
            <a:pPr lvl="4"/>
            <a:r>
              <a:rPr lang="en-US" dirty="0"/>
              <a:t>Latency tolerance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5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CPUs has multiple idle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ARM cortex IDLE mode</a:t>
            </a:r>
          </a:p>
          <a:p>
            <a:pPr lvl="1"/>
            <a:r>
              <a:rPr lang="en-US" dirty="0"/>
              <a:t>Run </a:t>
            </a:r>
            <a:r>
              <a:rPr lang="en-US" dirty="0" smtClean="0"/>
              <a:t>mode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Standby mode</a:t>
            </a:r>
          </a:p>
          <a:p>
            <a:pPr lvl="2"/>
            <a:r>
              <a:rPr lang="en-US" dirty="0"/>
              <a:t>WFI / WFE disable most of the clock in processors</a:t>
            </a:r>
          </a:p>
          <a:p>
            <a:pPr lvl="2"/>
            <a:r>
              <a:rPr lang="en-US" dirty="0"/>
              <a:t>Logic power </a:t>
            </a:r>
            <a:r>
              <a:rPr lang="en-US" dirty="0" smtClean="0"/>
              <a:t>up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Dormant mode</a:t>
            </a:r>
          </a:p>
          <a:p>
            <a:pPr lvl="2"/>
            <a:r>
              <a:rPr lang="en-US" dirty="0"/>
              <a:t>Core processor power down</a:t>
            </a:r>
          </a:p>
          <a:p>
            <a:pPr lvl="2"/>
            <a:r>
              <a:rPr lang="en-US" dirty="0"/>
              <a:t>Cache &amp; RAM power up </a:t>
            </a:r>
          </a:p>
          <a:p>
            <a:pPr lvl="2"/>
            <a:r>
              <a:rPr lang="en-US" dirty="0"/>
              <a:t>Wake up by </a:t>
            </a:r>
            <a:r>
              <a:rPr lang="en-US" dirty="0" smtClean="0"/>
              <a:t>PMU (Power management unit)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Shutdown mode</a:t>
            </a:r>
          </a:p>
          <a:p>
            <a:pPr lvl="2"/>
            <a:r>
              <a:rPr lang="en-US" dirty="0"/>
              <a:t>Core processor &amp; cache power down</a:t>
            </a:r>
          </a:p>
          <a:p>
            <a:pPr lvl="2"/>
            <a:r>
              <a:rPr lang="en-US" dirty="0"/>
              <a:t>CPU &amp; cache state is saved</a:t>
            </a:r>
          </a:p>
          <a:p>
            <a:pPr lvl="2"/>
            <a:r>
              <a:rPr lang="en-US" dirty="0"/>
              <a:t>Wake up by PMU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9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CPUs has multiple idle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Exynos4 idle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menu governor select best idle state among of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0" y="2483895"/>
            <a:ext cx="4410490" cy="28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0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836585" y="2618910"/>
            <a:ext cx="8010890" cy="1470025"/>
          </a:xfrm>
        </p:spPr>
        <p:txBody>
          <a:bodyPr/>
          <a:lstStyle/>
          <a:p>
            <a:pPr algn="l"/>
            <a:r>
              <a:rPr lang="en-US" dirty="0" smtClean="0"/>
              <a:t>Display power management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6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refresh rate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frame rate when unchanged </a:t>
            </a:r>
            <a:r>
              <a:rPr lang="en-US" dirty="0" smtClean="0"/>
              <a:t>scenes</a:t>
            </a:r>
          </a:p>
          <a:p>
            <a:pPr lvl="1"/>
            <a:r>
              <a:rPr lang="en-US" dirty="0"/>
              <a:t>LCD &amp; LED has its </a:t>
            </a:r>
            <a:r>
              <a:rPr lang="en-US" dirty="0" smtClean="0"/>
              <a:t>own frame </a:t>
            </a:r>
            <a:r>
              <a:rPr lang="en-US" dirty="0"/>
              <a:t>rate</a:t>
            </a:r>
          </a:p>
          <a:p>
            <a:pPr lvl="2"/>
            <a:r>
              <a:rPr lang="en-US" dirty="0"/>
              <a:t>60hz: 60 frames per </a:t>
            </a:r>
            <a:r>
              <a:rPr lang="en-US" dirty="0" smtClean="0"/>
              <a:t>second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/>
              <a:t>Paper: System-Level Display Power Reduction Technologies for Portable Computing and Communications Devices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Both </a:t>
            </a:r>
            <a:r>
              <a:rPr lang="en-US" dirty="0" err="1"/>
              <a:t>Nvidia</a:t>
            </a:r>
            <a:r>
              <a:rPr lang="en-US" dirty="0"/>
              <a:t> &amp; Intel has their own patents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Picture 4" descr="스크린샷 2012-09-20 오후 1.52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2528900"/>
            <a:ext cx="7605845" cy="18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7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refresh rate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  <a:r>
              <a:rPr lang="en-US" smtClean="0"/>
              <a:t>(Android) handle the unnecessary refresh </a:t>
            </a:r>
            <a:br>
              <a:rPr lang="en-US" smtClean="0"/>
            </a:br>
            <a:r>
              <a:rPr lang="en-US" smtClean="0"/>
              <a:t>using </a:t>
            </a:r>
            <a:r>
              <a:rPr lang="en-US" dirty="0" smtClean="0"/>
              <a:t>SW technique</a:t>
            </a:r>
          </a:p>
          <a:p>
            <a:pPr lvl="1"/>
            <a:r>
              <a:rPr lang="en-US" dirty="0" err="1"/>
              <a:t>SurfaceFlinger</a:t>
            </a:r>
            <a:r>
              <a:rPr lang="en-US" dirty="0"/>
              <a:t> has its own buffer</a:t>
            </a:r>
          </a:p>
          <a:p>
            <a:pPr lvl="1"/>
            <a:r>
              <a:rPr lang="en-US" dirty="0"/>
              <a:t>Surface buffer </a:t>
            </a:r>
            <a:r>
              <a:rPr lang="en-US" dirty="0" smtClean="0"/>
              <a:t>comparison before writing Frame buffer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Picture 4" descr="스크린샷 2012-09-20 오후 2.02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65" y="2708920"/>
            <a:ext cx="5922290" cy="27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3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are </a:t>
            </a:r>
            <a:r>
              <a:rPr lang="en-US" dirty="0">
                <a:solidFill>
                  <a:srgbClr val="FF0000"/>
                </a:solidFill>
              </a:rPr>
              <a:t>new workload </a:t>
            </a:r>
            <a:r>
              <a:rPr lang="en-US" dirty="0"/>
              <a:t>in mobile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Different from traditional CPU/Memory bound workloads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Picture 2" descr="figure_01_f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2168860"/>
            <a:ext cx="7900903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73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Power consumption breakdown in the </a:t>
            </a:r>
            <a:r>
              <a:rPr lang="en-US" altLang="ko-KR" dirty="0" smtClean="0"/>
              <a:t>Smartphone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Hard </a:t>
            </a:r>
            <a:r>
              <a:rPr lang="en-US" altLang="ko-KR" dirty="0" smtClean="0"/>
              <a:t>to reduce the power consumption of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both </a:t>
            </a:r>
            <a:r>
              <a:rPr lang="en-US" altLang="ko-KR" dirty="0" smtClean="0"/>
              <a:t>display and communication </a:t>
            </a:r>
            <a:r>
              <a:rPr lang="en-US" altLang="ko-KR" dirty="0" smtClean="0"/>
              <a:t>module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099668258"/>
              </p:ext>
            </p:extLst>
          </p:nvPr>
        </p:nvGraphicFramePr>
        <p:xfrm>
          <a:off x="1646675" y="1493785"/>
          <a:ext cx="6480720" cy="35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1550" y="6174305"/>
            <a:ext cx="696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바탕"/>
                <a:ea typeface="바탕"/>
                <a:cs typeface="Tahoma" pitchFamily="34" charset="0"/>
              </a:rPr>
              <a:t>※</a:t>
            </a:r>
            <a:r>
              <a:rPr lang="en-US" altLang="ko-KR" sz="1200" dirty="0" smtClean="0">
                <a:latin typeface="Tahoma" pitchFamily="34" charset="0"/>
                <a:cs typeface="Tahoma" pitchFamily="34" charset="0"/>
              </a:rPr>
              <a:t>A</a:t>
            </a:r>
            <a:r>
              <a:rPr lang="en-US" altLang="ko-KR" sz="1200" dirty="0">
                <a:latin typeface="Tahoma" pitchFamily="34" charset="0"/>
                <a:cs typeface="Tahoma" pitchFamily="34" charset="0"/>
              </a:rPr>
              <a:t>. Carroll and G. </a:t>
            </a:r>
            <a:r>
              <a:rPr lang="en-US" altLang="ko-KR" sz="1200" dirty="0" err="1">
                <a:latin typeface="Tahoma" pitchFamily="34" charset="0"/>
                <a:cs typeface="Tahoma" pitchFamily="34" charset="0"/>
              </a:rPr>
              <a:t>Heiser</a:t>
            </a:r>
            <a:r>
              <a:rPr lang="en-US" altLang="ko-KR" sz="1200" dirty="0">
                <a:latin typeface="Tahoma" pitchFamily="34" charset="0"/>
                <a:cs typeface="Tahoma" pitchFamily="34" charset="0"/>
              </a:rPr>
              <a:t>, “An Analysis of Power Consumption in a Smartphone” USENIX ATC 2010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34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management </a:t>
            </a:r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</a:t>
            </a:r>
            <a:r>
              <a:rPr lang="en-US" dirty="0"/>
              <a:t>&amp; </a:t>
            </a:r>
            <a:r>
              <a:rPr lang="en-US" dirty="0" smtClean="0"/>
              <a:t>GPU</a:t>
            </a:r>
          </a:p>
          <a:p>
            <a:pPr lvl="1"/>
            <a:r>
              <a:rPr lang="en-US" dirty="0" smtClean="0"/>
              <a:t>Active Power</a:t>
            </a:r>
          </a:p>
          <a:p>
            <a:pPr lvl="2"/>
            <a:r>
              <a:rPr lang="en-US" dirty="0" smtClean="0"/>
              <a:t>DVFS </a:t>
            </a:r>
            <a:r>
              <a:rPr lang="en-US" dirty="0"/>
              <a:t>(P-state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HotPlugging</a:t>
            </a:r>
            <a:endParaRPr lang="en-US" dirty="0" smtClean="0"/>
          </a:p>
          <a:p>
            <a:pPr lvl="1"/>
            <a:r>
              <a:rPr lang="en-US" dirty="0" smtClean="0"/>
              <a:t>Idle Power</a:t>
            </a:r>
          </a:p>
          <a:p>
            <a:pPr lvl="2"/>
            <a:r>
              <a:rPr lang="en-US" dirty="0" smtClean="0"/>
              <a:t>CPU </a:t>
            </a:r>
            <a:r>
              <a:rPr lang="en-US" dirty="0"/>
              <a:t>Idle state level control (C-state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Tickless</a:t>
            </a:r>
            <a:r>
              <a:rPr lang="en-US" dirty="0" smtClean="0"/>
              <a:t> kernel</a:t>
            </a:r>
          </a:p>
          <a:p>
            <a:pPr lvl="2"/>
            <a:endParaRPr lang="en-US" dirty="0"/>
          </a:p>
          <a:p>
            <a:r>
              <a:rPr lang="en-US" dirty="0" smtClean="0"/>
              <a:t>Display</a:t>
            </a:r>
          </a:p>
          <a:p>
            <a:pPr lvl="1"/>
            <a:r>
              <a:rPr lang="en-US" dirty="0" smtClean="0"/>
              <a:t>Refresh </a:t>
            </a:r>
            <a:r>
              <a:rPr lang="en-US" dirty="0"/>
              <a:t>rate </a:t>
            </a:r>
            <a:r>
              <a:rPr lang="en-US" dirty="0" smtClean="0"/>
              <a:t>switching</a:t>
            </a:r>
          </a:p>
          <a:p>
            <a:pPr lvl="1"/>
            <a:r>
              <a:rPr lang="en-US" dirty="0" smtClean="0"/>
              <a:t>Brightness control</a:t>
            </a:r>
          </a:p>
          <a:p>
            <a:pPr lvl="1"/>
            <a:r>
              <a:rPr lang="en-US" dirty="0" smtClean="0"/>
              <a:t>Smart display 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1910" y="1808820"/>
            <a:ext cx="475708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Power</a:t>
            </a:r>
            <a:r>
              <a:rPr lang="en-US" sz="2400" baseline="-25000" dirty="0" err="1" smtClean="0"/>
              <a:t>Total</a:t>
            </a:r>
            <a:r>
              <a:rPr lang="en-US" sz="2400" dirty="0" smtClean="0"/>
              <a:t> = </a:t>
            </a:r>
            <a:r>
              <a:rPr lang="en-US" sz="2400" dirty="0" err="1" smtClean="0"/>
              <a:t>Power</a:t>
            </a:r>
            <a:r>
              <a:rPr lang="en-US" sz="2400" baseline="-25000" dirty="0" err="1" smtClean="0"/>
              <a:t>dynamic</a:t>
            </a:r>
            <a:r>
              <a:rPr lang="en-US" sz="2400" dirty="0" smtClean="0"/>
              <a:t> + </a:t>
            </a:r>
            <a:r>
              <a:rPr lang="en-US" sz="2400" dirty="0" err="1" smtClean="0"/>
              <a:t>Power</a:t>
            </a:r>
            <a:r>
              <a:rPr lang="en-US" sz="2400" baseline="-25000" dirty="0" err="1" smtClean="0"/>
              <a:t>static</a:t>
            </a:r>
            <a:endParaRPr lang="en-US" sz="2400" baseline="-250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= α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400" dirty="0" smtClean="0"/>
              <a:t>C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400" dirty="0" smtClean="0"/>
              <a:t>f + </a:t>
            </a:r>
            <a:r>
              <a:rPr lang="en-US" sz="2400" dirty="0" err="1" smtClean="0"/>
              <a:t>V</a:t>
            </a:r>
            <a:r>
              <a:rPr lang="en-US" sz="2400" dirty="0" err="1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400" dirty="0" err="1" smtClean="0"/>
              <a:t>I</a:t>
            </a:r>
            <a:r>
              <a:rPr lang="en-US" sz="2400" baseline="-25000" dirty="0" err="1" smtClean="0"/>
              <a:t>leak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22430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016605" y="2618910"/>
            <a:ext cx="8010890" cy="1470025"/>
          </a:xfrm>
        </p:spPr>
        <p:txBody>
          <a:bodyPr/>
          <a:lstStyle/>
          <a:p>
            <a:pPr algn="l"/>
            <a:r>
              <a:rPr lang="en-US" dirty="0" smtClean="0"/>
              <a:t>CPU power management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4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Voltage Frequency Scaling (DVFS)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 voltage and </a:t>
            </a:r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according </a:t>
            </a:r>
            <a:r>
              <a:rPr lang="en-US" dirty="0"/>
              <a:t>to the performance </a:t>
            </a:r>
            <a:r>
              <a:rPr lang="en-US" dirty="0" smtClean="0"/>
              <a:t>request</a:t>
            </a:r>
          </a:p>
          <a:p>
            <a:pPr lvl="1"/>
            <a:endParaRPr lang="en-US" dirty="0"/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Driver</a:t>
            </a:r>
          </a:p>
          <a:p>
            <a:pPr lvl="2"/>
            <a:r>
              <a:rPr lang="en-US" dirty="0" smtClean="0"/>
              <a:t>CPU specific implementation code by each vendor</a:t>
            </a:r>
          </a:p>
          <a:p>
            <a:pPr lvl="2"/>
            <a:r>
              <a:rPr lang="en-US" dirty="0" smtClean="0"/>
              <a:t>Common interface</a:t>
            </a:r>
          </a:p>
          <a:p>
            <a:pPr lvl="1"/>
            <a:r>
              <a:rPr lang="en-US" dirty="0" smtClean="0"/>
              <a:t>Governor</a:t>
            </a:r>
          </a:p>
          <a:p>
            <a:pPr lvl="2"/>
            <a:r>
              <a:rPr lang="en-US" dirty="0" smtClean="0"/>
              <a:t>DVFS managing scheme</a:t>
            </a:r>
          </a:p>
          <a:p>
            <a:pPr lvl="2"/>
            <a:r>
              <a:rPr lang="en-US" dirty="0" smtClean="0"/>
              <a:t>Commonly used by entire </a:t>
            </a:r>
            <a:r>
              <a:rPr lang="en-US" dirty="0" err="1" smtClean="0"/>
              <a:t>linux</a:t>
            </a:r>
            <a:r>
              <a:rPr lang="en-US" dirty="0" smtClean="0"/>
              <a:t> system such as Server, mobile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02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705540" y="2393885"/>
            <a:ext cx="2655295" cy="1119369"/>
          </a:xfrm>
          <a:prstGeom prst="rect">
            <a:avLst/>
          </a:prstGeom>
          <a:solidFill>
            <a:srgbClr val="A0BF6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Workload</a:t>
            </a:r>
            <a:endParaRPr lang="ko-KR" altLang="en-US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DVFS governor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Performance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Powersave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850140" y="1853825"/>
            <a:ext cx="6928831" cy="1986256"/>
            <a:chOff x="850140" y="1853825"/>
            <a:chExt cx="6928831" cy="1986256"/>
          </a:xfrm>
        </p:grpSpPr>
        <p:grpSp>
          <p:nvGrpSpPr>
            <p:cNvPr id="13" name="그룹 12"/>
            <p:cNvGrpSpPr/>
            <p:nvPr/>
          </p:nvGrpSpPr>
          <p:grpSpPr>
            <a:xfrm>
              <a:off x="1250250" y="1853825"/>
              <a:ext cx="6528721" cy="1678479"/>
              <a:chOff x="1250250" y="1853825"/>
              <a:chExt cx="6528721" cy="1678479"/>
            </a:xfrm>
          </p:grpSpPr>
          <p:cxnSp>
            <p:nvCxnSpPr>
              <p:cNvPr id="6" name="직선 화살표 연결선 5"/>
              <p:cNvCxnSpPr/>
              <p:nvPr/>
            </p:nvCxnSpPr>
            <p:spPr>
              <a:xfrm>
                <a:off x="1253246" y="3513254"/>
                <a:ext cx="6525725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flipH="1" flipV="1">
                <a:off x="1250250" y="1853825"/>
                <a:ext cx="2996" cy="1678479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7002270" y="3532304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Time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0800000">
              <a:off x="850140" y="2238580"/>
              <a:ext cx="400110" cy="9089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Frequency</a:t>
              </a:r>
              <a:endParaRPr lang="ko-KR" altLang="en-US" sz="1400" dirty="0">
                <a:latin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1250250" y="2393885"/>
            <a:ext cx="147654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703045" y="2393885"/>
            <a:ext cx="39154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03860" y="4988552"/>
            <a:ext cx="2655295" cy="1119369"/>
          </a:xfrm>
          <a:prstGeom prst="rect">
            <a:avLst/>
          </a:prstGeom>
          <a:solidFill>
            <a:srgbClr val="A0BF6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Workload</a:t>
            </a:r>
            <a:endParaRPr lang="ko-KR" altLang="en-US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48460" y="4448492"/>
            <a:ext cx="6928831" cy="1986256"/>
            <a:chOff x="850140" y="1853825"/>
            <a:chExt cx="6928831" cy="1986256"/>
          </a:xfrm>
        </p:grpSpPr>
        <p:grpSp>
          <p:nvGrpSpPr>
            <p:cNvPr id="25" name="그룹 24"/>
            <p:cNvGrpSpPr/>
            <p:nvPr/>
          </p:nvGrpSpPr>
          <p:grpSpPr>
            <a:xfrm>
              <a:off x="1250250" y="1853825"/>
              <a:ext cx="6528721" cy="1678479"/>
              <a:chOff x="1250250" y="1853825"/>
              <a:chExt cx="6528721" cy="1678479"/>
            </a:xfrm>
          </p:grpSpPr>
          <p:cxnSp>
            <p:nvCxnSpPr>
              <p:cNvPr id="28" name="직선 화살표 연결선 27"/>
              <p:cNvCxnSpPr/>
              <p:nvPr/>
            </p:nvCxnSpPr>
            <p:spPr>
              <a:xfrm>
                <a:off x="1253246" y="3513254"/>
                <a:ext cx="6525725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H="1" flipV="1">
                <a:off x="1250250" y="1853825"/>
                <a:ext cx="2996" cy="1678479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7002270" y="3532304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0800000">
              <a:off x="850140" y="2238580"/>
              <a:ext cx="400110" cy="9089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Frequency</a:t>
              </a:r>
              <a:endParaRPr lang="ko-KR" altLang="en-US" sz="1400" dirty="0">
                <a:latin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30" name="직선 연결선 29"/>
          <p:cNvCxnSpPr/>
          <p:nvPr/>
        </p:nvCxnSpPr>
        <p:spPr>
          <a:xfrm>
            <a:off x="1248570" y="5904275"/>
            <a:ext cx="147654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701365" y="5904275"/>
            <a:ext cx="391543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2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705540" y="2747122"/>
            <a:ext cx="2655295" cy="1119369"/>
          </a:xfrm>
          <a:prstGeom prst="rect">
            <a:avLst/>
          </a:prstGeom>
          <a:solidFill>
            <a:srgbClr val="A0BF6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Workload</a:t>
            </a:r>
            <a:endParaRPr lang="ko-KR" altLang="en-US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DVFS governor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Ondemand</a:t>
            </a:r>
            <a:endParaRPr lang="en-US" altLang="ko-KR" dirty="0" smtClean="0"/>
          </a:p>
          <a:p>
            <a:pPr lvl="1"/>
            <a:r>
              <a:rPr lang="en-US" altLang="ko-KR" dirty="0"/>
              <a:t>Up frequency whenever load exists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Conservative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850140" y="2207062"/>
            <a:ext cx="6928831" cy="1986256"/>
            <a:chOff x="850140" y="1853825"/>
            <a:chExt cx="6928831" cy="1986256"/>
          </a:xfrm>
        </p:grpSpPr>
        <p:grpSp>
          <p:nvGrpSpPr>
            <p:cNvPr id="13" name="그룹 12"/>
            <p:cNvGrpSpPr/>
            <p:nvPr/>
          </p:nvGrpSpPr>
          <p:grpSpPr>
            <a:xfrm>
              <a:off x="1250250" y="1853825"/>
              <a:ext cx="6528721" cy="1678479"/>
              <a:chOff x="1250250" y="1853825"/>
              <a:chExt cx="6528721" cy="1678479"/>
            </a:xfrm>
          </p:grpSpPr>
          <p:cxnSp>
            <p:nvCxnSpPr>
              <p:cNvPr id="6" name="직선 화살표 연결선 5"/>
              <p:cNvCxnSpPr/>
              <p:nvPr/>
            </p:nvCxnSpPr>
            <p:spPr>
              <a:xfrm>
                <a:off x="1253246" y="3513254"/>
                <a:ext cx="6525725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flipH="1" flipV="1">
                <a:off x="1250250" y="1853825"/>
                <a:ext cx="2996" cy="1678479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7002270" y="3532304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Time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0800000">
              <a:off x="850140" y="2238580"/>
              <a:ext cx="400110" cy="9089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Frequency</a:t>
              </a:r>
              <a:endParaRPr lang="ko-KR" altLang="en-US" sz="1400" dirty="0">
                <a:latin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1250250" y="3647222"/>
            <a:ext cx="147654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935061" y="2747122"/>
            <a:ext cx="2672054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03860" y="5285878"/>
            <a:ext cx="2655295" cy="1119369"/>
          </a:xfrm>
          <a:prstGeom prst="rect">
            <a:avLst/>
          </a:prstGeom>
          <a:solidFill>
            <a:srgbClr val="A0BF6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Workload</a:t>
            </a:r>
            <a:endParaRPr lang="ko-KR" altLang="en-US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48460" y="4745818"/>
            <a:ext cx="6928831" cy="1986256"/>
            <a:chOff x="850140" y="1853825"/>
            <a:chExt cx="6928831" cy="1986256"/>
          </a:xfrm>
        </p:grpSpPr>
        <p:grpSp>
          <p:nvGrpSpPr>
            <p:cNvPr id="25" name="그룹 24"/>
            <p:cNvGrpSpPr/>
            <p:nvPr/>
          </p:nvGrpSpPr>
          <p:grpSpPr>
            <a:xfrm>
              <a:off x="1250250" y="1853825"/>
              <a:ext cx="6528721" cy="1678479"/>
              <a:chOff x="1250250" y="1853825"/>
              <a:chExt cx="6528721" cy="1678479"/>
            </a:xfrm>
          </p:grpSpPr>
          <p:cxnSp>
            <p:nvCxnSpPr>
              <p:cNvPr id="28" name="직선 화살표 연결선 27"/>
              <p:cNvCxnSpPr/>
              <p:nvPr/>
            </p:nvCxnSpPr>
            <p:spPr>
              <a:xfrm>
                <a:off x="1253246" y="3513254"/>
                <a:ext cx="6525725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H="1" flipV="1">
                <a:off x="1250250" y="1853825"/>
                <a:ext cx="2996" cy="1678479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7002270" y="3532304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0800000">
              <a:off x="850140" y="2238580"/>
              <a:ext cx="400110" cy="9089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Frequency</a:t>
              </a:r>
              <a:endParaRPr lang="ko-KR" altLang="en-US" sz="1400" dirty="0">
                <a:latin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30" name="직선 연결선 29"/>
          <p:cNvCxnSpPr/>
          <p:nvPr/>
        </p:nvCxnSpPr>
        <p:spPr>
          <a:xfrm>
            <a:off x="1248570" y="6201601"/>
            <a:ext cx="147654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726795" y="3647222"/>
            <a:ext cx="1990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2701365" y="2387082"/>
            <a:ext cx="1680" cy="1479409"/>
          </a:xfrm>
          <a:prstGeom prst="line">
            <a:avLst/>
          </a:prstGeom>
          <a:ln w="381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925815" y="2392484"/>
            <a:ext cx="1680" cy="1479409"/>
          </a:xfrm>
          <a:prstGeom prst="line">
            <a:avLst/>
          </a:prstGeom>
          <a:ln w="381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925815" y="2747122"/>
            <a:ext cx="0" cy="9001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35061" y="2123855"/>
            <a:ext cx="1922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Sampling overhead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5571635" y="2747122"/>
            <a:ext cx="2170058" cy="942252"/>
            <a:chOff x="6033366" y="3978585"/>
            <a:chExt cx="2170058" cy="942252"/>
          </a:xfrm>
        </p:grpSpPr>
        <p:cxnSp>
          <p:nvCxnSpPr>
            <p:cNvPr id="36" name="직선 연결선 35"/>
            <p:cNvCxnSpPr/>
            <p:nvPr/>
          </p:nvCxnSpPr>
          <p:spPr>
            <a:xfrm flipV="1">
              <a:off x="6051517" y="3978585"/>
              <a:ext cx="0" cy="3349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033366" y="4291097"/>
              <a:ext cx="23365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6264087" y="4277348"/>
              <a:ext cx="0" cy="3349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6258391" y="4597076"/>
              <a:ext cx="23365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6475970" y="4585915"/>
              <a:ext cx="0" cy="3349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466445" y="4904384"/>
              <a:ext cx="1736979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직선 연결선 77"/>
          <p:cNvCxnSpPr/>
          <p:nvPr/>
        </p:nvCxnSpPr>
        <p:spPr>
          <a:xfrm flipV="1">
            <a:off x="3364542" y="5278805"/>
            <a:ext cx="2225244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5562110" y="5269280"/>
            <a:ext cx="2170058" cy="942252"/>
            <a:chOff x="6033366" y="3978585"/>
            <a:chExt cx="2170058" cy="942252"/>
          </a:xfrm>
        </p:grpSpPr>
        <p:cxnSp>
          <p:nvCxnSpPr>
            <p:cNvPr id="80" name="직선 연결선 79"/>
            <p:cNvCxnSpPr/>
            <p:nvPr/>
          </p:nvCxnSpPr>
          <p:spPr>
            <a:xfrm flipV="1">
              <a:off x="6051517" y="3978585"/>
              <a:ext cx="0" cy="3349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6033366" y="4291097"/>
              <a:ext cx="23365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6264087" y="4277348"/>
              <a:ext cx="0" cy="3349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6258391" y="4597076"/>
              <a:ext cx="23365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V="1">
              <a:off x="6475970" y="4585915"/>
              <a:ext cx="0" cy="3349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466445" y="4904384"/>
              <a:ext cx="1736979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직선 연결선 87"/>
          <p:cNvCxnSpPr/>
          <p:nvPr/>
        </p:nvCxnSpPr>
        <p:spPr>
          <a:xfrm flipH="1">
            <a:off x="2700840" y="4887285"/>
            <a:ext cx="1680" cy="1479409"/>
          </a:xfrm>
          <a:prstGeom prst="line">
            <a:avLst/>
          </a:prstGeom>
          <a:ln w="381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2925290" y="4892687"/>
            <a:ext cx="1680" cy="1479409"/>
          </a:xfrm>
          <a:prstGeom prst="line">
            <a:avLst/>
          </a:prstGeom>
          <a:ln w="381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934536" y="4624058"/>
            <a:ext cx="1922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Sampling overhead</a:t>
            </a:r>
          </a:p>
        </p:txBody>
      </p:sp>
      <p:cxnSp>
        <p:nvCxnSpPr>
          <p:cNvPr id="91" name="직선 연결선 90"/>
          <p:cNvCxnSpPr/>
          <p:nvPr/>
        </p:nvCxnSpPr>
        <p:spPr>
          <a:xfrm flipH="1">
            <a:off x="3151056" y="4901563"/>
            <a:ext cx="1680" cy="1479409"/>
          </a:xfrm>
          <a:prstGeom prst="line">
            <a:avLst/>
          </a:prstGeom>
          <a:ln w="381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3370668" y="4925838"/>
            <a:ext cx="1680" cy="1479409"/>
          </a:xfrm>
          <a:prstGeom prst="line">
            <a:avLst/>
          </a:prstGeom>
          <a:ln w="381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2709479" y="5259660"/>
            <a:ext cx="664588" cy="941941"/>
            <a:chOff x="2709479" y="4962334"/>
            <a:chExt cx="664588" cy="941941"/>
          </a:xfrm>
        </p:grpSpPr>
        <p:cxnSp>
          <p:nvCxnSpPr>
            <p:cNvPr id="67" name="직선 연결선 66"/>
            <p:cNvCxnSpPr/>
            <p:nvPr/>
          </p:nvCxnSpPr>
          <p:spPr>
            <a:xfrm flipV="1">
              <a:off x="2925815" y="5567286"/>
              <a:ext cx="0" cy="3349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2709479" y="5904275"/>
              <a:ext cx="23365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2925815" y="5584967"/>
              <a:ext cx="23365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3149941" y="5259570"/>
              <a:ext cx="0" cy="3349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3140416" y="5281150"/>
              <a:ext cx="23365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3374067" y="4962334"/>
              <a:ext cx="0" cy="3349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172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5" grpId="0"/>
      <p:bldP spid="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</a:t>
            </a:r>
            <a:r>
              <a:rPr lang="en-US" dirty="0" err="1"/>
              <a:t>hotplugging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off unused </a:t>
            </a:r>
            <a:r>
              <a:rPr lang="en-US" dirty="0" smtClean="0"/>
              <a:t>CPUs 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Driver</a:t>
            </a:r>
          </a:p>
          <a:p>
            <a:pPr lvl="2"/>
            <a:r>
              <a:rPr lang="en-US" dirty="0"/>
              <a:t>CPU specific implementation code by each vendor</a:t>
            </a:r>
          </a:p>
          <a:p>
            <a:pPr lvl="2"/>
            <a:r>
              <a:rPr lang="en-US" dirty="0"/>
              <a:t>Common </a:t>
            </a:r>
            <a:r>
              <a:rPr lang="en-US" dirty="0" smtClean="0"/>
              <a:t>interface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smtClean="0"/>
              <a:t>governor</a:t>
            </a:r>
          </a:p>
          <a:p>
            <a:pPr lvl="2"/>
            <a:r>
              <a:rPr lang="en-US" dirty="0" smtClean="0"/>
              <a:t>Some </a:t>
            </a:r>
            <a:r>
              <a:rPr lang="en-US" dirty="0"/>
              <a:t>DVFS governor use Hot plugging interface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8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">
      <a:majorFont>
        <a:latin typeface="Arial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b="1" dirty="0">
            <a:solidFill>
              <a:schemeClr val="tx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81611</TotalTime>
  <Words>463</Words>
  <Application>Microsoft Macintosh PowerPoint</Application>
  <PresentationFormat>On-screen Show (4:3)</PresentationFormat>
  <Paragraphs>164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 Reduction Technique for Smartphones</vt:lpstr>
      <vt:lpstr>Motivation</vt:lpstr>
      <vt:lpstr>Background</vt:lpstr>
      <vt:lpstr>Power management technique</vt:lpstr>
      <vt:lpstr>CPU power management technique</vt:lpstr>
      <vt:lpstr>Dynamic Voltage Frequency Scaling (DVFS)</vt:lpstr>
      <vt:lpstr>DVFS governor</vt:lpstr>
      <vt:lpstr>DVFS governor</vt:lpstr>
      <vt:lpstr>CPU hotplugging</vt:lpstr>
      <vt:lpstr>Power consumption</vt:lpstr>
      <vt:lpstr>Power consumption</vt:lpstr>
      <vt:lpstr>Mobile CPUs has multiple idle states</vt:lpstr>
      <vt:lpstr>Mobile CPUs has multiple idle states</vt:lpstr>
      <vt:lpstr>Mobile CPUs has multiple idle states</vt:lpstr>
      <vt:lpstr>Display power management technique</vt:lpstr>
      <vt:lpstr>Display refresh rate switching</vt:lpstr>
      <vt:lpstr>Display refresh rate switching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Hardware Assisted Page Walks for Virtualized Systems</dc:title>
  <dc:creator>Jeongseob Ahn</dc:creator>
  <cp:lastModifiedBy>상정</cp:lastModifiedBy>
  <cp:revision>4679</cp:revision>
  <cp:lastPrinted>2012-06-08T00:00:21Z</cp:lastPrinted>
  <dcterms:created xsi:type="dcterms:W3CDTF">2010-08-09T05:45:48Z</dcterms:created>
  <dcterms:modified xsi:type="dcterms:W3CDTF">2012-09-20T06:53:23Z</dcterms:modified>
</cp:coreProperties>
</file>