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4" r:id="rId2"/>
    <p:sldId id="275" r:id="rId3"/>
    <p:sldId id="257" r:id="rId4"/>
    <p:sldId id="264" r:id="rId5"/>
    <p:sldId id="265" r:id="rId6"/>
    <p:sldId id="266" r:id="rId7"/>
    <p:sldId id="258" r:id="rId8"/>
    <p:sldId id="267" r:id="rId9"/>
    <p:sldId id="259" r:id="rId10"/>
    <p:sldId id="260" r:id="rId11"/>
    <p:sldId id="261" r:id="rId12"/>
    <p:sldId id="262" r:id="rId13"/>
    <p:sldId id="263" r:id="rId14"/>
    <p:sldId id="268" r:id="rId15"/>
    <p:sldId id="276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83" r:id="rId25"/>
    <p:sldId id="282" r:id="rId26"/>
    <p:sldId id="279" r:id="rId27"/>
    <p:sldId id="280" r:id="rId28"/>
    <p:sldId id="281" r:id="rId29"/>
    <p:sldId id="284" r:id="rId30"/>
    <p:sldId id="289" r:id="rId31"/>
    <p:sldId id="286" r:id="rId32"/>
    <p:sldId id="287" r:id="rId33"/>
    <p:sldId id="288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9CD462C-F442-48B6-A700-2BF839C4C5D1}" type="datetimeFigureOut">
              <a:rPr lang="ko-KR" altLang="en-US" smtClean="0"/>
              <a:t>2012-11-12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behaviors of Mobile </a:t>
            </a:r>
            <a:r>
              <a:rPr lang="en-US" altLang="ko-KR" dirty="0" smtClean="0"/>
              <a:t>Aps</a:t>
            </a:r>
          </a:p>
          <a:p>
            <a:r>
              <a:rPr lang="en-US" altLang="ko-KR" dirty="0"/>
              <a:t>Interactive application </a:t>
            </a:r>
            <a:r>
              <a:rPr lang="en-US" altLang="ko-KR" dirty="0" smtClean="0"/>
              <a:t>behaviors</a:t>
            </a:r>
          </a:p>
          <a:p>
            <a:r>
              <a:rPr lang="en-US" altLang="ko-KR" dirty="0"/>
              <a:t>Power Reduction </a:t>
            </a:r>
            <a:r>
              <a:rPr lang="en-US" altLang="ko-KR" dirty="0" smtClean="0"/>
              <a:t>Technique</a:t>
            </a:r>
          </a:p>
          <a:p>
            <a:r>
              <a:rPr lang="en-US" altLang="ko-KR" dirty="0"/>
              <a:t>Methodology &amp; 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35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Latency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Hotplugging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core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하는 경우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DVFS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frequency</a:t>
            </a:r>
            <a:r>
              <a:rPr lang="ko-KR" altLang="en-US" dirty="0" smtClean="0"/>
              <a:t>만 조절하는 경우와 비교하여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latency</a:t>
            </a:r>
            <a:r>
              <a:rPr lang="ko-KR" altLang="en-US" dirty="0" smtClean="0"/>
              <a:t>는 각각 </a:t>
            </a:r>
            <a:r>
              <a:rPr lang="en-US" altLang="ko-KR" dirty="0" smtClean="0"/>
              <a:t>17.2</a:t>
            </a:r>
            <a:r>
              <a:rPr lang="ko-KR" altLang="en-US" dirty="0" smtClean="0"/>
              <a:t>배</a:t>
            </a:r>
            <a:r>
              <a:rPr lang="en-US" altLang="ko-KR" dirty="0" smtClean="0"/>
              <a:t>, 4.3</a:t>
            </a:r>
            <a:r>
              <a:rPr lang="ko-KR" altLang="en-US" dirty="0" smtClean="0"/>
              <a:t>배 증가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Power consumption </a:t>
            </a:r>
            <a:r>
              <a:rPr lang="ko-KR" altLang="en-US" dirty="0" smtClean="0"/>
              <a:t>측면에서는 큰 차이가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상대적으로 긴 </a:t>
            </a:r>
            <a:r>
              <a:rPr lang="en-US" altLang="ko-KR" dirty="0" smtClean="0"/>
              <a:t>Latency</a:t>
            </a:r>
            <a:r>
              <a:rPr lang="ko-KR" altLang="en-US" dirty="0"/>
              <a:t>로 인해서 </a:t>
            </a:r>
            <a:r>
              <a:rPr lang="ko-KR" altLang="en-US" dirty="0" smtClean="0"/>
              <a:t>사용자의 </a:t>
            </a:r>
            <a:r>
              <a:rPr lang="ko-KR" altLang="en-US" dirty="0"/>
              <a:t>반응성에 나쁜 영향을 </a:t>
            </a:r>
            <a:r>
              <a:rPr lang="ko-KR" altLang="en-US" dirty="0" smtClean="0"/>
              <a:t>끼칠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 smtClean="0"/>
              <a:t>Hotplugging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scheduling / DVFS</a:t>
            </a:r>
            <a:r>
              <a:rPr lang="ko-KR" altLang="en-US" dirty="0" smtClean="0"/>
              <a:t>를 이용하는 것이 모든 측면에서 더 효율적임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2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Power consumption comparison</a:t>
            </a:r>
            <a:endParaRPr lang="ko-KR" altLang="en-US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348880"/>
            <a:ext cx="8076127" cy="42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consumption comparison</a:t>
            </a:r>
            <a:endParaRPr lang="ko-KR" altLang="en-US" dirty="0"/>
          </a:p>
          <a:p>
            <a:pPr lvl="1"/>
            <a:r>
              <a:rPr lang="ko-KR" altLang="en-US" dirty="0"/>
              <a:t>동일한 성능을 갖는 설정에 따라서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power </a:t>
            </a:r>
            <a:r>
              <a:rPr lang="en-US" altLang="ko-KR" dirty="0"/>
              <a:t>consumption</a:t>
            </a:r>
            <a:r>
              <a:rPr lang="ko-KR" altLang="en-US" dirty="0"/>
              <a:t>의 차이가 </a:t>
            </a:r>
            <a:r>
              <a:rPr lang="ko-KR" altLang="en-US" dirty="0" smtClean="0"/>
              <a:t>큼</a:t>
            </a:r>
            <a:endParaRPr lang="en-US" altLang="ko-KR" dirty="0" smtClean="0"/>
          </a:p>
          <a:p>
            <a:pPr lvl="2"/>
            <a:r>
              <a:rPr lang="ko-KR" altLang="en-US" dirty="0"/>
              <a:t>그래프에서 </a:t>
            </a:r>
            <a:r>
              <a:rPr lang="en-US" altLang="ko-KR" dirty="0"/>
              <a:t>power consumption</a:t>
            </a:r>
            <a:r>
              <a:rPr lang="ko-KR" altLang="en-US" dirty="0"/>
              <a:t>이 급격히 증가하는 부분이 있는데</a:t>
            </a:r>
            <a:r>
              <a:rPr lang="en-US" altLang="ko-KR" dirty="0"/>
              <a:t>, </a:t>
            </a:r>
            <a:r>
              <a:rPr lang="ko-KR" altLang="en-US" dirty="0" smtClean="0"/>
              <a:t>그 </a:t>
            </a:r>
            <a:r>
              <a:rPr lang="ko-KR" altLang="en-US" dirty="0"/>
              <a:t>이유는 </a:t>
            </a:r>
            <a:r>
              <a:rPr lang="en-US" altLang="ko-KR" dirty="0"/>
              <a:t>frequency</a:t>
            </a:r>
            <a:r>
              <a:rPr lang="ko-KR" altLang="en-US" dirty="0"/>
              <a:t>를 높이기 위해서 상대적으로 더 많은 </a:t>
            </a:r>
            <a:r>
              <a:rPr lang="en-US" altLang="ko-KR" dirty="0"/>
              <a:t>voltage </a:t>
            </a:r>
            <a:r>
              <a:rPr lang="ko-KR" altLang="en-US" dirty="0"/>
              <a:t>증가가 발생했기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App</a:t>
            </a:r>
            <a:r>
              <a:rPr lang="ko-KR" altLang="en-US" dirty="0"/>
              <a:t>이 갖는 </a:t>
            </a:r>
            <a:r>
              <a:rPr lang="en-US" altLang="ko-KR" dirty="0"/>
              <a:t>Parallelism</a:t>
            </a:r>
            <a:r>
              <a:rPr lang="ko-KR" altLang="en-US" dirty="0"/>
              <a:t>을 최대한 이용하는 것이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Power </a:t>
            </a:r>
            <a:r>
              <a:rPr lang="en-US" altLang="ko-KR" dirty="0"/>
              <a:t>consumption 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줄일 수 있음</a:t>
            </a:r>
          </a:p>
        </p:txBody>
      </p:sp>
    </p:spTree>
    <p:extLst>
      <p:ext uri="{BB962C8B-B14F-4D97-AF65-F5344CB8AC3E}">
        <p14:creationId xmlns:p14="http://schemas.microsoft.com/office/powerpoint/2010/main" val="14480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Shared DVFS</a:t>
            </a:r>
            <a:r>
              <a:rPr lang="ko-KR" altLang="en-US" dirty="0"/>
              <a:t>와 </a:t>
            </a:r>
            <a:r>
              <a:rPr lang="en-US" altLang="ko-KR" dirty="0"/>
              <a:t>Per DVFS</a:t>
            </a:r>
            <a:r>
              <a:rPr lang="ko-KR" altLang="en-US" dirty="0"/>
              <a:t>의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en-US" altLang="ko-KR" dirty="0"/>
              <a:t>Shared </a:t>
            </a:r>
            <a:r>
              <a:rPr lang="en-US" altLang="ko-KR" dirty="0" smtClean="0"/>
              <a:t>DVFS</a:t>
            </a:r>
          </a:p>
          <a:p>
            <a:pPr lvl="2"/>
            <a:r>
              <a:rPr lang="en-US" altLang="ko-KR" dirty="0"/>
              <a:t>Samsung </a:t>
            </a:r>
            <a:r>
              <a:rPr lang="en-US" altLang="ko-KR" dirty="0" err="1"/>
              <a:t>Exynos</a:t>
            </a:r>
            <a:r>
              <a:rPr lang="en-US" altLang="ko-KR" dirty="0"/>
              <a:t> </a:t>
            </a:r>
            <a:r>
              <a:rPr lang="ko-KR" altLang="en-US" dirty="0"/>
              <a:t>시리즈</a:t>
            </a:r>
            <a:r>
              <a:rPr lang="en-US" altLang="ko-KR" dirty="0"/>
              <a:t>, </a:t>
            </a:r>
            <a:r>
              <a:rPr lang="en-US" altLang="ko-KR" dirty="0" err="1"/>
              <a:t>Nvidia</a:t>
            </a:r>
            <a:r>
              <a:rPr lang="ko-KR" altLang="en-US" dirty="0"/>
              <a:t>의 </a:t>
            </a:r>
            <a:r>
              <a:rPr lang="en-US" altLang="ko-KR" dirty="0" err="1"/>
              <a:t>Tegra</a:t>
            </a:r>
            <a:r>
              <a:rPr lang="en-US" altLang="ko-KR" dirty="0"/>
              <a:t> </a:t>
            </a:r>
            <a:r>
              <a:rPr lang="ko-KR" altLang="en-US" dirty="0" smtClean="0"/>
              <a:t>시리즈</a:t>
            </a:r>
            <a:endParaRPr lang="en-US" altLang="ko-KR" dirty="0" smtClean="0"/>
          </a:p>
          <a:p>
            <a:pPr lvl="2"/>
            <a:r>
              <a:rPr lang="en-US" altLang="ko-KR" dirty="0"/>
              <a:t>voltage</a:t>
            </a:r>
            <a:r>
              <a:rPr lang="ko-KR" altLang="en-US" dirty="0"/>
              <a:t>를 조절하는 </a:t>
            </a:r>
            <a:r>
              <a:rPr lang="en-US" altLang="ko-KR" dirty="0"/>
              <a:t>regulator</a:t>
            </a:r>
            <a:r>
              <a:rPr lang="ko-KR" altLang="en-US" dirty="0"/>
              <a:t>가 </a:t>
            </a:r>
            <a:r>
              <a:rPr lang="en-US" altLang="ko-KR" dirty="0"/>
              <a:t>Chip level</a:t>
            </a:r>
            <a:r>
              <a:rPr lang="ko-KR" altLang="en-US" dirty="0"/>
              <a:t>로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core</a:t>
            </a:r>
            <a:r>
              <a:rPr lang="ko-KR" altLang="en-US" dirty="0"/>
              <a:t>에는 동일한 </a:t>
            </a:r>
            <a:r>
              <a:rPr lang="en-US" altLang="ko-KR" dirty="0"/>
              <a:t>input voltage</a:t>
            </a:r>
            <a:r>
              <a:rPr lang="ko-KR" altLang="en-US" dirty="0"/>
              <a:t>가 </a:t>
            </a:r>
            <a:r>
              <a:rPr lang="ko-KR" altLang="en-US" dirty="0" smtClean="0"/>
              <a:t>인가</a:t>
            </a:r>
            <a:endParaRPr lang="en-US" altLang="ko-KR" dirty="0" smtClean="0"/>
          </a:p>
          <a:p>
            <a:pPr lvl="3"/>
            <a:r>
              <a:rPr lang="ko-KR" altLang="en-US" dirty="0"/>
              <a:t>여러 </a:t>
            </a:r>
            <a:r>
              <a:rPr lang="en-US" altLang="ko-KR" dirty="0"/>
              <a:t>cores </a:t>
            </a:r>
            <a:r>
              <a:rPr lang="ko-KR" altLang="en-US" dirty="0"/>
              <a:t>중에서 가장 높은 </a:t>
            </a:r>
            <a:r>
              <a:rPr lang="en-US" altLang="ko-KR" dirty="0"/>
              <a:t>load</a:t>
            </a:r>
            <a:r>
              <a:rPr lang="ko-KR" altLang="en-US" dirty="0"/>
              <a:t>에 맞추어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전체 </a:t>
            </a:r>
            <a:r>
              <a:rPr lang="en-US" altLang="ko-KR" dirty="0"/>
              <a:t>cores</a:t>
            </a:r>
            <a:r>
              <a:rPr lang="ko-KR" altLang="en-US" dirty="0"/>
              <a:t>의 </a:t>
            </a:r>
            <a:r>
              <a:rPr lang="en-US" altLang="ko-KR" dirty="0"/>
              <a:t>frequency</a:t>
            </a:r>
            <a:r>
              <a:rPr lang="ko-KR" altLang="en-US" dirty="0"/>
              <a:t>가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성능에 초점</a:t>
            </a:r>
            <a:endParaRPr lang="en-US" altLang="ko-KR" dirty="0" smtClean="0"/>
          </a:p>
          <a:p>
            <a:pPr lvl="3"/>
            <a:r>
              <a:rPr lang="ko-KR" altLang="en-US" dirty="0"/>
              <a:t>각 </a:t>
            </a:r>
            <a:r>
              <a:rPr lang="en-US" altLang="ko-KR" dirty="0"/>
              <a:t>core </a:t>
            </a:r>
            <a:r>
              <a:rPr lang="ko-KR" altLang="en-US" dirty="0"/>
              <a:t>별로 </a:t>
            </a:r>
            <a:r>
              <a:rPr lang="en-US" altLang="ko-KR" dirty="0"/>
              <a:t>regulator</a:t>
            </a:r>
            <a:r>
              <a:rPr lang="ko-KR" altLang="en-US" dirty="0"/>
              <a:t>를 설치하는 대신에</a:t>
            </a:r>
            <a:r>
              <a:rPr lang="en-US" altLang="ko-KR" dirty="0"/>
              <a:t>, </a:t>
            </a:r>
            <a:r>
              <a:rPr lang="ko-KR" altLang="en-US" dirty="0"/>
              <a:t>해당 공간을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L2 </a:t>
            </a:r>
            <a:r>
              <a:rPr lang="en-US" altLang="ko-KR" dirty="0"/>
              <a:t>cache/ graphic module</a:t>
            </a:r>
            <a:r>
              <a:rPr lang="ko-KR" altLang="en-US" dirty="0"/>
              <a:t>과 같은 부분을 설치</a:t>
            </a:r>
          </a:p>
        </p:txBody>
      </p:sp>
    </p:spTree>
    <p:extLst>
      <p:ext uri="{BB962C8B-B14F-4D97-AF65-F5344CB8AC3E}">
        <p14:creationId xmlns:p14="http://schemas.microsoft.com/office/powerpoint/2010/main" val="2252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Shared DVFS</a:t>
            </a:r>
            <a:r>
              <a:rPr lang="ko-KR" altLang="en-US" dirty="0"/>
              <a:t>와 </a:t>
            </a:r>
            <a:r>
              <a:rPr lang="en-US" altLang="ko-KR" dirty="0"/>
              <a:t>Per DVFS</a:t>
            </a:r>
            <a:r>
              <a:rPr lang="ko-KR" altLang="en-US" dirty="0"/>
              <a:t>의 방식</a:t>
            </a:r>
            <a:endParaRPr lang="en-US" altLang="ko-KR" dirty="0"/>
          </a:p>
          <a:p>
            <a:pPr lvl="1"/>
            <a:r>
              <a:rPr lang="en-US" altLang="ko-KR" dirty="0"/>
              <a:t>Per core </a:t>
            </a:r>
            <a:r>
              <a:rPr lang="en-US" altLang="ko-KR" dirty="0" smtClean="0"/>
              <a:t>DVFS</a:t>
            </a:r>
          </a:p>
          <a:p>
            <a:pPr lvl="2"/>
            <a:r>
              <a:rPr lang="en-US" altLang="ko-KR" dirty="0"/>
              <a:t>Qualcomm </a:t>
            </a:r>
            <a:r>
              <a:rPr lang="en-US" altLang="ko-KR" dirty="0" err="1"/>
              <a:t>SnapDragon</a:t>
            </a:r>
            <a:r>
              <a:rPr lang="en-US" altLang="ko-KR" dirty="0"/>
              <a:t> </a:t>
            </a:r>
            <a:r>
              <a:rPr lang="ko-KR" altLang="en-US" dirty="0" smtClean="0"/>
              <a:t>시리즈</a:t>
            </a:r>
            <a:endParaRPr lang="en-US" altLang="ko-KR" dirty="0" smtClean="0"/>
          </a:p>
          <a:p>
            <a:pPr lvl="2"/>
            <a:r>
              <a:rPr lang="en-US" altLang="ko-KR" dirty="0"/>
              <a:t>voltage</a:t>
            </a:r>
            <a:r>
              <a:rPr lang="ko-KR" altLang="en-US" dirty="0"/>
              <a:t>를 조절하는 </a:t>
            </a:r>
            <a:r>
              <a:rPr lang="en-US" altLang="ko-KR" dirty="0"/>
              <a:t>regulator</a:t>
            </a:r>
            <a:r>
              <a:rPr lang="ko-KR" altLang="en-US" dirty="0"/>
              <a:t>가 각 </a:t>
            </a:r>
            <a:r>
              <a:rPr lang="en-US" altLang="ko-KR" dirty="0"/>
              <a:t>core </a:t>
            </a:r>
            <a:r>
              <a:rPr lang="ko-KR" altLang="en-US" dirty="0"/>
              <a:t>별로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3"/>
            <a:r>
              <a:rPr lang="ko-KR" altLang="en-US" dirty="0"/>
              <a:t>각 </a:t>
            </a:r>
            <a:r>
              <a:rPr lang="en-US" altLang="ko-KR" dirty="0"/>
              <a:t>core</a:t>
            </a:r>
            <a:r>
              <a:rPr lang="ko-KR" altLang="en-US" dirty="0"/>
              <a:t>에서는 </a:t>
            </a:r>
            <a:r>
              <a:rPr lang="en-US" altLang="ko-KR" dirty="0"/>
              <a:t>load</a:t>
            </a:r>
            <a:r>
              <a:rPr lang="ko-KR" altLang="en-US" dirty="0"/>
              <a:t>에 따라 각기 다른 </a:t>
            </a:r>
            <a:r>
              <a:rPr lang="en-US" altLang="ko-KR" dirty="0"/>
              <a:t>frequency / </a:t>
            </a:r>
            <a:r>
              <a:rPr lang="en-US" altLang="ko-KR" dirty="0" smtClean="0"/>
              <a:t>voltage</a:t>
            </a:r>
            <a:r>
              <a:rPr lang="ko-KR" altLang="en-US" dirty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저전력에 초점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</a:t>
            </a:r>
            <a:r>
              <a:rPr lang="en-US" altLang="ko-KR" dirty="0" smtClean="0"/>
              <a:t>core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voltage</a:t>
            </a:r>
            <a:r>
              <a:rPr lang="ko-KR" altLang="en-US" dirty="0" smtClean="0"/>
              <a:t>를 조절하기 때문에 </a:t>
            </a:r>
            <a:r>
              <a:rPr lang="en-US" altLang="ko-KR" dirty="0" smtClean="0"/>
              <a:t>power consumption</a:t>
            </a:r>
            <a:r>
              <a:rPr lang="ko-KR" altLang="en-US" dirty="0" smtClean="0"/>
              <a:t>이 적음</a:t>
            </a:r>
            <a:endParaRPr lang="en-US" altLang="ko-KR" dirty="0" smtClean="0"/>
          </a:p>
          <a:p>
            <a:pPr lvl="3"/>
            <a:r>
              <a:rPr lang="en-US" altLang="ko-KR" dirty="0"/>
              <a:t>Regulator</a:t>
            </a:r>
            <a:r>
              <a:rPr lang="ko-KR" altLang="en-US" dirty="0"/>
              <a:t>는 정전 </a:t>
            </a:r>
            <a:r>
              <a:rPr lang="ko-KR" altLang="en-US" dirty="0" err="1"/>
              <a:t>공간등의</a:t>
            </a:r>
            <a:r>
              <a:rPr lang="ko-KR" altLang="en-US" dirty="0"/>
              <a:t> 이유로 물리적인 크기를 </a:t>
            </a:r>
            <a:r>
              <a:rPr lang="ko-KR" altLang="en-US" dirty="0" err="1"/>
              <a:t>줄이는데는</a:t>
            </a:r>
            <a:r>
              <a:rPr lang="ko-KR" altLang="en-US" dirty="0"/>
              <a:t> 한계가 존재</a:t>
            </a:r>
          </a:p>
        </p:txBody>
      </p:sp>
    </p:spTree>
    <p:extLst>
      <p:ext uri="{BB962C8B-B14F-4D97-AF65-F5344CB8AC3E}">
        <p14:creationId xmlns:p14="http://schemas.microsoft.com/office/powerpoint/2010/main" val="32373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49808" y="928128"/>
            <a:ext cx="8013192" cy="16367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Interactive application behaviors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50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load </a:t>
            </a:r>
            <a:r>
              <a:rPr lang="en-US" altLang="ko-KR" dirty="0" smtClean="0"/>
              <a:t>trace</a:t>
            </a:r>
          </a:p>
          <a:p>
            <a:pPr lvl="1"/>
            <a:r>
              <a:rPr lang="en-US" altLang="ko-KR" dirty="0"/>
              <a:t>Angry </a:t>
            </a:r>
            <a:r>
              <a:rPr lang="en-US" altLang="ko-KR" dirty="0" smtClean="0"/>
              <a:t>bird, </a:t>
            </a:r>
            <a:r>
              <a:rPr lang="en-US" altLang="ko-KR" dirty="0"/>
              <a:t>Browser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고려 중</a:t>
            </a:r>
            <a:endParaRPr lang="en-US" altLang="ko-KR" dirty="0"/>
          </a:p>
          <a:p>
            <a:pPr lvl="2"/>
            <a:r>
              <a:rPr lang="en-US" altLang="ko-KR" dirty="0" smtClean="0"/>
              <a:t>1.4G, 1core</a:t>
            </a:r>
          </a:p>
          <a:p>
            <a:pPr lvl="1"/>
            <a:r>
              <a:rPr lang="ko-KR" altLang="en-US" dirty="0" smtClean="0"/>
              <a:t>사용자의 </a:t>
            </a:r>
            <a:r>
              <a:rPr lang="en-US" altLang="ko-KR" dirty="0" smtClean="0"/>
              <a:t>touch</a:t>
            </a:r>
            <a:r>
              <a:rPr lang="ko-KR" altLang="en-US" dirty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따라 </a:t>
            </a:r>
            <a:r>
              <a:rPr lang="ko-KR" altLang="en-US" dirty="0"/>
              <a:t>각 단계가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pic>
        <p:nvPicPr>
          <p:cNvPr id="4098" name="Picture 2" descr="C:\Users\again4you\Desktop\tmp2\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54" y="2420888"/>
            <a:ext cx="396881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6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CPU load trace</a:t>
            </a:r>
          </a:p>
          <a:p>
            <a:pPr lvl="1"/>
            <a:r>
              <a:rPr lang="en-US" altLang="ko-KR" sz="2000" dirty="0"/>
              <a:t>App</a:t>
            </a:r>
            <a:r>
              <a:rPr lang="ko-KR" altLang="en-US" sz="2000" dirty="0"/>
              <a:t>은 </a:t>
            </a:r>
            <a:r>
              <a:rPr lang="en-US" altLang="ko-KR" sz="2000" dirty="0" smtClean="0"/>
              <a:t>Setup</a:t>
            </a:r>
            <a:r>
              <a:rPr lang="en-US" altLang="ko-KR" sz="2000" dirty="0"/>
              <a:t>, Responsive, Interactive </a:t>
            </a:r>
            <a:r>
              <a:rPr lang="ko-KR" altLang="en-US" sz="2000" dirty="0" smtClean="0"/>
              <a:t>단계 구분</a:t>
            </a:r>
            <a:endParaRPr lang="en-US" altLang="ko-KR" sz="2000" dirty="0" smtClean="0"/>
          </a:p>
          <a:p>
            <a:pPr lvl="2"/>
            <a:r>
              <a:rPr lang="ko-KR" altLang="en-US" sz="1800" dirty="0"/>
              <a:t>각 단계에 따라서 </a:t>
            </a:r>
            <a:r>
              <a:rPr lang="en-US" altLang="ko-KR" sz="1800" dirty="0"/>
              <a:t>CPU load</a:t>
            </a:r>
            <a:r>
              <a:rPr lang="ko-KR" altLang="en-US" sz="1800" dirty="0"/>
              <a:t>가 </a:t>
            </a:r>
            <a:r>
              <a:rPr lang="ko-KR" altLang="en-US" sz="1800" dirty="0" smtClean="0"/>
              <a:t>다름</a:t>
            </a:r>
            <a:endParaRPr lang="en-US" altLang="ko-KR" sz="1800" dirty="0" smtClean="0"/>
          </a:p>
          <a:p>
            <a:pPr lvl="3"/>
            <a:r>
              <a:rPr lang="en-US" altLang="ko-KR" sz="1600" dirty="0"/>
              <a:t>Setup: </a:t>
            </a:r>
            <a:r>
              <a:rPr lang="ko-KR" altLang="en-US" sz="1600" dirty="0"/>
              <a:t>일정 기간</a:t>
            </a:r>
            <a:r>
              <a:rPr lang="en-US" altLang="ko-KR" sz="1600" dirty="0"/>
              <a:t>(5~10sec) </a:t>
            </a:r>
            <a:r>
              <a:rPr lang="ko-KR" altLang="en-US" sz="1600" dirty="0"/>
              <a:t>매우 높은 </a:t>
            </a:r>
            <a:r>
              <a:rPr lang="en-US" altLang="ko-KR" sz="1600" dirty="0"/>
              <a:t>load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보임</a:t>
            </a:r>
            <a:endParaRPr lang="en-US" altLang="ko-KR" sz="1600" dirty="0" smtClean="0"/>
          </a:p>
          <a:p>
            <a:pPr lvl="3"/>
            <a:r>
              <a:rPr lang="en-US" altLang="ko-KR" sz="1600" dirty="0"/>
              <a:t>Responsive: </a:t>
            </a:r>
            <a:r>
              <a:rPr lang="ko-KR" altLang="en-US" sz="1600" dirty="0"/>
              <a:t>사용자의 입력에 따라 짧은 시간 높은 </a:t>
            </a:r>
            <a:r>
              <a:rPr lang="en-US" altLang="ko-KR" sz="1600" dirty="0"/>
              <a:t>load</a:t>
            </a:r>
            <a:r>
              <a:rPr lang="ko-KR" altLang="en-US" sz="1600" dirty="0"/>
              <a:t>를 보이고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이후에는 </a:t>
            </a:r>
            <a:r>
              <a:rPr lang="en-US" altLang="ko-KR" sz="1600" dirty="0"/>
              <a:t>load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거의 없음</a:t>
            </a:r>
            <a:endParaRPr lang="en-US" altLang="ko-KR" sz="1600" dirty="0" smtClean="0"/>
          </a:p>
          <a:p>
            <a:pPr lvl="3"/>
            <a:r>
              <a:rPr lang="en-US" altLang="ko-KR" sz="1600" dirty="0"/>
              <a:t>Interactive: </a:t>
            </a:r>
            <a:r>
              <a:rPr lang="ko-KR" altLang="en-US" sz="1600" dirty="0"/>
              <a:t>단계 전반에서 사용자의 입력에 상관없이 일정한 </a:t>
            </a:r>
            <a:r>
              <a:rPr lang="en-US" altLang="ko-KR" sz="1600" dirty="0"/>
              <a:t>load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보임</a:t>
            </a:r>
            <a:endParaRPr lang="en-US" altLang="ko-KR" sz="1600" dirty="0" smtClean="0"/>
          </a:p>
          <a:p>
            <a:pPr lvl="2"/>
            <a:r>
              <a:rPr lang="ko-KR" altLang="en-US" sz="2000" dirty="0"/>
              <a:t>사용자 역시 각 단계별로 </a:t>
            </a:r>
            <a:r>
              <a:rPr lang="en-US" altLang="ko-KR" sz="2000" dirty="0"/>
              <a:t>performance</a:t>
            </a:r>
            <a:r>
              <a:rPr lang="ko-KR" altLang="en-US" sz="2000" dirty="0"/>
              <a:t>에 대한 기대치가 </a:t>
            </a:r>
            <a:r>
              <a:rPr lang="ko-KR" altLang="en-US" sz="2000" dirty="0" smtClean="0"/>
              <a:t>다름</a:t>
            </a:r>
            <a:endParaRPr lang="en-US" altLang="ko-KR" sz="2000" dirty="0" smtClean="0"/>
          </a:p>
          <a:p>
            <a:pPr lvl="3"/>
            <a:r>
              <a:rPr lang="en-US" altLang="ko-KR" sz="1600" dirty="0"/>
              <a:t>Setup: App</a:t>
            </a:r>
            <a:r>
              <a:rPr lang="ko-KR" altLang="en-US" sz="1600" dirty="0"/>
              <a:t>이 </a:t>
            </a:r>
            <a:r>
              <a:rPr lang="en-US" altLang="ko-KR" sz="1600" dirty="0"/>
              <a:t>Launching</a:t>
            </a:r>
            <a:r>
              <a:rPr lang="ko-KR" altLang="en-US" sz="1600" dirty="0"/>
              <a:t>하는 단계이기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이 시간이 짧을 수록 </a:t>
            </a:r>
            <a:r>
              <a:rPr lang="ko-KR" altLang="en-US" sz="1600" dirty="0" smtClean="0"/>
              <a:t>좋음</a:t>
            </a:r>
            <a:endParaRPr lang="en-US" altLang="ko-KR" sz="1600" dirty="0" smtClean="0"/>
          </a:p>
          <a:p>
            <a:pPr lvl="3"/>
            <a:r>
              <a:rPr lang="en-US" altLang="ko-KR" sz="1600" dirty="0"/>
              <a:t>Responsive: Browser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랜더링</a:t>
            </a:r>
            <a:r>
              <a:rPr lang="en-US" altLang="ko-KR" sz="1600" dirty="0"/>
              <a:t>, </a:t>
            </a:r>
            <a:r>
              <a:rPr lang="ko-KR" altLang="en-US" sz="1600" dirty="0"/>
              <a:t>게임의 스테이지 이동이기 때문에 이 시간이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짧을 </a:t>
            </a:r>
            <a:r>
              <a:rPr lang="ko-KR" altLang="en-US" sz="1600" dirty="0"/>
              <a:t>수록 </a:t>
            </a:r>
            <a:r>
              <a:rPr lang="ko-KR" altLang="en-US" sz="1600" dirty="0" smtClean="0"/>
              <a:t>좋음</a:t>
            </a:r>
            <a:endParaRPr lang="en-US" altLang="ko-KR" sz="1600" dirty="0" smtClean="0"/>
          </a:p>
          <a:p>
            <a:pPr lvl="3"/>
            <a:r>
              <a:rPr lang="en-US" altLang="ko-KR" sz="1600" dirty="0"/>
              <a:t>Interactive: </a:t>
            </a:r>
            <a:r>
              <a:rPr lang="ko-KR" altLang="en-US" sz="1600" dirty="0"/>
              <a:t>주로 게임이 진행되는 단계로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인지하기에 어색함을 느끼지 않는다면 성능은 상관없음 </a:t>
            </a:r>
          </a:p>
        </p:txBody>
      </p:sp>
    </p:spTree>
    <p:extLst>
      <p:ext uri="{BB962C8B-B14F-4D97-AF65-F5344CB8AC3E}">
        <p14:creationId xmlns:p14="http://schemas.microsoft.com/office/powerpoint/2010/main" val="3474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load difference</a:t>
            </a:r>
            <a:endParaRPr lang="ko-KR" altLang="en-US" dirty="0"/>
          </a:p>
        </p:txBody>
      </p:sp>
      <p:pic>
        <p:nvPicPr>
          <p:cNvPr id="5122" name="Picture 2" descr="C:\Users\again4you\Desktop\tmp2\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02426"/>
            <a:ext cx="8748464" cy="436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load </a:t>
            </a:r>
            <a:r>
              <a:rPr lang="en-US" altLang="ko-KR" dirty="0" smtClean="0"/>
              <a:t>difference</a:t>
            </a:r>
          </a:p>
          <a:p>
            <a:pPr lvl="1"/>
            <a:r>
              <a:rPr lang="en-US" altLang="ko-KR" dirty="0"/>
              <a:t>1GHz, 4core</a:t>
            </a:r>
            <a:r>
              <a:rPr lang="ko-KR" altLang="en-US" dirty="0"/>
              <a:t>에서 각 단계별로 </a:t>
            </a:r>
            <a:r>
              <a:rPr lang="en-US" altLang="ko-KR" dirty="0" err="1"/>
              <a:t>cpu</a:t>
            </a:r>
            <a:r>
              <a:rPr lang="en-US" altLang="ko-KR" dirty="0"/>
              <a:t> load</a:t>
            </a:r>
            <a:r>
              <a:rPr lang="ko-KR" altLang="en-US" dirty="0"/>
              <a:t>를 </a:t>
            </a:r>
            <a:r>
              <a:rPr lang="ko-KR" altLang="en-US" dirty="0" smtClean="0"/>
              <a:t>측정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Multicore</a:t>
            </a:r>
            <a:r>
              <a:rPr lang="ko-KR" altLang="en-US" dirty="0"/>
              <a:t>라도 </a:t>
            </a:r>
            <a:r>
              <a:rPr lang="ko-KR" altLang="en-US" dirty="0" smtClean="0"/>
              <a:t>각 단계별</a:t>
            </a:r>
            <a:r>
              <a:rPr lang="en-US" altLang="ko-KR" dirty="0" smtClean="0"/>
              <a:t>, core </a:t>
            </a:r>
            <a:r>
              <a:rPr lang="ko-KR" altLang="en-US" dirty="0"/>
              <a:t>별로 </a:t>
            </a:r>
            <a:r>
              <a:rPr lang="en-US" altLang="ko-KR" dirty="0"/>
              <a:t>load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차이가 </a:t>
            </a:r>
            <a:r>
              <a:rPr lang="ko-KR" altLang="en-US" dirty="0"/>
              <a:t>매우 큼</a:t>
            </a:r>
            <a:endParaRPr lang="en-US" altLang="ko-KR" dirty="0"/>
          </a:p>
          <a:p>
            <a:pPr lvl="2"/>
            <a:r>
              <a:rPr lang="ko-KR" altLang="en-US" dirty="0"/>
              <a:t>특정 </a:t>
            </a:r>
            <a:r>
              <a:rPr lang="en-US" altLang="ko-KR" dirty="0"/>
              <a:t>core</a:t>
            </a:r>
            <a:r>
              <a:rPr lang="ko-KR" altLang="en-US" dirty="0"/>
              <a:t>의 </a:t>
            </a:r>
            <a:r>
              <a:rPr lang="en-US" altLang="ko-KR" dirty="0"/>
              <a:t>load</a:t>
            </a:r>
            <a:r>
              <a:rPr lang="ko-KR" altLang="en-US" dirty="0"/>
              <a:t>가 평균보다 매우 높게 나타나는 </a:t>
            </a:r>
            <a:r>
              <a:rPr lang="ko-KR" altLang="en-US" dirty="0" smtClean="0"/>
              <a:t>경</a:t>
            </a:r>
            <a:r>
              <a:rPr lang="ko-KR" altLang="en-US" dirty="0"/>
              <a:t>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3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49808" y="928128"/>
            <a:ext cx="8013192" cy="1636776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Power behaviors of Mobile APs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82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Dominant thread </a:t>
            </a:r>
            <a:r>
              <a:rPr lang="en-US" altLang="ko-KR" dirty="0" smtClean="0"/>
              <a:t>analysis</a:t>
            </a:r>
          </a:p>
          <a:p>
            <a:pPr lvl="1"/>
            <a:r>
              <a:rPr lang="en-US" altLang="ko-KR" dirty="0" smtClean="0"/>
              <a:t>Dominant thread</a:t>
            </a:r>
          </a:p>
          <a:p>
            <a:pPr lvl="2"/>
            <a:r>
              <a:rPr lang="en-US" altLang="ko-KR" dirty="0" smtClean="0"/>
              <a:t>Sampling rate(100ms) </a:t>
            </a:r>
            <a:r>
              <a:rPr lang="ko-KR" altLang="en-US" dirty="0" smtClean="0"/>
              <a:t>동안 전체 </a:t>
            </a:r>
            <a:r>
              <a:rPr lang="ko-KR" altLang="en-US" i="1" dirty="0" smtClean="0"/>
              <a:t>실행시간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¼</a:t>
            </a:r>
            <a:r>
              <a:rPr lang="ko-KR" altLang="en-US" dirty="0" smtClean="0"/>
              <a:t>이상을 차지하는 </a:t>
            </a:r>
            <a:r>
              <a:rPr lang="en-US" altLang="ko-KR" dirty="0" smtClean="0"/>
              <a:t>thread</a:t>
            </a:r>
          </a:p>
          <a:p>
            <a:pPr lvl="2"/>
            <a:r>
              <a:rPr lang="ko-KR" altLang="en-US" dirty="0" smtClean="0"/>
              <a:t>여러 </a:t>
            </a:r>
            <a:r>
              <a:rPr lang="en-US" altLang="ko-KR" dirty="0" smtClean="0"/>
              <a:t>core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migration</a:t>
            </a:r>
            <a:r>
              <a:rPr lang="ko-KR" altLang="en-US" dirty="0" smtClean="0"/>
              <a:t>이 되는 경우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err="1" smtClean="0"/>
              <a:t>pid</a:t>
            </a:r>
            <a:r>
              <a:rPr lang="ko-KR" altLang="en-US" dirty="0" smtClean="0"/>
              <a:t>를 확인하여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 </a:t>
            </a:r>
            <a:r>
              <a:rPr lang="ko-KR" altLang="en-US" dirty="0" err="1" smtClean="0"/>
              <a:t>작업중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오늘 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Picture 2" descr="C:\Users\again4you\Desktop\tmp2\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13784"/>
            <a:ext cx="980524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Dominant thread </a:t>
            </a:r>
            <a:r>
              <a:rPr lang="en-US" altLang="ko-KR" sz="2800" dirty="0" smtClean="0"/>
              <a:t>analysis</a:t>
            </a:r>
          </a:p>
          <a:p>
            <a:pPr lvl="1"/>
            <a:r>
              <a:rPr lang="en-US" altLang="ko-KR" sz="2400" dirty="0" smtClean="0"/>
              <a:t># of DT</a:t>
            </a:r>
          </a:p>
          <a:p>
            <a:pPr lvl="2"/>
            <a:r>
              <a:rPr lang="en-US" altLang="ko-KR" sz="2000" dirty="0" smtClean="0"/>
              <a:t>sampling rate </a:t>
            </a:r>
            <a:r>
              <a:rPr lang="ko-KR" altLang="en-US" sz="2000" dirty="0" smtClean="0"/>
              <a:t>동안에 존재하는 평균 </a:t>
            </a:r>
            <a:r>
              <a:rPr lang="en-US" altLang="ko-KR" sz="2000" dirty="0" smtClean="0"/>
              <a:t>DT</a:t>
            </a:r>
          </a:p>
          <a:p>
            <a:pPr lvl="1"/>
            <a:r>
              <a:rPr lang="en-US" altLang="ko-KR" sz="2400" dirty="0" smtClean="0"/>
              <a:t>Avg. portion of DT</a:t>
            </a:r>
          </a:p>
          <a:p>
            <a:pPr lvl="2"/>
            <a:r>
              <a:rPr lang="ko-KR" altLang="en-US" sz="2000" dirty="0" smtClean="0"/>
              <a:t>각 단계의 전체 수행 시간 중에 </a:t>
            </a:r>
            <a:r>
              <a:rPr lang="en-US" altLang="ko-KR" sz="2000" dirty="0" smtClean="0"/>
              <a:t>DT</a:t>
            </a:r>
            <a:r>
              <a:rPr lang="ko-KR" altLang="en-US" sz="2000" dirty="0" smtClean="0"/>
              <a:t>가 차지하는 비율</a:t>
            </a:r>
            <a:endParaRPr lang="en-US" altLang="ko-KR" sz="2000" dirty="0"/>
          </a:p>
          <a:p>
            <a:pPr lvl="1"/>
            <a:r>
              <a:rPr lang="en-US" altLang="ko-KR" sz="2400" dirty="0" smtClean="0"/>
              <a:t>Avg. relation of peak core load</a:t>
            </a:r>
          </a:p>
          <a:p>
            <a:pPr lvl="2"/>
            <a:r>
              <a:rPr lang="en-US" altLang="ko-KR" sz="2000" dirty="0" smtClean="0"/>
              <a:t>DT</a:t>
            </a:r>
            <a:r>
              <a:rPr lang="ko-KR" altLang="en-US" sz="2000" dirty="0" smtClean="0"/>
              <a:t>가 수행될 때에 해당 </a:t>
            </a:r>
            <a:r>
              <a:rPr lang="en-US" altLang="ko-KR" sz="2000" dirty="0" smtClean="0"/>
              <a:t>core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peak load</a:t>
            </a:r>
            <a:r>
              <a:rPr lang="ko-KR" altLang="en-US" sz="2000" dirty="0" smtClean="0"/>
              <a:t>인지 확인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1</a:t>
            </a:r>
            <a:r>
              <a:rPr lang="ko-KR" altLang="en-US" sz="2000" dirty="0" smtClean="0"/>
              <a:t>에 가까운 값일수록 </a:t>
            </a:r>
            <a:r>
              <a:rPr lang="en-US" altLang="ko-KR" sz="2000" dirty="0" smtClean="0"/>
              <a:t>DT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peak load</a:t>
            </a:r>
            <a:r>
              <a:rPr lang="ko-KR" altLang="en-US" sz="2000" dirty="0" smtClean="0"/>
              <a:t>의 원인이 됨</a:t>
            </a:r>
            <a:endParaRPr lang="en-US" altLang="ko-KR" sz="2000" dirty="0" smtClean="0"/>
          </a:p>
          <a:p>
            <a:pPr lvl="1"/>
            <a:r>
              <a:rPr lang="en-US" altLang="ko-KR" sz="2400" strike="sngStrike" dirty="0" smtClean="0"/>
              <a:t>Avg. TLP</a:t>
            </a:r>
          </a:p>
          <a:p>
            <a:pPr lvl="2"/>
            <a:r>
              <a:rPr lang="ko-KR" altLang="en-US" sz="2000" strike="sngStrike" dirty="0"/>
              <a:t>각 </a:t>
            </a:r>
            <a:r>
              <a:rPr lang="ko-KR" altLang="en-US" sz="2000" strike="sngStrike" dirty="0" smtClean="0"/>
              <a:t>단계의 평균 </a:t>
            </a:r>
            <a:r>
              <a:rPr lang="en-US" altLang="ko-KR" sz="2000" strike="sngStrike" dirty="0" err="1" smtClean="0"/>
              <a:t>nr_running</a:t>
            </a:r>
            <a:r>
              <a:rPr lang="en-US" altLang="ko-KR" sz="2000" strike="sngStrike" dirty="0" smtClean="0"/>
              <a:t> </a:t>
            </a:r>
            <a:r>
              <a:rPr lang="ko-KR" altLang="en-US" sz="2000" strike="sngStrike" dirty="0" smtClean="0"/>
              <a:t>값</a:t>
            </a:r>
            <a:endParaRPr lang="en-US" altLang="ko-KR" sz="2000" strike="sngStrike" dirty="0" smtClean="0"/>
          </a:p>
          <a:p>
            <a:pPr lvl="2"/>
            <a:r>
              <a:rPr lang="en-US" altLang="ko-KR" sz="2000" strike="sngStrike" dirty="0" smtClean="0"/>
              <a:t>1 </a:t>
            </a:r>
            <a:r>
              <a:rPr lang="ko-KR" altLang="en-US" sz="2000" strike="sngStrike" dirty="0" smtClean="0"/>
              <a:t>이상인 경우</a:t>
            </a:r>
            <a:r>
              <a:rPr lang="en-US" altLang="ko-KR" sz="2000" strike="sngStrike" dirty="0" smtClean="0"/>
              <a:t>, </a:t>
            </a:r>
            <a:r>
              <a:rPr lang="en-US" altLang="ko-KR" sz="2000" strike="sngStrike" dirty="0" err="1" smtClean="0"/>
              <a:t>runqueue</a:t>
            </a:r>
            <a:r>
              <a:rPr lang="ko-KR" altLang="en-US" sz="2000" strike="sngStrike" dirty="0" smtClean="0"/>
              <a:t>에 </a:t>
            </a:r>
            <a:r>
              <a:rPr lang="en-US" altLang="ko-KR" sz="2000" strike="sngStrike" dirty="0" smtClean="0"/>
              <a:t>1</a:t>
            </a:r>
            <a:r>
              <a:rPr lang="ko-KR" altLang="en-US" sz="2000" strike="sngStrike" dirty="0" smtClean="0"/>
              <a:t>개 이상의 </a:t>
            </a:r>
            <a:r>
              <a:rPr lang="en-US" altLang="ko-KR" sz="2000" strike="sngStrike" dirty="0" smtClean="0"/>
              <a:t>thread</a:t>
            </a:r>
            <a:r>
              <a:rPr lang="ko-KR" altLang="en-US" sz="2000" strike="sngStrike" dirty="0" smtClean="0"/>
              <a:t>가 대기중임</a:t>
            </a:r>
            <a:endParaRPr lang="en-US" altLang="ko-KR" sz="2000" strike="sngStrike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11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Dominant thread analysis</a:t>
            </a:r>
          </a:p>
          <a:p>
            <a:pPr lvl="1"/>
            <a:r>
              <a:rPr lang="en-US" altLang="ko-KR" dirty="0" smtClean="0"/>
              <a:t>DT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app </a:t>
            </a:r>
            <a:r>
              <a:rPr lang="ko-KR" altLang="en-US" dirty="0"/>
              <a:t>별로 주로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smtClean="0"/>
              <a:t>존재하는 것을 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단계별 수행 시간의 많은 부분을 차지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/>
              <a:t>DT</a:t>
            </a:r>
            <a:r>
              <a:rPr lang="ko-KR" altLang="en-US" dirty="0"/>
              <a:t>가 </a:t>
            </a:r>
            <a:r>
              <a:rPr lang="en-US" altLang="ko-KR" dirty="0"/>
              <a:t>peak load</a:t>
            </a:r>
            <a:r>
              <a:rPr lang="ko-KR" altLang="en-US" dirty="0"/>
              <a:t>를 발생하는 주된 </a:t>
            </a:r>
            <a:r>
              <a:rPr lang="ko-KR" altLang="en-US" dirty="0" smtClean="0"/>
              <a:t>원인</a:t>
            </a:r>
            <a:endParaRPr lang="en-US" altLang="ko-KR" dirty="0" smtClean="0"/>
          </a:p>
          <a:p>
            <a:pPr lvl="2"/>
            <a:r>
              <a:rPr lang="en-US" altLang="ko-KR" dirty="0"/>
              <a:t>Shared DVFS</a:t>
            </a:r>
            <a:r>
              <a:rPr lang="ko-KR" altLang="en-US" dirty="0"/>
              <a:t>인 경우</a:t>
            </a:r>
            <a:r>
              <a:rPr lang="en-US" altLang="ko-KR" dirty="0"/>
              <a:t>, DT</a:t>
            </a:r>
            <a:r>
              <a:rPr lang="ko-KR" altLang="en-US" dirty="0"/>
              <a:t>가 수행되는 </a:t>
            </a:r>
            <a:r>
              <a:rPr lang="en-US" altLang="ko-KR" dirty="0"/>
              <a:t>core</a:t>
            </a:r>
            <a:r>
              <a:rPr lang="ko-KR" altLang="en-US" dirty="0"/>
              <a:t>의 </a:t>
            </a:r>
            <a:r>
              <a:rPr lang="en-US" altLang="ko-KR" dirty="0"/>
              <a:t>load</a:t>
            </a:r>
            <a:r>
              <a:rPr lang="ko-KR" altLang="en-US" dirty="0"/>
              <a:t>에 맞추어 </a:t>
            </a:r>
            <a:r>
              <a:rPr lang="en-US" altLang="ko-KR" dirty="0" smtClean="0"/>
              <a:t>chip level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freqneucy</a:t>
            </a:r>
            <a:r>
              <a:rPr lang="ko-KR" altLang="en-US" dirty="0"/>
              <a:t>가 결정되게 됨</a:t>
            </a:r>
          </a:p>
        </p:txBody>
      </p:sp>
    </p:spTree>
    <p:extLst>
      <p:ext uri="{BB962C8B-B14F-4D97-AF65-F5344CB8AC3E}">
        <p14:creationId xmlns:p14="http://schemas.microsoft.com/office/powerpoint/2010/main" val="2557287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자료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DT</a:t>
            </a:r>
            <a:r>
              <a:rPr lang="ko-KR" altLang="en-US" dirty="0" smtClean="0"/>
              <a:t>가 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단계별로 얼마나 </a:t>
            </a:r>
            <a:r>
              <a:rPr lang="en-US" altLang="ko-KR" dirty="0" smtClean="0"/>
              <a:t>migration</a:t>
            </a:r>
            <a:r>
              <a:rPr lang="ko-KR" altLang="en-US" dirty="0" smtClean="0"/>
              <a:t>이 발생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DT</a:t>
            </a:r>
            <a:r>
              <a:rPr lang="ko-KR" altLang="en-US" dirty="0" smtClean="0"/>
              <a:t>는 한번 결정되면 각 단계별로 대부분 그대로 유지되는 성향이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519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49808" y="928128"/>
            <a:ext cx="8013192" cy="16367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Power Reduction Technique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27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Reduction Technique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Detecting </a:t>
            </a:r>
            <a:r>
              <a:rPr lang="en-US" altLang="ko-KR" sz="2800" dirty="0"/>
              <a:t>dominant </a:t>
            </a:r>
            <a:r>
              <a:rPr lang="en-US" altLang="ko-KR" sz="2800" dirty="0" smtClean="0"/>
              <a:t>threads</a:t>
            </a:r>
          </a:p>
          <a:p>
            <a:pPr lvl="1"/>
            <a:r>
              <a:rPr lang="ko-KR" altLang="en-US" sz="2400" dirty="0"/>
              <a:t>대부분의 </a:t>
            </a:r>
            <a:r>
              <a:rPr lang="en-US" altLang="ko-KR" sz="2400" dirty="0"/>
              <a:t>app</a:t>
            </a:r>
            <a:r>
              <a:rPr lang="ko-KR" altLang="en-US" sz="2400" dirty="0"/>
              <a:t>에서 </a:t>
            </a:r>
            <a:r>
              <a:rPr lang="en-US" altLang="ko-KR" sz="2400" dirty="0"/>
              <a:t>1</a:t>
            </a:r>
            <a:r>
              <a:rPr lang="ko-KR" altLang="en-US" sz="2400" dirty="0"/>
              <a:t>회의 </a:t>
            </a:r>
            <a:r>
              <a:rPr lang="en-US" altLang="ko-KR" sz="2400" dirty="0"/>
              <a:t>sampling </a:t>
            </a:r>
            <a:r>
              <a:rPr lang="ko-KR" altLang="en-US" sz="2400" dirty="0" smtClean="0"/>
              <a:t>만으로 </a:t>
            </a:r>
            <a:r>
              <a:rPr lang="en-US" altLang="ko-KR" sz="2400" dirty="0" smtClean="0"/>
              <a:t>DT</a:t>
            </a:r>
            <a:r>
              <a:rPr lang="ko-KR" altLang="en-US" sz="2400" dirty="0" smtClean="0"/>
              <a:t> 확인 가능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App </a:t>
            </a:r>
            <a:r>
              <a:rPr lang="ko-KR" altLang="en-US" sz="2000" dirty="0"/>
              <a:t>분석 결과</a:t>
            </a:r>
            <a:r>
              <a:rPr lang="en-US" altLang="ko-KR" sz="2000" dirty="0"/>
              <a:t>, DT</a:t>
            </a:r>
            <a:r>
              <a:rPr lang="ko-KR" altLang="en-US" sz="2000" dirty="0"/>
              <a:t>는 프로그램 수행 단계에 상관없이 </a:t>
            </a:r>
            <a:r>
              <a:rPr lang="ko-KR" altLang="en-US" sz="2000" dirty="0" smtClean="0"/>
              <a:t>동일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r>
              <a:rPr lang="ko-KR" altLang="en-US" sz="2400" dirty="0" smtClean="0"/>
              <a:t>세부 구현 방법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Kernel</a:t>
            </a:r>
            <a:r>
              <a:rPr lang="ko-KR" altLang="en-US" sz="2000" dirty="0"/>
              <a:t>의 </a:t>
            </a:r>
            <a:r>
              <a:rPr lang="en-US" altLang="ko-KR" sz="2000" dirty="0"/>
              <a:t>scheduler</a:t>
            </a:r>
            <a:r>
              <a:rPr lang="ko-KR" altLang="en-US" sz="2000" dirty="0"/>
              <a:t>에서 </a:t>
            </a:r>
            <a:r>
              <a:rPr lang="en-US" altLang="ko-KR" sz="2000" dirty="0"/>
              <a:t>context switching</a:t>
            </a:r>
            <a:r>
              <a:rPr lang="ko-KR" altLang="en-US" sz="2000" dirty="0"/>
              <a:t>될 때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sampling </a:t>
            </a:r>
            <a:r>
              <a:rPr lang="en-US" altLang="ko-KR" sz="2000" dirty="0"/>
              <a:t>rate </a:t>
            </a:r>
            <a:r>
              <a:rPr lang="ko-KR" altLang="en-US" sz="2000" dirty="0"/>
              <a:t>동안 </a:t>
            </a:r>
            <a:r>
              <a:rPr lang="ko-KR" altLang="en-US" sz="2000" dirty="0" smtClean="0"/>
              <a:t>각 </a:t>
            </a:r>
            <a:r>
              <a:rPr lang="en-US" altLang="ko-KR" sz="2000" dirty="0"/>
              <a:t>task</a:t>
            </a:r>
            <a:r>
              <a:rPr lang="ko-KR" altLang="en-US" sz="2000" dirty="0"/>
              <a:t>의 </a:t>
            </a:r>
            <a:r>
              <a:rPr lang="en-US" altLang="ko-KR" sz="2000" dirty="0"/>
              <a:t>execution time</a:t>
            </a:r>
            <a:r>
              <a:rPr lang="ko-KR" altLang="en-US" sz="2000" dirty="0"/>
              <a:t>의 합계를 분석하여 </a:t>
            </a:r>
            <a:r>
              <a:rPr lang="en-US" altLang="ko-KR" sz="2000" dirty="0"/>
              <a:t>runtime</a:t>
            </a:r>
            <a:r>
              <a:rPr lang="ko-KR" altLang="en-US" sz="2000" dirty="0"/>
              <a:t>에서 확인이 가능</a:t>
            </a:r>
          </a:p>
        </p:txBody>
      </p:sp>
    </p:spTree>
    <p:extLst>
      <p:ext uri="{BB962C8B-B14F-4D97-AF65-F5344CB8AC3E}">
        <p14:creationId xmlns:p14="http://schemas.microsoft.com/office/powerpoint/2010/main" val="1516439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Reduction Technique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Allocating exclusive core to </a:t>
            </a:r>
            <a:r>
              <a:rPr lang="en-US" altLang="ko-KR" dirty="0" smtClean="0"/>
              <a:t>DT</a:t>
            </a:r>
          </a:p>
          <a:p>
            <a:pPr lvl="1"/>
            <a:r>
              <a:rPr lang="en-US" altLang="ko-KR" dirty="0"/>
              <a:t>DT</a:t>
            </a:r>
            <a:r>
              <a:rPr lang="ko-KR" altLang="en-US" dirty="0"/>
              <a:t>가 </a:t>
            </a:r>
            <a:r>
              <a:rPr lang="en-US" altLang="ko-KR" dirty="0"/>
              <a:t>CPU </a:t>
            </a:r>
            <a:r>
              <a:rPr lang="ko-KR" altLang="en-US" dirty="0"/>
              <a:t>연산의 </a:t>
            </a:r>
            <a:r>
              <a:rPr lang="en-US" altLang="ko-KR" dirty="0"/>
              <a:t>1/4 </a:t>
            </a:r>
            <a:r>
              <a:rPr lang="ko-KR" altLang="en-US" dirty="0"/>
              <a:t>이상을 차지하기 때문에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독립적인 </a:t>
            </a:r>
            <a:r>
              <a:rPr lang="en-US" altLang="ko-KR" dirty="0"/>
              <a:t>core</a:t>
            </a:r>
            <a:r>
              <a:rPr lang="ko-KR" altLang="en-US" dirty="0"/>
              <a:t>를 할당하는 것이 </a:t>
            </a:r>
            <a:r>
              <a:rPr lang="ko-KR" altLang="en-US" dirty="0" smtClean="0"/>
              <a:t>좋음</a:t>
            </a:r>
            <a:endParaRPr lang="en-US" altLang="ko-KR" dirty="0" smtClean="0"/>
          </a:p>
          <a:p>
            <a:pPr lvl="2"/>
            <a:r>
              <a:rPr lang="ko-KR" altLang="en-US" dirty="0"/>
              <a:t>독점적으로 </a:t>
            </a:r>
            <a:r>
              <a:rPr lang="en-US" altLang="ko-KR" dirty="0"/>
              <a:t>L1 cache</a:t>
            </a:r>
            <a:r>
              <a:rPr lang="ko-KR" altLang="en-US" dirty="0"/>
              <a:t>를 사용하기 때문에 성능 향상</a:t>
            </a:r>
            <a:endParaRPr lang="en-US" altLang="ko-KR" dirty="0" smtClean="0"/>
          </a:p>
          <a:p>
            <a:pPr lvl="2"/>
            <a:r>
              <a:rPr lang="ko-KR" altLang="en-US" dirty="0"/>
              <a:t>해당 </a:t>
            </a:r>
            <a:r>
              <a:rPr lang="en-US" altLang="ko-KR" dirty="0"/>
              <a:t>core</a:t>
            </a:r>
            <a:r>
              <a:rPr lang="ko-KR" altLang="en-US" dirty="0"/>
              <a:t>에는 </a:t>
            </a:r>
            <a:r>
              <a:rPr lang="en-US" altLang="ko-KR" dirty="0"/>
              <a:t>DT</a:t>
            </a:r>
            <a:r>
              <a:rPr lang="ko-KR" altLang="en-US" dirty="0"/>
              <a:t>이외의 다른 </a:t>
            </a:r>
            <a:r>
              <a:rPr lang="en-US" altLang="ko-KR" dirty="0"/>
              <a:t>thread</a:t>
            </a:r>
            <a:r>
              <a:rPr lang="ko-KR" altLang="en-US" dirty="0"/>
              <a:t>는 수행되지 않기 때문에</a:t>
            </a:r>
            <a:r>
              <a:rPr lang="en-US" altLang="ko-KR" dirty="0"/>
              <a:t>, </a:t>
            </a:r>
            <a:r>
              <a:rPr lang="en-US" altLang="ko-KR" dirty="0" smtClean="0"/>
              <a:t>load </a:t>
            </a:r>
            <a:r>
              <a:rPr lang="ko-KR" altLang="en-US" dirty="0"/>
              <a:t>자체가 줄어들어 </a:t>
            </a:r>
            <a:r>
              <a:rPr lang="en-US" altLang="ko-KR" dirty="0"/>
              <a:t>frequency</a:t>
            </a:r>
            <a:r>
              <a:rPr lang="ko-KR" altLang="en-US" dirty="0"/>
              <a:t>를 </a:t>
            </a:r>
            <a:r>
              <a:rPr lang="ko-KR" altLang="en-US" dirty="0" smtClean="0"/>
              <a:t>낮출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Shared DVFS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큰 효과가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169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Reduction Technique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DT aware </a:t>
            </a:r>
            <a:r>
              <a:rPr lang="en-US" altLang="ko-KR" sz="2800" dirty="0" smtClean="0"/>
              <a:t>DVFS</a:t>
            </a:r>
          </a:p>
          <a:p>
            <a:pPr lvl="1"/>
            <a:r>
              <a:rPr lang="en-US" altLang="ko-KR" sz="2400" dirty="0"/>
              <a:t>core</a:t>
            </a:r>
            <a:r>
              <a:rPr lang="ko-KR" altLang="en-US" sz="2400" dirty="0"/>
              <a:t>의 </a:t>
            </a:r>
            <a:r>
              <a:rPr lang="en-US" altLang="ko-KR" sz="2400" dirty="0"/>
              <a:t>load</a:t>
            </a:r>
            <a:r>
              <a:rPr lang="ko-KR" altLang="en-US" sz="2400" dirty="0"/>
              <a:t>가 </a:t>
            </a:r>
            <a:r>
              <a:rPr lang="en-US" altLang="ko-KR" sz="2400" dirty="0"/>
              <a:t>99~96%</a:t>
            </a:r>
            <a:r>
              <a:rPr lang="ko-KR" altLang="en-US" sz="2400" dirty="0"/>
              <a:t>가 되도록 </a:t>
            </a:r>
            <a:r>
              <a:rPr lang="en-US" altLang="ko-KR" sz="2400" dirty="0"/>
              <a:t>frequency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유지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sampling rate</a:t>
            </a:r>
            <a:r>
              <a:rPr lang="ko-KR" altLang="en-US" sz="2000" dirty="0"/>
              <a:t>은 사용자의 </a:t>
            </a:r>
            <a:r>
              <a:rPr lang="ko-KR" altLang="en-US" sz="2000" dirty="0" err="1"/>
              <a:t>반응성을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고려하여 </a:t>
            </a:r>
            <a:r>
              <a:rPr lang="en-US" altLang="ko-KR" sz="2000" dirty="0" smtClean="0"/>
              <a:t>100ms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Shared DVFS</a:t>
            </a:r>
            <a:r>
              <a:rPr lang="ko-KR" altLang="en-US" sz="2000" dirty="0" smtClean="0"/>
              <a:t>인 경우</a:t>
            </a:r>
            <a:r>
              <a:rPr lang="en-US" altLang="ko-KR" sz="2000" dirty="0"/>
              <a:t>, DT</a:t>
            </a:r>
            <a:r>
              <a:rPr lang="ko-KR" altLang="en-US" sz="2000" dirty="0"/>
              <a:t>가 수행되는 </a:t>
            </a:r>
            <a:r>
              <a:rPr lang="en-US" altLang="ko-KR" sz="2000" dirty="0"/>
              <a:t>core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load</a:t>
            </a:r>
            <a:r>
              <a:rPr lang="ko-KR" altLang="en-US" sz="2000" dirty="0" smtClean="0"/>
              <a:t>만을 확인</a:t>
            </a:r>
            <a:endParaRPr lang="en-US" altLang="ko-KR" sz="2000" dirty="0" smtClean="0"/>
          </a:p>
          <a:p>
            <a:pPr lvl="1"/>
            <a:r>
              <a:rPr lang="en-US" altLang="ko-KR" sz="2400" dirty="0"/>
              <a:t>frequency down</a:t>
            </a:r>
            <a:r>
              <a:rPr lang="ko-KR" altLang="en-US" sz="2400" dirty="0"/>
              <a:t>시 현재의 </a:t>
            </a:r>
            <a:r>
              <a:rPr lang="en-US" altLang="ko-KR" sz="2400" dirty="0"/>
              <a:t>load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기반으</a:t>
            </a:r>
            <a:r>
              <a:rPr lang="ko-KR" altLang="en-US" sz="2400" dirty="0"/>
              <a:t>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target frequency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계산하여 </a:t>
            </a:r>
            <a:r>
              <a:rPr lang="en-US" altLang="ko-KR" sz="2400" dirty="0" smtClean="0"/>
              <a:t>direct</a:t>
            </a:r>
            <a:r>
              <a:rPr lang="ko-KR" altLang="en-US" sz="2400" dirty="0" smtClean="0"/>
              <a:t>로 이동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기존 단계적 이동과 다름</a:t>
            </a:r>
            <a:endParaRPr lang="en-US" altLang="ko-KR" sz="2000" dirty="0" smtClean="0"/>
          </a:p>
          <a:p>
            <a:pPr lvl="1"/>
            <a:r>
              <a:rPr lang="en-US" altLang="ko-KR" sz="2400" dirty="0"/>
              <a:t>frequency up</a:t>
            </a:r>
            <a:r>
              <a:rPr lang="ko-KR" altLang="en-US" sz="2400" dirty="0"/>
              <a:t>시 사용자의 </a:t>
            </a:r>
            <a:r>
              <a:rPr lang="ko-KR" altLang="en-US" sz="2400" dirty="0" err="1"/>
              <a:t>반응성을</a:t>
            </a:r>
            <a:r>
              <a:rPr lang="ko-KR" altLang="en-US" sz="2400" dirty="0"/>
              <a:t> 위하여 </a:t>
            </a:r>
            <a:r>
              <a:rPr lang="en-US" altLang="ko-KR" sz="2400" dirty="0"/>
              <a:t>frequency</a:t>
            </a:r>
            <a:r>
              <a:rPr lang="ko-KR" altLang="en-US" sz="2400" dirty="0"/>
              <a:t>를 </a:t>
            </a:r>
            <a:r>
              <a:rPr lang="en-US" altLang="ko-KR" sz="2400" dirty="0"/>
              <a:t>max</a:t>
            </a:r>
            <a:r>
              <a:rPr lang="ko-KR" altLang="en-US" sz="2400" dirty="0"/>
              <a:t>로 증가시키고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sampling </a:t>
            </a:r>
            <a:r>
              <a:rPr lang="en-US" altLang="ko-KR" sz="2400" dirty="0"/>
              <a:t>rate</a:t>
            </a:r>
            <a:r>
              <a:rPr lang="ko-KR" altLang="en-US" sz="2400" dirty="0"/>
              <a:t>을 </a:t>
            </a:r>
            <a:r>
              <a:rPr lang="en-US" altLang="ko-KR" sz="2400" dirty="0"/>
              <a:t>10ms</a:t>
            </a:r>
            <a:r>
              <a:rPr lang="ko-KR" altLang="en-US" sz="2400" dirty="0"/>
              <a:t>로 변경함</a:t>
            </a:r>
          </a:p>
        </p:txBody>
      </p:sp>
    </p:spTree>
    <p:extLst>
      <p:ext uri="{BB962C8B-B14F-4D97-AF65-F5344CB8AC3E}">
        <p14:creationId xmlns:p14="http://schemas.microsoft.com/office/powerpoint/2010/main" val="3906945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Reduction Technique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Packing</a:t>
            </a:r>
          </a:p>
          <a:p>
            <a:pPr lvl="1"/>
            <a:r>
              <a:rPr lang="en-US" altLang="ko-KR" dirty="0" smtClean="0"/>
              <a:t>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734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Reduction Technique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Find-grained </a:t>
            </a:r>
            <a:r>
              <a:rPr lang="en-US" altLang="ko-KR" dirty="0" smtClean="0"/>
              <a:t>DVFS</a:t>
            </a:r>
          </a:p>
          <a:p>
            <a:pPr lvl="1"/>
            <a:r>
              <a:rPr lang="ko-KR" altLang="en-US" dirty="0" smtClean="0"/>
              <a:t>원익 의견대로 꼭 필요한지 고민해볼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96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Exynos</a:t>
            </a:r>
            <a:r>
              <a:rPr lang="en-US" altLang="ko-KR" dirty="0"/>
              <a:t> 4412 </a:t>
            </a:r>
            <a:r>
              <a:rPr lang="en-US" altLang="ko-KR" dirty="0" smtClean="0"/>
              <a:t>spec</a:t>
            </a:r>
          </a:p>
          <a:p>
            <a:pPr lvl="1"/>
            <a:r>
              <a:rPr lang="en-US" altLang="ko-KR" dirty="0" smtClean="0"/>
              <a:t>frequency </a:t>
            </a:r>
            <a:r>
              <a:rPr lang="en-US" altLang="ko-KR" dirty="0"/>
              <a:t>/ </a:t>
            </a:r>
            <a:r>
              <a:rPr lang="en-US" altLang="ko-KR" dirty="0" smtClean="0"/>
              <a:t>voltage level</a:t>
            </a:r>
          </a:p>
          <a:p>
            <a:pPr lvl="1"/>
            <a:r>
              <a:rPr lang="en-US" altLang="ko-KR" dirty="0"/>
              <a:t>DVFS latency </a:t>
            </a:r>
          </a:p>
          <a:p>
            <a:pPr lvl="1"/>
            <a:r>
              <a:rPr lang="en-US" altLang="ko-KR" dirty="0" err="1"/>
              <a:t>Hotplugging</a:t>
            </a:r>
            <a:r>
              <a:rPr lang="en-US" altLang="ko-KR" dirty="0"/>
              <a:t> latency</a:t>
            </a:r>
          </a:p>
          <a:p>
            <a:pPr lvl="1"/>
            <a:r>
              <a:rPr lang="en-US" altLang="ko-KR" dirty="0"/>
              <a:t>Idle mode latency</a:t>
            </a:r>
          </a:p>
          <a:p>
            <a:pPr lvl="1"/>
            <a:r>
              <a:rPr lang="en-US" altLang="ko-KR" dirty="0" smtClean="0"/>
              <a:t>Table </a:t>
            </a:r>
            <a:r>
              <a:rPr lang="ko-KR" altLang="en-US" dirty="0" smtClean="0"/>
              <a:t>형태로 표현 예정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7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49808" y="928128"/>
            <a:ext cx="8013192" cy="1636776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Methodology &amp; Evaluation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82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</a:t>
            </a:r>
            <a:r>
              <a:rPr lang="ko-KR" altLang="en-US" dirty="0"/>
              <a:t>대상</a:t>
            </a:r>
          </a:p>
          <a:p>
            <a:pPr lvl="1"/>
            <a:r>
              <a:rPr lang="en-US" altLang="ko-KR" dirty="0" smtClean="0"/>
              <a:t>1.4G 4core (baseline)</a:t>
            </a:r>
            <a:endParaRPr lang="en-US" altLang="ko-KR" dirty="0"/>
          </a:p>
          <a:p>
            <a:pPr lvl="1"/>
            <a:r>
              <a:rPr lang="en-US" altLang="ko-KR" dirty="0" smtClean="0"/>
              <a:t>4core </a:t>
            </a:r>
            <a:r>
              <a:rPr lang="en-US" altLang="ko-KR" dirty="0" err="1"/>
              <a:t>Ondemand</a:t>
            </a:r>
            <a:endParaRPr lang="en-US" altLang="ko-KR" dirty="0"/>
          </a:p>
          <a:p>
            <a:pPr lvl="1"/>
            <a:r>
              <a:rPr lang="en-US" altLang="ko-KR" dirty="0" smtClean="0"/>
              <a:t>4Core </a:t>
            </a:r>
            <a:r>
              <a:rPr lang="en-US" altLang="ko-KR" dirty="0"/>
              <a:t>DT exclusive</a:t>
            </a:r>
          </a:p>
          <a:p>
            <a:pPr lvl="1"/>
            <a:r>
              <a:rPr lang="en-US" altLang="ko-KR" dirty="0" smtClean="0"/>
              <a:t>4core </a:t>
            </a:r>
            <a:r>
              <a:rPr lang="en-US" altLang="ko-KR" dirty="0"/>
              <a:t>DT exclusive + packing</a:t>
            </a:r>
          </a:p>
          <a:p>
            <a:pPr lvl="1"/>
            <a:r>
              <a:rPr lang="en-US" altLang="ko-KR" dirty="0" smtClean="0"/>
              <a:t>4core </a:t>
            </a:r>
            <a:r>
              <a:rPr lang="en-US" altLang="ko-KR" dirty="0"/>
              <a:t>DT exclusive + DT aware DVFS</a:t>
            </a:r>
          </a:p>
          <a:p>
            <a:pPr lvl="1"/>
            <a:r>
              <a:rPr lang="en-US" altLang="ko-KR" dirty="0" smtClean="0"/>
              <a:t>4core </a:t>
            </a:r>
            <a:r>
              <a:rPr lang="en-US" altLang="ko-KR" dirty="0"/>
              <a:t>DT exclusive + packing + DT aware DVFS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660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Power</a:t>
            </a:r>
          </a:p>
          <a:p>
            <a:pPr lvl="1"/>
            <a:r>
              <a:rPr lang="ko-KR" altLang="en-US" sz="2400" dirty="0" smtClean="0"/>
              <a:t>실험 방법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app</a:t>
            </a:r>
            <a:r>
              <a:rPr lang="ko-KR" altLang="en-US" sz="2000" dirty="0"/>
              <a:t>을 각각 </a:t>
            </a:r>
            <a:r>
              <a:rPr lang="en-US" altLang="ko-KR" sz="2000" dirty="0"/>
              <a:t>interactive, responsive</a:t>
            </a:r>
            <a:r>
              <a:rPr lang="ko-KR" altLang="en-US" sz="2000" dirty="0"/>
              <a:t>인 경우로 </a:t>
            </a:r>
            <a:r>
              <a:rPr lang="ko-KR" altLang="en-US" sz="2000" dirty="0" smtClean="0"/>
              <a:t>분리 측정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반응성은 </a:t>
            </a:r>
            <a:r>
              <a:rPr lang="ko-KR" altLang="en-US" sz="2000" dirty="0"/>
              <a:t>고려하지 않고</a:t>
            </a:r>
            <a:r>
              <a:rPr lang="en-US" altLang="ko-KR" sz="2000" dirty="0"/>
              <a:t>, power consumption</a:t>
            </a:r>
            <a:r>
              <a:rPr lang="ko-KR" altLang="en-US" sz="2000" dirty="0"/>
              <a:t>만을 </a:t>
            </a:r>
            <a:r>
              <a:rPr lang="ko-KR" altLang="en-US" sz="2000" dirty="0" smtClean="0"/>
              <a:t>측정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baseline</a:t>
            </a:r>
            <a:r>
              <a:rPr lang="ko-KR" altLang="en-US" sz="2000" dirty="0"/>
              <a:t>에 </a:t>
            </a:r>
            <a:r>
              <a:rPr lang="en-US" altLang="ko-KR" sz="2000" dirty="0"/>
              <a:t>normalized</a:t>
            </a:r>
            <a:r>
              <a:rPr lang="ko-KR" altLang="en-US" sz="2000" dirty="0"/>
              <a:t>한 결과를 </a:t>
            </a:r>
            <a:r>
              <a:rPr lang="en-US" altLang="ko-KR" sz="2000" dirty="0"/>
              <a:t>bar graph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표현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r>
              <a:rPr lang="ko-KR" altLang="en-US" sz="2400" dirty="0"/>
              <a:t>예상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각 기능들을 적용할 수록 </a:t>
            </a:r>
            <a:r>
              <a:rPr lang="en-US" altLang="ko-KR" sz="2000" dirty="0"/>
              <a:t>power consumption</a:t>
            </a:r>
            <a:r>
              <a:rPr lang="ko-KR" altLang="en-US" sz="2000" dirty="0"/>
              <a:t>은 줄어들게 됨</a:t>
            </a:r>
            <a:endParaRPr lang="en-US" altLang="ko-KR" sz="2000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6096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363272" cy="4625609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Delay</a:t>
            </a:r>
          </a:p>
          <a:p>
            <a:pPr lvl="1"/>
            <a:r>
              <a:rPr lang="ko-KR" altLang="en-US" sz="2200" dirty="0" smtClean="0"/>
              <a:t>실험 방법</a:t>
            </a:r>
            <a:endParaRPr lang="en-US" altLang="ko-KR" sz="2200" dirty="0" smtClean="0"/>
          </a:p>
          <a:p>
            <a:pPr lvl="2"/>
            <a:r>
              <a:rPr lang="en-US" altLang="ko-KR" sz="1900" dirty="0"/>
              <a:t>app </a:t>
            </a:r>
            <a:r>
              <a:rPr lang="ko-KR" altLang="en-US" sz="1900" dirty="0"/>
              <a:t>중 </a:t>
            </a:r>
            <a:r>
              <a:rPr lang="en-US" altLang="ko-KR" sz="1900" dirty="0"/>
              <a:t>responsive </a:t>
            </a:r>
            <a:r>
              <a:rPr lang="ko-KR" altLang="en-US" sz="1900" dirty="0"/>
              <a:t>단계 만을 갖는 </a:t>
            </a:r>
            <a:r>
              <a:rPr lang="en-US" altLang="ko-KR" sz="1900" dirty="0"/>
              <a:t>app</a:t>
            </a:r>
            <a:r>
              <a:rPr lang="ko-KR" altLang="en-US" sz="1900" dirty="0"/>
              <a:t>의 수행 시간을 </a:t>
            </a:r>
            <a:r>
              <a:rPr lang="ko-KR" altLang="en-US" sz="1900" dirty="0" smtClean="0"/>
              <a:t>측정</a:t>
            </a:r>
            <a:endParaRPr lang="en-US" altLang="ko-KR" sz="1900" dirty="0" smtClean="0"/>
          </a:p>
          <a:p>
            <a:pPr lvl="2"/>
            <a:r>
              <a:rPr lang="en-US" altLang="ko-KR" sz="1900" dirty="0"/>
              <a:t>Monkey runner</a:t>
            </a:r>
            <a:r>
              <a:rPr lang="ko-KR" altLang="en-US" sz="1900" dirty="0"/>
              <a:t>를 이용하여 </a:t>
            </a:r>
            <a:r>
              <a:rPr lang="en-US" altLang="ko-KR" sz="1900" dirty="0" err="1"/>
              <a:t>cpu</a:t>
            </a:r>
            <a:r>
              <a:rPr lang="en-US" altLang="ko-KR" sz="1900" dirty="0"/>
              <a:t> load</a:t>
            </a:r>
            <a:r>
              <a:rPr lang="ko-KR" altLang="en-US" sz="1900" dirty="0"/>
              <a:t>가 </a:t>
            </a:r>
            <a:r>
              <a:rPr lang="en-US" altLang="ko-KR" sz="1900" dirty="0"/>
              <a:t>threshold </a:t>
            </a:r>
            <a:r>
              <a:rPr lang="ko-KR" altLang="en-US" sz="1900" dirty="0"/>
              <a:t>이하일 때에 다음 </a:t>
            </a:r>
            <a:r>
              <a:rPr lang="en-US" altLang="ko-KR" sz="1900" dirty="0"/>
              <a:t>turn</a:t>
            </a:r>
            <a:r>
              <a:rPr lang="ko-KR" altLang="en-US" sz="1900" dirty="0"/>
              <a:t>으로 </a:t>
            </a:r>
            <a:r>
              <a:rPr lang="ko-KR" altLang="en-US" sz="1900" dirty="0" smtClean="0"/>
              <a:t>진행</a:t>
            </a:r>
            <a:endParaRPr lang="en-US" altLang="ko-KR" sz="1900" dirty="0" smtClean="0"/>
          </a:p>
          <a:p>
            <a:pPr lvl="3"/>
            <a:r>
              <a:rPr lang="en-US" altLang="ko-KR" sz="1700" dirty="0" smtClean="0"/>
              <a:t>Facebook</a:t>
            </a:r>
            <a:r>
              <a:rPr lang="ko-KR" altLang="en-US" sz="1700" dirty="0"/>
              <a:t>의 경우</a:t>
            </a:r>
            <a:r>
              <a:rPr lang="en-US" altLang="ko-KR" sz="1700" dirty="0"/>
              <a:t>, </a:t>
            </a:r>
            <a:r>
              <a:rPr lang="ko-KR" altLang="en-US" sz="1700" dirty="0"/>
              <a:t>화면에 </a:t>
            </a:r>
            <a:r>
              <a:rPr lang="en-US" altLang="ko-KR" sz="1700" dirty="0"/>
              <a:t>timeline</a:t>
            </a:r>
            <a:r>
              <a:rPr lang="ko-KR" altLang="en-US" sz="1700" dirty="0"/>
              <a:t>이 모두 표시된 이후 </a:t>
            </a:r>
            <a:r>
              <a:rPr lang="en-US" altLang="ko-KR" sz="1700" dirty="0"/>
              <a:t>touch </a:t>
            </a:r>
            <a:r>
              <a:rPr lang="ko-KR" altLang="en-US" sz="1700" dirty="0"/>
              <a:t>동작이 </a:t>
            </a:r>
            <a:r>
              <a:rPr lang="ko-KR" altLang="en-US" sz="1700" dirty="0" smtClean="0"/>
              <a:t>발생</a:t>
            </a:r>
            <a:endParaRPr lang="en-US" altLang="ko-KR" sz="1700" dirty="0" smtClean="0"/>
          </a:p>
          <a:p>
            <a:pPr lvl="3"/>
            <a:r>
              <a:rPr lang="en-US" altLang="ko-KR" sz="1700" dirty="0"/>
              <a:t>Browser</a:t>
            </a:r>
            <a:r>
              <a:rPr lang="ko-KR" altLang="en-US" sz="1700" dirty="0"/>
              <a:t>의 경우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BBench</a:t>
            </a:r>
            <a:r>
              <a:rPr lang="ko-KR" altLang="en-US" sz="1700" dirty="0"/>
              <a:t>의 수행 시간으로 </a:t>
            </a:r>
            <a:r>
              <a:rPr lang="ko-KR" altLang="en-US" sz="1700" dirty="0" smtClean="0"/>
              <a:t>사용</a:t>
            </a:r>
            <a:endParaRPr lang="en-US" altLang="ko-KR" sz="1700" dirty="0" smtClean="0"/>
          </a:p>
          <a:p>
            <a:pPr lvl="3"/>
            <a:endParaRPr lang="en-US" altLang="ko-KR" sz="1700" dirty="0" smtClean="0"/>
          </a:p>
          <a:p>
            <a:pPr lvl="1"/>
            <a:r>
              <a:rPr lang="ko-KR" altLang="en-US" sz="2200" dirty="0" smtClean="0"/>
              <a:t>예상 결과</a:t>
            </a:r>
            <a:endParaRPr lang="en-US" altLang="ko-KR" sz="2200" dirty="0" smtClean="0"/>
          </a:p>
          <a:p>
            <a:pPr lvl="2"/>
            <a:r>
              <a:rPr lang="ko-KR" altLang="en-US" sz="1900" dirty="0"/>
              <a:t>대부분의 경우 예전과 상관없이 </a:t>
            </a:r>
            <a:r>
              <a:rPr lang="en-US" altLang="ko-KR" sz="1900" dirty="0"/>
              <a:t>Delay</a:t>
            </a:r>
            <a:r>
              <a:rPr lang="ko-KR" altLang="en-US" sz="1900" dirty="0"/>
              <a:t>가 </a:t>
            </a:r>
            <a:r>
              <a:rPr lang="ko-KR" altLang="en-US" sz="1900" dirty="0" smtClean="0"/>
              <a:t>동일</a:t>
            </a:r>
            <a:endParaRPr lang="en-US" altLang="ko-KR" sz="1900" dirty="0" smtClean="0"/>
          </a:p>
          <a:p>
            <a:pPr lvl="2"/>
            <a:r>
              <a:rPr lang="en-US" altLang="ko-KR" sz="1900" dirty="0"/>
              <a:t>Browser</a:t>
            </a:r>
            <a:r>
              <a:rPr lang="ko-KR" altLang="en-US" sz="1900" dirty="0"/>
              <a:t>와 같은 </a:t>
            </a:r>
            <a:r>
              <a:rPr lang="en-US" altLang="ko-KR" sz="1900" dirty="0"/>
              <a:t>app</a:t>
            </a:r>
            <a:r>
              <a:rPr lang="ko-KR" altLang="en-US" sz="1900" dirty="0"/>
              <a:t>의 경우</a:t>
            </a:r>
            <a:r>
              <a:rPr lang="en-US" altLang="ko-KR" sz="1900" dirty="0"/>
              <a:t>, </a:t>
            </a:r>
            <a:r>
              <a:rPr lang="ko-KR" altLang="en-US" sz="1900" dirty="0"/>
              <a:t>일부 </a:t>
            </a:r>
            <a:r>
              <a:rPr lang="en-US" altLang="ko-KR" sz="1900" dirty="0"/>
              <a:t>delay</a:t>
            </a:r>
            <a:r>
              <a:rPr lang="ko-KR" altLang="en-US" sz="1900" dirty="0"/>
              <a:t>가 줄어드는 현상이 </a:t>
            </a:r>
            <a:r>
              <a:rPr lang="ko-KR" altLang="en-US" sz="1900" dirty="0" smtClean="0"/>
              <a:t>발생</a:t>
            </a:r>
            <a:endParaRPr lang="en-US" altLang="ko-KR" sz="1900" dirty="0" smtClean="0"/>
          </a:p>
          <a:p>
            <a:pPr lvl="3"/>
            <a:r>
              <a:rPr lang="en-US" altLang="ko-KR" sz="1700" dirty="0"/>
              <a:t>DT</a:t>
            </a:r>
            <a:r>
              <a:rPr lang="ko-KR" altLang="en-US" sz="1700" dirty="0"/>
              <a:t>가 </a:t>
            </a:r>
            <a:r>
              <a:rPr lang="en-US" altLang="ko-KR" sz="1700" dirty="0"/>
              <a:t>core</a:t>
            </a:r>
            <a:r>
              <a:rPr lang="ko-KR" altLang="en-US" sz="1700" dirty="0"/>
              <a:t>를 독립적으로 수행하기 때문에</a:t>
            </a:r>
            <a:r>
              <a:rPr lang="en-US" altLang="ko-KR" sz="1700" dirty="0"/>
              <a:t>, execution time</a:t>
            </a:r>
            <a:r>
              <a:rPr lang="ko-KR" altLang="en-US" sz="1700" dirty="0" smtClean="0"/>
              <a:t>이 짧아지는 효과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308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User </a:t>
            </a:r>
            <a:r>
              <a:rPr lang="en-US" altLang="ko-KR" sz="2800" dirty="0" smtClean="0"/>
              <a:t>Experience</a:t>
            </a:r>
          </a:p>
          <a:p>
            <a:pPr lvl="1"/>
            <a:r>
              <a:rPr lang="ko-KR" altLang="en-US" sz="2400" dirty="0" smtClean="0"/>
              <a:t>실험 방법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app </a:t>
            </a:r>
            <a:r>
              <a:rPr lang="ko-KR" altLang="en-US" sz="2000" dirty="0"/>
              <a:t>중 </a:t>
            </a:r>
            <a:r>
              <a:rPr lang="en-US" altLang="ko-KR" sz="2000" dirty="0"/>
              <a:t>Interactive </a:t>
            </a:r>
            <a:r>
              <a:rPr lang="ko-KR" altLang="en-US" sz="2000" dirty="0"/>
              <a:t>단계가 주된 </a:t>
            </a:r>
            <a:r>
              <a:rPr lang="en-US" altLang="ko-KR" sz="2000" dirty="0"/>
              <a:t>app</a:t>
            </a:r>
            <a:r>
              <a:rPr lang="ko-KR" altLang="en-US" sz="2000" dirty="0"/>
              <a:t>의 </a:t>
            </a:r>
            <a:r>
              <a:rPr lang="en-US" altLang="ko-KR" sz="2000" dirty="0"/>
              <a:t>User study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수행</a:t>
            </a:r>
            <a:endParaRPr lang="en-US" altLang="ko-KR" sz="2000" dirty="0" smtClean="0"/>
          </a:p>
          <a:p>
            <a:pPr lvl="2"/>
            <a:r>
              <a:rPr lang="ko-KR" altLang="en-US" sz="2000" dirty="0"/>
              <a:t>사용자가 게임을 진행하면서 기존 대비 성능 저하를 느꼈다면 </a:t>
            </a:r>
            <a:r>
              <a:rPr lang="en-US" altLang="ko-KR" sz="2000" dirty="0"/>
              <a:t>0, </a:t>
            </a:r>
            <a:r>
              <a:rPr lang="ko-KR" altLang="en-US" sz="2000" dirty="0"/>
              <a:t>아니라면 </a:t>
            </a:r>
            <a:r>
              <a:rPr lang="en-US" altLang="ko-KR" sz="2000" dirty="0"/>
              <a:t>1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평가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1</a:t>
            </a:r>
            <a:r>
              <a:rPr lang="ko-KR" altLang="en-US" sz="2000" dirty="0"/>
              <a:t>에 가까운 값 일수록</a:t>
            </a:r>
            <a:r>
              <a:rPr lang="en-US" altLang="ko-KR" sz="2000" dirty="0"/>
              <a:t>, </a:t>
            </a:r>
            <a:r>
              <a:rPr lang="ko-KR" altLang="en-US" sz="2000" dirty="0"/>
              <a:t>더 좋은 </a:t>
            </a:r>
            <a:r>
              <a:rPr lang="ko-KR" altLang="en-US" sz="2000" dirty="0" smtClean="0"/>
              <a:t>결과임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1"/>
            <a:r>
              <a:rPr lang="ko-KR" altLang="en-US" sz="2400" dirty="0" smtClean="0"/>
              <a:t>예상 결과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대부분의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사용자가 다른 것을 구분할 수 </a:t>
            </a:r>
            <a:r>
              <a:rPr lang="ko-KR" altLang="en-US" sz="2000" dirty="0" smtClean="0"/>
              <a:t>없음</a:t>
            </a:r>
            <a:endParaRPr lang="en-US" altLang="ko-KR" sz="2000" dirty="0" smtClean="0"/>
          </a:p>
          <a:p>
            <a:pPr lvl="2"/>
            <a:r>
              <a:rPr lang="ko-KR" altLang="en-US" sz="2000" dirty="0"/>
              <a:t>적용하는 </a:t>
            </a:r>
            <a:r>
              <a:rPr lang="en-US" altLang="ko-KR" sz="2000" dirty="0"/>
              <a:t>technique</a:t>
            </a:r>
            <a:r>
              <a:rPr lang="ko-KR" altLang="en-US" sz="2000" dirty="0"/>
              <a:t>이 많은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일부 </a:t>
            </a:r>
            <a:r>
              <a:rPr lang="en-US" altLang="ko-KR" sz="2000" dirty="0"/>
              <a:t>app</a:t>
            </a:r>
            <a:r>
              <a:rPr lang="ko-KR" altLang="en-US" sz="2000" dirty="0"/>
              <a:t>에서 사용자가 체감할 수 있을 정도의 성능 저하가 발생</a:t>
            </a:r>
          </a:p>
        </p:txBody>
      </p:sp>
    </p:spTree>
    <p:extLst>
      <p:ext uri="{BB962C8B-B14F-4D97-AF65-F5344CB8AC3E}">
        <p14:creationId xmlns:p14="http://schemas.microsoft.com/office/powerpoint/2010/main" val="2415580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ED</a:t>
            </a:r>
            <a:r>
              <a:rPr lang="en-US" altLang="ko-KR" sz="2800" baseline="30000" dirty="0" smtClean="0"/>
              <a:t>2</a:t>
            </a:r>
            <a:r>
              <a:rPr lang="en-US" altLang="ko-KR" sz="2800" dirty="0" smtClean="0"/>
              <a:t>P</a:t>
            </a:r>
          </a:p>
          <a:p>
            <a:pPr lvl="1"/>
            <a:r>
              <a:rPr lang="ko-KR" altLang="en-US" sz="2400" dirty="0" smtClean="0"/>
              <a:t>실험 방법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Monkey runner/</a:t>
            </a:r>
            <a:r>
              <a:rPr lang="en-US" altLang="ko-KR" sz="2000" dirty="0" err="1"/>
              <a:t>BBench</a:t>
            </a:r>
            <a:r>
              <a:rPr lang="ko-KR" altLang="en-US" sz="2000" dirty="0"/>
              <a:t>를 이용 수행된 </a:t>
            </a:r>
            <a:r>
              <a:rPr lang="en-US" altLang="ko-KR" sz="2000" dirty="0"/>
              <a:t>app</a:t>
            </a:r>
            <a:r>
              <a:rPr lang="ko-KR" altLang="en-US" sz="2000" dirty="0"/>
              <a:t>의 수행 시간과 이때의 </a:t>
            </a:r>
            <a:r>
              <a:rPr lang="en-US" altLang="ko-KR" sz="2000" dirty="0"/>
              <a:t>energy</a:t>
            </a:r>
            <a:r>
              <a:rPr lang="ko-KR" altLang="en-US" sz="2000" dirty="0"/>
              <a:t>를 이용하여 </a:t>
            </a:r>
            <a:r>
              <a:rPr lang="ko-KR" altLang="en-US" sz="2000" dirty="0" smtClean="0"/>
              <a:t>분석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1"/>
            <a:r>
              <a:rPr lang="ko-KR" altLang="en-US" sz="2400" dirty="0" smtClean="0"/>
              <a:t>예상 결과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대부분의 경우 </a:t>
            </a:r>
            <a:r>
              <a:rPr lang="en-US" altLang="ko-KR" sz="2000" dirty="0"/>
              <a:t>baseline</a:t>
            </a:r>
            <a:r>
              <a:rPr lang="ko-KR" altLang="en-US" sz="2000" dirty="0"/>
              <a:t>에 대비하여 더 적은 </a:t>
            </a:r>
            <a:r>
              <a:rPr lang="en-US" altLang="ko-KR" sz="2000" dirty="0" smtClean="0"/>
              <a:t>ED</a:t>
            </a:r>
            <a:r>
              <a:rPr lang="en-US" altLang="ko-KR" sz="2000" baseline="30000" dirty="0" smtClean="0"/>
              <a:t>2</a:t>
            </a:r>
            <a:r>
              <a:rPr lang="en-US" altLang="ko-KR" sz="2000" dirty="0" smtClean="0"/>
              <a:t>P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보여줌</a:t>
            </a:r>
            <a:endParaRPr lang="en-US" altLang="ko-KR" sz="2000" dirty="0" smtClean="0"/>
          </a:p>
          <a:p>
            <a:pPr lvl="3"/>
            <a:r>
              <a:rPr lang="en-US" altLang="ko-KR" sz="1800" dirty="0"/>
              <a:t>execution time</a:t>
            </a:r>
            <a:r>
              <a:rPr lang="ko-KR" altLang="en-US" sz="1800" dirty="0"/>
              <a:t>이 줄어들기 때문에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ED</a:t>
            </a:r>
            <a:r>
              <a:rPr lang="en-US" altLang="ko-KR" sz="1800" baseline="30000" dirty="0" smtClean="0"/>
              <a:t>2</a:t>
            </a:r>
            <a:r>
              <a:rPr lang="en-US" altLang="ko-KR" sz="1800" dirty="0" smtClean="0"/>
              <a:t>P</a:t>
            </a:r>
            <a:r>
              <a:rPr lang="ko-KR" altLang="en-US" sz="1800" dirty="0"/>
              <a:t>는 큰 폭으로 개선됨</a:t>
            </a:r>
          </a:p>
        </p:txBody>
      </p:sp>
    </p:spTree>
    <p:extLst>
      <p:ext uri="{BB962C8B-B14F-4D97-AF65-F5344CB8AC3E}">
        <p14:creationId xmlns:p14="http://schemas.microsoft.com/office/powerpoint/2010/main" val="1085705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3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Exynos</a:t>
            </a:r>
            <a:r>
              <a:rPr lang="en-US" altLang="ko-KR" dirty="0"/>
              <a:t> 4412 spec</a:t>
            </a:r>
          </a:p>
          <a:p>
            <a:pPr lvl="1"/>
            <a:r>
              <a:rPr lang="en-US" altLang="ko-KR" dirty="0"/>
              <a:t>frequency / voltage level</a:t>
            </a:r>
          </a:p>
          <a:p>
            <a:endParaRPr lang="ko-KR" altLang="en-US" dirty="0"/>
          </a:p>
        </p:txBody>
      </p:sp>
      <p:pic>
        <p:nvPicPr>
          <p:cNvPr id="1026" name="Picture 2" descr="C:\Users\again4you\Desktop\tmp2\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50" y="2996952"/>
            <a:ext cx="695607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Exynos</a:t>
            </a:r>
            <a:r>
              <a:rPr lang="en-US" altLang="ko-KR" dirty="0"/>
              <a:t> 4412 spec</a:t>
            </a:r>
          </a:p>
          <a:p>
            <a:pPr lvl="1"/>
            <a:r>
              <a:rPr lang="en-US" altLang="ko-KR" dirty="0" smtClean="0"/>
              <a:t>DVFS </a:t>
            </a:r>
            <a:r>
              <a:rPr lang="en-US" altLang="ko-KR" dirty="0"/>
              <a:t>latency </a:t>
            </a:r>
          </a:p>
          <a:p>
            <a:endParaRPr lang="ko-KR" altLang="en-US" dirty="0"/>
          </a:p>
        </p:txBody>
      </p:sp>
      <p:pic>
        <p:nvPicPr>
          <p:cNvPr id="2050" name="Picture 2" descr="C:\Users\again4you\Desktop\tmp2\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9144000" cy="22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Exynos</a:t>
            </a:r>
            <a:r>
              <a:rPr lang="en-US" altLang="ko-KR" dirty="0"/>
              <a:t> 4412 spec</a:t>
            </a:r>
          </a:p>
          <a:p>
            <a:pPr lvl="1"/>
            <a:r>
              <a:rPr lang="en-US" altLang="ko-KR" dirty="0" err="1" smtClean="0"/>
              <a:t>Hotplugging</a:t>
            </a:r>
            <a:r>
              <a:rPr lang="en-US" altLang="ko-KR" dirty="0" smtClean="0"/>
              <a:t> latency (</a:t>
            </a:r>
            <a:r>
              <a:rPr lang="en-US" altLang="ko-KR" dirty="0" err="1" smtClean="0"/>
              <a:t>msec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Idle mode </a:t>
            </a:r>
            <a:r>
              <a:rPr lang="en-US" altLang="ko-KR" dirty="0" smtClean="0"/>
              <a:t>latency</a:t>
            </a:r>
          </a:p>
          <a:p>
            <a:pPr lvl="2"/>
            <a:r>
              <a:rPr lang="ko-KR" altLang="en-US" dirty="0" smtClean="0"/>
              <a:t>측정 예정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C:\Users\again4you\Desktop\tmp2\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84018"/>
            <a:ext cx="1983799" cy="5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Power consumption of various setting</a:t>
            </a:r>
          </a:p>
          <a:p>
            <a:pPr lvl="1"/>
            <a:r>
              <a:rPr lang="en-US" altLang="ko-KR" dirty="0"/>
              <a:t>frequency / load </a:t>
            </a:r>
            <a:r>
              <a:rPr lang="ko-KR" altLang="en-US" dirty="0"/>
              <a:t>별 </a:t>
            </a:r>
            <a:r>
              <a:rPr lang="en-US" altLang="ko-KR" dirty="0"/>
              <a:t>power </a:t>
            </a:r>
            <a:r>
              <a:rPr lang="en-US" altLang="ko-KR" dirty="0" smtClean="0"/>
              <a:t>consumption</a:t>
            </a:r>
          </a:p>
          <a:p>
            <a:pPr lvl="1"/>
            <a:r>
              <a:rPr lang="en-US" altLang="ko-KR" dirty="0" smtClean="0"/>
              <a:t>Idle power consumption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Hotpower</a:t>
            </a:r>
            <a:r>
              <a:rPr lang="ko-KR" altLang="en-US" dirty="0" smtClean="0"/>
              <a:t>에 제출했던 형식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37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consumption of various </a:t>
            </a:r>
            <a:r>
              <a:rPr lang="en-US" altLang="ko-KR" dirty="0" smtClean="0"/>
              <a:t>setting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3" descr="스크린샷 2012-10-23 오후 6.5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27944"/>
            <a:ext cx="7724620" cy="43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/>
              <a:t>Power consumption </a:t>
            </a:r>
            <a:r>
              <a:rPr lang="ko-KR" altLang="en-US" sz="2800" dirty="0" smtClean="0"/>
              <a:t>분석</a:t>
            </a:r>
            <a:endParaRPr lang="en-US" altLang="ko-KR" sz="2800" dirty="0" smtClean="0"/>
          </a:p>
          <a:p>
            <a:pPr lvl="1"/>
            <a:r>
              <a:rPr lang="ko-KR" altLang="en-US" sz="2400" dirty="0"/>
              <a:t>기본적으로 </a:t>
            </a:r>
            <a:r>
              <a:rPr lang="en-US" altLang="ko-KR" sz="2400" dirty="0"/>
              <a:t>frequency</a:t>
            </a:r>
            <a:r>
              <a:rPr lang="ko-KR" altLang="en-US" sz="2400" dirty="0"/>
              <a:t>가 높아지게 </a:t>
            </a:r>
            <a:r>
              <a:rPr lang="ko-KR" altLang="en-US" sz="2400" dirty="0" smtClean="0"/>
              <a:t>되면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voltage</a:t>
            </a:r>
            <a:r>
              <a:rPr lang="ko-KR" altLang="en-US" sz="2400" dirty="0" smtClean="0"/>
              <a:t>가 증가 하기 때문에 </a:t>
            </a:r>
            <a:r>
              <a:rPr lang="en-US" altLang="ko-KR" sz="2400" dirty="0"/>
              <a:t>power consumption</a:t>
            </a:r>
            <a:r>
              <a:rPr lang="ko-KR" altLang="en-US" sz="2400" dirty="0"/>
              <a:t>이 </a:t>
            </a:r>
            <a:r>
              <a:rPr lang="ko-KR" altLang="en-US" sz="2400" dirty="0" smtClean="0"/>
              <a:t>증가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frequency</a:t>
            </a:r>
            <a:r>
              <a:rPr lang="ko-KR" altLang="en-US" sz="2000" dirty="0" smtClean="0"/>
              <a:t>가 </a:t>
            </a:r>
            <a:r>
              <a:rPr lang="en-US" altLang="ko-KR" sz="2000" dirty="0"/>
              <a:t>100MHz</a:t>
            </a:r>
            <a:r>
              <a:rPr lang="ko-KR" altLang="en-US" sz="2000" dirty="0"/>
              <a:t>씩 </a:t>
            </a:r>
            <a:r>
              <a:rPr lang="ko-KR" altLang="en-US" sz="2000" dirty="0" smtClean="0"/>
              <a:t>올라갈수록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voltage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가파</a:t>
            </a:r>
            <a:r>
              <a:rPr lang="ko-KR" altLang="en-US" sz="2000" dirty="0"/>
              <a:t>르</a:t>
            </a:r>
            <a:r>
              <a:rPr lang="ko-KR" altLang="en-US" sz="2000" dirty="0" smtClean="0"/>
              <a:t>게 </a:t>
            </a:r>
            <a:r>
              <a:rPr lang="ko-KR" altLang="en-US" sz="2000" dirty="0"/>
              <a:t>증가하는 성향이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r>
              <a:rPr lang="en-US" altLang="ko-KR" sz="2400" dirty="0"/>
              <a:t>CPU</a:t>
            </a:r>
            <a:r>
              <a:rPr lang="ko-KR" altLang="en-US" sz="2400" dirty="0"/>
              <a:t>는 수시로 </a:t>
            </a:r>
            <a:r>
              <a:rPr lang="en-US" altLang="ko-KR" sz="2400" dirty="0"/>
              <a:t>idle mode</a:t>
            </a:r>
            <a:r>
              <a:rPr lang="ko-KR" altLang="en-US" sz="2400" dirty="0"/>
              <a:t>로 진입하기 때문에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 smtClean="0"/>
              <a:t>동일한 </a:t>
            </a:r>
            <a:r>
              <a:rPr lang="en-US" altLang="ko-KR" sz="2400" dirty="0" smtClean="0"/>
              <a:t>frequency</a:t>
            </a:r>
            <a:r>
              <a:rPr lang="ko-KR" altLang="en-US" sz="2400" dirty="0" smtClean="0"/>
              <a:t>에서는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load</a:t>
            </a:r>
            <a:r>
              <a:rPr lang="ko-KR" altLang="en-US" sz="2400" dirty="0"/>
              <a:t>가 적을수록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power </a:t>
            </a:r>
            <a:r>
              <a:rPr lang="en-US" altLang="ko-KR" sz="2400" dirty="0"/>
              <a:t>consumption</a:t>
            </a:r>
            <a:r>
              <a:rPr lang="ko-KR" altLang="en-US" sz="2400" dirty="0"/>
              <a:t>이 감소하게 </a:t>
            </a:r>
            <a:r>
              <a:rPr lang="ko-KR" altLang="en-US" sz="2400" dirty="0" smtClean="0"/>
              <a:t>됨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/>
              <a:t>Online core</a:t>
            </a:r>
            <a:r>
              <a:rPr lang="ko-KR" altLang="en-US" sz="2400" dirty="0"/>
              <a:t>가 </a:t>
            </a:r>
            <a:r>
              <a:rPr lang="en-US" altLang="ko-KR" sz="2400" dirty="0"/>
              <a:t>2</a:t>
            </a:r>
            <a:r>
              <a:rPr lang="ko-KR" altLang="en-US" sz="2400" dirty="0"/>
              <a:t>배가 되더라도 </a:t>
            </a:r>
            <a:r>
              <a:rPr lang="en-US" altLang="ko-KR" sz="2400" dirty="0"/>
              <a:t>chip level</a:t>
            </a:r>
            <a:r>
              <a:rPr lang="ko-KR" altLang="en-US" sz="2400" dirty="0"/>
              <a:t>에서 </a:t>
            </a:r>
            <a:r>
              <a:rPr lang="en-US" altLang="ko-KR" sz="2400" dirty="0"/>
              <a:t>static power</a:t>
            </a:r>
            <a:r>
              <a:rPr lang="ko-KR" altLang="en-US" sz="2400" dirty="0"/>
              <a:t>가 존재하기 때문에 </a:t>
            </a:r>
            <a:r>
              <a:rPr lang="en-US" altLang="ko-KR" sz="2400" dirty="0"/>
              <a:t>2</a:t>
            </a:r>
            <a:r>
              <a:rPr lang="ko-KR" altLang="en-US" sz="2400" dirty="0"/>
              <a:t>배로 증가하지 </a:t>
            </a:r>
            <a:r>
              <a:rPr lang="ko-KR" altLang="en-US" sz="2400" dirty="0" smtClean="0"/>
              <a:t>않음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1967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3449</TotalTime>
  <Words>1042</Words>
  <Application>Microsoft Office PowerPoint</Application>
  <PresentationFormat>화면 슬라이드 쇼(4:3)</PresentationFormat>
  <Paragraphs>205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모듈</vt:lpstr>
      <vt:lpstr>Contents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Interactive application behaviors</vt:lpstr>
      <vt:lpstr>Interactive application behaviors</vt:lpstr>
      <vt:lpstr>Interactive application behaviors</vt:lpstr>
      <vt:lpstr>Interactive application behaviors</vt:lpstr>
      <vt:lpstr>Interactive application behaviors</vt:lpstr>
      <vt:lpstr>Interactive application behaviors</vt:lpstr>
      <vt:lpstr>Interactive application behaviors</vt:lpstr>
      <vt:lpstr>Interactive application behaviors</vt:lpstr>
      <vt:lpstr>Interactive application behaviors</vt:lpstr>
      <vt:lpstr>Power Reduction Technique</vt:lpstr>
      <vt:lpstr>Power Reduction Technique</vt:lpstr>
      <vt:lpstr>Power Reduction Technique</vt:lpstr>
      <vt:lpstr>Power Reduction Technique</vt:lpstr>
      <vt:lpstr>Power Reduction Technique</vt:lpstr>
      <vt:lpstr>Power Reduction Technique</vt:lpstr>
      <vt:lpstr>Methodology &amp; Evaluation</vt:lpstr>
      <vt:lpstr>Methodology</vt:lpstr>
      <vt:lpstr>Evaluation</vt:lpstr>
      <vt:lpstr>Evaluation</vt:lpstr>
      <vt:lpstr>Evaluation</vt:lpstr>
      <vt:lpstr>Evaluation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sangjung.woo</dc:creator>
  <cp:lastModifiedBy>sangjung.woo</cp:lastModifiedBy>
  <cp:revision>118</cp:revision>
  <dcterms:created xsi:type="dcterms:W3CDTF">2012-11-11T20:41:00Z</dcterms:created>
  <dcterms:modified xsi:type="dcterms:W3CDTF">2012-11-14T06:10:37Z</dcterms:modified>
</cp:coreProperties>
</file>