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4" r:id="rId2"/>
    <p:sldId id="275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60" r:id="rId11"/>
    <p:sldId id="261" r:id="rId12"/>
    <p:sldId id="296" r:id="rId13"/>
    <p:sldId id="297" r:id="rId14"/>
    <p:sldId id="262" r:id="rId15"/>
    <p:sldId id="263" r:id="rId16"/>
    <p:sldId id="268" r:id="rId17"/>
    <p:sldId id="276" r:id="rId18"/>
    <p:sldId id="269" r:id="rId19"/>
    <p:sldId id="270" r:id="rId20"/>
    <p:sldId id="271" r:id="rId21"/>
    <p:sldId id="272" r:id="rId22"/>
    <p:sldId id="273" r:id="rId23"/>
    <p:sldId id="295" r:id="rId24"/>
    <p:sldId id="274" r:id="rId25"/>
    <p:sldId id="277" r:id="rId26"/>
    <p:sldId id="278" r:id="rId27"/>
    <p:sldId id="283" r:id="rId28"/>
    <p:sldId id="282" r:id="rId29"/>
    <p:sldId id="279" r:id="rId30"/>
    <p:sldId id="280" r:id="rId31"/>
    <p:sldId id="281" r:id="rId32"/>
    <p:sldId id="298" r:id="rId33"/>
    <p:sldId id="289" r:id="rId34"/>
    <p:sldId id="286" r:id="rId35"/>
    <p:sldId id="287" r:id="rId36"/>
    <p:sldId id="288" r:id="rId37"/>
    <p:sldId id="290" r:id="rId38"/>
    <p:sldId id="29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CD462C-F442-48B6-A700-2BF839C4C5D1}" type="datetimeFigureOut">
              <a:rPr lang="ko-KR" altLang="en-US" smtClean="0"/>
              <a:t>2012-11-15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936520-58A3-42F4-A713-EE1658DB21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behaviors of Mobile </a:t>
            </a:r>
            <a:r>
              <a:rPr lang="en-US" altLang="ko-KR" dirty="0" smtClean="0"/>
              <a:t>Aps</a:t>
            </a:r>
          </a:p>
          <a:p>
            <a:r>
              <a:rPr lang="en-US" altLang="ko-KR" dirty="0"/>
              <a:t>Interactive application </a:t>
            </a:r>
            <a:r>
              <a:rPr lang="en-US" altLang="ko-KR" dirty="0" smtClean="0"/>
              <a:t>behaviors</a:t>
            </a:r>
          </a:p>
          <a:p>
            <a:r>
              <a:rPr lang="en-US" altLang="ko-KR" dirty="0"/>
              <a:t>Power Reduction </a:t>
            </a:r>
            <a:r>
              <a:rPr lang="en-US" altLang="ko-KR" dirty="0" smtClean="0"/>
              <a:t>Technique</a:t>
            </a:r>
          </a:p>
          <a:p>
            <a:r>
              <a:rPr lang="en-US" altLang="ko-KR" dirty="0"/>
              <a:t>Methodology &amp; 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3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Latency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Hotplugging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하는 경우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DVFS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frequency</a:t>
            </a:r>
            <a:r>
              <a:rPr lang="ko-KR" altLang="en-US" dirty="0" smtClean="0"/>
              <a:t>만 조절하는 경우와 비교하여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latency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17.2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, 4.3</a:t>
            </a:r>
            <a:r>
              <a:rPr lang="ko-KR" altLang="en-US" dirty="0" smtClean="0"/>
              <a:t>배 증가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Power consumption </a:t>
            </a:r>
            <a:r>
              <a:rPr lang="ko-KR" altLang="en-US" dirty="0" smtClean="0"/>
              <a:t>측면에서는 큰 차이가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상대적으로 긴 </a:t>
            </a:r>
            <a:r>
              <a:rPr lang="en-US" altLang="ko-KR" dirty="0" smtClean="0"/>
              <a:t>Latency</a:t>
            </a:r>
            <a:r>
              <a:rPr lang="ko-KR" altLang="en-US" dirty="0"/>
              <a:t>로 인해서 </a:t>
            </a:r>
            <a:r>
              <a:rPr lang="ko-KR" altLang="en-US" dirty="0" smtClean="0"/>
              <a:t>사용자의 </a:t>
            </a:r>
            <a:r>
              <a:rPr lang="ko-KR" altLang="en-US" dirty="0"/>
              <a:t>반응성에 나쁜 영향을 </a:t>
            </a:r>
            <a:r>
              <a:rPr lang="ko-KR" altLang="en-US" dirty="0" smtClean="0"/>
              <a:t>끼칠 수 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 smtClean="0"/>
              <a:t>Hotplugging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scheduling / DVFS</a:t>
            </a:r>
            <a:r>
              <a:rPr lang="ko-KR" altLang="en-US" dirty="0" smtClean="0"/>
              <a:t>를 이용하는 것이 모든 측면에서 더 효율적임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2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consumption comparison</a:t>
            </a:r>
            <a:endParaRPr lang="ko-KR" alt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348880"/>
            <a:ext cx="8076127" cy="4237748"/>
          </a:xfrm>
          <a:prstGeom prst="rect">
            <a:avLst/>
          </a:prstGeom>
        </p:spPr>
      </p:pic>
      <p:sp>
        <p:nvSpPr>
          <p:cNvPr id="5" name="&quot;없음&quot; 기호 4"/>
          <p:cNvSpPr/>
          <p:nvPr/>
        </p:nvSpPr>
        <p:spPr>
          <a:xfrm>
            <a:off x="2165346" y="1947208"/>
            <a:ext cx="5112568" cy="4419872"/>
          </a:xfrm>
          <a:prstGeom prst="noSmoking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comparison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 descr="C:\Users\again4you\Desktop\tmp2\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1399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6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comparison</a:t>
            </a:r>
            <a:endParaRPr lang="ko-KR" altLang="en-US" dirty="0"/>
          </a:p>
        </p:txBody>
      </p:sp>
      <p:pic>
        <p:nvPicPr>
          <p:cNvPr id="5122" name="Picture 2" descr="C:\Users\again4you\Desktop\tmp2\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2148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comparison</a:t>
            </a:r>
            <a:endParaRPr lang="ko-KR" altLang="en-US" dirty="0"/>
          </a:p>
          <a:p>
            <a:pPr lvl="1"/>
            <a:r>
              <a:rPr lang="ko-KR" altLang="en-US" dirty="0"/>
              <a:t>동일한 성능을 갖는 설정에 따라서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power </a:t>
            </a:r>
            <a:r>
              <a:rPr lang="en-US" altLang="ko-KR" dirty="0"/>
              <a:t>consumption</a:t>
            </a:r>
            <a:r>
              <a:rPr lang="ko-KR" altLang="en-US" dirty="0"/>
              <a:t>의 차이가 </a:t>
            </a:r>
            <a:r>
              <a:rPr lang="ko-KR" altLang="en-US" dirty="0" smtClean="0"/>
              <a:t>큼</a:t>
            </a:r>
            <a:endParaRPr lang="en-US" altLang="ko-KR" dirty="0" smtClean="0"/>
          </a:p>
          <a:p>
            <a:pPr lvl="2"/>
            <a:r>
              <a:rPr lang="ko-KR" altLang="en-US" dirty="0"/>
              <a:t>그래프에서 </a:t>
            </a:r>
            <a:r>
              <a:rPr lang="en-US" altLang="ko-KR" dirty="0"/>
              <a:t>power consumption</a:t>
            </a:r>
            <a:r>
              <a:rPr lang="ko-KR" altLang="en-US" dirty="0"/>
              <a:t>이 급격히 증가하는 부분이 있는데</a:t>
            </a:r>
            <a:r>
              <a:rPr lang="en-US" altLang="ko-KR" dirty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이유는 </a:t>
            </a:r>
            <a:r>
              <a:rPr lang="en-US" altLang="ko-KR" dirty="0"/>
              <a:t>frequency</a:t>
            </a:r>
            <a:r>
              <a:rPr lang="ko-KR" altLang="en-US" dirty="0"/>
              <a:t>를 높이기 위해서 상대적으로 더 많은 </a:t>
            </a:r>
            <a:r>
              <a:rPr lang="en-US" altLang="ko-KR" dirty="0"/>
              <a:t>voltage </a:t>
            </a:r>
            <a:r>
              <a:rPr lang="ko-KR" altLang="en-US" dirty="0"/>
              <a:t>증가가 발생했기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App</a:t>
            </a:r>
            <a:r>
              <a:rPr lang="ko-KR" altLang="en-US" dirty="0"/>
              <a:t>이 갖는 </a:t>
            </a:r>
            <a:r>
              <a:rPr lang="en-US" altLang="ko-KR" dirty="0"/>
              <a:t>Parallelism</a:t>
            </a:r>
            <a:r>
              <a:rPr lang="ko-KR" altLang="en-US" dirty="0"/>
              <a:t>을 최대한 이용하는 것이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Power </a:t>
            </a:r>
            <a:r>
              <a:rPr lang="en-US" altLang="ko-KR" dirty="0"/>
              <a:t>consumption 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1448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DVFS</a:t>
            </a:r>
            <a:r>
              <a:rPr lang="ko-KR" altLang="en-US" dirty="0"/>
              <a:t>와 </a:t>
            </a:r>
            <a:r>
              <a:rPr lang="en-US" altLang="ko-KR" dirty="0"/>
              <a:t>Per DVFS</a:t>
            </a:r>
            <a:r>
              <a:rPr lang="ko-KR" altLang="en-US" dirty="0"/>
              <a:t>의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/>
              <a:t>Shared </a:t>
            </a:r>
            <a:r>
              <a:rPr lang="en-US" altLang="ko-KR" dirty="0" smtClean="0"/>
              <a:t>DVFS</a:t>
            </a:r>
          </a:p>
          <a:p>
            <a:pPr lvl="2"/>
            <a:r>
              <a:rPr lang="en-US" altLang="ko-KR" dirty="0"/>
              <a:t>Samsung </a:t>
            </a:r>
            <a:r>
              <a:rPr lang="en-US" altLang="ko-KR" dirty="0" err="1"/>
              <a:t>Exynos</a:t>
            </a:r>
            <a:r>
              <a:rPr lang="en-US" altLang="ko-KR" dirty="0"/>
              <a:t> </a:t>
            </a:r>
            <a:r>
              <a:rPr lang="ko-KR" altLang="en-US" dirty="0"/>
              <a:t>시리즈</a:t>
            </a:r>
            <a:r>
              <a:rPr lang="en-US" altLang="ko-KR" dirty="0"/>
              <a:t>, </a:t>
            </a:r>
            <a:r>
              <a:rPr lang="en-US" altLang="ko-KR" dirty="0" err="1"/>
              <a:t>Nvidia</a:t>
            </a:r>
            <a:r>
              <a:rPr lang="ko-KR" altLang="en-US" dirty="0"/>
              <a:t>의 </a:t>
            </a:r>
            <a:r>
              <a:rPr lang="en-US" altLang="ko-KR" dirty="0" err="1"/>
              <a:t>Tegra</a:t>
            </a:r>
            <a:r>
              <a:rPr lang="en-US" altLang="ko-KR" dirty="0"/>
              <a:t> </a:t>
            </a:r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2"/>
            <a:r>
              <a:rPr lang="en-US" altLang="ko-KR" dirty="0"/>
              <a:t>voltage</a:t>
            </a:r>
            <a:r>
              <a:rPr lang="ko-KR" altLang="en-US" dirty="0"/>
              <a:t>를 조절하는 </a:t>
            </a:r>
            <a:r>
              <a:rPr lang="en-US" altLang="ko-KR" dirty="0"/>
              <a:t>regulator</a:t>
            </a:r>
            <a:r>
              <a:rPr lang="ko-KR" altLang="en-US" dirty="0"/>
              <a:t>가 </a:t>
            </a:r>
            <a:r>
              <a:rPr lang="en-US" altLang="ko-KR" dirty="0"/>
              <a:t>Chip level</a:t>
            </a:r>
            <a:r>
              <a:rPr lang="ko-KR" altLang="en-US" dirty="0"/>
              <a:t>로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core</a:t>
            </a:r>
            <a:r>
              <a:rPr lang="ko-KR" altLang="en-US" dirty="0"/>
              <a:t>에는 동일한 </a:t>
            </a:r>
            <a:r>
              <a:rPr lang="en-US" altLang="ko-KR" dirty="0"/>
              <a:t>input voltage</a:t>
            </a:r>
            <a:r>
              <a:rPr lang="ko-KR" altLang="en-US" dirty="0"/>
              <a:t>가 </a:t>
            </a:r>
            <a:r>
              <a:rPr lang="ko-KR" altLang="en-US" dirty="0" smtClean="0"/>
              <a:t>인가</a:t>
            </a:r>
            <a:endParaRPr lang="en-US" altLang="ko-KR" dirty="0" smtClean="0"/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cores </a:t>
            </a:r>
            <a:r>
              <a:rPr lang="ko-KR" altLang="en-US" dirty="0"/>
              <a:t>중에서 가장 높은 </a:t>
            </a:r>
            <a:r>
              <a:rPr lang="en-US" altLang="ko-KR" dirty="0"/>
              <a:t>load</a:t>
            </a:r>
            <a:r>
              <a:rPr lang="ko-KR" altLang="en-US" dirty="0"/>
              <a:t>에 맞추어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 </a:t>
            </a:r>
            <a:r>
              <a:rPr lang="en-US" altLang="ko-KR" dirty="0"/>
              <a:t>cores</a:t>
            </a:r>
            <a:r>
              <a:rPr lang="ko-KR" altLang="en-US" dirty="0"/>
              <a:t>의 </a:t>
            </a:r>
            <a:r>
              <a:rPr lang="en-US" altLang="ko-KR" dirty="0"/>
              <a:t>frequency</a:t>
            </a:r>
            <a:r>
              <a:rPr lang="ko-KR" altLang="en-US" dirty="0"/>
              <a:t>가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성능에 초점</a:t>
            </a:r>
            <a:endParaRPr lang="en-US" altLang="ko-KR" dirty="0" smtClean="0"/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core </a:t>
            </a:r>
            <a:r>
              <a:rPr lang="ko-KR" altLang="en-US" dirty="0"/>
              <a:t>별로 </a:t>
            </a:r>
            <a:r>
              <a:rPr lang="en-US" altLang="ko-KR" dirty="0"/>
              <a:t>regulator</a:t>
            </a:r>
            <a:r>
              <a:rPr lang="ko-KR" altLang="en-US" dirty="0"/>
              <a:t>를 설치하는 대신에</a:t>
            </a:r>
            <a:r>
              <a:rPr lang="en-US" altLang="ko-KR" dirty="0"/>
              <a:t>, </a:t>
            </a:r>
            <a:r>
              <a:rPr lang="ko-KR" altLang="en-US" dirty="0"/>
              <a:t>해당 공간을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L2 </a:t>
            </a:r>
            <a:r>
              <a:rPr lang="en-US" altLang="ko-KR" dirty="0"/>
              <a:t>cache/ graphic module</a:t>
            </a:r>
            <a:r>
              <a:rPr lang="ko-KR" altLang="en-US" dirty="0"/>
              <a:t>과 같은 부분을 설치</a:t>
            </a:r>
          </a:p>
        </p:txBody>
      </p:sp>
    </p:spTree>
    <p:extLst>
      <p:ext uri="{BB962C8B-B14F-4D97-AF65-F5344CB8AC3E}">
        <p14:creationId xmlns:p14="http://schemas.microsoft.com/office/powerpoint/2010/main" val="2252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DVFS</a:t>
            </a:r>
            <a:r>
              <a:rPr lang="ko-KR" altLang="en-US" dirty="0"/>
              <a:t>와 </a:t>
            </a:r>
            <a:r>
              <a:rPr lang="en-US" altLang="ko-KR" dirty="0"/>
              <a:t>Per DVFS</a:t>
            </a:r>
            <a:r>
              <a:rPr lang="ko-KR" altLang="en-US" dirty="0"/>
              <a:t>의 방식</a:t>
            </a:r>
            <a:endParaRPr lang="en-US" altLang="ko-KR" dirty="0"/>
          </a:p>
          <a:p>
            <a:pPr lvl="1"/>
            <a:r>
              <a:rPr lang="en-US" altLang="ko-KR" dirty="0"/>
              <a:t>Per core </a:t>
            </a:r>
            <a:r>
              <a:rPr lang="en-US" altLang="ko-KR" dirty="0" smtClean="0"/>
              <a:t>DVFS</a:t>
            </a:r>
          </a:p>
          <a:p>
            <a:pPr lvl="2"/>
            <a:r>
              <a:rPr lang="en-US" altLang="ko-KR" dirty="0"/>
              <a:t>Qualcomm </a:t>
            </a:r>
            <a:r>
              <a:rPr lang="en-US" altLang="ko-KR" dirty="0" err="1"/>
              <a:t>SnapDragon</a:t>
            </a:r>
            <a:r>
              <a:rPr lang="en-US" altLang="ko-KR" dirty="0"/>
              <a:t> </a:t>
            </a:r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2"/>
            <a:r>
              <a:rPr lang="en-US" altLang="ko-KR" dirty="0"/>
              <a:t>voltage</a:t>
            </a:r>
            <a:r>
              <a:rPr lang="ko-KR" altLang="en-US" dirty="0"/>
              <a:t>를 조절하는 </a:t>
            </a:r>
            <a:r>
              <a:rPr lang="en-US" altLang="ko-KR" dirty="0"/>
              <a:t>regulator</a:t>
            </a:r>
            <a:r>
              <a:rPr lang="ko-KR" altLang="en-US" dirty="0"/>
              <a:t>가 각 </a:t>
            </a:r>
            <a:r>
              <a:rPr lang="en-US" altLang="ko-KR" dirty="0"/>
              <a:t>core </a:t>
            </a:r>
            <a:r>
              <a:rPr lang="ko-KR" altLang="en-US" dirty="0"/>
              <a:t>별로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3"/>
            <a:r>
              <a:rPr lang="ko-KR" altLang="en-US" dirty="0"/>
              <a:t>각 </a:t>
            </a:r>
            <a:r>
              <a:rPr lang="en-US" altLang="ko-KR" dirty="0"/>
              <a:t>core</a:t>
            </a:r>
            <a:r>
              <a:rPr lang="ko-KR" altLang="en-US" dirty="0"/>
              <a:t>에서는 </a:t>
            </a:r>
            <a:r>
              <a:rPr lang="en-US" altLang="ko-KR" dirty="0"/>
              <a:t>load</a:t>
            </a:r>
            <a:r>
              <a:rPr lang="ko-KR" altLang="en-US" dirty="0"/>
              <a:t>에 따라 각기 다른 </a:t>
            </a:r>
            <a:r>
              <a:rPr lang="en-US" altLang="ko-KR" dirty="0"/>
              <a:t>frequency / </a:t>
            </a:r>
            <a:r>
              <a:rPr lang="en-US" altLang="ko-KR" dirty="0" smtClean="0"/>
              <a:t>voltage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저전력에 초점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</a:t>
            </a:r>
            <a:r>
              <a:rPr lang="en-US" altLang="ko-KR" dirty="0" smtClean="0"/>
              <a:t>core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voltage</a:t>
            </a:r>
            <a:r>
              <a:rPr lang="ko-KR" altLang="en-US" dirty="0" smtClean="0"/>
              <a:t>를 조절하기 때문에 </a:t>
            </a:r>
            <a:r>
              <a:rPr lang="en-US" altLang="ko-KR" dirty="0" smtClean="0"/>
              <a:t>power consumption</a:t>
            </a:r>
            <a:r>
              <a:rPr lang="ko-KR" altLang="en-US" dirty="0" smtClean="0"/>
              <a:t>이 적음</a:t>
            </a:r>
            <a:endParaRPr lang="en-US" altLang="ko-KR" dirty="0" smtClean="0"/>
          </a:p>
          <a:p>
            <a:pPr lvl="3"/>
            <a:r>
              <a:rPr lang="en-US" altLang="ko-KR" dirty="0"/>
              <a:t>Regulator</a:t>
            </a:r>
            <a:r>
              <a:rPr lang="ko-KR" altLang="en-US" dirty="0"/>
              <a:t>는 정전 </a:t>
            </a:r>
            <a:r>
              <a:rPr lang="ko-KR" altLang="en-US" dirty="0" err="1"/>
              <a:t>공간등의</a:t>
            </a:r>
            <a:r>
              <a:rPr lang="ko-KR" altLang="en-US" dirty="0"/>
              <a:t> 이유로 물리적인 크기를 </a:t>
            </a:r>
            <a:r>
              <a:rPr lang="ko-KR" altLang="en-US" dirty="0" err="1"/>
              <a:t>줄이는데는</a:t>
            </a:r>
            <a:r>
              <a:rPr lang="ko-KR" altLang="en-US" dirty="0"/>
              <a:t> 한계가 존재</a:t>
            </a:r>
          </a:p>
        </p:txBody>
      </p:sp>
    </p:spTree>
    <p:extLst>
      <p:ext uri="{BB962C8B-B14F-4D97-AF65-F5344CB8AC3E}">
        <p14:creationId xmlns:p14="http://schemas.microsoft.com/office/powerpoint/2010/main" val="32373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Interactive application behaviors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50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load </a:t>
            </a:r>
            <a:r>
              <a:rPr lang="en-US" altLang="ko-KR" dirty="0" smtClean="0"/>
              <a:t>trace</a:t>
            </a:r>
          </a:p>
          <a:p>
            <a:pPr lvl="1"/>
            <a:r>
              <a:rPr lang="en-US" altLang="ko-KR" dirty="0"/>
              <a:t>Angry </a:t>
            </a:r>
            <a:r>
              <a:rPr lang="en-US" altLang="ko-KR" dirty="0" smtClean="0"/>
              <a:t>bird, </a:t>
            </a:r>
            <a:r>
              <a:rPr lang="en-US" altLang="ko-KR" dirty="0"/>
              <a:t>Browser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고려 중</a:t>
            </a:r>
            <a:endParaRPr lang="en-US" altLang="ko-KR" dirty="0"/>
          </a:p>
          <a:p>
            <a:pPr lvl="2"/>
            <a:r>
              <a:rPr lang="en-US" altLang="ko-KR" dirty="0" smtClean="0"/>
              <a:t>1.4G, 1core</a:t>
            </a:r>
          </a:p>
          <a:p>
            <a:pPr lvl="1"/>
            <a:r>
              <a:rPr lang="ko-KR" altLang="en-US" dirty="0" smtClean="0"/>
              <a:t>사용자의 </a:t>
            </a:r>
            <a:r>
              <a:rPr lang="en-US" altLang="ko-KR" dirty="0" smtClean="0"/>
              <a:t>touch</a:t>
            </a:r>
            <a:r>
              <a:rPr lang="ko-KR" altLang="en-US" dirty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따라 </a:t>
            </a:r>
            <a:r>
              <a:rPr lang="ko-KR" altLang="en-US" dirty="0"/>
              <a:t>각 단계가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4098" name="Picture 2" descr="C:\Users\again4you\Desktop\tmp2\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54" y="2420888"/>
            <a:ext cx="39688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CPU load trace</a:t>
            </a:r>
          </a:p>
          <a:p>
            <a:pPr lvl="1"/>
            <a:r>
              <a:rPr lang="en-US" altLang="ko-KR" sz="2000" dirty="0"/>
              <a:t>App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Setup</a:t>
            </a:r>
            <a:r>
              <a:rPr lang="en-US" altLang="ko-KR" sz="2000" dirty="0"/>
              <a:t>, Responsive, Interactive </a:t>
            </a:r>
            <a:r>
              <a:rPr lang="ko-KR" altLang="en-US" sz="2000" dirty="0" smtClean="0"/>
              <a:t>단계 구분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각 단계에 따라서 </a:t>
            </a:r>
            <a:r>
              <a:rPr lang="en-US" altLang="ko-KR" sz="1800" dirty="0"/>
              <a:t>CPU load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다름</a:t>
            </a:r>
            <a:endParaRPr lang="en-US" altLang="ko-KR" sz="1800" dirty="0" smtClean="0"/>
          </a:p>
          <a:p>
            <a:pPr lvl="3"/>
            <a:r>
              <a:rPr lang="en-US" altLang="ko-KR" sz="1600" dirty="0"/>
              <a:t>Setup: </a:t>
            </a:r>
            <a:r>
              <a:rPr lang="ko-KR" altLang="en-US" sz="1600" dirty="0"/>
              <a:t>일정 기간</a:t>
            </a:r>
            <a:r>
              <a:rPr lang="en-US" altLang="ko-KR" sz="1600" dirty="0"/>
              <a:t>(5~10sec) </a:t>
            </a:r>
            <a:r>
              <a:rPr lang="ko-KR" altLang="en-US" sz="1600" dirty="0"/>
              <a:t>매우 높은 </a:t>
            </a:r>
            <a:r>
              <a:rPr lang="en-US" altLang="ko-KR" sz="1600" dirty="0"/>
              <a:t>load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Responsive: </a:t>
            </a:r>
            <a:r>
              <a:rPr lang="ko-KR" altLang="en-US" sz="1600" dirty="0"/>
              <a:t>사용자의 입력에 따라 짧은 시간 높은 </a:t>
            </a:r>
            <a:r>
              <a:rPr lang="en-US" altLang="ko-KR" sz="1600" dirty="0"/>
              <a:t>load</a:t>
            </a:r>
            <a:r>
              <a:rPr lang="ko-KR" altLang="en-US" sz="1600" dirty="0"/>
              <a:t>를 보이고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이후에는 </a:t>
            </a:r>
            <a:r>
              <a:rPr lang="en-US" altLang="ko-KR" sz="1600" dirty="0"/>
              <a:t>load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거의 없음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Interactive: </a:t>
            </a:r>
            <a:r>
              <a:rPr lang="ko-KR" altLang="en-US" sz="1600" dirty="0"/>
              <a:t>단계 전반에서 사용자의 입력에 상관없이 일정한 </a:t>
            </a:r>
            <a:r>
              <a:rPr lang="en-US" altLang="ko-KR" sz="1600" dirty="0"/>
              <a:t>load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lvl="2"/>
            <a:r>
              <a:rPr lang="ko-KR" altLang="en-US" sz="2000" dirty="0"/>
              <a:t>사용자 역시 각 단계별로 </a:t>
            </a:r>
            <a:r>
              <a:rPr lang="en-US" altLang="ko-KR" sz="2000" dirty="0"/>
              <a:t>performance</a:t>
            </a:r>
            <a:r>
              <a:rPr lang="ko-KR" altLang="en-US" sz="2000" dirty="0"/>
              <a:t>에 대한 기대치가 </a:t>
            </a:r>
            <a:r>
              <a:rPr lang="ko-KR" altLang="en-US" sz="2000" dirty="0" smtClean="0"/>
              <a:t>다름</a:t>
            </a:r>
            <a:endParaRPr lang="en-US" altLang="ko-KR" sz="2000" dirty="0" smtClean="0"/>
          </a:p>
          <a:p>
            <a:pPr lvl="3"/>
            <a:r>
              <a:rPr lang="en-US" altLang="ko-KR" sz="1600" dirty="0"/>
              <a:t>Setup: App</a:t>
            </a:r>
            <a:r>
              <a:rPr lang="ko-KR" altLang="en-US" sz="1600" dirty="0"/>
              <a:t>이 </a:t>
            </a:r>
            <a:r>
              <a:rPr lang="en-US" altLang="ko-KR" sz="1600" dirty="0"/>
              <a:t>Launching</a:t>
            </a:r>
            <a:r>
              <a:rPr lang="ko-KR" altLang="en-US" sz="1600" dirty="0"/>
              <a:t>하는 단계이기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이 시간이 짧을 수록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Responsive: Browser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랜더링</a:t>
            </a:r>
            <a:r>
              <a:rPr lang="en-US" altLang="ko-KR" sz="1600" dirty="0"/>
              <a:t>, </a:t>
            </a:r>
            <a:r>
              <a:rPr lang="ko-KR" altLang="en-US" sz="1600" dirty="0"/>
              <a:t>게임의 스테이지 이동이기 때문에 이 시간이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짧을 </a:t>
            </a:r>
            <a:r>
              <a:rPr lang="ko-KR" altLang="en-US" sz="1600" dirty="0"/>
              <a:t>수록 </a:t>
            </a:r>
            <a:r>
              <a:rPr lang="ko-KR" altLang="en-US" sz="1600" dirty="0" smtClean="0"/>
              <a:t>좋음</a:t>
            </a:r>
            <a:endParaRPr lang="en-US" altLang="ko-KR" sz="1600" dirty="0" smtClean="0"/>
          </a:p>
          <a:p>
            <a:pPr lvl="3"/>
            <a:r>
              <a:rPr lang="en-US" altLang="ko-KR" sz="1600" dirty="0"/>
              <a:t>Interactive: </a:t>
            </a:r>
            <a:r>
              <a:rPr lang="ko-KR" altLang="en-US" sz="1600" dirty="0"/>
              <a:t>주로 게임이 진행되는 단계로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인지하기에 어색함을 느끼지 않는다면 성능은 상관없음 </a:t>
            </a:r>
          </a:p>
        </p:txBody>
      </p:sp>
    </p:spTree>
    <p:extLst>
      <p:ext uri="{BB962C8B-B14F-4D97-AF65-F5344CB8AC3E}">
        <p14:creationId xmlns:p14="http://schemas.microsoft.com/office/powerpoint/2010/main" val="3474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Power behaviors of Mobile APs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82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CPU </a:t>
            </a:r>
            <a:r>
              <a:rPr lang="en-US" altLang="ko-KR" sz="2800" dirty="0" smtClean="0"/>
              <a:t>load </a:t>
            </a:r>
            <a:br>
              <a:rPr lang="en-US" altLang="ko-KR" sz="2800" dirty="0" smtClean="0"/>
            </a:br>
            <a:r>
              <a:rPr lang="en-US" altLang="ko-KR" sz="2800" dirty="0" smtClean="0"/>
              <a:t>difference</a:t>
            </a:r>
          </a:p>
          <a:p>
            <a:pPr lvl="1"/>
            <a:r>
              <a:rPr lang="en-US" altLang="ko-KR" sz="2400" dirty="0" smtClean="0"/>
              <a:t>Peak load?</a:t>
            </a:r>
            <a:endParaRPr lang="ko-KR" altLang="en-US" sz="2400" dirty="0"/>
          </a:p>
        </p:txBody>
      </p:sp>
      <p:pic>
        <p:nvPicPr>
          <p:cNvPr id="1026" name="Picture 2" descr="C:\Users\again4you\Desktop\tmp2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25672"/>
            <a:ext cx="5200023" cy="54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load </a:t>
            </a:r>
            <a:r>
              <a:rPr lang="en-US" altLang="ko-KR" dirty="0" smtClean="0"/>
              <a:t>difference</a:t>
            </a:r>
          </a:p>
          <a:p>
            <a:pPr lvl="1"/>
            <a:r>
              <a:rPr lang="en-US" altLang="ko-KR" dirty="0"/>
              <a:t>1GHz, 4core</a:t>
            </a:r>
            <a:r>
              <a:rPr lang="ko-KR" altLang="en-US" dirty="0"/>
              <a:t>에서 각 단계별로 </a:t>
            </a:r>
            <a:r>
              <a:rPr lang="en-US" altLang="ko-KR" dirty="0" err="1"/>
              <a:t>cpu</a:t>
            </a:r>
            <a:r>
              <a:rPr lang="en-US" altLang="ko-KR" dirty="0"/>
              <a:t> load</a:t>
            </a:r>
            <a:r>
              <a:rPr lang="ko-KR" altLang="en-US" dirty="0"/>
              <a:t>를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Multicore</a:t>
            </a:r>
            <a:r>
              <a:rPr lang="ko-KR" altLang="en-US" dirty="0"/>
              <a:t>라도 </a:t>
            </a:r>
            <a:r>
              <a:rPr lang="ko-KR" altLang="en-US" dirty="0" smtClean="0"/>
              <a:t>각 단계별</a:t>
            </a:r>
            <a:r>
              <a:rPr lang="en-US" altLang="ko-KR" dirty="0" smtClean="0"/>
              <a:t>, core </a:t>
            </a:r>
            <a:r>
              <a:rPr lang="ko-KR" altLang="en-US" dirty="0"/>
              <a:t>별로 </a:t>
            </a:r>
            <a:r>
              <a:rPr lang="en-US" altLang="ko-KR" dirty="0"/>
              <a:t>load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차이가 </a:t>
            </a:r>
            <a:r>
              <a:rPr lang="ko-KR" altLang="en-US" dirty="0"/>
              <a:t>매우 큼</a:t>
            </a:r>
            <a:endParaRPr lang="en-US" altLang="ko-KR" dirty="0"/>
          </a:p>
          <a:p>
            <a:pPr lvl="2"/>
            <a:r>
              <a:rPr lang="ko-KR" altLang="en-US" dirty="0"/>
              <a:t>특정 </a:t>
            </a:r>
            <a:r>
              <a:rPr lang="en-US" altLang="ko-KR" dirty="0"/>
              <a:t>core</a:t>
            </a:r>
            <a:r>
              <a:rPr lang="ko-KR" altLang="en-US" dirty="0"/>
              <a:t>의 </a:t>
            </a:r>
            <a:r>
              <a:rPr lang="en-US" altLang="ko-KR" dirty="0"/>
              <a:t>load</a:t>
            </a:r>
            <a:r>
              <a:rPr lang="ko-KR" altLang="en-US" dirty="0"/>
              <a:t>가 평균보다 매우 높게 나타나는 </a:t>
            </a:r>
            <a:r>
              <a:rPr lang="ko-KR" altLang="en-US" dirty="0" smtClean="0"/>
              <a:t>경</a:t>
            </a:r>
            <a:r>
              <a:rPr lang="ko-KR" altLang="en-US" dirty="0"/>
              <a:t>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3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Dominant thread </a:t>
            </a:r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Dominant thread</a:t>
            </a:r>
          </a:p>
          <a:p>
            <a:pPr lvl="2"/>
            <a:r>
              <a:rPr lang="en-US" altLang="ko-KR" dirty="0" smtClean="0"/>
              <a:t>Sampling rate(100ms) </a:t>
            </a:r>
            <a:r>
              <a:rPr lang="ko-KR" altLang="en-US" dirty="0" smtClean="0"/>
              <a:t>동안 전체 </a:t>
            </a:r>
            <a:r>
              <a:rPr lang="ko-KR" altLang="en-US" i="1" dirty="0" smtClean="0"/>
              <a:t>실행시간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¼</a:t>
            </a:r>
            <a:r>
              <a:rPr lang="ko-KR" altLang="en-US" dirty="0" smtClean="0"/>
              <a:t>이상을 차지하는 </a:t>
            </a:r>
            <a:r>
              <a:rPr lang="en-US" altLang="ko-KR" dirty="0" smtClean="0"/>
              <a:t>thread</a:t>
            </a:r>
          </a:p>
          <a:p>
            <a:pPr lvl="2"/>
            <a:r>
              <a:rPr lang="ko-KR" altLang="en-US" dirty="0" smtClean="0"/>
              <a:t>여러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migration</a:t>
            </a:r>
            <a:r>
              <a:rPr lang="ko-KR" altLang="en-US" dirty="0" smtClean="0"/>
              <a:t>이 되는 경우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pid</a:t>
            </a:r>
            <a:r>
              <a:rPr lang="ko-KR" altLang="en-US" dirty="0" smtClean="0"/>
              <a:t>를 확인하여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 </a:t>
            </a:r>
            <a:r>
              <a:rPr lang="ko-KR" altLang="en-US" dirty="0" err="1" smtClean="0"/>
              <a:t>작업중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 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7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41374"/>
            <a:ext cx="8229600" cy="4625609"/>
          </a:xfrm>
        </p:spPr>
        <p:txBody>
          <a:bodyPr/>
          <a:lstStyle/>
          <a:p>
            <a:r>
              <a:rPr lang="en-US" altLang="ko-KR" dirty="0"/>
              <a:t>Dominant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thread </a:t>
            </a:r>
            <a:br>
              <a:rPr lang="en-US" altLang="ko-KR" dirty="0" smtClean="0"/>
            </a:br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#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total thread?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C:\Users\again4you\Desktop\tmp2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4680520" cy="542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1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Dominant thread </a:t>
            </a:r>
            <a:r>
              <a:rPr lang="en-US" altLang="ko-KR" sz="2800" dirty="0" smtClean="0"/>
              <a:t>analysis</a:t>
            </a:r>
          </a:p>
          <a:p>
            <a:pPr lvl="1"/>
            <a:r>
              <a:rPr lang="en-US" altLang="ko-KR" sz="2400" dirty="0" smtClean="0"/>
              <a:t># of DT</a:t>
            </a:r>
          </a:p>
          <a:p>
            <a:pPr lvl="2"/>
            <a:r>
              <a:rPr lang="en-US" altLang="ko-KR" sz="2000" dirty="0" smtClean="0"/>
              <a:t>sampling rate </a:t>
            </a:r>
            <a:r>
              <a:rPr lang="ko-KR" altLang="en-US" sz="2000" dirty="0" smtClean="0"/>
              <a:t>동안에 존재하는 평균 </a:t>
            </a:r>
            <a:r>
              <a:rPr lang="en-US" altLang="ko-KR" sz="2000" dirty="0" smtClean="0"/>
              <a:t>DT</a:t>
            </a:r>
          </a:p>
          <a:p>
            <a:pPr lvl="1"/>
            <a:r>
              <a:rPr lang="en-US" altLang="ko-KR" sz="2400" dirty="0" smtClean="0"/>
              <a:t>Avg. portion of DT</a:t>
            </a:r>
          </a:p>
          <a:p>
            <a:pPr lvl="2"/>
            <a:r>
              <a:rPr lang="ko-KR" altLang="en-US" sz="2000" dirty="0" smtClean="0"/>
              <a:t>각 단계의 전체 수행 시간 중에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차지하는 비율</a:t>
            </a:r>
            <a:endParaRPr lang="en-US" altLang="ko-KR" sz="2000" dirty="0"/>
          </a:p>
          <a:p>
            <a:pPr lvl="1"/>
            <a:r>
              <a:rPr lang="en-US" altLang="ko-KR" sz="2400" dirty="0" smtClean="0"/>
              <a:t>Avg. relation of peak core load</a:t>
            </a:r>
          </a:p>
          <a:p>
            <a:pPr lvl="2"/>
            <a:r>
              <a:rPr lang="en-US" altLang="ko-KR" sz="2000" dirty="0" smtClean="0"/>
              <a:t>DT</a:t>
            </a:r>
            <a:r>
              <a:rPr lang="ko-KR" altLang="en-US" sz="2000" dirty="0" smtClean="0"/>
              <a:t>가 수행될 때에 해당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peak load</a:t>
            </a:r>
            <a:r>
              <a:rPr lang="ko-KR" altLang="en-US" sz="2000" dirty="0" smtClean="0"/>
              <a:t>인지 확인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가까운 값일수록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peak load</a:t>
            </a:r>
            <a:r>
              <a:rPr lang="ko-KR" altLang="en-US" sz="2000" dirty="0" smtClean="0"/>
              <a:t>의 원인이 됨</a:t>
            </a:r>
            <a:endParaRPr lang="en-US" altLang="ko-KR" sz="2000" dirty="0" smtClean="0"/>
          </a:p>
          <a:p>
            <a:pPr lvl="1"/>
            <a:r>
              <a:rPr lang="en-US" altLang="ko-KR" sz="2400" strike="sngStrike" dirty="0" smtClean="0"/>
              <a:t>Avg. TLP</a:t>
            </a:r>
          </a:p>
          <a:p>
            <a:pPr lvl="2"/>
            <a:r>
              <a:rPr lang="ko-KR" altLang="en-US" sz="2000" strike="sngStrike" dirty="0"/>
              <a:t>각 </a:t>
            </a:r>
            <a:r>
              <a:rPr lang="ko-KR" altLang="en-US" sz="2000" strike="sngStrike" dirty="0" smtClean="0"/>
              <a:t>단계의 평균 </a:t>
            </a:r>
            <a:r>
              <a:rPr lang="en-US" altLang="ko-KR" sz="2000" strike="sngStrike" dirty="0" err="1" smtClean="0"/>
              <a:t>nr_running</a:t>
            </a:r>
            <a:r>
              <a:rPr lang="en-US" altLang="ko-KR" sz="2000" strike="sngStrike" dirty="0" smtClean="0"/>
              <a:t> </a:t>
            </a:r>
            <a:r>
              <a:rPr lang="ko-KR" altLang="en-US" sz="2000" strike="sngStrike" dirty="0" smtClean="0"/>
              <a:t>값</a:t>
            </a:r>
            <a:endParaRPr lang="en-US" altLang="ko-KR" sz="2000" strike="sngStrike" dirty="0" smtClean="0"/>
          </a:p>
          <a:p>
            <a:pPr lvl="2"/>
            <a:r>
              <a:rPr lang="en-US" altLang="ko-KR" sz="2000" strike="sngStrike" dirty="0" smtClean="0"/>
              <a:t>1 </a:t>
            </a:r>
            <a:r>
              <a:rPr lang="ko-KR" altLang="en-US" sz="2000" strike="sngStrike" dirty="0" smtClean="0"/>
              <a:t>이상인 경우</a:t>
            </a:r>
            <a:r>
              <a:rPr lang="en-US" altLang="ko-KR" sz="2000" strike="sngStrike" dirty="0" smtClean="0"/>
              <a:t>, </a:t>
            </a:r>
            <a:r>
              <a:rPr lang="en-US" altLang="ko-KR" sz="2000" strike="sngStrike" dirty="0" err="1" smtClean="0"/>
              <a:t>runqueue</a:t>
            </a:r>
            <a:r>
              <a:rPr lang="ko-KR" altLang="en-US" sz="2000" strike="sngStrike" dirty="0" smtClean="0"/>
              <a:t>에 </a:t>
            </a:r>
            <a:r>
              <a:rPr lang="en-US" altLang="ko-KR" sz="2000" strike="sngStrike" dirty="0" smtClean="0"/>
              <a:t>1</a:t>
            </a:r>
            <a:r>
              <a:rPr lang="ko-KR" altLang="en-US" sz="2000" strike="sngStrike" dirty="0" smtClean="0"/>
              <a:t>개 이상의 </a:t>
            </a:r>
            <a:r>
              <a:rPr lang="en-US" altLang="ko-KR" sz="2000" strike="sngStrike" dirty="0" smtClean="0"/>
              <a:t>thread</a:t>
            </a:r>
            <a:r>
              <a:rPr lang="ko-KR" altLang="en-US" sz="2000" strike="sngStrike" dirty="0" smtClean="0"/>
              <a:t>가 대기중임</a:t>
            </a:r>
            <a:endParaRPr lang="en-US" altLang="ko-KR" sz="2000" strike="sngStrike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11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Dominant thread analysis</a:t>
            </a:r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app </a:t>
            </a:r>
            <a:r>
              <a:rPr lang="ko-KR" altLang="en-US" dirty="0"/>
              <a:t>별로 주로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존재하는 것을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단계별 수행 시간의 많은 부분을 차지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DT</a:t>
            </a:r>
            <a:r>
              <a:rPr lang="ko-KR" altLang="en-US" dirty="0"/>
              <a:t>가 </a:t>
            </a:r>
            <a:r>
              <a:rPr lang="en-US" altLang="ko-KR" dirty="0"/>
              <a:t>peak load</a:t>
            </a:r>
            <a:r>
              <a:rPr lang="ko-KR" altLang="en-US" dirty="0"/>
              <a:t>를 발생하는 주된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2"/>
            <a:r>
              <a:rPr lang="en-US" altLang="ko-KR" dirty="0"/>
              <a:t>Shared DVFS</a:t>
            </a:r>
            <a:r>
              <a:rPr lang="ko-KR" altLang="en-US" dirty="0"/>
              <a:t>인 경우</a:t>
            </a:r>
            <a:r>
              <a:rPr lang="en-US" altLang="ko-KR" dirty="0"/>
              <a:t>, DT</a:t>
            </a:r>
            <a:r>
              <a:rPr lang="ko-KR" altLang="en-US" dirty="0"/>
              <a:t>가 수행되는 </a:t>
            </a:r>
            <a:r>
              <a:rPr lang="en-US" altLang="ko-KR" dirty="0"/>
              <a:t>core</a:t>
            </a:r>
            <a:r>
              <a:rPr lang="ko-KR" altLang="en-US" dirty="0"/>
              <a:t>의 </a:t>
            </a:r>
            <a:r>
              <a:rPr lang="en-US" altLang="ko-KR" dirty="0"/>
              <a:t>load</a:t>
            </a:r>
            <a:r>
              <a:rPr lang="ko-KR" altLang="en-US" dirty="0"/>
              <a:t>에 맞추어 </a:t>
            </a:r>
            <a:r>
              <a:rPr lang="en-US" altLang="ko-KR" dirty="0" smtClean="0"/>
              <a:t>chip level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freqneucy</a:t>
            </a:r>
            <a:r>
              <a:rPr lang="ko-KR" altLang="en-US" dirty="0"/>
              <a:t>가 결정되게 됨</a:t>
            </a:r>
          </a:p>
        </p:txBody>
      </p:sp>
    </p:spTree>
    <p:extLst>
      <p:ext uri="{BB962C8B-B14F-4D97-AF65-F5344CB8AC3E}">
        <p14:creationId xmlns:p14="http://schemas.microsoft.com/office/powerpoint/2010/main" val="2557287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application behaviors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자료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가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단계별로 얼마나 </a:t>
            </a:r>
            <a:r>
              <a:rPr lang="en-US" altLang="ko-KR" dirty="0" smtClean="0"/>
              <a:t>migration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DT</a:t>
            </a:r>
            <a:r>
              <a:rPr lang="ko-KR" altLang="en-US" dirty="0" smtClean="0"/>
              <a:t>는 한번 결정되면 각 단계별로 대부분 그대로 유지되는 성향이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19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Power Reduction Technique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27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Detecting </a:t>
            </a:r>
            <a:r>
              <a:rPr lang="en-US" altLang="ko-KR" sz="2800" dirty="0"/>
              <a:t>dominant </a:t>
            </a:r>
            <a:r>
              <a:rPr lang="en-US" altLang="ko-KR" sz="2800" dirty="0" smtClean="0"/>
              <a:t>threads</a:t>
            </a:r>
          </a:p>
          <a:p>
            <a:pPr lvl="1"/>
            <a:r>
              <a:rPr lang="ko-KR" altLang="en-US" sz="2400" dirty="0"/>
              <a:t>대부분의 </a:t>
            </a:r>
            <a:r>
              <a:rPr lang="en-US" altLang="ko-KR" sz="2400" dirty="0"/>
              <a:t>app</a:t>
            </a:r>
            <a:r>
              <a:rPr lang="ko-KR" altLang="en-US" sz="2400" dirty="0"/>
              <a:t>에서 </a:t>
            </a:r>
            <a:r>
              <a:rPr lang="en-US" altLang="ko-KR" sz="2400" dirty="0"/>
              <a:t>1</a:t>
            </a:r>
            <a:r>
              <a:rPr lang="ko-KR" altLang="en-US" sz="2400" dirty="0"/>
              <a:t>회의 </a:t>
            </a:r>
            <a:r>
              <a:rPr lang="en-US" altLang="ko-KR" sz="2400" dirty="0"/>
              <a:t>sampling </a:t>
            </a:r>
            <a:r>
              <a:rPr lang="ko-KR" altLang="en-US" sz="2400" dirty="0" smtClean="0"/>
              <a:t>만으로 </a:t>
            </a:r>
            <a:r>
              <a:rPr lang="en-US" altLang="ko-KR" sz="2400" dirty="0" smtClean="0"/>
              <a:t>DT</a:t>
            </a:r>
            <a:r>
              <a:rPr lang="ko-KR" altLang="en-US" sz="2400" dirty="0" smtClean="0"/>
              <a:t> 확인 가능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 </a:t>
            </a:r>
            <a:r>
              <a:rPr lang="ko-KR" altLang="en-US" sz="2000" dirty="0"/>
              <a:t>분석 결과</a:t>
            </a:r>
            <a:r>
              <a:rPr lang="en-US" altLang="ko-KR" sz="2000" dirty="0"/>
              <a:t>, DT</a:t>
            </a:r>
            <a:r>
              <a:rPr lang="ko-KR" altLang="en-US" sz="2000" dirty="0"/>
              <a:t>는 프로그램 수행 단계에 상관없이 </a:t>
            </a:r>
            <a:r>
              <a:rPr lang="ko-KR" altLang="en-US" sz="2000" dirty="0" smtClean="0"/>
              <a:t>동일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sz="2400" dirty="0" smtClean="0"/>
              <a:t>세부 구현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Kernel</a:t>
            </a:r>
            <a:r>
              <a:rPr lang="ko-KR" altLang="en-US" sz="2000" dirty="0"/>
              <a:t>의 </a:t>
            </a:r>
            <a:r>
              <a:rPr lang="en-US" altLang="ko-KR" sz="2000" dirty="0"/>
              <a:t>scheduler</a:t>
            </a:r>
            <a:r>
              <a:rPr lang="ko-KR" altLang="en-US" sz="2000" dirty="0"/>
              <a:t>에서 </a:t>
            </a:r>
            <a:r>
              <a:rPr lang="en-US" altLang="ko-KR" sz="2000" dirty="0"/>
              <a:t>context switching</a:t>
            </a:r>
            <a:r>
              <a:rPr lang="ko-KR" altLang="en-US" sz="2000" dirty="0"/>
              <a:t>될 때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sampling </a:t>
            </a:r>
            <a:r>
              <a:rPr lang="en-US" altLang="ko-KR" sz="2000" dirty="0"/>
              <a:t>rate </a:t>
            </a:r>
            <a:r>
              <a:rPr lang="ko-KR" altLang="en-US" sz="2000" dirty="0"/>
              <a:t>동안 </a:t>
            </a:r>
            <a:r>
              <a:rPr lang="ko-KR" altLang="en-US" sz="2000" dirty="0" smtClean="0"/>
              <a:t>각 </a:t>
            </a:r>
            <a:r>
              <a:rPr lang="en-US" altLang="ko-KR" sz="2000" dirty="0"/>
              <a:t>task</a:t>
            </a:r>
            <a:r>
              <a:rPr lang="ko-KR" altLang="en-US" sz="2000" dirty="0"/>
              <a:t>의 </a:t>
            </a:r>
            <a:r>
              <a:rPr lang="en-US" altLang="ko-KR" sz="2000" dirty="0"/>
              <a:t>execution time</a:t>
            </a:r>
            <a:r>
              <a:rPr lang="ko-KR" altLang="en-US" sz="2000" dirty="0"/>
              <a:t>의 합계를 분석하여 </a:t>
            </a:r>
            <a:r>
              <a:rPr lang="en-US" altLang="ko-KR" sz="2000" dirty="0"/>
              <a:t>runtime</a:t>
            </a:r>
            <a:r>
              <a:rPr lang="ko-KR" altLang="en-US" sz="2000" dirty="0"/>
              <a:t>에서 확인이 가능</a:t>
            </a:r>
          </a:p>
        </p:txBody>
      </p:sp>
    </p:spTree>
    <p:extLst>
      <p:ext uri="{BB962C8B-B14F-4D97-AF65-F5344CB8AC3E}">
        <p14:creationId xmlns:p14="http://schemas.microsoft.com/office/powerpoint/2010/main" val="151643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Allocating exclusive core to </a:t>
            </a:r>
            <a:r>
              <a:rPr lang="en-US" altLang="ko-KR" dirty="0" smtClean="0"/>
              <a:t>DT</a:t>
            </a:r>
          </a:p>
          <a:p>
            <a:pPr lvl="1"/>
            <a:r>
              <a:rPr lang="en-US" altLang="ko-KR" dirty="0"/>
              <a:t>DT</a:t>
            </a:r>
            <a:r>
              <a:rPr lang="ko-KR" altLang="en-US" dirty="0"/>
              <a:t>가 </a:t>
            </a:r>
            <a:r>
              <a:rPr lang="en-US" altLang="ko-KR" dirty="0"/>
              <a:t>CPU </a:t>
            </a:r>
            <a:r>
              <a:rPr lang="ko-KR" altLang="en-US" dirty="0"/>
              <a:t>연산의 </a:t>
            </a:r>
            <a:r>
              <a:rPr lang="en-US" altLang="ko-KR" dirty="0"/>
              <a:t>1/4 </a:t>
            </a:r>
            <a:r>
              <a:rPr lang="ko-KR" altLang="en-US" dirty="0"/>
              <a:t>이상을 차지하기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독립적인 </a:t>
            </a:r>
            <a:r>
              <a:rPr lang="en-US" altLang="ko-KR" dirty="0"/>
              <a:t>core</a:t>
            </a:r>
            <a:r>
              <a:rPr lang="ko-KR" altLang="en-US" dirty="0"/>
              <a:t>를 할당하는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2"/>
            <a:r>
              <a:rPr lang="ko-KR" altLang="en-US" dirty="0"/>
              <a:t>독점적으로 </a:t>
            </a:r>
            <a:r>
              <a:rPr lang="en-US" altLang="ko-KR" dirty="0"/>
              <a:t>L1 cache</a:t>
            </a:r>
            <a:r>
              <a:rPr lang="ko-KR" altLang="en-US" dirty="0"/>
              <a:t>를 사용하기 때문에 성능 향상</a:t>
            </a:r>
            <a:endParaRPr lang="en-US" altLang="ko-KR" dirty="0" smtClean="0"/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core</a:t>
            </a:r>
            <a:r>
              <a:rPr lang="ko-KR" altLang="en-US" dirty="0"/>
              <a:t>에는 </a:t>
            </a:r>
            <a:r>
              <a:rPr lang="en-US" altLang="ko-KR" dirty="0"/>
              <a:t>DT</a:t>
            </a:r>
            <a:r>
              <a:rPr lang="ko-KR" altLang="en-US" dirty="0"/>
              <a:t>이외의 다른 </a:t>
            </a:r>
            <a:r>
              <a:rPr lang="en-US" altLang="ko-KR" dirty="0"/>
              <a:t>thread</a:t>
            </a:r>
            <a:r>
              <a:rPr lang="ko-KR" altLang="en-US" dirty="0"/>
              <a:t>는 수행되지 않기 때문에</a:t>
            </a:r>
            <a:r>
              <a:rPr lang="en-US" altLang="ko-KR" dirty="0"/>
              <a:t>, </a:t>
            </a:r>
            <a:r>
              <a:rPr lang="en-US" altLang="ko-KR" dirty="0" smtClean="0"/>
              <a:t>load </a:t>
            </a:r>
            <a:r>
              <a:rPr lang="ko-KR" altLang="en-US" dirty="0"/>
              <a:t>자체가 줄어들어 </a:t>
            </a:r>
            <a:r>
              <a:rPr lang="en-US" altLang="ko-KR" dirty="0"/>
              <a:t>frequency</a:t>
            </a:r>
            <a:r>
              <a:rPr lang="ko-KR" altLang="en-US" dirty="0"/>
              <a:t>를 </a:t>
            </a:r>
            <a:r>
              <a:rPr lang="ko-KR" altLang="en-US" dirty="0" smtClean="0"/>
              <a:t>낮출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Shared DVFS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큰 효과가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16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</a:t>
            </a:r>
            <a:r>
              <a:rPr lang="en-US" altLang="ko-KR" dirty="0" smtClean="0"/>
              <a:t>spec</a:t>
            </a:r>
          </a:p>
          <a:p>
            <a:pPr lvl="1"/>
            <a:r>
              <a:rPr lang="en-US" altLang="ko-KR" dirty="0" smtClean="0"/>
              <a:t>frequency </a:t>
            </a:r>
            <a:r>
              <a:rPr lang="en-US" altLang="ko-KR" dirty="0"/>
              <a:t>/ </a:t>
            </a:r>
            <a:r>
              <a:rPr lang="en-US" altLang="ko-KR" dirty="0" smtClean="0"/>
              <a:t>voltage level</a:t>
            </a:r>
          </a:p>
          <a:p>
            <a:pPr lvl="1"/>
            <a:r>
              <a:rPr lang="en-US" altLang="ko-KR" dirty="0"/>
              <a:t>DVFS latency </a:t>
            </a:r>
          </a:p>
          <a:p>
            <a:pPr lvl="1"/>
            <a:r>
              <a:rPr lang="en-US" altLang="ko-KR" dirty="0" err="1"/>
              <a:t>Hotplugging</a:t>
            </a:r>
            <a:r>
              <a:rPr lang="en-US" altLang="ko-KR" dirty="0"/>
              <a:t> latency</a:t>
            </a:r>
          </a:p>
          <a:p>
            <a:pPr lvl="1"/>
            <a:r>
              <a:rPr lang="en-US" altLang="ko-KR" dirty="0"/>
              <a:t>Idle mode latency</a:t>
            </a:r>
          </a:p>
          <a:p>
            <a:pPr lvl="1"/>
            <a:r>
              <a:rPr lang="en-US" altLang="ko-KR" dirty="0" smtClean="0"/>
              <a:t>Table </a:t>
            </a:r>
            <a:r>
              <a:rPr lang="ko-KR" altLang="en-US" dirty="0" smtClean="0"/>
              <a:t>형태로 표현 예정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DT aware </a:t>
            </a:r>
            <a:r>
              <a:rPr lang="en-US" altLang="ko-KR" sz="2800" dirty="0" smtClean="0"/>
              <a:t>DVFS</a:t>
            </a:r>
          </a:p>
          <a:p>
            <a:pPr lvl="1"/>
            <a:r>
              <a:rPr lang="en-US" altLang="ko-KR" sz="2400" dirty="0"/>
              <a:t>core</a:t>
            </a:r>
            <a:r>
              <a:rPr lang="ko-KR" altLang="en-US" sz="2400" dirty="0"/>
              <a:t>의 </a:t>
            </a:r>
            <a:r>
              <a:rPr lang="en-US" altLang="ko-KR" sz="2400" dirty="0"/>
              <a:t>load</a:t>
            </a:r>
            <a:r>
              <a:rPr lang="ko-KR" altLang="en-US" sz="2400" dirty="0"/>
              <a:t>가 </a:t>
            </a:r>
            <a:r>
              <a:rPr lang="en-US" altLang="ko-KR" sz="2400" dirty="0"/>
              <a:t>99~96%</a:t>
            </a:r>
            <a:r>
              <a:rPr lang="ko-KR" altLang="en-US" sz="2400" dirty="0"/>
              <a:t>가 되도록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유지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sampling rate</a:t>
            </a:r>
            <a:r>
              <a:rPr lang="ko-KR" altLang="en-US" sz="2000" dirty="0"/>
              <a:t>은 사용자의 </a:t>
            </a:r>
            <a:r>
              <a:rPr lang="ko-KR" altLang="en-US" sz="2000" dirty="0" err="1"/>
              <a:t>반응성을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고려하여 </a:t>
            </a:r>
            <a:r>
              <a:rPr lang="en-US" altLang="ko-KR" sz="2000" dirty="0" smtClean="0"/>
              <a:t>100ms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Shared DVFS</a:t>
            </a:r>
            <a:r>
              <a:rPr lang="ko-KR" altLang="en-US" sz="2000" dirty="0" smtClean="0"/>
              <a:t>인 경우</a:t>
            </a:r>
            <a:r>
              <a:rPr lang="en-US" altLang="ko-KR" sz="2000" dirty="0"/>
              <a:t>, DT</a:t>
            </a:r>
            <a:r>
              <a:rPr lang="ko-KR" altLang="en-US" sz="2000" dirty="0"/>
              <a:t>가 수행되는 </a:t>
            </a:r>
            <a:r>
              <a:rPr lang="en-US" altLang="ko-KR" sz="2000" dirty="0"/>
              <a:t>core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만을 확인</a:t>
            </a:r>
            <a:endParaRPr lang="en-US" altLang="ko-KR" sz="2000" dirty="0" smtClean="0"/>
          </a:p>
          <a:p>
            <a:pPr lvl="1"/>
            <a:r>
              <a:rPr lang="en-US" altLang="ko-KR" sz="2400" dirty="0"/>
              <a:t>frequency down</a:t>
            </a:r>
            <a:r>
              <a:rPr lang="ko-KR" altLang="en-US" sz="2400" dirty="0"/>
              <a:t>시 현재의 </a:t>
            </a:r>
            <a:r>
              <a:rPr lang="en-US" altLang="ko-KR" sz="2400" dirty="0"/>
              <a:t>load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기반으</a:t>
            </a:r>
            <a:r>
              <a:rPr lang="ko-KR" altLang="en-US" sz="2400" dirty="0"/>
              <a:t>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target frequency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계산하여 </a:t>
            </a:r>
            <a:r>
              <a:rPr lang="en-US" altLang="ko-KR" sz="2400" dirty="0" smtClean="0"/>
              <a:t>direct</a:t>
            </a:r>
            <a:r>
              <a:rPr lang="ko-KR" altLang="en-US" sz="2400" dirty="0" smtClean="0"/>
              <a:t>로 이동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기존 단계적 이동과 다름</a:t>
            </a:r>
            <a:endParaRPr lang="en-US" altLang="ko-KR" sz="2000" dirty="0" smtClean="0"/>
          </a:p>
          <a:p>
            <a:pPr lvl="1"/>
            <a:r>
              <a:rPr lang="en-US" altLang="ko-KR" sz="2400" dirty="0"/>
              <a:t>frequency up</a:t>
            </a:r>
            <a:r>
              <a:rPr lang="ko-KR" altLang="en-US" sz="2400" dirty="0"/>
              <a:t>시 사용자의 </a:t>
            </a:r>
            <a:r>
              <a:rPr lang="ko-KR" altLang="en-US" sz="2400" dirty="0" err="1"/>
              <a:t>반응성을</a:t>
            </a:r>
            <a:r>
              <a:rPr lang="ko-KR" altLang="en-US" sz="2400" dirty="0"/>
              <a:t> 위하여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를 </a:t>
            </a:r>
            <a:r>
              <a:rPr lang="en-US" altLang="ko-KR" sz="2400" dirty="0"/>
              <a:t>max</a:t>
            </a:r>
            <a:r>
              <a:rPr lang="ko-KR" altLang="en-US" sz="2400" dirty="0"/>
              <a:t>로 증가시키고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sampling </a:t>
            </a:r>
            <a:r>
              <a:rPr lang="en-US" altLang="ko-KR" sz="2400" dirty="0"/>
              <a:t>rate</a:t>
            </a:r>
            <a:r>
              <a:rPr lang="ko-KR" altLang="en-US" sz="2400" dirty="0"/>
              <a:t>을 </a:t>
            </a:r>
            <a:r>
              <a:rPr lang="en-US" altLang="ko-KR" sz="2400" dirty="0"/>
              <a:t>10ms</a:t>
            </a:r>
            <a:r>
              <a:rPr lang="ko-KR" altLang="en-US" sz="2400" dirty="0"/>
              <a:t>로 변경함</a:t>
            </a:r>
          </a:p>
        </p:txBody>
      </p:sp>
    </p:spTree>
    <p:extLst>
      <p:ext uri="{BB962C8B-B14F-4D97-AF65-F5344CB8AC3E}">
        <p14:creationId xmlns:p14="http://schemas.microsoft.com/office/powerpoint/2010/main" val="390694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Packing</a:t>
            </a:r>
          </a:p>
          <a:p>
            <a:pPr lvl="1"/>
            <a:r>
              <a:rPr lang="en-US" altLang="ko-KR" sz="2400" dirty="0" smtClean="0"/>
              <a:t>Shared DVFS</a:t>
            </a:r>
            <a:r>
              <a:rPr lang="ko-KR" altLang="en-US" sz="2400" dirty="0" smtClean="0"/>
              <a:t>인 경우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Dominant thread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에 맞추어 </a:t>
            </a:r>
            <a:r>
              <a:rPr lang="en-US" altLang="ko-KR" sz="2000" dirty="0" smtClean="0"/>
              <a:t>chip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인가되는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frequency</a:t>
            </a:r>
            <a:r>
              <a:rPr lang="ko-KR" altLang="en-US" sz="2000" dirty="0" smtClean="0"/>
              <a:t>가 결정</a:t>
            </a:r>
            <a:endParaRPr lang="en-US" altLang="ko-KR" sz="2000" dirty="0"/>
          </a:p>
          <a:p>
            <a:pPr lvl="2"/>
            <a:r>
              <a:rPr lang="en-US" altLang="ko-KR" sz="2000" dirty="0" smtClean="0"/>
              <a:t>frequency</a:t>
            </a:r>
            <a:r>
              <a:rPr lang="ko-KR" altLang="en-US" sz="2000" dirty="0" smtClean="0"/>
              <a:t>와 남은 </a:t>
            </a:r>
            <a:r>
              <a:rPr lang="en-US" altLang="ko-KR" sz="2000" dirty="0" smtClean="0"/>
              <a:t>thread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에 맞추어 수행할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를 결정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E.g. dominant thread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1.2GHz</a:t>
            </a:r>
            <a:r>
              <a:rPr lang="ko-KR" altLang="en-US" sz="1800" dirty="0" smtClean="0"/>
              <a:t>를 필요로 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</a:t>
            </a:r>
            <a:r>
              <a:rPr lang="ko-KR" altLang="en-US" sz="1800" dirty="0" smtClean="0"/>
              <a:t>남은 </a:t>
            </a:r>
            <a:r>
              <a:rPr lang="en-US" altLang="ko-KR" sz="1800" dirty="0" smtClean="0"/>
              <a:t>thread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1.2GHz 1core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load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100%</a:t>
            </a:r>
            <a:r>
              <a:rPr lang="ko-KR" altLang="en-US" sz="1800" dirty="0" smtClean="0"/>
              <a:t>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</a:t>
            </a:r>
            <a:r>
              <a:rPr lang="ko-KR" altLang="en-US" sz="1800" dirty="0" smtClean="0"/>
              <a:t>이때 각 경우의 </a:t>
            </a:r>
            <a:r>
              <a:rPr lang="en-US" altLang="ko-KR" sz="1800" dirty="0" smtClean="0"/>
              <a:t>power consumption</a:t>
            </a:r>
            <a:r>
              <a:rPr lang="ko-KR" altLang="en-US" sz="1800" dirty="0" smtClean="0"/>
              <a:t>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계산하면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1.2GHz 1c0re 100%: 788.48mW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1.2GHz 2core 50%: 757.82mW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1.2GHz 3core 33%: 891.87mW</a:t>
            </a:r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673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Reduction Technique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Packing</a:t>
            </a:r>
          </a:p>
          <a:p>
            <a:pPr lvl="1"/>
            <a:r>
              <a:rPr lang="en-US" altLang="ko-KR" sz="2400" dirty="0" smtClean="0"/>
              <a:t>Per core </a:t>
            </a:r>
            <a:r>
              <a:rPr lang="en-US" altLang="ko-KR" sz="2400" dirty="0"/>
              <a:t>DVFS</a:t>
            </a:r>
            <a:r>
              <a:rPr lang="ko-KR" altLang="en-US" sz="2400" dirty="0"/>
              <a:t>인 </a:t>
            </a:r>
            <a:r>
              <a:rPr lang="ko-KR" altLang="en-US" sz="2400" dirty="0" smtClean="0"/>
              <a:t>경우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모든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를 다 키고 가장 낮은 </a:t>
            </a:r>
            <a:r>
              <a:rPr lang="en-US" altLang="ko-KR" sz="2000" dirty="0" smtClean="0"/>
              <a:t>frequency</a:t>
            </a:r>
            <a:r>
              <a:rPr lang="ko-KR" altLang="en-US" sz="2000" dirty="0" smtClean="0"/>
              <a:t>로 동작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2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49808" y="928128"/>
            <a:ext cx="8013192" cy="1636776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Methodology &amp; Evaluation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82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 </a:t>
            </a:r>
            <a:r>
              <a:rPr lang="ko-KR" altLang="en-US" dirty="0"/>
              <a:t>대상</a:t>
            </a:r>
          </a:p>
          <a:p>
            <a:pPr lvl="1"/>
            <a:r>
              <a:rPr lang="en-US" altLang="ko-KR" dirty="0" smtClean="0"/>
              <a:t>1.4G 4core (baseline)</a:t>
            </a:r>
            <a:endParaRPr lang="en-US" altLang="ko-KR" dirty="0"/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 err="1"/>
              <a:t>Ondemand</a:t>
            </a:r>
            <a:endParaRPr lang="en-US" altLang="ko-KR" dirty="0"/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packing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DT aware DVFS</a:t>
            </a:r>
          </a:p>
          <a:p>
            <a:pPr lvl="1"/>
            <a:r>
              <a:rPr lang="en-US" altLang="ko-KR" dirty="0" smtClean="0"/>
              <a:t>4core </a:t>
            </a:r>
            <a:r>
              <a:rPr lang="en-US" altLang="ko-KR" dirty="0"/>
              <a:t>DT exclusive + packing + DT aware DVFS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6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Power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</a:t>
            </a:r>
            <a:r>
              <a:rPr lang="ko-KR" altLang="en-US" sz="2000" dirty="0"/>
              <a:t>을 각각 </a:t>
            </a:r>
            <a:r>
              <a:rPr lang="en-US" altLang="ko-KR" sz="2000" dirty="0"/>
              <a:t>interactive, responsive</a:t>
            </a:r>
            <a:r>
              <a:rPr lang="ko-KR" altLang="en-US" sz="2000" dirty="0"/>
              <a:t>인 경우로 </a:t>
            </a:r>
            <a:r>
              <a:rPr lang="ko-KR" altLang="en-US" sz="2000" dirty="0" smtClean="0"/>
              <a:t>분리 측정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반응성은 </a:t>
            </a:r>
            <a:r>
              <a:rPr lang="ko-KR" altLang="en-US" sz="2000" dirty="0"/>
              <a:t>고려하지 않고</a:t>
            </a:r>
            <a:r>
              <a:rPr lang="en-US" altLang="ko-KR" sz="2000" dirty="0"/>
              <a:t>, power consumption</a:t>
            </a:r>
            <a:r>
              <a:rPr lang="ko-KR" altLang="en-US" sz="2000" dirty="0"/>
              <a:t>만을 </a:t>
            </a:r>
            <a:r>
              <a:rPr lang="ko-KR" altLang="en-US" sz="2000" dirty="0" smtClean="0"/>
              <a:t>측정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baseline</a:t>
            </a:r>
            <a:r>
              <a:rPr lang="ko-KR" altLang="en-US" sz="2000" dirty="0"/>
              <a:t>에 </a:t>
            </a:r>
            <a:r>
              <a:rPr lang="en-US" altLang="ko-KR" sz="2000" dirty="0"/>
              <a:t>normalized</a:t>
            </a:r>
            <a:r>
              <a:rPr lang="ko-KR" altLang="en-US" sz="2000" dirty="0"/>
              <a:t>한 결과를 </a:t>
            </a:r>
            <a:r>
              <a:rPr lang="en-US" altLang="ko-KR" sz="2000" dirty="0"/>
              <a:t>bar graph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표현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sz="2400" dirty="0"/>
              <a:t>예상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각 기능들을 적용할 수록 </a:t>
            </a:r>
            <a:r>
              <a:rPr lang="en-US" altLang="ko-KR" sz="2000" dirty="0"/>
              <a:t>power consumption</a:t>
            </a:r>
            <a:r>
              <a:rPr lang="ko-KR" altLang="en-US" sz="2000" dirty="0"/>
              <a:t>은 줄어들게 됨</a:t>
            </a:r>
            <a:endParaRPr lang="en-US" altLang="ko-KR" sz="2000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609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625609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Delay</a:t>
            </a:r>
          </a:p>
          <a:p>
            <a:pPr lvl="1"/>
            <a:r>
              <a:rPr lang="ko-KR" altLang="en-US" sz="2200" dirty="0" smtClean="0"/>
              <a:t>실험 방법</a:t>
            </a:r>
            <a:endParaRPr lang="en-US" altLang="ko-KR" sz="2200" dirty="0" smtClean="0"/>
          </a:p>
          <a:p>
            <a:pPr lvl="2"/>
            <a:r>
              <a:rPr lang="en-US" altLang="ko-KR" sz="1900" dirty="0"/>
              <a:t>app </a:t>
            </a:r>
            <a:r>
              <a:rPr lang="ko-KR" altLang="en-US" sz="1900" dirty="0"/>
              <a:t>중 </a:t>
            </a:r>
            <a:r>
              <a:rPr lang="en-US" altLang="ko-KR" sz="1900" dirty="0"/>
              <a:t>responsive </a:t>
            </a:r>
            <a:r>
              <a:rPr lang="ko-KR" altLang="en-US" sz="1900" dirty="0"/>
              <a:t>단계 만을 갖는 </a:t>
            </a:r>
            <a:r>
              <a:rPr lang="en-US" altLang="ko-KR" sz="1900" dirty="0"/>
              <a:t>app</a:t>
            </a:r>
            <a:r>
              <a:rPr lang="ko-KR" altLang="en-US" sz="1900" dirty="0"/>
              <a:t>의 수행 시간을 </a:t>
            </a:r>
            <a:r>
              <a:rPr lang="ko-KR" altLang="en-US" sz="1900" dirty="0" smtClean="0"/>
              <a:t>측정</a:t>
            </a:r>
            <a:endParaRPr lang="en-US" altLang="ko-KR" sz="1900" dirty="0" smtClean="0"/>
          </a:p>
          <a:p>
            <a:pPr lvl="2"/>
            <a:r>
              <a:rPr lang="en-US" altLang="ko-KR" sz="1900" dirty="0"/>
              <a:t>Monkey runner</a:t>
            </a:r>
            <a:r>
              <a:rPr lang="ko-KR" altLang="en-US" sz="1900" dirty="0"/>
              <a:t>를 이용하여 </a:t>
            </a:r>
            <a:r>
              <a:rPr lang="en-US" altLang="ko-KR" sz="1900" dirty="0" err="1"/>
              <a:t>cpu</a:t>
            </a:r>
            <a:r>
              <a:rPr lang="en-US" altLang="ko-KR" sz="1900" dirty="0"/>
              <a:t> load</a:t>
            </a:r>
            <a:r>
              <a:rPr lang="ko-KR" altLang="en-US" sz="1900" dirty="0"/>
              <a:t>가 </a:t>
            </a:r>
            <a:r>
              <a:rPr lang="en-US" altLang="ko-KR" sz="1900" dirty="0"/>
              <a:t>threshold </a:t>
            </a:r>
            <a:r>
              <a:rPr lang="ko-KR" altLang="en-US" sz="1900" dirty="0"/>
              <a:t>이하일 때에 다음 </a:t>
            </a:r>
            <a:r>
              <a:rPr lang="en-US" altLang="ko-KR" sz="1900" dirty="0"/>
              <a:t>turn</a:t>
            </a:r>
            <a:r>
              <a:rPr lang="ko-KR" altLang="en-US" sz="1900" dirty="0"/>
              <a:t>으로 </a:t>
            </a:r>
            <a:r>
              <a:rPr lang="ko-KR" altLang="en-US" sz="1900" dirty="0" smtClean="0"/>
              <a:t>진행</a:t>
            </a:r>
            <a:endParaRPr lang="en-US" altLang="ko-KR" sz="1900" dirty="0" smtClean="0"/>
          </a:p>
          <a:p>
            <a:pPr lvl="3"/>
            <a:r>
              <a:rPr lang="en-US" altLang="ko-KR" sz="1700" dirty="0" smtClean="0"/>
              <a:t>Facebook</a:t>
            </a:r>
            <a:r>
              <a:rPr lang="ko-KR" altLang="en-US" sz="1700" dirty="0"/>
              <a:t>의 경우</a:t>
            </a:r>
            <a:r>
              <a:rPr lang="en-US" altLang="ko-KR" sz="1700" dirty="0"/>
              <a:t>, </a:t>
            </a:r>
            <a:r>
              <a:rPr lang="ko-KR" altLang="en-US" sz="1700" dirty="0"/>
              <a:t>화면에 </a:t>
            </a:r>
            <a:r>
              <a:rPr lang="en-US" altLang="ko-KR" sz="1700" dirty="0"/>
              <a:t>timeline</a:t>
            </a:r>
            <a:r>
              <a:rPr lang="ko-KR" altLang="en-US" sz="1700" dirty="0"/>
              <a:t>이 모두 표시된 이후 </a:t>
            </a:r>
            <a:r>
              <a:rPr lang="en-US" altLang="ko-KR" sz="1700" dirty="0"/>
              <a:t>touch </a:t>
            </a:r>
            <a:r>
              <a:rPr lang="ko-KR" altLang="en-US" sz="1700" dirty="0"/>
              <a:t>동작이 </a:t>
            </a:r>
            <a:r>
              <a:rPr lang="ko-KR" altLang="en-US" sz="1700" dirty="0" smtClean="0"/>
              <a:t>발생</a:t>
            </a:r>
            <a:endParaRPr lang="en-US" altLang="ko-KR" sz="1700" dirty="0" smtClean="0"/>
          </a:p>
          <a:p>
            <a:pPr lvl="3"/>
            <a:r>
              <a:rPr lang="en-US" altLang="ko-KR" sz="1700" dirty="0"/>
              <a:t>Browser</a:t>
            </a:r>
            <a:r>
              <a:rPr lang="ko-KR" altLang="en-US" sz="1700" dirty="0"/>
              <a:t>의 경우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BBench</a:t>
            </a:r>
            <a:r>
              <a:rPr lang="ko-KR" altLang="en-US" sz="1700" dirty="0"/>
              <a:t>의 수행 시간으로 </a:t>
            </a:r>
            <a:r>
              <a:rPr lang="ko-KR" altLang="en-US" sz="1700" dirty="0" smtClean="0"/>
              <a:t>사용</a:t>
            </a:r>
            <a:endParaRPr lang="en-US" altLang="ko-KR" sz="1700" dirty="0" smtClean="0"/>
          </a:p>
          <a:p>
            <a:pPr lvl="3"/>
            <a:endParaRPr lang="en-US" altLang="ko-KR" sz="1700" dirty="0" smtClean="0"/>
          </a:p>
          <a:p>
            <a:pPr lvl="1"/>
            <a:r>
              <a:rPr lang="ko-KR" altLang="en-US" sz="2200" dirty="0" smtClean="0"/>
              <a:t>예상 결과</a:t>
            </a:r>
            <a:endParaRPr lang="en-US" altLang="ko-KR" sz="2200" dirty="0" smtClean="0"/>
          </a:p>
          <a:p>
            <a:pPr lvl="2"/>
            <a:r>
              <a:rPr lang="ko-KR" altLang="en-US" sz="1900" dirty="0"/>
              <a:t>대부분의 경우 예전과 상관없이 </a:t>
            </a:r>
            <a:r>
              <a:rPr lang="en-US" altLang="ko-KR" sz="1900" dirty="0"/>
              <a:t>Delay</a:t>
            </a:r>
            <a:r>
              <a:rPr lang="ko-KR" altLang="en-US" sz="1900" dirty="0"/>
              <a:t>가 </a:t>
            </a:r>
            <a:r>
              <a:rPr lang="ko-KR" altLang="en-US" sz="1900" dirty="0" smtClean="0"/>
              <a:t>동일</a:t>
            </a:r>
            <a:endParaRPr lang="en-US" altLang="ko-KR" sz="1900" dirty="0" smtClean="0"/>
          </a:p>
          <a:p>
            <a:pPr lvl="2"/>
            <a:r>
              <a:rPr lang="en-US" altLang="ko-KR" sz="1900" dirty="0"/>
              <a:t>Browser</a:t>
            </a:r>
            <a:r>
              <a:rPr lang="ko-KR" altLang="en-US" sz="1900" dirty="0"/>
              <a:t>와 같은 </a:t>
            </a:r>
            <a:r>
              <a:rPr lang="en-US" altLang="ko-KR" sz="1900" dirty="0"/>
              <a:t>app</a:t>
            </a:r>
            <a:r>
              <a:rPr lang="ko-KR" altLang="en-US" sz="1900" dirty="0"/>
              <a:t>의 경우</a:t>
            </a:r>
            <a:r>
              <a:rPr lang="en-US" altLang="ko-KR" sz="1900" dirty="0"/>
              <a:t>, </a:t>
            </a:r>
            <a:r>
              <a:rPr lang="ko-KR" altLang="en-US" sz="1900" dirty="0"/>
              <a:t>일부 </a:t>
            </a:r>
            <a:r>
              <a:rPr lang="en-US" altLang="ko-KR" sz="1900" dirty="0"/>
              <a:t>delay</a:t>
            </a:r>
            <a:r>
              <a:rPr lang="ko-KR" altLang="en-US" sz="1900" dirty="0"/>
              <a:t>가 줄어드는 현상이 </a:t>
            </a:r>
            <a:r>
              <a:rPr lang="ko-KR" altLang="en-US" sz="1900" dirty="0" smtClean="0"/>
              <a:t>발생</a:t>
            </a:r>
            <a:endParaRPr lang="en-US" altLang="ko-KR" sz="1900" dirty="0" smtClean="0"/>
          </a:p>
          <a:p>
            <a:pPr lvl="3"/>
            <a:r>
              <a:rPr lang="en-US" altLang="ko-KR" sz="1700" dirty="0"/>
              <a:t>DT</a:t>
            </a:r>
            <a:r>
              <a:rPr lang="ko-KR" altLang="en-US" sz="1700" dirty="0"/>
              <a:t>가 </a:t>
            </a:r>
            <a:r>
              <a:rPr lang="en-US" altLang="ko-KR" sz="1700" dirty="0"/>
              <a:t>core</a:t>
            </a:r>
            <a:r>
              <a:rPr lang="ko-KR" altLang="en-US" sz="1700" dirty="0"/>
              <a:t>를 독립적으로 수행하기 때문에</a:t>
            </a:r>
            <a:r>
              <a:rPr lang="en-US" altLang="ko-KR" sz="1700" dirty="0"/>
              <a:t>, execution time</a:t>
            </a:r>
            <a:r>
              <a:rPr lang="ko-KR" altLang="en-US" sz="1700" dirty="0" smtClean="0"/>
              <a:t>이 짧아지는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08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User </a:t>
            </a:r>
            <a:r>
              <a:rPr lang="en-US" altLang="ko-KR" sz="2800" dirty="0" smtClean="0"/>
              <a:t>Experience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app </a:t>
            </a:r>
            <a:r>
              <a:rPr lang="ko-KR" altLang="en-US" sz="2000" dirty="0"/>
              <a:t>중 </a:t>
            </a:r>
            <a:r>
              <a:rPr lang="en-US" altLang="ko-KR" sz="2000" dirty="0"/>
              <a:t>Interactive </a:t>
            </a:r>
            <a:r>
              <a:rPr lang="ko-KR" altLang="en-US" sz="2000" dirty="0"/>
              <a:t>단계가 주된 </a:t>
            </a:r>
            <a:r>
              <a:rPr lang="en-US" altLang="ko-KR" sz="2000" dirty="0"/>
              <a:t>app</a:t>
            </a:r>
            <a:r>
              <a:rPr lang="ko-KR" altLang="en-US" sz="2000" dirty="0"/>
              <a:t>의 </a:t>
            </a:r>
            <a:r>
              <a:rPr lang="en-US" altLang="ko-KR" sz="2000" dirty="0"/>
              <a:t>User study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수행</a:t>
            </a:r>
            <a:endParaRPr lang="en-US" altLang="ko-KR" sz="2000" dirty="0" smtClean="0"/>
          </a:p>
          <a:p>
            <a:pPr lvl="2"/>
            <a:r>
              <a:rPr lang="ko-KR" altLang="en-US" sz="2000" dirty="0"/>
              <a:t>사용자가 게임을 진행하면서 기존 대비 성능 저하를 느꼈다면 </a:t>
            </a:r>
            <a:r>
              <a:rPr lang="en-US" altLang="ko-KR" sz="2000" dirty="0"/>
              <a:t>0, </a:t>
            </a:r>
            <a:r>
              <a:rPr lang="ko-KR" altLang="en-US" sz="2000" dirty="0"/>
              <a:t>아니라면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평가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1</a:t>
            </a:r>
            <a:r>
              <a:rPr lang="ko-KR" altLang="en-US" sz="2000" dirty="0"/>
              <a:t>에 가까운 값 일수록</a:t>
            </a:r>
            <a:r>
              <a:rPr lang="en-US" altLang="ko-KR" sz="2000" dirty="0"/>
              <a:t>, </a:t>
            </a:r>
            <a:r>
              <a:rPr lang="ko-KR" altLang="en-US" sz="2000" dirty="0"/>
              <a:t>더 좋은 </a:t>
            </a:r>
            <a:r>
              <a:rPr lang="ko-KR" altLang="en-US" sz="2000" dirty="0" smtClean="0"/>
              <a:t>결과임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 smtClean="0"/>
              <a:t>예상 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대부분의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다른 것을 구분할 수 </a:t>
            </a:r>
            <a:r>
              <a:rPr lang="ko-KR" altLang="en-US" sz="2000" dirty="0" smtClean="0"/>
              <a:t>없음</a:t>
            </a:r>
            <a:endParaRPr lang="en-US" altLang="ko-KR" sz="2000" dirty="0" smtClean="0"/>
          </a:p>
          <a:p>
            <a:pPr lvl="2"/>
            <a:r>
              <a:rPr lang="ko-KR" altLang="en-US" sz="2000" dirty="0"/>
              <a:t>적용하는 </a:t>
            </a:r>
            <a:r>
              <a:rPr lang="en-US" altLang="ko-KR" sz="2000" dirty="0"/>
              <a:t>technique</a:t>
            </a:r>
            <a:r>
              <a:rPr lang="ko-KR" altLang="en-US" sz="2000" dirty="0"/>
              <a:t>이 많은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</a:t>
            </a:r>
            <a:r>
              <a:rPr lang="en-US" altLang="ko-KR" sz="2000" dirty="0"/>
              <a:t>app</a:t>
            </a:r>
            <a:r>
              <a:rPr lang="ko-KR" altLang="en-US" sz="2000" dirty="0"/>
              <a:t>에서 사용자가 체감할 수 있을 정도의 성능 저하가 발생</a:t>
            </a:r>
          </a:p>
        </p:txBody>
      </p:sp>
    </p:spTree>
    <p:extLst>
      <p:ext uri="{BB962C8B-B14F-4D97-AF65-F5344CB8AC3E}">
        <p14:creationId xmlns:p14="http://schemas.microsoft.com/office/powerpoint/2010/main" val="2415580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ED</a:t>
            </a:r>
            <a:r>
              <a:rPr lang="en-US" altLang="ko-KR" sz="2800" baseline="30000" dirty="0" smtClean="0"/>
              <a:t>2</a:t>
            </a:r>
            <a:r>
              <a:rPr lang="en-US" altLang="ko-KR" sz="2800" dirty="0" smtClean="0"/>
              <a:t>P</a:t>
            </a:r>
          </a:p>
          <a:p>
            <a:pPr lvl="1"/>
            <a:r>
              <a:rPr lang="ko-KR" altLang="en-US" sz="2400" dirty="0" smtClean="0"/>
              <a:t>실험 방법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Monkey runner/</a:t>
            </a:r>
            <a:r>
              <a:rPr lang="en-US" altLang="ko-KR" sz="2000" dirty="0" err="1"/>
              <a:t>BBench</a:t>
            </a:r>
            <a:r>
              <a:rPr lang="ko-KR" altLang="en-US" sz="2000" dirty="0"/>
              <a:t>를 이용 수행된 </a:t>
            </a:r>
            <a:r>
              <a:rPr lang="en-US" altLang="ko-KR" sz="2000" dirty="0"/>
              <a:t>app</a:t>
            </a:r>
            <a:r>
              <a:rPr lang="ko-KR" altLang="en-US" sz="2000" dirty="0"/>
              <a:t>의 수행 시간과 이때의 </a:t>
            </a:r>
            <a:r>
              <a:rPr lang="en-US" altLang="ko-KR" sz="2000" dirty="0"/>
              <a:t>energy</a:t>
            </a:r>
            <a:r>
              <a:rPr lang="ko-KR" altLang="en-US" sz="2000" dirty="0"/>
              <a:t>를 이용하여 </a:t>
            </a: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 smtClean="0"/>
              <a:t>예상 결과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대부분의 경우 </a:t>
            </a:r>
            <a:r>
              <a:rPr lang="en-US" altLang="ko-KR" sz="2000" dirty="0"/>
              <a:t>baseline</a:t>
            </a:r>
            <a:r>
              <a:rPr lang="ko-KR" altLang="en-US" sz="2000" dirty="0"/>
              <a:t>에 대비하여 더 적은 </a:t>
            </a:r>
            <a:r>
              <a:rPr lang="en-US" altLang="ko-KR" sz="2000" dirty="0" smtClean="0"/>
              <a:t>ED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P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보여줌</a:t>
            </a:r>
            <a:endParaRPr lang="en-US" altLang="ko-KR" sz="2000" dirty="0" smtClean="0"/>
          </a:p>
          <a:p>
            <a:pPr lvl="3"/>
            <a:r>
              <a:rPr lang="en-US" altLang="ko-KR" sz="1800" dirty="0"/>
              <a:t>execution time</a:t>
            </a:r>
            <a:r>
              <a:rPr lang="ko-KR" altLang="en-US" sz="1800" dirty="0"/>
              <a:t>이 줄어들기 때문에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ED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P</a:t>
            </a:r>
            <a:r>
              <a:rPr lang="ko-KR" altLang="en-US" sz="1800" dirty="0"/>
              <a:t>는 큰 폭으로 개선됨</a:t>
            </a:r>
          </a:p>
        </p:txBody>
      </p:sp>
    </p:spTree>
    <p:extLst>
      <p:ext uri="{BB962C8B-B14F-4D97-AF65-F5344CB8AC3E}">
        <p14:creationId xmlns:p14="http://schemas.microsoft.com/office/powerpoint/2010/main" val="108570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/>
              <a:t>frequency / voltage level</a:t>
            </a:r>
          </a:p>
          <a:p>
            <a:endParaRPr lang="ko-KR" altLang="en-US" dirty="0"/>
          </a:p>
        </p:txBody>
      </p:sp>
      <p:pic>
        <p:nvPicPr>
          <p:cNvPr id="1026" name="Picture 2" descr="C:\Users\again4you\Desktop\tmp2\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518005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gain4you\Desktop\tmp2\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45024"/>
            <a:ext cx="488357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 smtClean="0"/>
              <a:t>DVFS </a:t>
            </a:r>
            <a:r>
              <a:rPr lang="en-US" altLang="ko-KR" dirty="0"/>
              <a:t>latency </a:t>
            </a:r>
          </a:p>
          <a:p>
            <a:endParaRPr lang="ko-KR" altLang="en-US" dirty="0"/>
          </a:p>
        </p:txBody>
      </p:sp>
      <p:pic>
        <p:nvPicPr>
          <p:cNvPr id="2050" name="Picture 2" descr="C:\Users\again4you\Desktop\tmp2\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22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Exynos</a:t>
            </a:r>
            <a:r>
              <a:rPr lang="en-US" altLang="ko-KR" dirty="0"/>
              <a:t> 4412 spec</a:t>
            </a:r>
          </a:p>
          <a:p>
            <a:pPr lvl="1"/>
            <a:r>
              <a:rPr lang="en-US" altLang="ko-KR" dirty="0" smtClean="0"/>
              <a:t>Latency</a:t>
            </a:r>
          </a:p>
          <a:p>
            <a:pPr lvl="2"/>
            <a:r>
              <a:rPr lang="en-US" altLang="ko-KR" dirty="0" smtClean="0"/>
              <a:t>Clock gating mode</a:t>
            </a:r>
          </a:p>
          <a:p>
            <a:pPr lvl="3"/>
            <a:r>
              <a:rPr lang="en-US" altLang="ko-KR" dirty="0"/>
              <a:t>Disable most of the clocks of a </a:t>
            </a:r>
            <a:r>
              <a:rPr lang="en-US" altLang="ko-KR" dirty="0" smtClean="0"/>
              <a:t>processor,</a:t>
            </a:r>
            <a:br>
              <a:rPr lang="en-US" altLang="ko-KR" dirty="0" smtClean="0"/>
            </a:br>
            <a:r>
              <a:rPr lang="en-US" altLang="ko-KR" dirty="0" smtClean="0"/>
              <a:t>while </a:t>
            </a:r>
            <a:r>
              <a:rPr lang="en-US" altLang="ko-KR" dirty="0"/>
              <a:t>keeping its logic powered up</a:t>
            </a:r>
          </a:p>
          <a:p>
            <a:pPr lvl="3"/>
            <a:r>
              <a:rPr lang="en-US" altLang="ko-KR" dirty="0"/>
              <a:t>Reduce the power drawn to the static leakage </a:t>
            </a:r>
            <a:r>
              <a:rPr lang="en-US" altLang="ko-KR" dirty="0" smtClean="0"/>
              <a:t>current</a:t>
            </a:r>
          </a:p>
          <a:p>
            <a:pPr lvl="2"/>
            <a:r>
              <a:rPr lang="en-US" altLang="ko-KR" dirty="0" smtClean="0"/>
              <a:t>Power down mode</a:t>
            </a:r>
          </a:p>
          <a:p>
            <a:pPr lvl="3"/>
            <a:r>
              <a:rPr lang="en-US" altLang="ko-KR" dirty="0"/>
              <a:t>powers down the entire device</a:t>
            </a:r>
          </a:p>
          <a:p>
            <a:pPr lvl="3"/>
            <a:r>
              <a:rPr lang="en-US" altLang="ko-KR" dirty="0"/>
              <a:t>interrupts disabled</a:t>
            </a:r>
          </a:p>
          <a:p>
            <a:pPr lvl="3"/>
            <a:r>
              <a:rPr lang="en-US" altLang="ko-KR" dirty="0"/>
              <a:t>all state, including cache, must be saved externally by software</a:t>
            </a:r>
            <a:endParaRPr lang="ko-KR" altLang="en-US" dirty="0"/>
          </a:p>
        </p:txBody>
      </p:sp>
      <p:pic>
        <p:nvPicPr>
          <p:cNvPr id="1026" name="Picture 2" descr="C:\Users\again4you\Desktop\tmp2\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988840"/>
            <a:ext cx="354529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consumption of various setting</a:t>
            </a:r>
          </a:p>
          <a:p>
            <a:pPr lvl="1"/>
            <a:r>
              <a:rPr lang="en-US" altLang="ko-KR" dirty="0"/>
              <a:t>frequency / load </a:t>
            </a:r>
            <a:r>
              <a:rPr lang="ko-KR" altLang="en-US" dirty="0"/>
              <a:t>별 </a:t>
            </a:r>
            <a:r>
              <a:rPr lang="en-US" altLang="ko-KR" dirty="0"/>
              <a:t>power </a:t>
            </a:r>
            <a:r>
              <a:rPr lang="en-US" altLang="ko-KR" dirty="0" smtClean="0"/>
              <a:t>consumption</a:t>
            </a:r>
          </a:p>
          <a:p>
            <a:pPr lvl="1"/>
            <a:r>
              <a:rPr lang="en-US" altLang="ko-KR" dirty="0" smtClean="0"/>
              <a:t>Idle power consumption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Hotpower</a:t>
            </a:r>
            <a:r>
              <a:rPr lang="ko-KR" altLang="en-US" dirty="0" smtClean="0"/>
              <a:t>에 제출했던 형식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37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consumption of various </a:t>
            </a:r>
            <a:r>
              <a:rPr lang="en-US" altLang="ko-KR" dirty="0" smtClean="0"/>
              <a:t>setting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3" descr="스크린샷 2012-10-23 오후 6.5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27944"/>
            <a:ext cx="7724620" cy="4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behaviors of Mobile APs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/>
              <a:t>Power consumption </a:t>
            </a:r>
            <a:r>
              <a:rPr lang="ko-KR" altLang="en-US" sz="2800" dirty="0" smtClean="0"/>
              <a:t>분석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기본적으로 </a:t>
            </a:r>
            <a:r>
              <a:rPr lang="en-US" altLang="ko-KR" sz="2400" dirty="0"/>
              <a:t>frequency</a:t>
            </a:r>
            <a:r>
              <a:rPr lang="ko-KR" altLang="en-US" sz="2400" dirty="0"/>
              <a:t>가 높아지게 </a:t>
            </a:r>
            <a:r>
              <a:rPr lang="ko-KR" altLang="en-US" sz="2400" dirty="0" smtClean="0"/>
              <a:t>되면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voltage</a:t>
            </a:r>
            <a:r>
              <a:rPr lang="ko-KR" altLang="en-US" sz="2400" dirty="0" smtClean="0"/>
              <a:t>가 증가 하기 때문에 </a:t>
            </a:r>
            <a:r>
              <a:rPr lang="en-US" altLang="ko-KR" sz="2400" dirty="0"/>
              <a:t>power consumption</a:t>
            </a:r>
            <a:r>
              <a:rPr lang="ko-KR" altLang="en-US" sz="2400" dirty="0"/>
              <a:t>이 </a:t>
            </a:r>
            <a:r>
              <a:rPr lang="ko-KR" altLang="en-US" sz="2400" dirty="0" smtClean="0"/>
              <a:t>증가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frequency</a:t>
            </a:r>
            <a:r>
              <a:rPr lang="ko-KR" altLang="en-US" sz="2000" dirty="0" smtClean="0"/>
              <a:t>가 </a:t>
            </a:r>
            <a:r>
              <a:rPr lang="en-US" altLang="ko-KR" sz="2000" dirty="0"/>
              <a:t>100MHz</a:t>
            </a:r>
            <a:r>
              <a:rPr lang="ko-KR" altLang="en-US" sz="2000" dirty="0"/>
              <a:t>씩 </a:t>
            </a:r>
            <a:r>
              <a:rPr lang="ko-KR" altLang="en-US" sz="2000" dirty="0" smtClean="0"/>
              <a:t>올라갈수록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voltage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가파</a:t>
            </a:r>
            <a:r>
              <a:rPr lang="ko-KR" altLang="en-US" sz="2000" dirty="0"/>
              <a:t>르</a:t>
            </a:r>
            <a:r>
              <a:rPr lang="ko-KR" altLang="en-US" sz="2000" dirty="0" smtClean="0"/>
              <a:t>게 </a:t>
            </a:r>
            <a:r>
              <a:rPr lang="ko-KR" altLang="en-US" sz="2000" dirty="0"/>
              <a:t>증가하는 성향이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400" dirty="0"/>
              <a:t>CPU</a:t>
            </a:r>
            <a:r>
              <a:rPr lang="ko-KR" altLang="en-US" sz="2400" dirty="0"/>
              <a:t>는 수시로 </a:t>
            </a:r>
            <a:r>
              <a:rPr lang="en-US" altLang="ko-KR" sz="2400" dirty="0"/>
              <a:t>idle mode</a:t>
            </a:r>
            <a:r>
              <a:rPr lang="ko-KR" altLang="en-US" sz="2400" dirty="0"/>
              <a:t>로 진입하기 때문에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smtClean="0"/>
              <a:t>동일한 </a:t>
            </a:r>
            <a:r>
              <a:rPr lang="en-US" altLang="ko-KR" sz="2400" dirty="0" smtClean="0"/>
              <a:t>frequency</a:t>
            </a:r>
            <a:r>
              <a:rPr lang="ko-KR" altLang="en-US" sz="2400" dirty="0" smtClean="0"/>
              <a:t>에서는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load</a:t>
            </a:r>
            <a:r>
              <a:rPr lang="ko-KR" altLang="en-US" sz="2400" dirty="0"/>
              <a:t>가 적을수록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power </a:t>
            </a:r>
            <a:r>
              <a:rPr lang="en-US" altLang="ko-KR" sz="2400" dirty="0"/>
              <a:t>consumption</a:t>
            </a:r>
            <a:r>
              <a:rPr lang="ko-KR" altLang="en-US" sz="2400" dirty="0"/>
              <a:t>이 감소하게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/>
              <a:t>Online core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배가 되더라도 </a:t>
            </a:r>
            <a:r>
              <a:rPr lang="en-US" altLang="ko-KR" sz="2400" dirty="0"/>
              <a:t>chip level</a:t>
            </a:r>
            <a:r>
              <a:rPr lang="ko-KR" altLang="en-US" sz="2400" dirty="0"/>
              <a:t>에서 </a:t>
            </a:r>
            <a:r>
              <a:rPr lang="en-US" altLang="ko-KR" sz="2400" dirty="0"/>
              <a:t>static power</a:t>
            </a:r>
            <a:r>
              <a:rPr lang="ko-KR" altLang="en-US" sz="2400" dirty="0"/>
              <a:t>가 존재하기 때문에 </a:t>
            </a:r>
            <a:r>
              <a:rPr lang="en-US" altLang="ko-KR" sz="2400" dirty="0"/>
              <a:t>2</a:t>
            </a:r>
            <a:r>
              <a:rPr lang="ko-KR" altLang="en-US" sz="2400" dirty="0"/>
              <a:t>배로 증가하지 </a:t>
            </a:r>
            <a:r>
              <a:rPr lang="ko-KR" altLang="en-US" sz="2400" dirty="0" smtClean="0"/>
              <a:t>않음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967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3738</TotalTime>
  <Words>1083</Words>
  <Application>Microsoft Office PowerPoint</Application>
  <PresentationFormat>화면 슬라이드 쇼(4:3)</PresentationFormat>
  <Paragraphs>220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모듈</vt:lpstr>
      <vt:lpstr>Contents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Power behaviors of Mobile APs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Interactive application behaviors</vt:lpstr>
      <vt:lpstr>Power Reduction Technique</vt:lpstr>
      <vt:lpstr>Power Reduction Technique</vt:lpstr>
      <vt:lpstr>Power Reduction Technique</vt:lpstr>
      <vt:lpstr>Power Reduction Technique</vt:lpstr>
      <vt:lpstr>Power Reduction Technique</vt:lpstr>
      <vt:lpstr>Power Reduction Technique</vt:lpstr>
      <vt:lpstr>Methodology &amp; Evaluation</vt:lpstr>
      <vt:lpstr>Methodology</vt:lpstr>
      <vt:lpstr>Evaluation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sangjung.woo</dc:creator>
  <cp:lastModifiedBy>sangjung.woo</cp:lastModifiedBy>
  <cp:revision>139</cp:revision>
  <dcterms:created xsi:type="dcterms:W3CDTF">2012-11-11T20:41:00Z</dcterms:created>
  <dcterms:modified xsi:type="dcterms:W3CDTF">2012-11-15T11:30:52Z</dcterms:modified>
</cp:coreProperties>
</file>