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86" r:id="rId5"/>
    <p:sldId id="294" r:id="rId6"/>
    <p:sldId id="259" r:id="rId7"/>
    <p:sldId id="287" r:id="rId8"/>
    <p:sldId id="288" r:id="rId9"/>
    <p:sldId id="295" r:id="rId10"/>
    <p:sldId id="260" r:id="rId11"/>
    <p:sldId id="296" r:id="rId12"/>
    <p:sldId id="297" r:id="rId13"/>
    <p:sldId id="261" r:id="rId14"/>
    <p:sldId id="270" r:id="rId15"/>
    <p:sldId id="298" r:id="rId16"/>
    <p:sldId id="289" r:id="rId17"/>
    <p:sldId id="290" r:id="rId18"/>
    <p:sldId id="299" r:id="rId19"/>
    <p:sldId id="263" r:id="rId20"/>
    <p:sldId id="273" r:id="rId21"/>
    <p:sldId id="300" r:id="rId22"/>
    <p:sldId id="301" r:id="rId23"/>
    <p:sldId id="274" r:id="rId24"/>
    <p:sldId id="302" r:id="rId25"/>
    <p:sldId id="276" r:id="rId26"/>
    <p:sldId id="275" r:id="rId27"/>
    <p:sldId id="280" r:id="rId28"/>
    <p:sldId id="264" r:id="rId29"/>
    <p:sldId id="266" r:id="rId30"/>
    <p:sldId id="292" r:id="rId31"/>
    <p:sldId id="303" r:id="rId32"/>
    <p:sldId id="267" r:id="rId33"/>
    <p:sldId id="304" r:id="rId34"/>
    <p:sldId id="291" r:id="rId35"/>
    <p:sldId id="305" r:id="rId36"/>
    <p:sldId id="268" r:id="rId37"/>
    <p:sldId id="306" r:id="rId38"/>
    <p:sldId id="269" r:id="rId39"/>
    <p:sldId id="307" r:id="rId40"/>
    <p:sldId id="282" r:id="rId41"/>
    <p:sldId id="308" r:id="rId42"/>
    <p:sldId id="283" r:id="rId43"/>
    <p:sldId id="285" r:id="rId44"/>
    <p:sldId id="309" r:id="rId45"/>
    <p:sldId id="284" r:id="rId46"/>
    <p:sldId id="29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smtClean="0">
                <a:solidFill>
                  <a:srgbClr val="0070C0"/>
                </a:solidFill>
              </a:rPr>
              <a:t>MENTAL HEALTH  AWARNESS</a:t>
            </a:r>
            <a:endParaRPr lang="fr-FR" b="1" dirty="0">
              <a:solidFill>
                <a:srgbClr val="0070C0"/>
              </a:solidFill>
            </a:endParaRPr>
          </a:p>
        </p:txBody>
      </p:sp>
      <p:sp>
        <p:nvSpPr>
          <p:cNvPr id="3" name="Sous-titre 2"/>
          <p:cNvSpPr>
            <a:spLocks noGrp="1"/>
          </p:cNvSpPr>
          <p:nvPr>
            <p:ph type="subTitle" idx="1"/>
          </p:nvPr>
        </p:nvSpPr>
        <p:spPr/>
        <p:txBody>
          <a:bodyPr/>
          <a:lstStyle/>
          <a:p>
            <a:r>
              <a:rPr lang="fr-FR" dirty="0" smtClean="0"/>
              <a:t>02/11/2022</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9635" y="0"/>
            <a:ext cx="3664977" cy="3495601"/>
          </a:xfrm>
          <a:prstGeom prst="rect">
            <a:avLst/>
          </a:prstGeom>
          <a:ln>
            <a:noFill/>
          </a:ln>
          <a:effectLst>
            <a:softEdge rad="112500"/>
          </a:effectLst>
        </p:spPr>
      </p:pic>
    </p:spTree>
    <p:extLst>
      <p:ext uri="{BB962C8B-B14F-4D97-AF65-F5344CB8AC3E}">
        <p14:creationId xmlns:p14="http://schemas.microsoft.com/office/powerpoint/2010/main" val="1096837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70C0"/>
                </a:solidFill>
              </a:rPr>
              <a:t>Mental </a:t>
            </a:r>
            <a:r>
              <a:rPr lang="fr-FR" b="1" dirty="0" err="1" smtClean="0">
                <a:solidFill>
                  <a:srgbClr val="0070C0"/>
                </a:solidFill>
              </a:rPr>
              <a:t>health</a:t>
            </a:r>
            <a:r>
              <a:rPr lang="fr-FR" b="1" dirty="0" smtClean="0">
                <a:solidFill>
                  <a:srgbClr val="0070C0"/>
                </a:solidFill>
              </a:rPr>
              <a:t> and violence </a:t>
            </a:r>
            <a:endParaRPr lang="fr-FR" b="1" dirty="0">
              <a:solidFill>
                <a:srgbClr val="0070C0"/>
              </a:solidFill>
            </a:endParaRPr>
          </a:p>
        </p:txBody>
      </p:sp>
      <p:sp>
        <p:nvSpPr>
          <p:cNvPr id="3" name="Espace réservé du contenu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The percentage of murders committed by people with mental illness has dropped </a:t>
            </a:r>
            <a:r>
              <a:rPr lang="en-US" sz="2400" dirty="0" smtClean="0">
                <a:latin typeface="Calibri" panose="020F0502020204030204" pitchFamily="34" charset="0"/>
                <a:cs typeface="Calibri" panose="020F0502020204030204" pitchFamily="34" charset="0"/>
              </a:rPr>
              <a:t>in the </a:t>
            </a:r>
            <a:r>
              <a:rPr lang="en-US" sz="2400" dirty="0">
                <a:latin typeface="Calibri" panose="020F0502020204030204" pitchFamily="34" charset="0"/>
                <a:cs typeface="Calibri" panose="020F0502020204030204" pitchFamily="34" charset="0"/>
              </a:rPr>
              <a:t>past 50 </a:t>
            </a:r>
            <a:r>
              <a:rPr lang="en-US" sz="2400" dirty="0" smtClean="0">
                <a:latin typeface="Calibri" panose="020F0502020204030204" pitchFamily="34" charset="0"/>
                <a:cs typeface="Calibri" panose="020F0502020204030204" pitchFamily="34" charset="0"/>
              </a:rPr>
              <a:t>years</a:t>
            </a:r>
          </a:p>
          <a:p>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You are more likely to be struck by lightning than killed by a mentally ill stranger (chances are 1 in 10 million</a:t>
            </a:r>
            <a:r>
              <a:rPr lang="en-US" sz="2400" dirty="0" smtClean="0">
                <a:latin typeface="Calibri" panose="020F0502020204030204" pitchFamily="34" charset="0"/>
                <a:cs typeface="Calibri" panose="020F0502020204030204" pitchFamily="34" charset="0"/>
              </a:rPr>
              <a:t>)</a:t>
            </a:r>
          </a:p>
          <a:p>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People with mental illness are more often victims than perpetrators of violent crime</a:t>
            </a:r>
            <a:r>
              <a:rPr lang="en-US" sz="2400" dirty="0" smtClean="0">
                <a:latin typeface="Calibri" panose="020F0502020204030204" pitchFamily="34" charset="0"/>
                <a:cs typeface="Calibri" panose="020F0502020204030204" pitchFamily="34" charset="0"/>
              </a:rPr>
              <a:t>.</a:t>
            </a:r>
          </a:p>
          <a:p>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People with mental illness are more likely to harm themselves than others</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7260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70C0"/>
                </a:solidFill>
              </a:rPr>
              <a:t>Mental </a:t>
            </a:r>
            <a:r>
              <a:rPr lang="fr-FR" b="1" dirty="0" err="1" smtClean="0">
                <a:solidFill>
                  <a:srgbClr val="0070C0"/>
                </a:solidFill>
              </a:rPr>
              <a:t>illness</a:t>
            </a:r>
            <a:r>
              <a:rPr lang="fr-FR" b="1" dirty="0" smtClean="0">
                <a:solidFill>
                  <a:srgbClr val="0070C0"/>
                </a:solidFill>
              </a:rPr>
              <a:t> </a:t>
            </a:r>
            <a:endParaRPr lang="fr-FR" b="1" dirty="0">
              <a:solidFill>
                <a:srgbClr val="0070C0"/>
              </a:solidFill>
            </a:endParaRPr>
          </a:p>
        </p:txBody>
      </p:sp>
      <p:sp>
        <p:nvSpPr>
          <p:cNvPr id="3" name="Espace réservé du texte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467707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texte 2"/>
          <p:cNvSpPr>
            <a:spLocks noGrp="1"/>
          </p:cNvSpPr>
          <p:nvPr>
            <p:ph type="body"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824" y="578225"/>
            <a:ext cx="9554787" cy="6279776"/>
          </a:xfrm>
          <a:prstGeom prst="rect">
            <a:avLst/>
          </a:prstGeom>
        </p:spPr>
      </p:pic>
      <p:sp>
        <p:nvSpPr>
          <p:cNvPr id="5" name="ZoneTexte 4"/>
          <p:cNvSpPr txBox="1"/>
          <p:nvPr/>
        </p:nvSpPr>
        <p:spPr>
          <a:xfrm>
            <a:off x="1855694" y="2793150"/>
            <a:ext cx="3845859" cy="1446550"/>
          </a:xfrm>
          <a:prstGeom prst="rect">
            <a:avLst/>
          </a:prstGeom>
          <a:noFill/>
        </p:spPr>
        <p:txBody>
          <a:bodyPr wrap="square" rtlCol="0">
            <a:spAutoFit/>
          </a:bodyPr>
          <a:lstStyle/>
          <a:p>
            <a:r>
              <a:rPr lang="fr-FR" sz="4400" b="1" dirty="0" err="1" smtClean="0"/>
              <a:t>Depressive</a:t>
            </a:r>
            <a:r>
              <a:rPr lang="fr-FR" sz="4400" b="1" dirty="0" smtClean="0"/>
              <a:t> </a:t>
            </a:r>
            <a:r>
              <a:rPr lang="fr-FR" sz="4400" b="1" dirty="0" err="1" smtClean="0"/>
              <a:t>disorder</a:t>
            </a:r>
            <a:endParaRPr lang="fr-FR" sz="4400" b="1" dirty="0"/>
          </a:p>
        </p:txBody>
      </p:sp>
    </p:spTree>
    <p:extLst>
      <p:ext uri="{BB962C8B-B14F-4D97-AF65-F5344CB8AC3E}">
        <p14:creationId xmlns:p14="http://schemas.microsoft.com/office/powerpoint/2010/main" val="288511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70C0"/>
                </a:solidFill>
              </a:rPr>
              <a:t>Depressive </a:t>
            </a:r>
            <a:r>
              <a:rPr lang="fr-FR" b="1" dirty="0" err="1" smtClean="0">
                <a:solidFill>
                  <a:srgbClr val="0070C0"/>
                </a:solidFill>
              </a:rPr>
              <a:t>disorder</a:t>
            </a:r>
            <a:endParaRPr lang="fr-FR" b="1" dirty="0">
              <a:solidFill>
                <a:srgbClr val="0070C0"/>
              </a:solidFill>
            </a:endParaRPr>
          </a:p>
        </p:txBody>
      </p:sp>
      <p:sp>
        <p:nvSpPr>
          <p:cNvPr id="3" name="Espace réservé du contenu 2"/>
          <p:cNvSpPr>
            <a:spLocks noGrp="1"/>
          </p:cNvSpPr>
          <p:nvPr>
            <p:ph idx="1"/>
          </p:nvPr>
        </p:nvSpPr>
        <p:spPr/>
        <p:txBody>
          <a:bodyPr>
            <a:normAutofit lnSpcReduction="10000"/>
          </a:bodyPr>
          <a:lstStyle/>
          <a:p>
            <a:pPr>
              <a:buFont typeface="Wingdings" panose="05000000000000000000" pitchFamily="2" charset="2"/>
              <a:buChar char="q"/>
            </a:pPr>
            <a:r>
              <a:rPr lang="fr-FR" sz="2400" b="1" dirty="0" err="1" smtClean="0">
                <a:solidFill>
                  <a:srgbClr val="FF0000"/>
                </a:solidFill>
                <a:latin typeface="Calibri" panose="020F0502020204030204" pitchFamily="34" charset="0"/>
                <a:cs typeface="Calibri" panose="020F0502020204030204" pitchFamily="34" charset="0"/>
              </a:rPr>
              <a:t>What</a:t>
            </a:r>
            <a:r>
              <a:rPr lang="fr-FR" sz="2400" b="1" dirty="0" smtClean="0">
                <a:solidFill>
                  <a:srgbClr val="FF0000"/>
                </a:solidFill>
                <a:latin typeface="Calibri" panose="020F0502020204030204" pitchFamily="34" charset="0"/>
                <a:cs typeface="Calibri" panose="020F0502020204030204" pitchFamily="34" charset="0"/>
              </a:rPr>
              <a:t> </a:t>
            </a:r>
            <a:r>
              <a:rPr lang="fr-FR" sz="2400" b="1" dirty="0" err="1" smtClean="0">
                <a:solidFill>
                  <a:srgbClr val="FF0000"/>
                </a:solidFill>
                <a:latin typeface="Calibri" panose="020F0502020204030204" pitchFamily="34" charset="0"/>
                <a:cs typeface="Calibri" panose="020F0502020204030204" pitchFamily="34" charset="0"/>
              </a:rPr>
              <a:t>is</a:t>
            </a:r>
            <a:r>
              <a:rPr lang="fr-FR" sz="2400" b="1" dirty="0" smtClean="0">
                <a:solidFill>
                  <a:srgbClr val="FF0000"/>
                </a:solidFill>
                <a:latin typeface="Calibri" panose="020F0502020204030204" pitchFamily="34" charset="0"/>
                <a:cs typeface="Calibri" panose="020F0502020204030204" pitchFamily="34" charset="0"/>
              </a:rPr>
              <a:t> </a:t>
            </a:r>
            <a:r>
              <a:rPr lang="fr-FR" sz="2400" b="1" dirty="0" err="1" smtClean="0">
                <a:solidFill>
                  <a:srgbClr val="FF0000"/>
                </a:solidFill>
                <a:latin typeface="Calibri" panose="020F0502020204030204" pitchFamily="34" charset="0"/>
                <a:cs typeface="Calibri" panose="020F0502020204030204" pitchFamily="34" charset="0"/>
              </a:rPr>
              <a:t>depression</a:t>
            </a:r>
            <a:r>
              <a:rPr lang="fr-FR" sz="2400" b="1" dirty="0" smtClean="0">
                <a:solidFill>
                  <a:srgbClr val="FF0000"/>
                </a:solidFill>
                <a:latin typeface="Calibri" panose="020F0502020204030204" pitchFamily="34" charset="0"/>
                <a:cs typeface="Calibri" panose="020F0502020204030204" pitchFamily="34" charset="0"/>
              </a:rPr>
              <a:t> ?</a:t>
            </a:r>
            <a:endParaRPr lang="en-US" sz="2400" b="1" dirty="0" smtClean="0">
              <a:solidFill>
                <a:srgbClr val="FF0000"/>
              </a:solidFill>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All </a:t>
            </a:r>
            <a:r>
              <a:rPr lang="en-US" sz="2400" dirty="0">
                <a:latin typeface="Calibri" panose="020F0502020204030204" pitchFamily="34" charset="0"/>
                <a:cs typeface="Calibri" panose="020F0502020204030204" pitchFamily="34" charset="0"/>
              </a:rPr>
              <a:t>children feel low or down at times, it’s a natural part of growing up. But these emotions can be worrisome when felt </a:t>
            </a:r>
            <a:r>
              <a:rPr lang="en-US" sz="2400" b="1" dirty="0">
                <a:solidFill>
                  <a:srgbClr val="0070C0"/>
                </a:solidFill>
                <a:latin typeface="Calibri" panose="020F0502020204030204" pitchFamily="34" charset="0"/>
                <a:cs typeface="Calibri" panose="020F0502020204030204" pitchFamily="34" charset="0"/>
              </a:rPr>
              <a:t>intensely over long periods of time</a:t>
            </a:r>
            <a:r>
              <a:rPr lang="en-US" sz="2400" dirty="0">
                <a:latin typeface="Calibri" panose="020F0502020204030204" pitchFamily="34" charset="0"/>
                <a:cs typeface="Calibri" panose="020F0502020204030204" pitchFamily="34" charset="0"/>
              </a:rPr>
              <a:t>, particularly if they affect </a:t>
            </a:r>
            <a:r>
              <a:rPr lang="en-US" sz="2400" dirty="0" smtClean="0">
                <a:latin typeface="Calibri" panose="020F0502020204030204" pitchFamily="34" charset="0"/>
                <a:cs typeface="Calibri" panose="020F0502020204030204" pitchFamily="34" charset="0"/>
              </a:rPr>
              <a:t>the </a:t>
            </a:r>
            <a:r>
              <a:rPr lang="en-US" sz="2400" b="1" dirty="0">
                <a:solidFill>
                  <a:srgbClr val="0070C0"/>
                </a:solidFill>
                <a:latin typeface="Calibri" panose="020F0502020204030204" pitchFamily="34" charset="0"/>
                <a:cs typeface="Calibri" panose="020F0502020204030204" pitchFamily="34" charset="0"/>
              </a:rPr>
              <a:t>child’s social, family and school life</a:t>
            </a:r>
            <a:r>
              <a:rPr lang="en-US" sz="2400" b="1" dirty="0" smtClean="0">
                <a:solidFill>
                  <a:srgbClr val="0070C0"/>
                </a:solidFill>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Depression is one of the most common types of mental health </a:t>
            </a:r>
            <a:r>
              <a:rPr lang="en-US" sz="2400" dirty="0" smtClean="0">
                <a:latin typeface="Calibri" panose="020F0502020204030204" pitchFamily="34" charset="0"/>
                <a:cs typeface="Calibri" panose="020F0502020204030204" pitchFamily="34" charset="0"/>
              </a:rPr>
              <a:t>conditions.</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Depression can be mild and short-lived or severe and long-lasting. Some people are affected by depression only once, while others may experience it multiple times.</a:t>
            </a:r>
          </a:p>
          <a:p>
            <a:pPr marL="0" indent="0">
              <a:buNone/>
            </a:pPr>
            <a:endParaRPr lang="en-US" dirty="0"/>
          </a:p>
        </p:txBody>
      </p:sp>
    </p:spTree>
    <p:extLst>
      <p:ext uri="{BB962C8B-B14F-4D97-AF65-F5344CB8AC3E}">
        <p14:creationId xmlns:p14="http://schemas.microsoft.com/office/powerpoint/2010/main" val="3206279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70C0"/>
                </a:solidFill>
              </a:rPr>
              <a:t>Depressive </a:t>
            </a:r>
            <a:r>
              <a:rPr lang="fr-FR" b="1" dirty="0" err="1">
                <a:solidFill>
                  <a:srgbClr val="0070C0"/>
                </a:solidFill>
              </a:rPr>
              <a:t>disorder</a:t>
            </a:r>
            <a:endParaRPr lang="fr-FR" dirty="0"/>
          </a:p>
        </p:txBody>
      </p:sp>
      <p:sp>
        <p:nvSpPr>
          <p:cNvPr id="3" name="Espace réservé du contenu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Depression can lead to suicide, but this is preventable when appropriate support is provided. It’s important to know that much can be done to help young people who are thinking about suicide</a:t>
            </a:r>
            <a:r>
              <a:rPr lang="en-US" sz="2400" dirty="0" smtClean="0">
                <a:latin typeface="Calibri" panose="020F0502020204030204" pitchFamily="34" charset="0"/>
                <a:cs typeface="Calibri" panose="020F0502020204030204" pitchFamily="34" charset="0"/>
              </a:rPr>
              <a:t>.</a:t>
            </a:r>
          </a:p>
          <a:p>
            <a:pPr>
              <a:buFont typeface="Wingdings" panose="05000000000000000000" pitchFamily="2" charset="2"/>
              <a:buChar char="q"/>
            </a:pPr>
            <a:r>
              <a:rPr lang="en-US" sz="2400" b="1" dirty="0">
                <a:solidFill>
                  <a:srgbClr val="FF0000"/>
                </a:solidFill>
                <a:latin typeface="Calibri" panose="020F0502020204030204" pitchFamily="34" charset="0"/>
                <a:cs typeface="Calibri" panose="020F0502020204030204" pitchFamily="34" charset="0"/>
              </a:rPr>
              <a:t>What causes depression?</a:t>
            </a:r>
          </a:p>
          <a:p>
            <a:r>
              <a:rPr lang="en-US" sz="2400" dirty="0">
                <a:latin typeface="Calibri" panose="020F0502020204030204" pitchFamily="34" charset="0"/>
                <a:cs typeface="Calibri" panose="020F0502020204030204" pitchFamily="34" charset="0"/>
              </a:rPr>
              <a:t>Depression can happen as a reaction to something like abuse, violence in school, the death of someone close or family problems like domestic violence or family breakdown. Someone might get depressed after being stressed for a long time. It can also run in the family. Sometimes we may not know why it happens.</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6287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4258" y="624111"/>
            <a:ext cx="9030353" cy="5287740"/>
          </a:xfrm>
        </p:spPr>
      </p:pic>
    </p:spTree>
    <p:extLst>
      <p:ext uri="{BB962C8B-B14F-4D97-AF65-F5344CB8AC3E}">
        <p14:creationId xmlns:p14="http://schemas.microsoft.com/office/powerpoint/2010/main" val="1142804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70C0"/>
                </a:solidFill>
              </a:rPr>
              <a:t>Normal </a:t>
            </a:r>
            <a:r>
              <a:rPr lang="fr-FR" b="1" dirty="0" err="1" smtClean="0">
                <a:solidFill>
                  <a:srgbClr val="0070C0"/>
                </a:solidFill>
              </a:rPr>
              <a:t>anxiety</a:t>
            </a:r>
            <a:r>
              <a:rPr lang="fr-FR" b="1" dirty="0" smtClean="0">
                <a:solidFill>
                  <a:srgbClr val="0070C0"/>
                </a:solidFill>
              </a:rPr>
              <a:t> vs </a:t>
            </a:r>
            <a:r>
              <a:rPr lang="fr-FR" b="1" dirty="0" err="1" smtClean="0">
                <a:solidFill>
                  <a:srgbClr val="0070C0"/>
                </a:solidFill>
              </a:rPr>
              <a:t>pathological</a:t>
            </a:r>
            <a:r>
              <a:rPr lang="fr-FR" b="1" dirty="0" smtClean="0">
                <a:solidFill>
                  <a:srgbClr val="0070C0"/>
                </a:solidFill>
              </a:rPr>
              <a:t> </a:t>
            </a:r>
            <a:r>
              <a:rPr lang="fr-FR" b="1" dirty="0" err="1" smtClean="0">
                <a:solidFill>
                  <a:srgbClr val="0070C0"/>
                </a:solidFill>
              </a:rPr>
              <a:t>anxiety</a:t>
            </a:r>
            <a:r>
              <a:rPr lang="fr-FR" b="1" dirty="0" smtClean="0">
                <a:solidFill>
                  <a:srgbClr val="0070C0"/>
                </a:solidFill>
              </a:rPr>
              <a:t> </a:t>
            </a:r>
            <a:endParaRPr lang="fr-FR" b="1" dirty="0">
              <a:solidFill>
                <a:srgbClr val="0070C0"/>
              </a:solidFill>
            </a:endParaRPr>
          </a:p>
        </p:txBody>
      </p:sp>
      <p:sp>
        <p:nvSpPr>
          <p:cNvPr id="3" name="Espace réservé du contenu 2"/>
          <p:cNvSpPr>
            <a:spLocks noGrp="1"/>
          </p:cNvSpPr>
          <p:nvPr>
            <p:ph idx="1"/>
          </p:nvPr>
        </p:nvSpPr>
        <p:spPr/>
        <p:txBody>
          <a:bodyPr>
            <a:normAutofit fontScale="92500" lnSpcReduction="20000"/>
          </a:bodyPr>
          <a:lstStyle/>
          <a:p>
            <a:pPr>
              <a:buFont typeface="Wingdings" panose="05000000000000000000" pitchFamily="2" charset="2"/>
              <a:buChar char="q"/>
            </a:pPr>
            <a:r>
              <a:rPr lang="en-US" sz="2600" b="1" dirty="0">
                <a:solidFill>
                  <a:srgbClr val="FF0000"/>
                </a:solidFill>
                <a:latin typeface="Calibri" panose="020F0502020204030204" pitchFamily="34" charset="0"/>
                <a:cs typeface="Calibri" panose="020F0502020204030204" pitchFamily="34" charset="0"/>
              </a:rPr>
              <a:t>Normal </a:t>
            </a:r>
            <a:r>
              <a:rPr lang="en-US" sz="2600" b="1" dirty="0" smtClean="0">
                <a:solidFill>
                  <a:srgbClr val="FF0000"/>
                </a:solidFill>
                <a:latin typeface="Calibri" panose="020F0502020204030204" pitchFamily="34" charset="0"/>
                <a:cs typeface="Calibri" panose="020F0502020204030204" pitchFamily="34" charset="0"/>
              </a:rPr>
              <a:t>anxiety</a:t>
            </a:r>
            <a:endParaRPr lang="en-US" sz="2600" b="1" dirty="0">
              <a:solidFill>
                <a:srgbClr val="FF0000"/>
              </a:solidFill>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600" dirty="0">
                <a:latin typeface="Calibri" panose="020F0502020204030204" pitchFamily="34" charset="0"/>
                <a:cs typeface="Calibri" panose="020F0502020204030204" pitchFamily="34" charset="0"/>
              </a:rPr>
              <a:t>Is related to a specific situation or problem</a:t>
            </a:r>
          </a:p>
          <a:p>
            <a:pPr>
              <a:buFont typeface="Wingdings" panose="05000000000000000000" pitchFamily="2" charset="2"/>
              <a:buChar char="§"/>
            </a:pPr>
            <a:endParaRPr lang="en-US" sz="26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600" dirty="0">
                <a:latin typeface="Calibri" panose="020F0502020204030204" pitchFamily="34" charset="0"/>
                <a:cs typeface="Calibri" panose="020F0502020204030204" pitchFamily="34" charset="0"/>
              </a:rPr>
              <a:t>Lasts only as long as the situation or </a:t>
            </a:r>
            <a:r>
              <a:rPr lang="en-US" sz="2600" dirty="0" smtClean="0">
                <a:latin typeface="Calibri" panose="020F0502020204030204" pitchFamily="34" charset="0"/>
                <a:cs typeface="Calibri" panose="020F0502020204030204" pitchFamily="34" charset="0"/>
              </a:rPr>
              <a:t>problem</a:t>
            </a:r>
            <a:endParaRPr lang="en-US" sz="2600" dirty="0">
              <a:latin typeface="Calibri" panose="020F0502020204030204" pitchFamily="34" charset="0"/>
              <a:cs typeface="Calibri" panose="020F0502020204030204" pitchFamily="34" charset="0"/>
            </a:endParaRPr>
          </a:p>
          <a:p>
            <a:pPr>
              <a:buFont typeface="Wingdings" panose="05000000000000000000" pitchFamily="2" charset="2"/>
              <a:buChar char="§"/>
            </a:pPr>
            <a:endParaRPr lang="en-US" sz="26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600" dirty="0">
                <a:latin typeface="Calibri" panose="020F0502020204030204" pitchFamily="34" charset="0"/>
                <a:cs typeface="Calibri" panose="020F0502020204030204" pitchFamily="34" charset="0"/>
              </a:rPr>
              <a:t>Is proportional to the situation or </a:t>
            </a:r>
            <a:r>
              <a:rPr lang="en-US" sz="2600" dirty="0" smtClean="0">
                <a:latin typeface="Calibri" panose="020F0502020204030204" pitchFamily="34" charset="0"/>
                <a:cs typeface="Calibri" panose="020F0502020204030204" pitchFamily="34" charset="0"/>
              </a:rPr>
              <a:t>problem</a:t>
            </a:r>
            <a:endParaRPr lang="en-US" sz="2600" dirty="0">
              <a:latin typeface="Calibri" panose="020F0502020204030204" pitchFamily="34" charset="0"/>
              <a:cs typeface="Calibri" panose="020F0502020204030204" pitchFamily="34" charset="0"/>
            </a:endParaRPr>
          </a:p>
          <a:p>
            <a:pPr>
              <a:buFont typeface="Wingdings" panose="05000000000000000000" pitchFamily="2" charset="2"/>
              <a:buChar char="§"/>
            </a:pPr>
            <a:endParaRPr lang="en-US" sz="26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600" dirty="0">
                <a:latin typeface="Calibri" panose="020F0502020204030204" pitchFamily="34" charset="0"/>
                <a:cs typeface="Calibri" panose="020F0502020204030204" pitchFamily="34" charset="0"/>
              </a:rPr>
              <a:t>Is a realistic response to a realistic problem or </a:t>
            </a:r>
            <a:r>
              <a:rPr lang="en-US" sz="2600" dirty="0" smtClean="0">
                <a:latin typeface="Calibri" panose="020F0502020204030204" pitchFamily="34" charset="0"/>
                <a:cs typeface="Calibri" panose="020F0502020204030204" pitchFamily="34" charset="0"/>
              </a:rPr>
              <a:t>situation</a:t>
            </a:r>
            <a:endParaRPr lang="en-US" sz="26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911596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2479964" y="1607127"/>
            <a:ext cx="9024648" cy="4304096"/>
          </a:xfrm>
        </p:spPr>
        <p:txBody>
          <a:bodyPr>
            <a:noAutofit/>
          </a:bodyPr>
          <a:lstStyle/>
          <a:p>
            <a:pPr>
              <a:buFont typeface="Wingdings" panose="05000000000000000000" pitchFamily="2" charset="2"/>
              <a:buChar char="q"/>
            </a:pPr>
            <a:r>
              <a:rPr lang="en-US" sz="2000" b="1" dirty="0">
                <a:solidFill>
                  <a:srgbClr val="FF0000"/>
                </a:solidFill>
                <a:latin typeface="Calibri" panose="020F0502020204030204" pitchFamily="34" charset="0"/>
                <a:cs typeface="Calibri" panose="020F0502020204030204" pitchFamily="34" charset="0"/>
              </a:rPr>
              <a:t>When someone experiences an anxiety disorder</a:t>
            </a:r>
            <a:r>
              <a:rPr lang="en-US" sz="2000" b="1" dirty="0" smtClean="0">
                <a:solidFill>
                  <a:srgbClr val="FF0000"/>
                </a:solidFill>
                <a:latin typeface="Calibri" panose="020F0502020204030204" pitchFamily="34" charset="0"/>
                <a:cs typeface="Calibri" panose="020F0502020204030204" pitchFamily="34" charset="0"/>
              </a:rPr>
              <a:t>.</a:t>
            </a:r>
            <a:endParaRPr lang="en-US" sz="2000" b="1" dirty="0">
              <a:solidFill>
                <a:srgbClr val="FF0000"/>
              </a:solidFill>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Anxiety may come up unexpectedly, for seemingly no </a:t>
            </a:r>
            <a:r>
              <a:rPr lang="en-US" sz="2000" dirty="0" smtClean="0">
                <a:latin typeface="Calibri" panose="020F0502020204030204" pitchFamily="34" charset="0"/>
                <a:cs typeface="Calibri" panose="020F0502020204030204" pitchFamily="34" charset="0"/>
              </a:rPr>
              <a:t>reason</a:t>
            </a: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The anxiety response to a situation or problem may be much stronger that they would expect</a:t>
            </a:r>
          </a:p>
          <a:p>
            <a:pPr>
              <a:buFont typeface="Wingdings" panose="05000000000000000000" pitchFamily="2" charset="2"/>
              <a:buChar char="§"/>
            </a:pPr>
            <a:r>
              <a:rPr lang="en-US" sz="2000" dirty="0" smtClean="0">
                <a:latin typeface="Calibri" panose="020F0502020204030204" pitchFamily="34" charset="0"/>
                <a:cs typeface="Calibri" panose="020F0502020204030204" pitchFamily="34" charset="0"/>
              </a:rPr>
              <a:t>They </a:t>
            </a:r>
            <a:r>
              <a:rPr lang="en-US" sz="2000" dirty="0">
                <a:latin typeface="Calibri" panose="020F0502020204030204" pitchFamily="34" charset="0"/>
                <a:cs typeface="Calibri" panose="020F0502020204030204" pitchFamily="34" charset="0"/>
              </a:rPr>
              <a:t>may experience a lot of unrealistic anxiety, such as fear of a situation that likely will never </a:t>
            </a:r>
            <a:r>
              <a:rPr lang="en-US" sz="2000" dirty="0" smtClean="0">
                <a:latin typeface="Calibri" panose="020F0502020204030204" pitchFamily="34" charset="0"/>
                <a:cs typeface="Calibri" panose="020F0502020204030204" pitchFamily="34" charset="0"/>
              </a:rPr>
              <a:t>happen</a:t>
            </a: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Anxiety may last for a long time, even when the situation or problem has been </a:t>
            </a:r>
            <a:r>
              <a:rPr lang="en-US" sz="2000" dirty="0" smtClean="0">
                <a:latin typeface="Calibri" panose="020F0502020204030204" pitchFamily="34" charset="0"/>
                <a:cs typeface="Calibri" panose="020F0502020204030204" pitchFamily="34" charset="0"/>
              </a:rPr>
              <a:t>resolved</a:t>
            </a: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Anxiety may feel impossible to control or </a:t>
            </a:r>
            <a:r>
              <a:rPr lang="en-US" sz="2000" dirty="0" smtClean="0">
                <a:latin typeface="Calibri" panose="020F0502020204030204" pitchFamily="34" charset="0"/>
                <a:cs typeface="Calibri" panose="020F0502020204030204" pitchFamily="34" charset="0"/>
              </a:rPr>
              <a:t>manage</a:t>
            </a: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They may avoid situations or things that they believe to trigger anxiety symptoms</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2893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4" y="510987"/>
            <a:ext cx="8527793" cy="5795683"/>
          </a:xfrm>
        </p:spPr>
      </p:pic>
    </p:spTree>
    <p:extLst>
      <p:ext uri="{BB962C8B-B14F-4D97-AF65-F5344CB8AC3E}">
        <p14:creationId xmlns:p14="http://schemas.microsoft.com/office/powerpoint/2010/main" val="3041235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70C0"/>
                </a:solidFill>
              </a:rPr>
              <a:t>Panic </a:t>
            </a:r>
            <a:r>
              <a:rPr lang="fr-FR" b="1" dirty="0" err="1" smtClean="0">
                <a:solidFill>
                  <a:srgbClr val="0070C0"/>
                </a:solidFill>
              </a:rPr>
              <a:t>disorder</a:t>
            </a:r>
            <a:endParaRPr lang="fr-FR" b="1" dirty="0">
              <a:solidFill>
                <a:srgbClr val="0070C0"/>
              </a:solidFill>
            </a:endParaRPr>
          </a:p>
        </p:txBody>
      </p:sp>
      <p:sp>
        <p:nvSpPr>
          <p:cNvPr id="3" name="Espace réservé du contenu 2"/>
          <p:cNvSpPr>
            <a:spLocks noGrp="1"/>
          </p:cNvSpPr>
          <p:nvPr>
            <p:ph idx="1"/>
          </p:nvPr>
        </p:nvSpPr>
        <p:spPr/>
        <p:txBody>
          <a:bodyPr/>
          <a:lstStyle/>
          <a:p>
            <a:pPr marL="0" indent="0">
              <a:buNone/>
            </a:pPr>
            <a:endParaRPr lang="fr-FR" dirty="0" smtClean="0"/>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Recurrent and unexpected </a:t>
            </a:r>
            <a:r>
              <a:rPr lang="en-US" sz="2400" dirty="0">
                <a:solidFill>
                  <a:srgbClr val="FF0000"/>
                </a:solidFill>
                <a:latin typeface="Calibri" panose="020F0502020204030204" pitchFamily="34" charset="0"/>
                <a:cs typeface="Calibri" panose="020F0502020204030204" pitchFamily="34" charset="0"/>
              </a:rPr>
              <a:t>panic attacks </a:t>
            </a:r>
            <a:endParaRPr lang="en-US" sz="2400" dirty="0" smtClean="0">
              <a:solidFill>
                <a:srgbClr val="FF0000"/>
              </a:solidFill>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Persistent </a:t>
            </a:r>
            <a:r>
              <a:rPr lang="en-US" sz="2400" dirty="0">
                <a:latin typeface="Calibri" panose="020F0502020204030204" pitchFamily="34" charset="0"/>
                <a:cs typeface="Calibri" panose="020F0502020204030204" pitchFamily="34" charset="0"/>
              </a:rPr>
              <a:t>concern about additional attacks or their consequences</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A significant maladaptive change in behavior related to the attacks</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7850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b="1" dirty="0" smtClean="0">
                <a:solidFill>
                  <a:srgbClr val="0070C0"/>
                </a:solidFill>
              </a:rPr>
              <a:t>Introduction </a:t>
            </a:r>
            <a:endParaRPr lang="fr-FR" sz="4400" b="1" dirty="0">
              <a:solidFill>
                <a:srgbClr val="0070C0"/>
              </a:solidFill>
            </a:endParaRPr>
          </a:p>
        </p:txBody>
      </p:sp>
      <p:sp>
        <p:nvSpPr>
          <p:cNvPr id="3" name="Espace réservé du contenu 2"/>
          <p:cNvSpPr>
            <a:spLocks noGrp="1"/>
          </p:cNvSpPr>
          <p:nvPr>
            <p:ph idx="1"/>
          </p:nvPr>
        </p:nvSpPr>
        <p:spPr/>
        <p:txBody>
          <a:bodyPr/>
          <a:lstStyle/>
          <a:p>
            <a:r>
              <a:rPr lang="fr-FR" sz="2400" b="1" dirty="0" err="1" smtClean="0">
                <a:latin typeface="Calibri" panose="020F0502020204030204" pitchFamily="34" charset="0"/>
                <a:cs typeface="Calibri" panose="020F0502020204030204" pitchFamily="34" charset="0"/>
              </a:rPr>
              <a:t>Health</a:t>
            </a:r>
            <a:r>
              <a:rPr lang="fr-FR" sz="2400" b="1" dirty="0" smtClean="0">
                <a:latin typeface="Calibri" panose="020F0502020204030204" pitchFamily="34" charset="0"/>
                <a:cs typeface="Calibri" panose="020F0502020204030204" pitchFamily="34" charset="0"/>
              </a:rPr>
              <a:t> </a:t>
            </a:r>
            <a:r>
              <a:rPr lang="fr-FR" sz="2400" dirty="0" err="1" smtClean="0">
                <a:latin typeface="Calibri" panose="020F0502020204030204" pitchFamily="34" charset="0"/>
                <a:cs typeface="Calibri" panose="020F0502020204030204" pitchFamily="34" charset="0"/>
              </a:rPr>
              <a:t>is</a:t>
            </a:r>
            <a:r>
              <a:rPr lang="fr-FR" sz="2400" dirty="0" smtClean="0">
                <a:latin typeface="Calibri" panose="020F0502020204030204" pitchFamily="34" charset="0"/>
                <a:cs typeface="Calibri" panose="020F0502020204030204" pitchFamily="34" charset="0"/>
              </a:rPr>
              <a:t> state of </a:t>
            </a:r>
            <a:r>
              <a:rPr lang="fr-FR" sz="2400" b="1" dirty="0" err="1" smtClean="0">
                <a:latin typeface="Calibri" panose="020F0502020204030204" pitchFamily="34" charset="0"/>
                <a:cs typeface="Calibri" panose="020F0502020204030204" pitchFamily="34" charset="0"/>
              </a:rPr>
              <a:t>complete</a:t>
            </a:r>
            <a:r>
              <a:rPr lang="fr-FR" sz="2400" b="1" dirty="0" smtClean="0">
                <a:latin typeface="Calibri" panose="020F0502020204030204" pitchFamily="34" charset="0"/>
                <a:cs typeface="Calibri" panose="020F0502020204030204" pitchFamily="34" charset="0"/>
              </a:rPr>
              <a:t> </a:t>
            </a:r>
            <a:r>
              <a:rPr lang="fr-FR" sz="2400" b="1" dirty="0" err="1" smtClean="0">
                <a:latin typeface="Calibri" panose="020F0502020204030204" pitchFamily="34" charset="0"/>
                <a:cs typeface="Calibri" panose="020F0502020204030204" pitchFamily="34" charset="0"/>
              </a:rPr>
              <a:t>physical</a:t>
            </a:r>
            <a:r>
              <a:rPr lang="fr-FR" sz="2400" b="1" dirty="0" smtClean="0">
                <a:latin typeface="Calibri" panose="020F0502020204030204" pitchFamily="34" charset="0"/>
                <a:cs typeface="Calibri" panose="020F0502020204030204" pitchFamily="34" charset="0"/>
              </a:rPr>
              <a:t> , mental and social </a:t>
            </a:r>
            <a:r>
              <a:rPr lang="fr-FR" sz="2400" dirty="0" err="1" smtClean="0">
                <a:latin typeface="Calibri" panose="020F0502020204030204" pitchFamily="34" charset="0"/>
                <a:cs typeface="Calibri" panose="020F0502020204030204" pitchFamily="34" charset="0"/>
              </a:rPr>
              <a:t>wellbeing</a:t>
            </a:r>
            <a:r>
              <a:rPr lang="fr-FR" sz="2400" dirty="0" smtClean="0">
                <a:latin typeface="Calibri" panose="020F0502020204030204" pitchFamily="34" charset="0"/>
                <a:cs typeface="Calibri" panose="020F0502020204030204" pitchFamily="34" charset="0"/>
              </a:rPr>
              <a:t>, and not </a:t>
            </a:r>
            <a:r>
              <a:rPr lang="fr-FR" sz="2400" dirty="0" err="1" smtClean="0">
                <a:latin typeface="Calibri" panose="020F0502020204030204" pitchFamily="34" charset="0"/>
                <a:cs typeface="Calibri" panose="020F0502020204030204" pitchFamily="34" charset="0"/>
              </a:rPr>
              <a:t>merely</a:t>
            </a:r>
            <a:r>
              <a:rPr lang="fr-FR" sz="2400" dirty="0" smtClean="0">
                <a:latin typeface="Calibri" panose="020F0502020204030204" pitchFamily="34" charset="0"/>
                <a:cs typeface="Calibri" panose="020F0502020204030204" pitchFamily="34" charset="0"/>
              </a:rPr>
              <a:t> the absence of </a:t>
            </a:r>
            <a:r>
              <a:rPr lang="fr-FR" sz="2400" dirty="0" err="1" smtClean="0">
                <a:latin typeface="Calibri" panose="020F0502020204030204" pitchFamily="34" charset="0"/>
                <a:cs typeface="Calibri" panose="020F0502020204030204" pitchFamily="34" charset="0"/>
              </a:rPr>
              <a:t>disease</a:t>
            </a:r>
            <a:r>
              <a:rPr lang="fr-FR" sz="2400" dirty="0" smtClean="0">
                <a:latin typeface="Calibri" panose="020F0502020204030204" pitchFamily="34" charset="0"/>
                <a:cs typeface="Calibri" panose="020F0502020204030204" pitchFamily="34" charset="0"/>
              </a:rPr>
              <a:t> or </a:t>
            </a:r>
            <a:r>
              <a:rPr lang="fr-FR" sz="2400" dirty="0" err="1" smtClean="0">
                <a:latin typeface="Calibri" panose="020F0502020204030204" pitchFamily="34" charset="0"/>
                <a:cs typeface="Calibri" panose="020F0502020204030204" pitchFamily="34" charset="0"/>
              </a:rPr>
              <a:t>infermity</a:t>
            </a:r>
            <a:r>
              <a:rPr lang="fr-FR" sz="2400" dirty="0" smtClean="0">
                <a:latin typeface="Calibri" panose="020F0502020204030204" pitchFamily="34" charset="0"/>
                <a:cs typeface="Calibri" panose="020F0502020204030204" pitchFamily="34" charset="0"/>
              </a:rPr>
              <a:t> </a:t>
            </a:r>
            <a:r>
              <a:rPr lang="fr-FR" sz="2400" dirty="0">
                <a:solidFill>
                  <a:srgbClr val="0070C0"/>
                </a:solidFill>
                <a:latin typeface="Calibri" panose="020F0502020204030204" pitchFamily="34" charset="0"/>
                <a:cs typeface="Calibri" panose="020F0502020204030204" pitchFamily="34" charset="0"/>
              </a:rPr>
              <a:t>(</a:t>
            </a:r>
            <a:r>
              <a:rPr lang="fr-FR" sz="2400" dirty="0" smtClean="0">
                <a:solidFill>
                  <a:srgbClr val="0070C0"/>
                </a:solidFill>
                <a:latin typeface="Calibri" panose="020F0502020204030204" pitchFamily="34" charset="0"/>
                <a:cs typeface="Calibri" panose="020F0502020204030204" pitchFamily="34" charset="0"/>
              </a:rPr>
              <a:t> WHO)</a:t>
            </a:r>
          </a:p>
          <a:p>
            <a:endParaRPr lang="fr-FR" sz="2400" dirty="0" smtClean="0">
              <a:solidFill>
                <a:srgbClr val="0070C0"/>
              </a:solidFill>
              <a:latin typeface="Calibri" panose="020F0502020204030204" pitchFamily="34" charset="0"/>
              <a:cs typeface="Calibri" panose="020F0502020204030204" pitchFamily="34" charset="0"/>
            </a:endParaRPr>
          </a:p>
          <a:p>
            <a:r>
              <a:rPr lang="fr-FR" sz="2400" dirty="0" smtClean="0">
                <a:latin typeface="Calibri" panose="020F0502020204030204" pitchFamily="34" charset="0"/>
                <a:cs typeface="Calibri" panose="020F0502020204030204" pitchFamily="34" charset="0"/>
              </a:rPr>
              <a:t>No </a:t>
            </a:r>
            <a:r>
              <a:rPr lang="fr-FR" sz="2400" dirty="0" err="1" smtClean="0">
                <a:latin typeface="Calibri" panose="020F0502020204030204" pitchFamily="34" charset="0"/>
                <a:cs typeface="Calibri" panose="020F0502020204030204" pitchFamily="34" charset="0"/>
              </a:rPr>
              <a:t>health</a:t>
            </a:r>
            <a:r>
              <a:rPr lang="fr-FR" sz="2400" dirty="0" smtClean="0">
                <a:latin typeface="Calibri" panose="020F0502020204030204" pitchFamily="34" charset="0"/>
                <a:cs typeface="Calibri" panose="020F0502020204030204" pitchFamily="34" charset="0"/>
              </a:rPr>
              <a:t> </a:t>
            </a:r>
            <a:r>
              <a:rPr lang="fr-FR" sz="2400" dirty="0" err="1" smtClean="0">
                <a:latin typeface="Calibri" panose="020F0502020204030204" pitchFamily="34" charset="0"/>
                <a:cs typeface="Calibri" panose="020F0502020204030204" pitchFamily="34" charset="0"/>
              </a:rPr>
              <a:t>without</a:t>
            </a:r>
            <a:r>
              <a:rPr lang="fr-FR" sz="2400" dirty="0" smtClean="0">
                <a:latin typeface="Calibri" panose="020F0502020204030204" pitchFamily="34" charset="0"/>
                <a:cs typeface="Calibri" panose="020F0502020204030204" pitchFamily="34" charset="0"/>
              </a:rPr>
              <a:t> mental </a:t>
            </a:r>
            <a:r>
              <a:rPr lang="fr-FR" sz="2400" dirty="0" err="1" smtClean="0">
                <a:latin typeface="Calibri" panose="020F0502020204030204" pitchFamily="34" charset="0"/>
                <a:cs typeface="Calibri" panose="020F0502020204030204" pitchFamily="34" charset="0"/>
              </a:rPr>
              <a:t>health</a:t>
            </a:r>
            <a:r>
              <a:rPr lang="fr-FR" sz="2400" dirty="0" smtClean="0">
                <a:latin typeface="Calibri" panose="020F0502020204030204" pitchFamily="34" charset="0"/>
                <a:cs typeface="Calibri" panose="020F0502020204030204" pitchFamily="34" charset="0"/>
              </a:rPr>
              <a:t>.</a:t>
            </a:r>
          </a:p>
          <a:p>
            <a:pPr marL="0" indent="0">
              <a:buNone/>
            </a:pPr>
            <a:endParaRPr lang="fr-FR" sz="2400" dirty="0" smtClean="0">
              <a:latin typeface="Calibri" panose="020F0502020204030204" pitchFamily="34" charset="0"/>
              <a:cs typeface="Calibri" panose="020F0502020204030204" pitchFamily="34" charset="0"/>
            </a:endParaRPr>
          </a:p>
          <a:p>
            <a:r>
              <a:rPr lang="fr-FR" sz="2400" b="1" dirty="0" smtClean="0">
                <a:latin typeface="Calibri" panose="020F0502020204030204" pitchFamily="34" charset="0"/>
                <a:cs typeface="Calibri" panose="020F0502020204030204" pitchFamily="34" charset="0"/>
              </a:rPr>
              <a:t>Mental </a:t>
            </a:r>
            <a:r>
              <a:rPr lang="fr-FR" sz="2400" b="1" dirty="0" err="1" smtClean="0">
                <a:latin typeface="Calibri" panose="020F0502020204030204" pitchFamily="34" charset="0"/>
                <a:cs typeface="Calibri" panose="020F0502020204030204" pitchFamily="34" charset="0"/>
              </a:rPr>
              <a:t>health</a:t>
            </a:r>
            <a:r>
              <a:rPr lang="fr-FR" sz="2400" b="1" dirty="0" smtClean="0">
                <a:latin typeface="Calibri" panose="020F0502020204030204" pitchFamily="34" charset="0"/>
                <a:cs typeface="Calibri" panose="020F0502020204030204" pitchFamily="34" charset="0"/>
              </a:rPr>
              <a:t>  </a:t>
            </a:r>
            <a:r>
              <a:rPr lang="fr-FR" sz="2400" dirty="0" err="1" smtClean="0">
                <a:latin typeface="Calibri" panose="020F0502020204030204" pitchFamily="34" charset="0"/>
                <a:cs typeface="Calibri" panose="020F0502020204030204" pitchFamily="34" charset="0"/>
              </a:rPr>
              <a:t>refers</a:t>
            </a:r>
            <a:r>
              <a:rPr lang="fr-FR" sz="2400" dirty="0" smtClean="0">
                <a:latin typeface="Calibri" panose="020F0502020204030204" pitchFamily="34" charset="0"/>
                <a:cs typeface="Calibri" panose="020F0502020204030204" pitchFamily="34" charset="0"/>
              </a:rPr>
              <a:t> on how </a:t>
            </a:r>
            <a:r>
              <a:rPr lang="fr-FR" sz="2400" dirty="0" err="1" smtClean="0">
                <a:latin typeface="Calibri" panose="020F0502020204030204" pitchFamily="34" charset="0"/>
                <a:cs typeface="Calibri" panose="020F0502020204030204" pitchFamily="34" charset="0"/>
              </a:rPr>
              <a:t>we</a:t>
            </a:r>
            <a:r>
              <a:rPr lang="fr-FR" sz="2400" dirty="0" smtClean="0">
                <a:latin typeface="Calibri" panose="020F0502020204030204" pitchFamily="34" charset="0"/>
                <a:cs typeface="Calibri" panose="020F0502020204030204" pitchFamily="34" charset="0"/>
              </a:rPr>
              <a:t> </a:t>
            </a:r>
            <a:r>
              <a:rPr lang="fr-FR" sz="2400" dirty="0" err="1" smtClean="0">
                <a:latin typeface="Calibri" panose="020F0502020204030204" pitchFamily="34" charset="0"/>
                <a:cs typeface="Calibri" panose="020F0502020204030204" pitchFamily="34" charset="0"/>
              </a:rPr>
              <a:t>think</a:t>
            </a:r>
            <a:r>
              <a:rPr lang="fr-FR" sz="2400" dirty="0" smtClean="0">
                <a:latin typeface="Calibri" panose="020F0502020204030204" pitchFamily="34" charset="0"/>
                <a:cs typeface="Calibri" panose="020F0502020204030204" pitchFamily="34" charset="0"/>
              </a:rPr>
              <a:t> , </a:t>
            </a:r>
            <a:r>
              <a:rPr lang="fr-FR" sz="2400" dirty="0" err="1" smtClean="0">
                <a:latin typeface="Calibri" panose="020F0502020204030204" pitchFamily="34" charset="0"/>
                <a:cs typeface="Calibri" panose="020F0502020204030204" pitchFamily="34" charset="0"/>
              </a:rPr>
              <a:t>feel</a:t>
            </a:r>
            <a:r>
              <a:rPr lang="fr-FR" sz="2400" dirty="0" smtClean="0">
                <a:latin typeface="Calibri" panose="020F0502020204030204" pitchFamily="34" charset="0"/>
                <a:cs typeface="Calibri" panose="020F0502020204030204" pitchFamily="34" charset="0"/>
              </a:rPr>
              <a:t> , and </a:t>
            </a:r>
            <a:r>
              <a:rPr lang="fr-FR" sz="2400" dirty="0" err="1" smtClean="0">
                <a:latin typeface="Calibri" panose="020F0502020204030204" pitchFamily="34" charset="0"/>
                <a:cs typeface="Calibri" panose="020F0502020204030204" pitchFamily="34" charset="0"/>
              </a:rPr>
              <a:t>behave</a:t>
            </a:r>
            <a:r>
              <a:rPr lang="fr-FR" sz="2400" dirty="0" smtClean="0">
                <a:latin typeface="Calibri" panose="020F0502020204030204" pitchFamily="34" charset="0"/>
                <a:cs typeface="Calibri" panose="020F0502020204030204" pitchFamily="34" charset="0"/>
              </a:rPr>
              <a:t>. </a:t>
            </a:r>
          </a:p>
          <a:p>
            <a:pPr marL="0" indent="0">
              <a:buNone/>
            </a:pPr>
            <a:endParaRPr lang="fr-FR" dirty="0"/>
          </a:p>
        </p:txBody>
      </p:sp>
    </p:spTree>
    <p:extLst>
      <p:ext uri="{BB962C8B-B14F-4D97-AF65-F5344CB8AC3E}">
        <p14:creationId xmlns:p14="http://schemas.microsoft.com/office/powerpoint/2010/main" val="1367733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Autofit/>
          </a:bodyPr>
          <a:lstStyle/>
          <a:p>
            <a:pPr>
              <a:buFont typeface="Wingdings" panose="05000000000000000000" pitchFamily="2" charset="2"/>
              <a:buChar char="q"/>
            </a:pPr>
            <a:r>
              <a:rPr lang="fr-FR" sz="2400" b="1" dirty="0" smtClean="0">
                <a:solidFill>
                  <a:srgbClr val="FF0000"/>
                </a:solidFill>
                <a:latin typeface="Calibri" panose="020F0502020204030204" pitchFamily="34" charset="0"/>
                <a:cs typeface="Calibri" panose="020F0502020204030204" pitchFamily="34" charset="0"/>
              </a:rPr>
              <a:t>Panic </a:t>
            </a:r>
            <a:r>
              <a:rPr lang="fr-FR" sz="2400" b="1" dirty="0" err="1" smtClean="0">
                <a:solidFill>
                  <a:srgbClr val="FF0000"/>
                </a:solidFill>
                <a:latin typeface="Calibri" panose="020F0502020204030204" pitchFamily="34" charset="0"/>
                <a:cs typeface="Calibri" panose="020F0502020204030204" pitchFamily="34" charset="0"/>
              </a:rPr>
              <a:t>attack</a:t>
            </a:r>
            <a:r>
              <a:rPr lang="fr-FR" sz="2400" b="1" dirty="0" smtClean="0">
                <a:solidFill>
                  <a:srgbClr val="FF0000"/>
                </a:solidFill>
                <a:latin typeface="Calibri" panose="020F0502020204030204" pitchFamily="34" charset="0"/>
                <a:cs typeface="Calibri" panose="020F0502020204030204" pitchFamily="34" charset="0"/>
              </a:rPr>
              <a:t> :</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A discrete period of intense fear or </a:t>
            </a:r>
            <a:r>
              <a:rPr lang="en-US" sz="2400" dirty="0" smtClean="0">
                <a:latin typeface="Calibri" panose="020F0502020204030204" pitchFamily="34" charset="0"/>
                <a:cs typeface="Calibri" panose="020F0502020204030204" pitchFamily="34" charset="0"/>
              </a:rPr>
              <a:t>discomfort </a:t>
            </a:r>
            <a:r>
              <a:rPr lang="en-US" sz="2400" dirty="0">
                <a:latin typeface="Calibri" panose="020F0502020204030204" pitchFamily="34" charset="0"/>
                <a:cs typeface="Calibri" panose="020F0502020204030204" pitchFamily="34" charset="0"/>
              </a:rPr>
              <a:t>developed abruptly and reached a peak within 10 </a:t>
            </a:r>
            <a:r>
              <a:rPr lang="en-US" sz="2400" dirty="0" smtClean="0">
                <a:latin typeface="Calibri" panose="020F0502020204030204" pitchFamily="34" charset="0"/>
                <a:cs typeface="Calibri" panose="020F0502020204030204" pitchFamily="34" charset="0"/>
              </a:rPr>
              <a:t>minutes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93915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7707" y="1694329"/>
            <a:ext cx="9016906" cy="4217521"/>
          </a:xfrm>
        </p:spPr>
      </p:pic>
    </p:spTree>
    <p:extLst>
      <p:ext uri="{BB962C8B-B14F-4D97-AF65-F5344CB8AC3E}">
        <p14:creationId xmlns:p14="http://schemas.microsoft.com/office/powerpoint/2010/main" val="908940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70C0"/>
                </a:solidFill>
              </a:rPr>
              <a:t>Social </a:t>
            </a:r>
            <a:r>
              <a:rPr lang="fr-FR" b="1" dirty="0" err="1">
                <a:solidFill>
                  <a:srgbClr val="0070C0"/>
                </a:solidFill>
              </a:rPr>
              <a:t>phobia</a:t>
            </a:r>
            <a:r>
              <a:rPr lang="fr-FR" b="1" dirty="0">
                <a:solidFill>
                  <a:srgbClr val="0070C0"/>
                </a:solidFill>
              </a:rPr>
              <a:t> </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133600"/>
            <a:ext cx="8581581" cy="3778250"/>
          </a:xfrm>
        </p:spPr>
      </p:pic>
    </p:spTree>
    <p:extLst>
      <p:ext uri="{BB962C8B-B14F-4D97-AF65-F5344CB8AC3E}">
        <p14:creationId xmlns:p14="http://schemas.microsoft.com/office/powerpoint/2010/main" val="1132971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70C0"/>
                </a:solidFill>
              </a:rPr>
              <a:t>Social </a:t>
            </a:r>
            <a:r>
              <a:rPr lang="fr-FR" b="1" dirty="0" err="1" smtClean="0">
                <a:solidFill>
                  <a:srgbClr val="0070C0"/>
                </a:solidFill>
              </a:rPr>
              <a:t>phobia</a:t>
            </a:r>
            <a:r>
              <a:rPr lang="fr-FR" b="1" dirty="0" smtClean="0">
                <a:solidFill>
                  <a:srgbClr val="0070C0"/>
                </a:solidFill>
              </a:rPr>
              <a:t> </a:t>
            </a:r>
            <a:endParaRPr lang="fr-FR" b="1" dirty="0">
              <a:solidFill>
                <a:srgbClr val="0070C0"/>
              </a:solidFill>
            </a:endParaRPr>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Persistent</a:t>
            </a:r>
            <a:r>
              <a:rPr lang="en-US" sz="2400" dirty="0">
                <a:latin typeface="Calibri" panose="020F0502020204030204" pitchFamily="34" charset="0"/>
                <a:cs typeface="Calibri" panose="020F0502020204030204" pitchFamily="34" charset="0"/>
              </a:rPr>
              <a:t>, intense fear or anxiety about </a:t>
            </a:r>
            <a:r>
              <a:rPr lang="en-US" sz="2400" dirty="0">
                <a:solidFill>
                  <a:srgbClr val="FF0000"/>
                </a:solidFill>
                <a:latin typeface="Calibri" panose="020F0502020204030204" pitchFamily="34" charset="0"/>
                <a:cs typeface="Calibri" panose="020F0502020204030204" pitchFamily="34" charset="0"/>
              </a:rPr>
              <a:t>specific social situations </a:t>
            </a:r>
            <a:r>
              <a:rPr lang="en-US" sz="2400" dirty="0">
                <a:latin typeface="Calibri" panose="020F0502020204030204" pitchFamily="34" charset="0"/>
                <a:cs typeface="Calibri" panose="020F0502020204030204" pitchFamily="34" charset="0"/>
              </a:rPr>
              <a:t>because </a:t>
            </a:r>
            <a:r>
              <a:rPr lang="en-US" sz="2400" dirty="0" smtClean="0">
                <a:latin typeface="Calibri" panose="020F0502020204030204" pitchFamily="34" charset="0"/>
                <a:cs typeface="Calibri" panose="020F0502020204030204" pitchFamily="34" charset="0"/>
              </a:rPr>
              <a:t>he </a:t>
            </a:r>
            <a:r>
              <a:rPr lang="en-US" sz="2400" dirty="0">
                <a:latin typeface="Calibri" panose="020F0502020204030204" pitchFamily="34" charset="0"/>
                <a:cs typeface="Calibri" panose="020F0502020204030204" pitchFamily="34" charset="0"/>
              </a:rPr>
              <a:t>believe </a:t>
            </a:r>
            <a:r>
              <a:rPr lang="en-US" sz="2400" dirty="0" smtClean="0">
                <a:latin typeface="Calibri" panose="020F0502020204030204" pitchFamily="34" charset="0"/>
                <a:cs typeface="Calibri" panose="020F0502020204030204" pitchFamily="34" charset="0"/>
              </a:rPr>
              <a:t>he </a:t>
            </a:r>
            <a:r>
              <a:rPr lang="en-US" sz="2400" dirty="0">
                <a:latin typeface="Calibri" panose="020F0502020204030204" pitchFamily="34" charset="0"/>
                <a:cs typeface="Calibri" panose="020F0502020204030204" pitchFamily="34" charset="0"/>
              </a:rPr>
              <a:t>may be judged negatively, embarrassed or humiliated</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Avoidance of anxiety-producing social situations or enduring them with intense fear or </a:t>
            </a:r>
            <a:r>
              <a:rPr lang="en-US" sz="2400" dirty="0" smtClean="0">
                <a:latin typeface="Calibri" panose="020F0502020204030204" pitchFamily="34" charset="0"/>
                <a:cs typeface="Calibri" panose="020F0502020204030204" pitchFamily="34" charset="0"/>
              </a:rPr>
              <a:t>anxiety</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5924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70C0"/>
                </a:solidFill>
              </a:rPr>
              <a:t>Obsessive compulsive </a:t>
            </a:r>
            <a:r>
              <a:rPr lang="fr-FR" b="1" dirty="0" err="1">
                <a:solidFill>
                  <a:srgbClr val="0070C0"/>
                </a:solidFill>
              </a:rPr>
              <a:t>disorder</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3541" y="2133600"/>
            <a:ext cx="8108577" cy="3778250"/>
          </a:xfrm>
        </p:spPr>
      </p:pic>
    </p:spTree>
    <p:extLst>
      <p:ext uri="{BB962C8B-B14F-4D97-AF65-F5344CB8AC3E}">
        <p14:creationId xmlns:p14="http://schemas.microsoft.com/office/powerpoint/2010/main" val="3345471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70C0"/>
                </a:solidFill>
              </a:rPr>
              <a:t>Obsessive compulsive </a:t>
            </a:r>
            <a:r>
              <a:rPr lang="fr-FR" b="1" dirty="0" err="1" smtClean="0">
                <a:solidFill>
                  <a:srgbClr val="0070C0"/>
                </a:solidFill>
              </a:rPr>
              <a:t>disorder</a:t>
            </a:r>
            <a:endParaRPr lang="fr-FR" b="1" dirty="0">
              <a:solidFill>
                <a:srgbClr val="0070C0"/>
              </a:solidFill>
            </a:endParaRPr>
          </a:p>
        </p:txBody>
      </p:sp>
      <p:sp>
        <p:nvSpPr>
          <p:cNvPr id="3" name="Espace réservé du contenu 2"/>
          <p:cNvSpPr>
            <a:spLocks noGrp="1"/>
          </p:cNvSpPr>
          <p:nvPr>
            <p:ph idx="1"/>
          </p:nvPr>
        </p:nvSpPr>
        <p:spPr/>
        <p:txBody>
          <a:bodyPr>
            <a:normAutofit/>
          </a:bodyPr>
          <a:lstStyle/>
          <a:p>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Recurrent </a:t>
            </a:r>
            <a:r>
              <a:rPr lang="en-US" sz="2400" dirty="0">
                <a:latin typeface="Calibri" panose="020F0502020204030204" pitchFamily="34" charset="0"/>
                <a:cs typeface="Calibri" panose="020F0502020204030204" pitchFamily="34" charset="0"/>
              </a:rPr>
              <a:t>and persistent thoughts, urges, or impulses that are </a:t>
            </a:r>
            <a:r>
              <a:rPr lang="en-US" sz="2400" dirty="0" smtClean="0">
                <a:latin typeface="Calibri" panose="020F0502020204030204" pitchFamily="34" charset="0"/>
                <a:cs typeface="Calibri" panose="020F0502020204030204" pitchFamily="34" charset="0"/>
              </a:rPr>
              <a:t>experienced, </a:t>
            </a:r>
            <a:r>
              <a:rPr lang="en-US" sz="2400" dirty="0">
                <a:latin typeface="Calibri" panose="020F0502020204030204" pitchFamily="34" charset="0"/>
                <a:cs typeface="Calibri" panose="020F0502020204030204" pitchFamily="34" charset="0"/>
              </a:rPr>
              <a:t>as intrusive and unwanted, and </a:t>
            </a:r>
            <a:r>
              <a:rPr lang="en-US" sz="2400" dirty="0" smtClean="0">
                <a:latin typeface="Calibri" panose="020F0502020204030204" pitchFamily="34" charset="0"/>
                <a:cs typeface="Calibri" panose="020F0502020204030204" pitchFamily="34" charset="0"/>
              </a:rPr>
              <a:t>cause </a:t>
            </a:r>
            <a:r>
              <a:rPr lang="en-US" sz="2400" dirty="0">
                <a:latin typeface="Calibri" panose="020F0502020204030204" pitchFamily="34" charset="0"/>
                <a:cs typeface="Calibri" panose="020F0502020204030204" pitchFamily="34" charset="0"/>
              </a:rPr>
              <a:t>marked anxiety or distress.</a:t>
            </a:r>
          </a:p>
          <a:p>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individual attempts to ignore or suppress such thoughts, urges, or images, or to neutralize them with some other thought or action (i.e., by performing a compulsion).</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3985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endParaRPr lang="en-US" sz="20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obsessions or compulsions are time-consuming (e.g., take more than 1 hour per day) or cause clinically significant distress or impairment in social, occupational, or other important areas of functioning.</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7694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70C0"/>
                </a:solidFill>
              </a:rPr>
              <a:t>Addiction</a:t>
            </a:r>
            <a:endParaRPr lang="fr-FR" b="1" dirty="0">
              <a:solidFill>
                <a:srgbClr val="0070C0"/>
              </a:solidFill>
            </a:endParaRPr>
          </a:p>
        </p:txBody>
      </p:sp>
      <p:sp>
        <p:nvSpPr>
          <p:cNvPr id="3" name="Espace réservé du contenu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Addiction is an inability to stop using a substance or engaging in a behavior even though it is causing psychological and physical harm.</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20929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70C0"/>
                </a:solidFill>
              </a:rPr>
              <a:t>Addiction </a:t>
            </a:r>
            <a:endParaRPr lang="fr-FR" b="1" dirty="0">
              <a:solidFill>
                <a:srgbClr val="0070C0"/>
              </a:solidFill>
            </a:endParaRPr>
          </a:p>
        </p:txBody>
      </p:sp>
      <p:sp>
        <p:nvSpPr>
          <p:cNvPr id="3" name="Espace réservé du contenu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Using more of a substance than intended or using it for longer than you’re meant to.</a:t>
            </a:r>
          </a:p>
          <a:p>
            <a:r>
              <a:rPr lang="en-US" sz="2400" dirty="0">
                <a:latin typeface="Calibri" panose="020F0502020204030204" pitchFamily="34" charset="0"/>
                <a:cs typeface="Calibri" panose="020F0502020204030204" pitchFamily="34" charset="0"/>
              </a:rPr>
              <a:t>Trying to cut down or stop using the substance but being unable to.</a:t>
            </a:r>
          </a:p>
          <a:p>
            <a:r>
              <a:rPr lang="en-US" sz="2400" dirty="0">
                <a:latin typeface="Calibri" panose="020F0502020204030204" pitchFamily="34" charset="0"/>
                <a:cs typeface="Calibri" panose="020F0502020204030204" pitchFamily="34" charset="0"/>
              </a:rPr>
              <a:t>Experiencing intense cravings or urges to use the </a:t>
            </a:r>
            <a:r>
              <a:rPr lang="en-US" sz="2400" dirty="0" smtClean="0">
                <a:latin typeface="Calibri" panose="020F0502020204030204" pitchFamily="34" charset="0"/>
                <a:cs typeface="Calibri" panose="020F0502020204030204" pitchFamily="34" charset="0"/>
              </a:rPr>
              <a:t>substance</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Spending more time getting and using drugs and </a:t>
            </a:r>
            <a:r>
              <a:rPr lang="en-US" sz="2400" dirty="0" smtClean="0">
                <a:latin typeface="Calibri" panose="020F0502020204030204" pitchFamily="34" charset="0"/>
                <a:cs typeface="Calibri" panose="020F0502020204030204" pitchFamily="34" charset="0"/>
              </a:rPr>
              <a:t>recovering from substance use.</a:t>
            </a:r>
          </a:p>
          <a:p>
            <a:r>
              <a:rPr lang="en-US" sz="2400" dirty="0" smtClean="0">
                <a:latin typeface="Calibri" panose="020F0502020204030204" pitchFamily="34" charset="0"/>
                <a:cs typeface="Calibri" panose="020F0502020204030204" pitchFamily="34" charset="0"/>
              </a:rPr>
              <a:t>Neglecting responsibilities at home, work or school because of substance use.</a:t>
            </a:r>
          </a:p>
          <a:p>
            <a:pPr marL="0" indent="0">
              <a:buNone/>
            </a:pPr>
            <a:endParaRPr lang="en-US" dirty="0"/>
          </a:p>
        </p:txBody>
      </p:sp>
    </p:spTree>
    <p:extLst>
      <p:ext uri="{BB962C8B-B14F-4D97-AF65-F5344CB8AC3E}">
        <p14:creationId xmlns:p14="http://schemas.microsoft.com/office/powerpoint/2010/main" val="266975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solidFill>
                  <a:srgbClr val="0070C0"/>
                </a:solidFill>
              </a:rPr>
              <a:t>Other</a:t>
            </a:r>
            <a:r>
              <a:rPr lang="fr-FR" b="1" dirty="0" smtClean="0">
                <a:solidFill>
                  <a:srgbClr val="0070C0"/>
                </a:solidFill>
              </a:rPr>
              <a:t> mental </a:t>
            </a:r>
            <a:r>
              <a:rPr lang="fr-FR" b="1" dirty="0" err="1" smtClean="0">
                <a:solidFill>
                  <a:srgbClr val="0070C0"/>
                </a:solidFill>
              </a:rPr>
              <a:t>disorders</a:t>
            </a:r>
            <a:r>
              <a:rPr lang="fr-FR" b="1" dirty="0" smtClean="0">
                <a:solidFill>
                  <a:srgbClr val="0070C0"/>
                </a:solidFill>
              </a:rPr>
              <a:t> </a:t>
            </a:r>
            <a:endParaRPr lang="fr-FR" b="1" dirty="0">
              <a:solidFill>
                <a:srgbClr val="0070C0"/>
              </a:solidFill>
            </a:endParaRPr>
          </a:p>
        </p:txBody>
      </p:sp>
      <p:sp>
        <p:nvSpPr>
          <p:cNvPr id="3" name="Espace réservé du contenu 2"/>
          <p:cNvSpPr>
            <a:spLocks noGrp="1"/>
          </p:cNvSpPr>
          <p:nvPr>
            <p:ph idx="1"/>
          </p:nvPr>
        </p:nvSpPr>
        <p:spPr/>
        <p:txBody>
          <a:bodyPr>
            <a:normAutofit/>
          </a:bodyPr>
          <a:lstStyle/>
          <a:p>
            <a:r>
              <a:rPr lang="fr-FR" sz="2400" b="1" dirty="0" err="1" smtClean="0">
                <a:latin typeface="Calibri" panose="020F0502020204030204" pitchFamily="34" charset="0"/>
                <a:cs typeface="Calibri" panose="020F0502020204030204" pitchFamily="34" charset="0"/>
              </a:rPr>
              <a:t>Bipolar</a:t>
            </a:r>
            <a:r>
              <a:rPr lang="fr-FR" sz="2400" b="1" dirty="0" smtClean="0">
                <a:latin typeface="Calibri" panose="020F0502020204030204" pitchFamily="34" charset="0"/>
                <a:cs typeface="Calibri" panose="020F0502020204030204" pitchFamily="34" charset="0"/>
              </a:rPr>
              <a:t> affective </a:t>
            </a:r>
            <a:r>
              <a:rPr lang="fr-FR" sz="2400" b="1" dirty="0" err="1" smtClean="0">
                <a:latin typeface="Calibri" panose="020F0502020204030204" pitchFamily="34" charset="0"/>
                <a:cs typeface="Calibri" panose="020F0502020204030204" pitchFamily="34" charset="0"/>
              </a:rPr>
              <a:t>disorder</a:t>
            </a:r>
            <a:endParaRPr lang="fr-FR" sz="2400" b="1" dirty="0" smtClean="0">
              <a:latin typeface="Calibri" panose="020F0502020204030204" pitchFamily="34" charset="0"/>
              <a:cs typeface="Calibri" panose="020F0502020204030204" pitchFamily="34" charset="0"/>
            </a:endParaRPr>
          </a:p>
          <a:p>
            <a:r>
              <a:rPr lang="fr-FR" sz="2400" b="1" dirty="0" err="1" smtClean="0">
                <a:latin typeface="Calibri" panose="020F0502020204030204" pitchFamily="34" charset="0"/>
                <a:cs typeface="Calibri" panose="020F0502020204030204" pitchFamily="34" charset="0"/>
              </a:rPr>
              <a:t>Schizophrenia</a:t>
            </a:r>
            <a:r>
              <a:rPr lang="fr-FR" sz="2400" b="1" dirty="0" smtClean="0">
                <a:latin typeface="Calibri" panose="020F0502020204030204" pitchFamily="34" charset="0"/>
                <a:cs typeface="Calibri" panose="020F0502020204030204" pitchFamily="34" charset="0"/>
              </a:rPr>
              <a:t> …..</a:t>
            </a:r>
            <a:endParaRPr lang="fr-FR"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3517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400" b="1" dirty="0" smtClean="0">
                <a:solidFill>
                  <a:srgbClr val="0070C0"/>
                </a:solidFill>
              </a:rPr>
              <a:t>Introduction</a:t>
            </a:r>
            <a:endParaRPr lang="fr-FR" b="1" dirty="0">
              <a:solidFill>
                <a:srgbClr val="0070C0"/>
              </a:solidFill>
            </a:endParaRPr>
          </a:p>
        </p:txBody>
      </p:sp>
      <p:sp>
        <p:nvSpPr>
          <p:cNvPr id="3" name="Espace réservé du contenu 2"/>
          <p:cNvSpPr>
            <a:spLocks noGrp="1"/>
          </p:cNvSpPr>
          <p:nvPr>
            <p:ph idx="1"/>
          </p:nvPr>
        </p:nvSpPr>
        <p:spPr/>
        <p:txBody>
          <a:bodyPr>
            <a:normAutofit/>
          </a:bodyPr>
          <a:lstStyle/>
          <a:p>
            <a:r>
              <a:rPr lang="fr-FR" sz="2400" dirty="0" err="1" smtClean="0">
                <a:latin typeface="Calibri" panose="020F0502020204030204" pitchFamily="34" charset="0"/>
                <a:cs typeface="Calibri" panose="020F0502020204030204" pitchFamily="34" charset="0"/>
              </a:rPr>
              <a:t>Approximatly</a:t>
            </a:r>
            <a:r>
              <a:rPr lang="fr-FR" sz="2400" dirty="0" smtClean="0">
                <a:latin typeface="Calibri" panose="020F0502020204030204" pitchFamily="34" charset="0"/>
                <a:cs typeface="Calibri" panose="020F0502020204030204" pitchFamily="34" charset="0"/>
              </a:rPr>
              <a:t> one in five </a:t>
            </a:r>
            <a:r>
              <a:rPr lang="fr-FR" sz="2400" dirty="0" err="1" smtClean="0">
                <a:latin typeface="Calibri" panose="020F0502020204030204" pitchFamily="34" charset="0"/>
                <a:cs typeface="Calibri" panose="020F0502020204030204" pitchFamily="34" charset="0"/>
              </a:rPr>
              <a:t>children</a:t>
            </a:r>
            <a:r>
              <a:rPr lang="fr-FR" sz="2400" dirty="0" smtClean="0">
                <a:latin typeface="Calibri" panose="020F0502020204030204" pitchFamily="34" charset="0"/>
                <a:cs typeface="Calibri" panose="020F0502020204030204" pitchFamily="34" charset="0"/>
              </a:rPr>
              <a:t> display </a:t>
            </a:r>
            <a:r>
              <a:rPr lang="fr-FR" sz="2400" dirty="0" err="1" smtClean="0">
                <a:latin typeface="Calibri" panose="020F0502020204030204" pitchFamily="34" charset="0"/>
                <a:cs typeface="Calibri" panose="020F0502020204030204" pitchFamily="34" charset="0"/>
              </a:rPr>
              <a:t>signs</a:t>
            </a:r>
            <a:r>
              <a:rPr lang="fr-FR" sz="2400" dirty="0" smtClean="0">
                <a:latin typeface="Calibri" panose="020F0502020204030204" pitchFamily="34" charset="0"/>
                <a:cs typeface="Calibri" panose="020F0502020204030204" pitchFamily="34" charset="0"/>
              </a:rPr>
              <a:t> of </a:t>
            </a:r>
            <a:r>
              <a:rPr lang="fr-FR" sz="2400" dirty="0" err="1" smtClean="0">
                <a:latin typeface="Calibri" panose="020F0502020204030204" pitchFamily="34" charset="0"/>
                <a:cs typeface="Calibri" panose="020F0502020204030204" pitchFamily="34" charset="0"/>
              </a:rPr>
              <a:t>poor</a:t>
            </a:r>
            <a:r>
              <a:rPr lang="fr-FR" sz="2400" dirty="0" smtClean="0">
                <a:latin typeface="Calibri" panose="020F0502020204030204" pitchFamily="34" charset="0"/>
                <a:cs typeface="Calibri" panose="020F0502020204030204" pitchFamily="34" charset="0"/>
              </a:rPr>
              <a:t> mental </a:t>
            </a:r>
            <a:r>
              <a:rPr lang="fr-FR" sz="2400" dirty="0" err="1" smtClean="0">
                <a:latin typeface="Calibri" panose="020F0502020204030204" pitchFamily="34" charset="0"/>
                <a:cs typeface="Calibri" panose="020F0502020204030204" pitchFamily="34" charset="0"/>
              </a:rPr>
              <a:t>health</a:t>
            </a:r>
            <a:r>
              <a:rPr lang="fr-FR" sz="2400" dirty="0" smtClean="0">
                <a:latin typeface="Calibri" panose="020F0502020204030204" pitchFamily="34" charset="0"/>
                <a:cs typeface="Calibri" panose="020F0502020204030204" pitchFamily="34" charset="0"/>
              </a:rPr>
              <a:t>, at </a:t>
            </a:r>
            <a:r>
              <a:rPr lang="fr-FR" sz="2400" dirty="0" err="1" smtClean="0">
                <a:latin typeface="Calibri" panose="020F0502020204030204" pitchFamily="34" charset="0"/>
                <a:cs typeface="Calibri" panose="020F0502020204030204" pitchFamily="34" charset="0"/>
              </a:rPr>
              <a:t>any</a:t>
            </a:r>
            <a:r>
              <a:rPr lang="fr-FR" sz="2400" dirty="0" smtClean="0">
                <a:latin typeface="Calibri" panose="020F0502020204030204" pitchFamily="34" charset="0"/>
                <a:cs typeface="Calibri" panose="020F0502020204030204" pitchFamily="34" charset="0"/>
              </a:rPr>
              <a:t> </a:t>
            </a:r>
            <a:r>
              <a:rPr lang="fr-FR" sz="2400" dirty="0" err="1" smtClean="0">
                <a:latin typeface="Calibri" panose="020F0502020204030204" pitchFamily="34" charset="0"/>
                <a:cs typeface="Calibri" panose="020F0502020204030204" pitchFamily="34" charset="0"/>
              </a:rPr>
              <a:t>given</a:t>
            </a:r>
            <a:r>
              <a:rPr lang="fr-FR" sz="2400" dirty="0" smtClean="0">
                <a:latin typeface="Calibri" panose="020F0502020204030204" pitchFamily="34" charset="0"/>
                <a:cs typeface="Calibri" panose="020F0502020204030204" pitchFamily="34" charset="0"/>
              </a:rPr>
              <a:t> time </a:t>
            </a:r>
            <a:r>
              <a:rPr lang="fr-FR" sz="2400" dirty="0" smtClean="0">
                <a:solidFill>
                  <a:srgbClr val="0070C0"/>
                </a:solidFill>
                <a:latin typeface="Calibri" panose="020F0502020204030204" pitchFamily="34" charset="0"/>
                <a:cs typeface="Calibri" panose="020F0502020204030204" pitchFamily="34" charset="0"/>
              </a:rPr>
              <a:t>(WHO) </a:t>
            </a:r>
          </a:p>
          <a:p>
            <a:endParaRPr lang="fr-FR" sz="2400" dirty="0">
              <a:solidFill>
                <a:srgbClr val="0070C0"/>
              </a:solidFill>
              <a:latin typeface="Calibri" panose="020F0502020204030204" pitchFamily="34" charset="0"/>
              <a:cs typeface="Calibri" panose="020F0502020204030204" pitchFamily="34" charset="0"/>
            </a:endParaRPr>
          </a:p>
          <a:p>
            <a:pPr marL="0" indent="0">
              <a:buNone/>
            </a:pPr>
            <a:endParaRPr lang="fr-FR" sz="2400" dirty="0" smtClean="0">
              <a:solidFill>
                <a:srgbClr val="0070C0"/>
              </a:solidFill>
              <a:latin typeface="Calibri" panose="020F0502020204030204" pitchFamily="34" charset="0"/>
              <a:cs typeface="Calibri" panose="020F0502020204030204" pitchFamily="34" charset="0"/>
            </a:endParaRPr>
          </a:p>
          <a:p>
            <a:r>
              <a:rPr lang="fr-FR" sz="2400" dirty="0" smtClean="0">
                <a:latin typeface="Calibri" panose="020F0502020204030204" pitchFamily="34" charset="0"/>
                <a:cs typeface="Calibri" panose="020F0502020204030204" pitchFamily="34" charset="0"/>
              </a:rPr>
              <a:t>About of </a:t>
            </a:r>
            <a:r>
              <a:rPr lang="fr-FR" sz="2400" dirty="0" err="1" smtClean="0">
                <a:latin typeface="Calibri" panose="020F0502020204030204" pitchFamily="34" charset="0"/>
                <a:cs typeface="Calibri" panose="020F0502020204030204" pitchFamily="34" charset="0"/>
              </a:rPr>
              <a:t>half</a:t>
            </a:r>
            <a:r>
              <a:rPr lang="fr-FR" sz="2400" dirty="0" smtClean="0">
                <a:latin typeface="Calibri" panose="020F0502020204030204" pitchFamily="34" charset="0"/>
                <a:cs typeface="Calibri" panose="020F0502020204030204" pitchFamily="34" charset="0"/>
              </a:rPr>
              <a:t> of all mental </a:t>
            </a:r>
            <a:r>
              <a:rPr lang="fr-FR" sz="2400" dirty="0" err="1" smtClean="0">
                <a:latin typeface="Calibri" panose="020F0502020204030204" pitchFamily="34" charset="0"/>
                <a:cs typeface="Calibri" panose="020F0502020204030204" pitchFamily="34" charset="0"/>
              </a:rPr>
              <a:t>illness</a:t>
            </a:r>
            <a:r>
              <a:rPr lang="fr-FR" sz="2400" dirty="0" smtClean="0">
                <a:latin typeface="Calibri" panose="020F0502020204030204" pitchFamily="34" charset="0"/>
                <a:cs typeface="Calibri" panose="020F0502020204030204" pitchFamily="34" charset="0"/>
              </a:rPr>
              <a:t> </a:t>
            </a:r>
            <a:r>
              <a:rPr lang="fr-FR" sz="2400" dirty="0" err="1" smtClean="0">
                <a:latin typeface="Calibri" panose="020F0502020204030204" pitchFamily="34" charset="0"/>
                <a:cs typeface="Calibri" panose="020F0502020204030204" pitchFamily="34" charset="0"/>
              </a:rPr>
              <a:t>begin</a:t>
            </a:r>
            <a:r>
              <a:rPr lang="fr-FR" sz="2400" dirty="0" smtClean="0">
                <a:latin typeface="Calibri" panose="020F0502020204030204" pitchFamily="34" charset="0"/>
                <a:cs typeface="Calibri" panose="020F0502020204030204" pitchFamily="34" charset="0"/>
              </a:rPr>
              <a:t> in </a:t>
            </a:r>
            <a:r>
              <a:rPr lang="fr-FR" sz="2400" dirty="0" err="1" smtClean="0">
                <a:latin typeface="Calibri" panose="020F0502020204030204" pitchFamily="34" charset="0"/>
                <a:cs typeface="Calibri" panose="020F0502020204030204" pitchFamily="34" charset="0"/>
              </a:rPr>
              <a:t>childhood</a:t>
            </a:r>
            <a:r>
              <a:rPr lang="fr-FR" sz="2400" dirty="0" smtClean="0">
                <a:latin typeface="Calibri" panose="020F0502020204030204" pitchFamily="34" charset="0"/>
                <a:cs typeface="Calibri" panose="020F0502020204030204" pitchFamily="34" charset="0"/>
              </a:rPr>
              <a:t> and adolescence  </a:t>
            </a:r>
            <a:r>
              <a:rPr lang="fr-FR" sz="2400" dirty="0" smtClean="0">
                <a:solidFill>
                  <a:srgbClr val="0070C0"/>
                </a:solidFill>
                <a:latin typeface="Calibri" panose="020F0502020204030204" pitchFamily="34" charset="0"/>
                <a:cs typeface="Calibri" panose="020F0502020204030204" pitchFamily="34" charset="0"/>
              </a:rPr>
              <a:t>(WHO)</a:t>
            </a:r>
          </a:p>
          <a:p>
            <a:endParaRPr lang="fr-FR" dirty="0" smtClean="0"/>
          </a:p>
        </p:txBody>
      </p:sp>
    </p:spTree>
    <p:extLst>
      <p:ext uri="{BB962C8B-B14F-4D97-AF65-F5344CB8AC3E}">
        <p14:creationId xmlns:p14="http://schemas.microsoft.com/office/powerpoint/2010/main" val="545568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70C0"/>
                </a:solidFill>
              </a:rPr>
              <a:t>MENTAL HEALTH PROMOTION AND PREVENTION </a:t>
            </a:r>
            <a:endParaRPr lang="fr-FR" dirty="0"/>
          </a:p>
        </p:txBody>
      </p:sp>
      <p:sp>
        <p:nvSpPr>
          <p:cNvPr id="3" name="Espace réservé du texte 2"/>
          <p:cNvSpPr>
            <a:spLocks noGrp="1"/>
          </p:cNvSpPr>
          <p:nvPr>
            <p:ph type="body" idx="1"/>
          </p:nvPr>
        </p:nvSpPr>
        <p:spPr/>
        <p:txBody>
          <a:bodyPr/>
          <a:lstStyle/>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235" y="3527550"/>
            <a:ext cx="9265023" cy="2873250"/>
          </a:xfrm>
          <a:prstGeom prst="rect">
            <a:avLst/>
          </a:prstGeom>
        </p:spPr>
      </p:pic>
    </p:spTree>
    <p:extLst>
      <p:ext uri="{BB962C8B-B14F-4D97-AF65-F5344CB8AC3E}">
        <p14:creationId xmlns:p14="http://schemas.microsoft.com/office/powerpoint/2010/main" val="28277337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texte 2"/>
          <p:cNvSpPr>
            <a:spLocks noGrp="1"/>
          </p:cNvSpPr>
          <p:nvPr>
            <p:ph type="body" idx="1"/>
          </p:nvPr>
        </p:nvSpPr>
        <p:spPr/>
        <p:txBody>
          <a:bodyPr/>
          <a:lstStyle/>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292" y="744009"/>
            <a:ext cx="10058400" cy="5567082"/>
          </a:xfrm>
          <a:prstGeom prst="rect">
            <a:avLst/>
          </a:prstGeom>
        </p:spPr>
      </p:pic>
      <p:sp>
        <p:nvSpPr>
          <p:cNvPr id="6" name="Rectangle 5"/>
          <p:cNvSpPr/>
          <p:nvPr/>
        </p:nvSpPr>
        <p:spPr>
          <a:xfrm>
            <a:off x="2059312" y="1216714"/>
            <a:ext cx="5806654" cy="769441"/>
          </a:xfrm>
          <a:prstGeom prst="rect">
            <a:avLst/>
          </a:prstGeom>
        </p:spPr>
        <p:txBody>
          <a:bodyPr wrap="none">
            <a:spAutoFit/>
          </a:bodyPr>
          <a:lstStyle/>
          <a:p>
            <a:r>
              <a:rPr lang="fr-FR" sz="4400" b="1" dirty="0">
                <a:solidFill>
                  <a:srgbClr val="C00000"/>
                </a:solidFill>
                <a:latin typeface="Calibri" panose="020F0502020204030204" pitchFamily="34" charset="0"/>
                <a:cs typeface="Calibri" panose="020F0502020204030204" pitchFamily="34" charset="0"/>
              </a:rPr>
              <a:t>Regular Physical </a:t>
            </a:r>
            <a:r>
              <a:rPr lang="fr-FR" sz="4400" b="1" dirty="0" err="1">
                <a:solidFill>
                  <a:srgbClr val="C00000"/>
                </a:solidFill>
                <a:latin typeface="Calibri" panose="020F0502020204030204" pitchFamily="34" charset="0"/>
                <a:cs typeface="Calibri" panose="020F0502020204030204" pitchFamily="34" charset="0"/>
              </a:rPr>
              <a:t>activity</a:t>
            </a:r>
            <a:endParaRPr lang="fr-FR" sz="4400" dirty="0"/>
          </a:p>
        </p:txBody>
      </p:sp>
    </p:spTree>
    <p:extLst>
      <p:ext uri="{BB962C8B-B14F-4D97-AF65-F5344CB8AC3E}">
        <p14:creationId xmlns:p14="http://schemas.microsoft.com/office/powerpoint/2010/main" val="3072236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C00000"/>
                </a:solidFill>
                <a:latin typeface="Calibri" panose="020F0502020204030204" pitchFamily="34" charset="0"/>
                <a:cs typeface="Calibri" panose="020F0502020204030204" pitchFamily="34" charset="0"/>
              </a:rPr>
              <a:t>Regular Physical </a:t>
            </a:r>
            <a:r>
              <a:rPr lang="fr-FR" b="1" dirty="0" err="1">
                <a:solidFill>
                  <a:srgbClr val="C00000"/>
                </a:solidFill>
                <a:latin typeface="Calibri" panose="020F0502020204030204" pitchFamily="34" charset="0"/>
                <a:cs typeface="Calibri" panose="020F0502020204030204" pitchFamily="34" charset="0"/>
              </a:rPr>
              <a:t>activity</a:t>
            </a:r>
            <a:endParaRPr lang="fr-FR" b="1" dirty="0">
              <a:solidFill>
                <a:srgbClr val="0070C0"/>
              </a:solidFill>
            </a:endParaRPr>
          </a:p>
        </p:txBody>
      </p:sp>
      <p:sp>
        <p:nvSpPr>
          <p:cNvPr id="3" name="Espace réservé du contenu 2"/>
          <p:cNvSpPr>
            <a:spLocks noGrp="1"/>
          </p:cNvSpPr>
          <p:nvPr>
            <p:ph idx="1"/>
          </p:nvPr>
        </p:nvSpPr>
        <p:spPr/>
        <p:txBody>
          <a:bodyPr>
            <a:normAutofit/>
          </a:bodyPr>
          <a:lstStyle/>
          <a:p>
            <a:pPr marL="0" indent="0">
              <a:buNone/>
            </a:pPr>
            <a:endParaRPr lang="fr-FR" sz="2400" dirty="0" smtClean="0">
              <a:latin typeface="Calibri" panose="020F0502020204030204" pitchFamily="34" charset="0"/>
              <a:cs typeface="Calibri" panose="020F0502020204030204" pitchFamily="34" charset="0"/>
            </a:endParaRPr>
          </a:p>
          <a:p>
            <a:pPr marL="0" indent="0">
              <a:buNone/>
            </a:pPr>
            <a:endParaRPr lang="fr-FR" sz="2400" dirty="0" smtClean="0">
              <a:latin typeface="Calibri" panose="020F0502020204030204" pitchFamily="34" charset="0"/>
              <a:cs typeface="Calibri" panose="020F0502020204030204" pitchFamily="34" charset="0"/>
            </a:endParaRPr>
          </a:p>
          <a:p>
            <a:pPr>
              <a:buFont typeface="Wingdings" panose="05000000000000000000" pitchFamily="2" charset="2"/>
              <a:buChar char="§"/>
            </a:pPr>
            <a:r>
              <a:rPr lang="fr-FR" sz="2400" dirty="0" err="1" smtClean="0">
                <a:latin typeface="Calibri" panose="020F0502020204030204" pitchFamily="34" charset="0"/>
                <a:cs typeface="Calibri" panose="020F0502020204030204" pitchFamily="34" charset="0"/>
              </a:rPr>
              <a:t>Reduce</a:t>
            </a:r>
            <a:r>
              <a:rPr lang="fr-FR" sz="2400" dirty="0" smtClean="0">
                <a:latin typeface="Calibri" panose="020F0502020204030204" pitchFamily="34" charset="0"/>
                <a:cs typeface="Calibri" panose="020F0502020204030204" pitchFamily="34" charset="0"/>
              </a:rPr>
              <a:t> </a:t>
            </a:r>
            <a:r>
              <a:rPr lang="fr-FR" sz="2400" dirty="0" err="1" smtClean="0">
                <a:latin typeface="Calibri" panose="020F0502020204030204" pitchFamily="34" charset="0"/>
                <a:cs typeface="Calibri" panose="020F0502020204030204" pitchFamily="34" charset="0"/>
              </a:rPr>
              <a:t>anxiety</a:t>
            </a:r>
            <a:r>
              <a:rPr lang="fr-FR" sz="2400" dirty="0">
                <a:latin typeface="Calibri" panose="020F0502020204030204" pitchFamily="34" charset="0"/>
                <a:cs typeface="Calibri" panose="020F0502020204030204" pitchFamily="34" charset="0"/>
              </a:rPr>
              <a:t> </a:t>
            </a:r>
            <a:r>
              <a:rPr lang="fr-FR" sz="2400" dirty="0" smtClean="0">
                <a:latin typeface="Calibri" panose="020F0502020204030204" pitchFamily="34" charset="0"/>
                <a:cs typeface="Calibri" panose="020F0502020204030204" pitchFamily="34" charset="0"/>
              </a:rPr>
              <a:t>and stress </a:t>
            </a:r>
          </a:p>
          <a:p>
            <a:pPr>
              <a:buFont typeface="Wingdings" panose="05000000000000000000" pitchFamily="2" charset="2"/>
              <a:buChar char="§"/>
            </a:pPr>
            <a:endParaRPr lang="fr-FR" sz="2400" dirty="0" smtClean="0">
              <a:latin typeface="Calibri" panose="020F0502020204030204" pitchFamily="34" charset="0"/>
              <a:cs typeface="Calibri" panose="020F0502020204030204" pitchFamily="34" charset="0"/>
            </a:endParaRPr>
          </a:p>
          <a:p>
            <a:pPr>
              <a:buFont typeface="Wingdings" panose="05000000000000000000" pitchFamily="2" charset="2"/>
              <a:buChar char="§"/>
            </a:pPr>
            <a:r>
              <a:rPr lang="fr-FR" sz="2400" dirty="0" err="1" smtClean="0">
                <a:latin typeface="Calibri" panose="020F0502020204030204" pitchFamily="34" charset="0"/>
                <a:cs typeface="Calibri" panose="020F0502020204030204" pitchFamily="34" charset="0"/>
              </a:rPr>
              <a:t>Increase</a:t>
            </a:r>
            <a:r>
              <a:rPr lang="fr-FR" sz="2400" dirty="0" smtClean="0">
                <a:latin typeface="Calibri" panose="020F0502020204030204" pitchFamily="34" charset="0"/>
                <a:cs typeface="Calibri" panose="020F0502020204030204" pitchFamily="34" charset="0"/>
              </a:rPr>
              <a:t> self </a:t>
            </a:r>
            <a:r>
              <a:rPr lang="fr-FR" sz="2400" dirty="0" err="1" smtClean="0">
                <a:latin typeface="Calibri" panose="020F0502020204030204" pitchFamily="34" charset="0"/>
                <a:cs typeface="Calibri" panose="020F0502020204030204" pitchFamily="34" charset="0"/>
              </a:rPr>
              <a:t>esteem</a:t>
            </a:r>
            <a:r>
              <a:rPr lang="fr-FR" sz="2400" dirty="0" smtClean="0">
                <a:latin typeface="Calibri" panose="020F0502020204030204" pitchFamily="34" charset="0"/>
                <a:cs typeface="Calibri" panose="020F0502020204030204" pitchFamily="34" charset="0"/>
              </a:rPr>
              <a:t> </a:t>
            </a:r>
          </a:p>
          <a:p>
            <a:pPr>
              <a:buFont typeface="Wingdings" panose="05000000000000000000" pitchFamily="2" charset="2"/>
              <a:buChar char="§"/>
            </a:pPr>
            <a:endParaRPr lang="fr-FR" sz="2400" dirty="0" smtClean="0">
              <a:latin typeface="Calibri" panose="020F0502020204030204" pitchFamily="34" charset="0"/>
              <a:cs typeface="Calibri" panose="020F0502020204030204" pitchFamily="34" charset="0"/>
            </a:endParaRPr>
          </a:p>
          <a:p>
            <a:pPr>
              <a:buFont typeface="Wingdings" panose="05000000000000000000" pitchFamily="2" charset="2"/>
              <a:buChar char="§"/>
            </a:pPr>
            <a:r>
              <a:rPr lang="fr-FR" sz="2400" dirty="0" err="1" smtClean="0">
                <a:latin typeface="Calibri" panose="020F0502020204030204" pitchFamily="34" charset="0"/>
                <a:cs typeface="Calibri" panose="020F0502020204030204" pitchFamily="34" charset="0"/>
              </a:rPr>
              <a:t>Improve</a:t>
            </a:r>
            <a:r>
              <a:rPr lang="fr-FR" sz="2400" dirty="0" smtClean="0">
                <a:latin typeface="Calibri" panose="020F0502020204030204" pitchFamily="34" charset="0"/>
                <a:cs typeface="Calibri" panose="020F0502020204030204" pitchFamily="34" charset="0"/>
              </a:rPr>
              <a:t> the </a:t>
            </a:r>
            <a:r>
              <a:rPr lang="fr-FR" sz="2400" dirty="0" err="1" smtClean="0">
                <a:latin typeface="Calibri" panose="020F0502020204030204" pitchFamily="34" charset="0"/>
                <a:cs typeface="Calibri" panose="020F0502020204030204" pitchFamily="34" charset="0"/>
              </a:rPr>
              <a:t>quality</a:t>
            </a:r>
            <a:r>
              <a:rPr lang="fr-FR" sz="2400" dirty="0" smtClean="0">
                <a:latin typeface="Calibri" panose="020F0502020204030204" pitchFamily="34" charset="0"/>
                <a:cs typeface="Calibri" panose="020F0502020204030204" pitchFamily="34" charset="0"/>
              </a:rPr>
              <a:t> of </a:t>
            </a:r>
            <a:r>
              <a:rPr lang="fr-FR" sz="2400" dirty="0" err="1" smtClean="0">
                <a:latin typeface="Calibri" panose="020F0502020204030204" pitchFamily="34" charset="0"/>
                <a:cs typeface="Calibri" panose="020F0502020204030204" pitchFamily="34" charset="0"/>
              </a:rPr>
              <a:t>sleep</a:t>
            </a:r>
            <a:endParaRPr lang="fr-FR" sz="2400" dirty="0" smtClean="0">
              <a:latin typeface="Calibri" panose="020F0502020204030204" pitchFamily="34" charset="0"/>
              <a:cs typeface="Calibri" panose="020F0502020204030204" pitchFamily="34" charset="0"/>
            </a:endParaRPr>
          </a:p>
          <a:p>
            <a:pPr marL="0" indent="0">
              <a:buNone/>
            </a:pPr>
            <a:endParaRPr lang="fr-FR" dirty="0" smtClean="0"/>
          </a:p>
        </p:txBody>
      </p:sp>
    </p:spTree>
    <p:extLst>
      <p:ext uri="{BB962C8B-B14F-4D97-AF65-F5344CB8AC3E}">
        <p14:creationId xmlns:p14="http://schemas.microsoft.com/office/powerpoint/2010/main" val="35009718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C00000"/>
                </a:solidFill>
              </a:rPr>
              <a:t>Nutrition </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2447" y="2353235"/>
            <a:ext cx="6723529" cy="2985247"/>
          </a:xfrm>
        </p:spPr>
      </p:pic>
    </p:spTree>
    <p:extLst>
      <p:ext uri="{BB962C8B-B14F-4D97-AF65-F5344CB8AC3E}">
        <p14:creationId xmlns:p14="http://schemas.microsoft.com/office/powerpoint/2010/main" val="42558496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Nutrition </a:t>
            </a:r>
            <a:endParaRPr lang="fr-FR" b="1" dirty="0">
              <a:solidFill>
                <a:srgbClr val="C00000"/>
              </a:solidFill>
            </a:endParaRPr>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sz="2400" dirty="0" err="1" smtClean="0">
                <a:latin typeface="Calibri" panose="020F0502020204030204" pitchFamily="34" charset="0"/>
                <a:cs typeface="Calibri" panose="020F0502020204030204" pitchFamily="34" charset="0"/>
              </a:rPr>
              <a:t>Vitamin</a:t>
            </a:r>
            <a:r>
              <a:rPr lang="fr-FR" sz="2400" dirty="0" smtClean="0">
                <a:latin typeface="Calibri" panose="020F0502020204030204" pitchFamily="34" charset="0"/>
                <a:cs typeface="Calibri" panose="020F0502020204030204" pitchFamily="34" charset="0"/>
              </a:rPr>
              <a:t> </a:t>
            </a:r>
            <a:r>
              <a:rPr lang="fr-FR" sz="2400" dirty="0">
                <a:latin typeface="Calibri" panose="020F0502020204030204" pitchFamily="34" charset="0"/>
                <a:cs typeface="Calibri" panose="020F0502020204030204" pitchFamily="34" charset="0"/>
              </a:rPr>
              <a:t>(B,C,D,E) and </a:t>
            </a:r>
            <a:r>
              <a:rPr lang="fr-FR" sz="2400" dirty="0" err="1">
                <a:latin typeface="Calibri" panose="020F0502020204030204" pitchFamily="34" charset="0"/>
                <a:cs typeface="Calibri" panose="020F0502020204030204" pitchFamily="34" charset="0"/>
              </a:rPr>
              <a:t>mineral</a:t>
            </a:r>
            <a:r>
              <a:rPr lang="fr-FR" sz="2400" dirty="0">
                <a:latin typeface="Calibri" panose="020F0502020204030204" pitchFamily="34" charset="0"/>
                <a:cs typeface="Calibri" panose="020F0502020204030204" pitchFamily="34" charset="0"/>
              </a:rPr>
              <a:t> </a:t>
            </a:r>
            <a:r>
              <a:rPr lang="fr-FR" sz="2400" dirty="0" err="1">
                <a:latin typeface="Calibri" panose="020F0502020204030204" pitchFamily="34" charset="0"/>
                <a:cs typeface="Calibri" panose="020F0502020204030204" pitchFamily="34" charset="0"/>
              </a:rPr>
              <a:t>deficiencies</a:t>
            </a:r>
            <a:r>
              <a:rPr lang="fr-FR" sz="2400" dirty="0">
                <a:latin typeface="Calibri" panose="020F0502020204030204" pitchFamily="34" charset="0"/>
                <a:cs typeface="Calibri" panose="020F0502020204030204" pitchFamily="34" charset="0"/>
              </a:rPr>
              <a:t>( calcium ,</a:t>
            </a:r>
            <a:r>
              <a:rPr lang="fr-FR" sz="2400" dirty="0" err="1">
                <a:latin typeface="Calibri" panose="020F0502020204030204" pitchFamily="34" charset="0"/>
                <a:cs typeface="Calibri" panose="020F0502020204030204" pitchFamily="34" charset="0"/>
              </a:rPr>
              <a:t>iodine</a:t>
            </a:r>
            <a:r>
              <a:rPr lang="fr-FR" sz="2400" dirty="0">
                <a:latin typeface="Calibri" panose="020F0502020204030204" pitchFamily="34" charset="0"/>
                <a:cs typeface="Calibri" panose="020F0502020204030204" pitchFamily="34" charset="0"/>
              </a:rPr>
              <a:t> , </a:t>
            </a:r>
            <a:r>
              <a:rPr lang="fr-FR" sz="2400" dirty="0" err="1">
                <a:latin typeface="Calibri" panose="020F0502020204030204" pitchFamily="34" charset="0"/>
                <a:cs typeface="Calibri" panose="020F0502020204030204" pitchFamily="34" charset="0"/>
              </a:rPr>
              <a:t>iron</a:t>
            </a:r>
            <a:r>
              <a:rPr lang="fr-FR" sz="2400" dirty="0">
                <a:latin typeface="Calibri" panose="020F0502020204030204" pitchFamily="34" charset="0"/>
                <a:cs typeface="Calibri" panose="020F0502020204030204" pitchFamily="34" charset="0"/>
              </a:rPr>
              <a:t>, </a:t>
            </a:r>
            <a:r>
              <a:rPr lang="fr-FR" sz="2400" dirty="0" err="1">
                <a:latin typeface="Calibri" panose="020F0502020204030204" pitchFamily="34" charset="0"/>
                <a:cs typeface="Calibri" panose="020F0502020204030204" pitchFamily="34" charset="0"/>
              </a:rPr>
              <a:t>magnisium</a:t>
            </a:r>
            <a:r>
              <a:rPr lang="fr-FR" sz="2400" dirty="0">
                <a:latin typeface="Calibri" panose="020F0502020204030204" pitchFamily="34" charset="0"/>
                <a:cs typeface="Calibri" panose="020F0502020204030204" pitchFamily="34" charset="0"/>
              </a:rPr>
              <a:t>) affect </a:t>
            </a:r>
            <a:r>
              <a:rPr lang="fr-FR" sz="2400" dirty="0" err="1">
                <a:latin typeface="Calibri" panose="020F0502020204030204" pitchFamily="34" charset="0"/>
                <a:cs typeface="Calibri" panose="020F0502020204030204" pitchFamily="34" charset="0"/>
              </a:rPr>
              <a:t>cognitition</a:t>
            </a:r>
            <a:r>
              <a:rPr lang="fr-FR" sz="2400" dirty="0">
                <a:latin typeface="Calibri" panose="020F0502020204030204" pitchFamily="34" charset="0"/>
                <a:cs typeface="Calibri" panose="020F0502020204030204" pitchFamily="34" charset="0"/>
              </a:rPr>
              <a:t> and the </a:t>
            </a:r>
            <a:r>
              <a:rPr lang="fr-FR" sz="2400" dirty="0" err="1">
                <a:latin typeface="Calibri" panose="020F0502020204030204" pitchFamily="34" charset="0"/>
                <a:cs typeface="Calibri" panose="020F0502020204030204" pitchFamily="34" charset="0"/>
              </a:rPr>
              <a:t>ability</a:t>
            </a:r>
            <a:r>
              <a:rPr lang="fr-FR" sz="2400" dirty="0">
                <a:latin typeface="Calibri" panose="020F0502020204030204" pitchFamily="34" charset="0"/>
                <a:cs typeface="Calibri" panose="020F0502020204030204" pitchFamily="34" charset="0"/>
              </a:rPr>
              <a:t> to </a:t>
            </a:r>
            <a:r>
              <a:rPr lang="fr-FR" sz="2400" dirty="0" err="1">
                <a:latin typeface="Calibri" panose="020F0502020204030204" pitchFamily="34" charset="0"/>
                <a:cs typeface="Calibri" panose="020F0502020204030204" pitchFamily="34" charset="0"/>
              </a:rPr>
              <a:t>learn</a:t>
            </a:r>
            <a:r>
              <a:rPr lang="fr-FR" sz="2400" dirty="0">
                <a:latin typeface="Calibri" panose="020F0502020204030204" pitchFamily="34" charset="0"/>
                <a:cs typeface="Calibri" panose="020F0502020204030204" pitchFamily="34" charset="0"/>
              </a:rPr>
              <a:t> and </a:t>
            </a:r>
            <a:r>
              <a:rPr lang="fr-FR" sz="2400" dirty="0" err="1">
                <a:latin typeface="Calibri" panose="020F0502020204030204" pitchFamily="34" charset="0"/>
                <a:cs typeface="Calibri" panose="020F0502020204030204" pitchFamily="34" charset="0"/>
              </a:rPr>
              <a:t>retain</a:t>
            </a:r>
            <a:r>
              <a:rPr lang="fr-FR" sz="2400" dirty="0">
                <a:latin typeface="Calibri" panose="020F0502020204030204" pitchFamily="34" charset="0"/>
                <a:cs typeface="Calibri" panose="020F0502020204030204" pitchFamily="34" charset="0"/>
              </a:rPr>
              <a:t> </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Avoid stimulants</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Eat healthy</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Balanced calorie intake</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Avoid alcohol, smoking</a:t>
            </a:r>
          </a:p>
          <a:p>
            <a:endParaRPr lang="fr-FR" dirty="0"/>
          </a:p>
        </p:txBody>
      </p:sp>
    </p:spTree>
    <p:extLst>
      <p:ext uri="{BB962C8B-B14F-4D97-AF65-F5344CB8AC3E}">
        <p14:creationId xmlns:p14="http://schemas.microsoft.com/office/powerpoint/2010/main" val="22988417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C00000"/>
                </a:solidFill>
              </a:rPr>
              <a:t>Sleep </a:t>
            </a:r>
            <a:r>
              <a:rPr lang="fr-FR" b="1" dirty="0" err="1">
                <a:solidFill>
                  <a:srgbClr val="C00000"/>
                </a:solidFill>
              </a:rPr>
              <a:t>hygiene</a:t>
            </a:r>
            <a:r>
              <a:rPr lang="fr-FR" b="1" dirty="0">
                <a:solidFill>
                  <a:srgbClr val="C00000"/>
                </a:solidFill>
              </a:rPr>
              <a:t> </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3540" y="2133600"/>
            <a:ext cx="8014447" cy="3778250"/>
          </a:xfrm>
        </p:spPr>
      </p:pic>
    </p:spTree>
    <p:extLst>
      <p:ext uri="{BB962C8B-B14F-4D97-AF65-F5344CB8AC3E}">
        <p14:creationId xmlns:p14="http://schemas.microsoft.com/office/powerpoint/2010/main" val="899326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Sleep </a:t>
            </a:r>
            <a:r>
              <a:rPr lang="fr-FR" b="1" dirty="0" err="1" smtClean="0">
                <a:solidFill>
                  <a:srgbClr val="C00000"/>
                </a:solidFill>
              </a:rPr>
              <a:t>hygiene</a:t>
            </a:r>
            <a:r>
              <a:rPr lang="fr-FR" b="1" dirty="0" smtClean="0">
                <a:solidFill>
                  <a:srgbClr val="C00000"/>
                </a:solidFill>
              </a:rPr>
              <a:t> </a:t>
            </a:r>
            <a:endParaRPr lang="fr-FR" b="1" dirty="0">
              <a:solidFill>
                <a:srgbClr val="C00000"/>
              </a:solidFill>
            </a:endParaRPr>
          </a:p>
        </p:txBody>
      </p:sp>
      <p:sp>
        <p:nvSpPr>
          <p:cNvPr id="3" name="Espace réservé du contenu 2"/>
          <p:cNvSpPr>
            <a:spLocks noGrp="1"/>
          </p:cNvSpPr>
          <p:nvPr>
            <p:ph idx="1"/>
          </p:nvPr>
        </p:nvSpPr>
        <p:spPr>
          <a:xfrm>
            <a:off x="2589212" y="1662545"/>
            <a:ext cx="8915400" cy="4641273"/>
          </a:xfrm>
        </p:spPr>
        <p:txBody>
          <a:bodyPr>
            <a:noAutofit/>
          </a:bodyPr>
          <a:lstStyle/>
          <a:p>
            <a:pPr>
              <a:buFont typeface="Wingdings" panose="05000000000000000000" pitchFamily="2" charset="2"/>
              <a:buChar char="§"/>
            </a:pPr>
            <a:r>
              <a:rPr lang="en-US" sz="2000" dirty="0" smtClean="0">
                <a:latin typeface="Calibri" panose="020F0502020204030204" pitchFamily="34" charset="0"/>
                <a:cs typeface="Calibri" panose="020F0502020204030204" pitchFamily="34" charset="0"/>
              </a:rPr>
              <a:t>Regular </a:t>
            </a:r>
            <a:r>
              <a:rPr lang="en-US" sz="2000" dirty="0">
                <a:latin typeface="Calibri" panose="020F0502020204030204" pitchFamily="34" charset="0"/>
                <a:cs typeface="Calibri" panose="020F0502020204030204" pitchFamily="34" charset="0"/>
              </a:rPr>
              <a:t>hours</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Sufficient hours</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Avoiding certain activities in the bedroom (such as watching TV)</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Avoid activities requiring a lot of concentration 2 hours before sleep</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Promote relaxation activities before </a:t>
            </a:r>
            <a:r>
              <a:rPr lang="en-US" sz="2000" dirty="0" smtClean="0">
                <a:latin typeface="Calibri" panose="020F0502020204030204" pitchFamily="34" charset="0"/>
                <a:cs typeface="Calibri" panose="020F0502020204030204" pitchFamily="34" charset="0"/>
              </a:rPr>
              <a:t>sleep( warm bath, book..)</a:t>
            </a:r>
          </a:p>
          <a:p>
            <a:pPr>
              <a:buFont typeface="Wingdings" panose="05000000000000000000" pitchFamily="2" charset="2"/>
              <a:buChar char="§"/>
            </a:pPr>
            <a:r>
              <a:rPr lang="fr-FR" sz="2000" dirty="0" err="1">
                <a:latin typeface="Calibri" panose="020F0502020204030204" pitchFamily="34" charset="0"/>
                <a:cs typeface="Calibri" panose="020F0502020204030204" pitchFamily="34" charset="0"/>
              </a:rPr>
              <a:t>Get</a:t>
            </a:r>
            <a:r>
              <a:rPr lang="fr-FR" sz="2000" dirty="0">
                <a:latin typeface="Calibri" panose="020F0502020204030204" pitchFamily="34" charset="0"/>
                <a:cs typeface="Calibri" panose="020F0502020204030204" pitchFamily="34" charset="0"/>
              </a:rPr>
              <a:t> </a:t>
            </a:r>
            <a:r>
              <a:rPr lang="fr-FR" sz="2000" dirty="0" err="1">
                <a:latin typeface="Calibri" panose="020F0502020204030204" pitchFamily="34" charset="0"/>
                <a:cs typeface="Calibri" panose="020F0502020204030204" pitchFamily="34" charset="0"/>
              </a:rPr>
              <a:t>Daylight</a:t>
            </a:r>
            <a:r>
              <a:rPr lang="fr-FR" sz="2000" dirty="0">
                <a:latin typeface="Calibri" panose="020F0502020204030204" pitchFamily="34" charset="0"/>
                <a:cs typeface="Calibri" panose="020F0502020204030204" pitchFamily="34" charset="0"/>
              </a:rPr>
              <a:t> </a:t>
            </a:r>
            <a:r>
              <a:rPr lang="fr-FR" sz="2000" dirty="0" err="1" smtClean="0">
                <a:latin typeface="Calibri" panose="020F0502020204030204" pitchFamily="34" charset="0"/>
                <a:cs typeface="Calibri" panose="020F0502020204030204" pitchFamily="34" charset="0"/>
              </a:rPr>
              <a:t>Exposure</a:t>
            </a:r>
            <a:endParaRPr lang="fr-FR" sz="2000" dirty="0" smtClean="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Cut Down on Caffeine in the Afternoon and </a:t>
            </a:r>
            <a:r>
              <a:rPr lang="en-US" sz="2000" dirty="0" smtClean="0">
                <a:latin typeface="Calibri" panose="020F0502020204030204" pitchFamily="34" charset="0"/>
                <a:cs typeface="Calibri" panose="020F0502020204030204" pitchFamily="34" charset="0"/>
              </a:rPr>
              <a:t>Evening</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Restrict In-Bed Activity: To build a link in your mind between sleep and being in bed, it’s best to only use your bed for sleep </a:t>
            </a:r>
            <a:r>
              <a:rPr lang="en-US" sz="2000" dirty="0" smtClean="0">
                <a:latin typeface="Calibri" panose="020F0502020204030204" pitchFamily="34" charset="0"/>
                <a:cs typeface="Calibri" panose="020F0502020204030204" pitchFamily="34" charset="0"/>
              </a:rPr>
              <a:t>.</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naps relatively short and limited to the early afternoon</a:t>
            </a:r>
            <a:r>
              <a:rPr lang="en-US" sz="2000" dirty="0" smtClean="0">
                <a:latin typeface="Calibri" panose="020F0502020204030204" pitchFamily="34" charset="0"/>
                <a:cs typeface="Calibri" panose="020F0502020204030204" pitchFamily="34" charset="0"/>
              </a:rPr>
              <a:t>.</a:t>
            </a:r>
          </a:p>
          <a:p>
            <a:pPr>
              <a:buFont typeface="Wingdings" panose="05000000000000000000" pitchFamily="2" charset="2"/>
              <a:buChar char="§"/>
            </a:pPr>
            <a:r>
              <a:rPr lang="en-US" sz="2000" dirty="0" smtClean="0">
                <a:latin typeface="Calibri" panose="020F0502020204030204" pitchFamily="34" charset="0"/>
                <a:cs typeface="Calibri" panose="020F0502020204030204" pitchFamily="34" charset="0"/>
              </a:rPr>
              <a:t>Dinner : not late , light </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71923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C00000"/>
                </a:solidFill>
              </a:rPr>
              <a:t>Relaxation </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9753" y="2133600"/>
            <a:ext cx="7676638" cy="3778250"/>
          </a:xfrm>
        </p:spPr>
      </p:pic>
    </p:spTree>
    <p:extLst>
      <p:ext uri="{BB962C8B-B14F-4D97-AF65-F5344CB8AC3E}">
        <p14:creationId xmlns:p14="http://schemas.microsoft.com/office/powerpoint/2010/main" val="35810212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Relaxation </a:t>
            </a:r>
            <a:endParaRPr lang="fr-FR" b="1" dirty="0">
              <a:solidFill>
                <a:srgbClr val="C00000"/>
              </a:solidFill>
            </a:endParaRPr>
          </a:p>
        </p:txBody>
      </p:sp>
      <p:sp>
        <p:nvSpPr>
          <p:cNvPr id="3" name="Espace réservé du contenu 2"/>
          <p:cNvSpPr>
            <a:spLocks noGrp="1"/>
          </p:cNvSpPr>
          <p:nvPr>
            <p:ph idx="1"/>
          </p:nvPr>
        </p:nvSpPr>
        <p:spPr/>
        <p:txBody>
          <a:bodyPr>
            <a:normAutofit/>
          </a:bodyPr>
          <a:lstStyle/>
          <a:p>
            <a:r>
              <a:rPr lang="fr-FR" sz="2400" dirty="0" err="1" smtClean="0">
                <a:latin typeface="Calibri" panose="020F0502020204030204" pitchFamily="34" charset="0"/>
                <a:cs typeface="Calibri" panose="020F0502020204030204" pitchFamily="34" charset="0"/>
              </a:rPr>
              <a:t>Breathing</a:t>
            </a:r>
            <a:r>
              <a:rPr lang="fr-FR" sz="2400" dirty="0" smtClean="0">
                <a:latin typeface="Calibri" panose="020F0502020204030204" pitchFamily="34" charset="0"/>
                <a:cs typeface="Calibri" panose="020F0502020204030204" pitchFamily="34" charset="0"/>
              </a:rPr>
              <a:t> </a:t>
            </a:r>
            <a:r>
              <a:rPr lang="fr-FR" sz="2400" dirty="0" err="1" smtClean="0">
                <a:latin typeface="Calibri" panose="020F0502020204030204" pitchFamily="34" charset="0"/>
                <a:cs typeface="Calibri" panose="020F0502020204030204" pitchFamily="34" charset="0"/>
              </a:rPr>
              <a:t>technic</a:t>
            </a:r>
            <a:endParaRPr lang="fr-FR" sz="2400" dirty="0" smtClean="0">
              <a:latin typeface="Calibri" panose="020F0502020204030204" pitchFamily="34" charset="0"/>
              <a:cs typeface="Calibri" panose="020F0502020204030204" pitchFamily="34" charset="0"/>
            </a:endParaRPr>
          </a:p>
          <a:p>
            <a:r>
              <a:rPr lang="fr-FR" sz="2400" dirty="0" smtClean="0">
                <a:latin typeface="Calibri" panose="020F0502020204030204" pitchFamily="34" charset="0"/>
                <a:cs typeface="Calibri" panose="020F0502020204030204" pitchFamily="34" charset="0"/>
              </a:rPr>
              <a:t>Jacobson , </a:t>
            </a:r>
            <a:r>
              <a:rPr lang="fr-FR" sz="2400" dirty="0" err="1" smtClean="0">
                <a:latin typeface="Calibri" panose="020F0502020204030204" pitchFamily="34" charset="0"/>
                <a:cs typeface="Calibri" panose="020F0502020204030204" pitchFamily="34" charset="0"/>
              </a:rPr>
              <a:t>shultz</a:t>
            </a:r>
            <a:r>
              <a:rPr lang="fr-FR" sz="2400" dirty="0" smtClean="0">
                <a:latin typeface="Calibri" panose="020F0502020204030204" pitchFamily="34" charset="0"/>
                <a:cs typeface="Calibri" panose="020F0502020204030204" pitchFamily="34" charset="0"/>
              </a:rPr>
              <a:t> …</a:t>
            </a:r>
          </a:p>
          <a:p>
            <a:r>
              <a:rPr lang="fr-FR" sz="2400" dirty="0" smtClean="0">
                <a:latin typeface="Calibri" panose="020F0502020204030204" pitchFamily="34" charset="0"/>
                <a:cs typeface="Calibri" panose="020F0502020204030204" pitchFamily="34" charset="0"/>
              </a:rPr>
              <a:t>Warm bath </a:t>
            </a:r>
          </a:p>
          <a:p>
            <a:r>
              <a:rPr lang="fr-FR" sz="2400" dirty="0" err="1" smtClean="0">
                <a:latin typeface="Calibri" panose="020F0502020204030204" pitchFamily="34" charset="0"/>
                <a:cs typeface="Calibri" panose="020F0502020204030204" pitchFamily="34" charset="0"/>
              </a:rPr>
              <a:t>Meditation</a:t>
            </a:r>
            <a:r>
              <a:rPr lang="fr-FR" sz="2400" dirty="0" smtClean="0">
                <a:latin typeface="Calibri" panose="020F0502020204030204" pitchFamily="34" charset="0"/>
                <a:cs typeface="Calibri" panose="020F0502020204030204" pitchFamily="34" charset="0"/>
              </a:rPr>
              <a:t> </a:t>
            </a:r>
          </a:p>
          <a:p>
            <a:r>
              <a:rPr lang="fr-FR" sz="2400" dirty="0" smtClean="0">
                <a:latin typeface="Calibri" panose="020F0502020204030204" pitchFamily="34" charset="0"/>
                <a:cs typeface="Calibri" panose="020F0502020204030204" pitchFamily="34" charset="0"/>
              </a:rPr>
              <a:t>Yoga </a:t>
            </a:r>
          </a:p>
          <a:p>
            <a:r>
              <a:rPr lang="fr-FR" sz="2400" dirty="0" smtClean="0">
                <a:latin typeface="Calibri" panose="020F0502020204030204" pitchFamily="34" charset="0"/>
                <a:cs typeface="Calibri" panose="020F0502020204030204" pitchFamily="34" charset="0"/>
              </a:rPr>
              <a:t>Music </a:t>
            </a:r>
          </a:p>
          <a:p>
            <a:r>
              <a:rPr lang="fr-FR" sz="2400" dirty="0" smtClean="0">
                <a:latin typeface="Calibri" panose="020F0502020204030204" pitchFamily="34" charset="0"/>
                <a:cs typeface="Calibri" panose="020F0502020204030204" pitchFamily="34" charset="0"/>
              </a:rPr>
              <a:t>Sport </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2899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C00000"/>
                </a:solidFill>
              </a:rPr>
              <a:t>Laugh /</a:t>
            </a:r>
            <a:r>
              <a:rPr lang="fr-FR" b="1" dirty="0" err="1">
                <a:solidFill>
                  <a:srgbClr val="C00000"/>
                </a:solidFill>
              </a:rPr>
              <a:t>humor</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4" y="2232212"/>
            <a:ext cx="8124381" cy="3886199"/>
          </a:xfrm>
        </p:spPr>
      </p:pic>
    </p:spTree>
    <p:extLst>
      <p:ext uri="{BB962C8B-B14F-4D97-AF65-F5344CB8AC3E}">
        <p14:creationId xmlns:p14="http://schemas.microsoft.com/office/powerpoint/2010/main" val="1947021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70C0"/>
                </a:solidFill>
              </a:rPr>
              <a:t>Introduction</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v"/>
            </a:pPr>
            <a:r>
              <a:rPr lang="fr-FR" sz="2400" dirty="0">
                <a:latin typeface="Calibri" panose="020F0502020204030204" pitchFamily="34" charset="0"/>
                <a:cs typeface="Calibri" panose="020F0502020204030204" pitchFamily="34" charset="0"/>
              </a:rPr>
              <a:t>AIMS:</a:t>
            </a:r>
          </a:p>
          <a:p>
            <a:pPr>
              <a:buFont typeface="Wingdings" panose="05000000000000000000" pitchFamily="2" charset="2"/>
              <a:buChar char="Ø"/>
            </a:pPr>
            <a:r>
              <a:rPr lang="fr-FR" sz="2400" dirty="0">
                <a:latin typeface="Calibri" panose="020F0502020204030204" pitchFamily="34" charset="0"/>
                <a:cs typeface="Calibri" panose="020F0502020204030204" pitchFamily="34" charset="0"/>
              </a:rPr>
              <a:t>To </a:t>
            </a:r>
            <a:r>
              <a:rPr lang="fr-FR" sz="2400" dirty="0" err="1">
                <a:latin typeface="Calibri" panose="020F0502020204030204" pitchFamily="34" charset="0"/>
                <a:cs typeface="Calibri" panose="020F0502020204030204" pitchFamily="34" charset="0"/>
              </a:rPr>
              <a:t>raise</a:t>
            </a:r>
            <a:r>
              <a:rPr lang="fr-FR" sz="2400" dirty="0">
                <a:latin typeface="Calibri" panose="020F0502020204030204" pitchFamily="34" charset="0"/>
                <a:cs typeface="Calibri" panose="020F0502020204030204" pitchFamily="34" charset="0"/>
              </a:rPr>
              <a:t> </a:t>
            </a:r>
            <a:r>
              <a:rPr lang="fr-FR" sz="2400" dirty="0" err="1">
                <a:latin typeface="Calibri" panose="020F0502020204030204" pitchFamily="34" charset="0"/>
                <a:cs typeface="Calibri" panose="020F0502020204030204" pitchFamily="34" charset="0"/>
              </a:rPr>
              <a:t>awarness</a:t>
            </a:r>
            <a:r>
              <a:rPr lang="fr-FR" sz="2400" dirty="0">
                <a:latin typeface="Calibri" panose="020F0502020204030204" pitchFamily="34" charset="0"/>
                <a:cs typeface="Calibri" panose="020F0502020204030204" pitchFamily="34" charset="0"/>
              </a:rPr>
              <a:t> about mental </a:t>
            </a:r>
            <a:r>
              <a:rPr lang="fr-FR" sz="2400" dirty="0" err="1">
                <a:latin typeface="Calibri" panose="020F0502020204030204" pitchFamily="34" charset="0"/>
                <a:cs typeface="Calibri" panose="020F0502020204030204" pitchFamily="34" charset="0"/>
              </a:rPr>
              <a:t>health</a:t>
            </a:r>
            <a:r>
              <a:rPr lang="fr-FR" sz="2400" dirty="0">
                <a:latin typeface="Calibri" panose="020F0502020204030204" pitchFamily="34" charset="0"/>
                <a:cs typeface="Calibri" panose="020F0502020204030204" pitchFamily="34" charset="0"/>
              </a:rPr>
              <a:t> conditions </a:t>
            </a:r>
          </a:p>
          <a:p>
            <a:pPr>
              <a:buFont typeface="Wingdings" panose="05000000000000000000" pitchFamily="2" charset="2"/>
              <a:buChar char="Ø"/>
            </a:pPr>
            <a:r>
              <a:rPr lang="fr-FR" sz="2400" dirty="0">
                <a:latin typeface="Calibri" panose="020F0502020204030204" pitchFamily="34" charset="0"/>
                <a:cs typeface="Calibri" panose="020F0502020204030204" pitchFamily="34" charset="0"/>
              </a:rPr>
              <a:t>To </a:t>
            </a:r>
            <a:r>
              <a:rPr lang="fr-FR" sz="2400" dirty="0" err="1">
                <a:latin typeface="Calibri" panose="020F0502020204030204" pitchFamily="34" charset="0"/>
                <a:cs typeface="Calibri" panose="020F0502020204030204" pitchFamily="34" charset="0"/>
              </a:rPr>
              <a:t>remove</a:t>
            </a:r>
            <a:r>
              <a:rPr lang="fr-FR" sz="2400" dirty="0">
                <a:latin typeface="Calibri" panose="020F0502020204030204" pitchFamily="34" charset="0"/>
                <a:cs typeface="Calibri" panose="020F0502020204030204" pitchFamily="34" charset="0"/>
              </a:rPr>
              <a:t> the stigma </a:t>
            </a:r>
            <a:r>
              <a:rPr lang="fr-FR" sz="2400" dirty="0" err="1">
                <a:latin typeface="Calibri" panose="020F0502020204030204" pitchFamily="34" charset="0"/>
                <a:cs typeface="Calibri" panose="020F0502020204030204" pitchFamily="34" charset="0"/>
              </a:rPr>
              <a:t>related</a:t>
            </a:r>
            <a:r>
              <a:rPr lang="fr-FR" sz="2400" dirty="0">
                <a:latin typeface="Calibri" panose="020F0502020204030204" pitchFamily="34" charset="0"/>
                <a:cs typeface="Calibri" panose="020F0502020204030204" pitchFamily="34" charset="0"/>
              </a:rPr>
              <a:t> to </a:t>
            </a:r>
            <a:r>
              <a:rPr lang="fr-FR" sz="2400" dirty="0" err="1">
                <a:latin typeface="Calibri" panose="020F0502020204030204" pitchFamily="34" charset="0"/>
                <a:cs typeface="Calibri" panose="020F0502020204030204" pitchFamily="34" charset="0"/>
              </a:rPr>
              <a:t>having</a:t>
            </a:r>
            <a:r>
              <a:rPr lang="fr-FR" sz="2400" dirty="0">
                <a:latin typeface="Calibri" panose="020F0502020204030204" pitchFamily="34" charset="0"/>
                <a:cs typeface="Calibri" panose="020F0502020204030204" pitchFamily="34" charset="0"/>
              </a:rPr>
              <a:t> a mental </a:t>
            </a:r>
            <a:r>
              <a:rPr lang="fr-FR" sz="2400" dirty="0" err="1">
                <a:latin typeface="Calibri" panose="020F0502020204030204" pitchFamily="34" charset="0"/>
                <a:cs typeface="Calibri" panose="020F0502020204030204" pitchFamily="34" charset="0"/>
              </a:rPr>
              <a:t>illness</a:t>
            </a:r>
            <a:r>
              <a:rPr lang="fr-FR" sz="2400" dirty="0">
                <a:latin typeface="Calibri" panose="020F0502020204030204" pitchFamily="34" charset="0"/>
                <a:cs typeface="Calibri" panose="020F0502020204030204" pitchFamily="34" charset="0"/>
              </a:rPr>
              <a:t> </a:t>
            </a:r>
          </a:p>
          <a:p>
            <a:pPr>
              <a:buFont typeface="Wingdings" panose="05000000000000000000" pitchFamily="2" charset="2"/>
              <a:buChar char="Ø"/>
            </a:pPr>
            <a:r>
              <a:rPr lang="fr-FR" sz="2400" dirty="0">
                <a:latin typeface="Calibri" panose="020F0502020204030204" pitchFamily="34" charset="0"/>
                <a:cs typeface="Calibri" panose="020F0502020204030204" pitchFamily="34" charset="0"/>
              </a:rPr>
              <a:t>To encourage </a:t>
            </a:r>
            <a:r>
              <a:rPr lang="fr-FR" sz="2400" dirty="0" err="1">
                <a:latin typeface="Calibri" panose="020F0502020204030204" pitchFamily="34" charset="0"/>
                <a:cs typeface="Calibri" panose="020F0502020204030204" pitchFamily="34" charset="0"/>
              </a:rPr>
              <a:t>student</a:t>
            </a:r>
            <a:r>
              <a:rPr lang="fr-FR" sz="2400" dirty="0">
                <a:latin typeface="Calibri" panose="020F0502020204030204" pitchFamily="34" charset="0"/>
                <a:cs typeface="Calibri" panose="020F0502020204030204" pitchFamily="34" charset="0"/>
              </a:rPr>
              <a:t> to </a:t>
            </a:r>
            <a:r>
              <a:rPr lang="fr-FR" sz="2400" dirty="0" err="1">
                <a:latin typeface="Calibri" panose="020F0502020204030204" pitchFamily="34" charset="0"/>
                <a:cs typeface="Calibri" panose="020F0502020204030204" pitchFamily="34" charset="0"/>
              </a:rPr>
              <a:t>seek</a:t>
            </a:r>
            <a:r>
              <a:rPr lang="fr-FR" sz="2400" dirty="0">
                <a:latin typeface="Calibri" panose="020F0502020204030204" pitchFamily="34" charset="0"/>
                <a:cs typeface="Calibri" panose="020F0502020204030204" pitchFamily="34" charset="0"/>
              </a:rPr>
              <a:t> help </a:t>
            </a:r>
            <a:r>
              <a:rPr lang="fr-FR" sz="2400" dirty="0" err="1">
                <a:latin typeface="Calibri" panose="020F0502020204030204" pitchFamily="34" charset="0"/>
                <a:cs typeface="Calibri" panose="020F0502020204030204" pitchFamily="34" charset="0"/>
              </a:rPr>
              <a:t>when</a:t>
            </a:r>
            <a:r>
              <a:rPr lang="fr-FR" sz="2400" dirty="0">
                <a:latin typeface="Calibri" panose="020F0502020204030204" pitchFamily="34" charset="0"/>
                <a:cs typeface="Calibri" panose="020F0502020204030204" pitchFamily="34" charset="0"/>
              </a:rPr>
              <a:t> </a:t>
            </a:r>
            <a:r>
              <a:rPr lang="fr-FR" sz="2400" dirty="0" err="1">
                <a:latin typeface="Calibri" panose="020F0502020204030204" pitchFamily="34" charset="0"/>
                <a:cs typeface="Calibri" panose="020F0502020204030204" pitchFamily="34" charset="0"/>
              </a:rPr>
              <a:t>they</a:t>
            </a:r>
            <a:r>
              <a:rPr lang="fr-FR" sz="2400" dirty="0">
                <a:latin typeface="Calibri" panose="020F0502020204030204" pitchFamily="34" charset="0"/>
                <a:cs typeface="Calibri" panose="020F0502020204030204" pitchFamily="34" charset="0"/>
              </a:rPr>
              <a:t> </a:t>
            </a:r>
            <a:r>
              <a:rPr lang="fr-FR" sz="2400" dirty="0" err="1">
                <a:latin typeface="Calibri" panose="020F0502020204030204" pitchFamily="34" charset="0"/>
                <a:cs typeface="Calibri" panose="020F0502020204030204" pitchFamily="34" charset="0"/>
              </a:rPr>
              <a:t>needed</a:t>
            </a:r>
            <a:r>
              <a:rPr lang="fr-FR" sz="2400" dirty="0">
                <a:latin typeface="Calibri" panose="020F0502020204030204" pitchFamily="34" charset="0"/>
                <a:cs typeface="Calibri" panose="020F0502020204030204" pitchFamily="34" charset="0"/>
              </a:rPr>
              <a:t> </a:t>
            </a:r>
          </a:p>
          <a:p>
            <a:pPr>
              <a:buFont typeface="Wingdings" panose="05000000000000000000" pitchFamily="2" charset="2"/>
              <a:buChar char="Ø"/>
            </a:pPr>
            <a:r>
              <a:rPr lang="fr-FR" sz="2400" dirty="0">
                <a:latin typeface="Calibri" panose="020F0502020204030204" pitchFamily="34" charset="0"/>
                <a:cs typeface="Calibri" panose="020F0502020204030204" pitchFamily="34" charset="0"/>
              </a:rPr>
              <a:t>To </a:t>
            </a:r>
            <a:r>
              <a:rPr lang="fr-FR" sz="2400" dirty="0" err="1">
                <a:latin typeface="Calibri" panose="020F0502020204030204" pitchFamily="34" charset="0"/>
                <a:cs typeface="Calibri" panose="020F0502020204030204" pitchFamily="34" charset="0"/>
              </a:rPr>
              <a:t>prevent</a:t>
            </a:r>
            <a:r>
              <a:rPr lang="fr-FR" sz="2400" dirty="0">
                <a:latin typeface="Calibri" panose="020F0502020204030204" pitchFamily="34" charset="0"/>
                <a:cs typeface="Calibri" panose="020F0502020204030204" pitchFamily="34" charset="0"/>
              </a:rPr>
              <a:t> </a:t>
            </a:r>
          </a:p>
          <a:p>
            <a:endParaRPr lang="fr-FR" dirty="0"/>
          </a:p>
        </p:txBody>
      </p:sp>
    </p:spTree>
    <p:extLst>
      <p:ext uri="{BB962C8B-B14F-4D97-AF65-F5344CB8AC3E}">
        <p14:creationId xmlns:p14="http://schemas.microsoft.com/office/powerpoint/2010/main" val="35739660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Laugh /</a:t>
            </a:r>
            <a:r>
              <a:rPr lang="fr-FR" b="1" dirty="0" err="1" smtClean="0">
                <a:solidFill>
                  <a:srgbClr val="C00000"/>
                </a:solidFill>
              </a:rPr>
              <a:t>humor</a:t>
            </a:r>
            <a:endParaRPr lang="fr-FR" b="1" dirty="0">
              <a:solidFill>
                <a:srgbClr val="C00000"/>
              </a:solidFill>
            </a:endParaRPr>
          </a:p>
        </p:txBody>
      </p:sp>
      <p:sp>
        <p:nvSpPr>
          <p:cNvPr id="3" name="Espace réservé du contenu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Laugh </a:t>
            </a:r>
            <a:r>
              <a:rPr lang="en-US" sz="2400" dirty="0">
                <a:latin typeface="Calibri" panose="020F0502020204030204" pitchFamily="34" charset="0"/>
                <a:cs typeface="Calibri" panose="020F0502020204030204" pitchFamily="34" charset="0"/>
              </a:rPr>
              <a:t>releases and provides muscle relaxation</a:t>
            </a:r>
          </a:p>
          <a:p>
            <a:r>
              <a:rPr lang="en-US" sz="2400" dirty="0">
                <a:latin typeface="Calibri" panose="020F0502020204030204" pitchFamily="34" charset="0"/>
                <a:cs typeface="Calibri" panose="020F0502020204030204" pitchFamily="34" charset="0"/>
              </a:rPr>
              <a:t>Take some distance from events, play them </a:t>
            </a:r>
            <a:r>
              <a:rPr lang="en-US" sz="2400" dirty="0" smtClean="0">
                <a:latin typeface="Calibri" panose="020F0502020204030204" pitchFamily="34" charset="0"/>
                <a:cs typeface="Calibri" panose="020F0502020204030204" pitchFamily="34" charset="0"/>
              </a:rPr>
              <a:t>down</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Buy tapes of comedians you love and listen to them </a:t>
            </a:r>
            <a:r>
              <a:rPr lang="en-US" sz="2400" dirty="0" smtClean="0">
                <a:latin typeface="Calibri" panose="020F0502020204030204" pitchFamily="34" charset="0"/>
                <a:cs typeface="Calibri" panose="020F0502020204030204" pitchFamily="34" charset="0"/>
              </a:rPr>
              <a:t>when </a:t>
            </a:r>
            <a:r>
              <a:rPr lang="en-US" sz="2400" dirty="0">
                <a:latin typeface="Calibri" panose="020F0502020204030204" pitchFamily="34" charset="0"/>
                <a:cs typeface="Calibri" panose="020F0502020204030204" pitchFamily="34" charset="0"/>
              </a:rPr>
              <a:t>you need a boost</a:t>
            </a:r>
          </a:p>
          <a:p>
            <a:r>
              <a:rPr lang="en-US" sz="2400" dirty="0">
                <a:latin typeface="Calibri" panose="020F0502020204030204" pitchFamily="34" charset="0"/>
                <a:cs typeface="Calibri" panose="020F0502020204030204" pitchFamily="34" charset="0"/>
              </a:rPr>
              <a:t>Read joke books or funny books</a:t>
            </a:r>
          </a:p>
          <a:p>
            <a:r>
              <a:rPr lang="en-US" sz="2400" dirty="0">
                <a:latin typeface="Calibri" panose="020F0502020204030204" pitchFamily="34" charset="0"/>
                <a:cs typeface="Calibri" panose="020F0502020204030204" pitchFamily="34" charset="0"/>
              </a:rPr>
              <a:t>Watch your favorite comedy on TV</a:t>
            </a:r>
          </a:p>
          <a:p>
            <a:r>
              <a:rPr lang="en-US" sz="2400" dirty="0">
                <a:latin typeface="Calibri" panose="020F0502020204030204" pitchFamily="34" charset="0"/>
                <a:cs typeface="Calibri" panose="020F0502020204030204" pitchFamily="34" charset="0"/>
              </a:rPr>
              <a:t>Don't take yourself too seriously</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06336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C00000"/>
                </a:solidFill>
              </a:rPr>
              <a:t>Time management </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9377" y="2133600"/>
            <a:ext cx="7395882" cy="3778250"/>
          </a:xfrm>
        </p:spPr>
      </p:pic>
    </p:spTree>
    <p:extLst>
      <p:ext uri="{BB962C8B-B14F-4D97-AF65-F5344CB8AC3E}">
        <p14:creationId xmlns:p14="http://schemas.microsoft.com/office/powerpoint/2010/main" val="40215700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Time management </a:t>
            </a:r>
            <a:endParaRPr lang="fr-FR" b="1" dirty="0">
              <a:solidFill>
                <a:srgbClr val="C00000"/>
              </a:solidFill>
            </a:endParaRPr>
          </a:p>
        </p:txBody>
      </p:sp>
      <p:sp>
        <p:nvSpPr>
          <p:cNvPr id="3" name="Espace réservé du contenu 2"/>
          <p:cNvSpPr>
            <a:spLocks noGrp="1"/>
          </p:cNvSpPr>
          <p:nvPr>
            <p:ph idx="1"/>
          </p:nvPr>
        </p:nvSpPr>
        <p:spPr/>
        <p:txBody>
          <a:bodyPr>
            <a:noAutofit/>
          </a:bodyPr>
          <a:lstStyle/>
          <a:p>
            <a:r>
              <a:rPr lang="en-US" sz="2400" b="1" dirty="0">
                <a:latin typeface="Calibri" panose="020F0502020204030204" pitchFamily="34" charset="0"/>
                <a:cs typeface="Calibri" panose="020F0502020204030204" pitchFamily="34" charset="0"/>
              </a:rPr>
              <a:t>Objectives: </a:t>
            </a:r>
            <a:r>
              <a:rPr lang="en-US" sz="2400" dirty="0">
                <a:latin typeface="Calibri" panose="020F0502020204030204" pitchFamily="34" charset="0"/>
                <a:cs typeface="Calibri" panose="020F0502020204030204" pitchFamily="34" charset="0"/>
              </a:rPr>
              <a:t>Avoid being </a:t>
            </a:r>
            <a:r>
              <a:rPr lang="en-US" sz="2400" dirty="0" smtClean="0">
                <a:latin typeface="Calibri" panose="020F0502020204030204" pitchFamily="34" charset="0"/>
                <a:cs typeface="Calibri" panose="020F0502020204030204" pitchFamily="34" charset="0"/>
              </a:rPr>
              <a:t>overwhelmed, disorganized , </a:t>
            </a:r>
            <a:r>
              <a:rPr lang="en-US" sz="2400" dirty="0">
                <a:latin typeface="Calibri" panose="020F0502020204030204" pitchFamily="34" charset="0"/>
                <a:cs typeface="Calibri" panose="020F0502020204030204" pitchFamily="34" charset="0"/>
              </a:rPr>
              <a:t>under permanent time pressure</a:t>
            </a:r>
          </a:p>
          <a:p>
            <a:r>
              <a:rPr lang="en-US" sz="2400" b="1" dirty="0" smtClean="0">
                <a:latin typeface="Calibri" panose="020F0502020204030204" pitchFamily="34" charset="0"/>
                <a:cs typeface="Calibri" panose="020F0502020204030204" pitchFamily="34" charset="0"/>
              </a:rPr>
              <a:t>Terms:</a:t>
            </a:r>
            <a:endParaRPr lang="en-US" sz="2400" b="1"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dirty="0" smtClean="0">
                <a:latin typeface="Calibri" panose="020F0502020204030204" pitchFamily="34" charset="0"/>
                <a:cs typeface="Calibri" panose="020F0502020204030204" pitchFamily="34" charset="0"/>
              </a:rPr>
              <a:t>Establish </a:t>
            </a:r>
            <a:r>
              <a:rPr lang="en-US" sz="2400" dirty="0">
                <a:latin typeface="Calibri" panose="020F0502020204030204" pitchFamily="34" charset="0"/>
                <a:cs typeface="Calibri" panose="020F0502020204030204" pitchFamily="34" charset="0"/>
              </a:rPr>
              <a:t>priorities</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A = urgent and important (must be done this week)</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B = urgent (can wait until next week)</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C = important (to be done soon</a:t>
            </a:r>
            <a:r>
              <a:rPr lang="en-US" sz="2400" dirty="0" smtClean="0">
                <a:latin typeface="Calibri" panose="020F0502020204030204" pitchFamily="34" charset="0"/>
                <a:cs typeface="Calibri" panose="020F0502020204030204" pitchFamily="34" charset="0"/>
              </a:rPr>
              <a:t>)</a:t>
            </a:r>
          </a:p>
          <a:p>
            <a:pP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D=not important not urgent ( cancel it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82690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Plan activities</a:t>
            </a:r>
            <a:r>
              <a:rPr lang="en-US" sz="2400" dirty="0">
                <a:latin typeface="Calibri" panose="020F0502020204030204" pitchFamily="34" charset="0"/>
                <a:cs typeface="Calibri" panose="020F0502020204030204" pitchFamily="34" charset="0"/>
              </a:rPr>
              <a:t>: Insert activities in time</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Sufficient and regular rest time </a:t>
            </a:r>
            <a:r>
              <a:rPr lang="en-US" sz="2400" dirty="0" smtClean="0">
                <a:latin typeface="Calibri" panose="020F0502020204030204" pitchFamily="34" charset="0"/>
                <a:cs typeface="Calibri" panose="020F0502020204030204" pitchFamily="34" charset="0"/>
              </a:rPr>
              <a:t>(relaxation</a:t>
            </a:r>
            <a:r>
              <a:rPr lang="en-US" sz="2400" dirty="0">
                <a:latin typeface="Calibri" panose="020F0502020204030204" pitchFamily="34" charset="0"/>
                <a:cs typeface="Calibri" panose="020F0502020204030204" pitchFamily="34" charset="0"/>
              </a:rPr>
              <a:t>, sport, leisure, etc., music, reading, etc</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Social support </a:t>
            </a:r>
            <a:r>
              <a:rPr lang="en-US" sz="2400" dirty="0">
                <a:latin typeface="Calibri" panose="020F0502020204030204" pitchFamily="34" charset="0"/>
                <a:cs typeface="Calibri" panose="020F0502020204030204" pitchFamily="34" charset="0"/>
              </a:rPr>
              <a:t>(friends, family)</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31921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C00000"/>
                </a:solidFill>
              </a:rPr>
              <a:t>Problem </a:t>
            </a:r>
            <a:r>
              <a:rPr lang="fr-FR" b="1" dirty="0" err="1">
                <a:solidFill>
                  <a:srgbClr val="C00000"/>
                </a:solidFill>
              </a:rPr>
              <a:t>resolution</a:t>
            </a:r>
            <a:r>
              <a:rPr lang="fr-FR" b="1" dirty="0">
                <a:solidFill>
                  <a:srgbClr val="C00000"/>
                </a:solidFill>
              </a:rPr>
              <a:t> </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893" y="2447365"/>
            <a:ext cx="7732059" cy="3361764"/>
          </a:xfrm>
        </p:spPr>
      </p:pic>
    </p:spTree>
    <p:extLst>
      <p:ext uri="{BB962C8B-B14F-4D97-AF65-F5344CB8AC3E}">
        <p14:creationId xmlns:p14="http://schemas.microsoft.com/office/powerpoint/2010/main" val="14459790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Problem </a:t>
            </a:r>
            <a:r>
              <a:rPr lang="fr-FR" b="1" dirty="0" err="1" smtClean="0">
                <a:solidFill>
                  <a:srgbClr val="C00000"/>
                </a:solidFill>
              </a:rPr>
              <a:t>resolution</a:t>
            </a:r>
            <a:r>
              <a:rPr lang="fr-FR" b="1" dirty="0" smtClean="0">
                <a:solidFill>
                  <a:srgbClr val="C00000"/>
                </a:solidFill>
              </a:rPr>
              <a:t> </a:t>
            </a:r>
            <a:endParaRPr lang="fr-FR" b="1" dirty="0">
              <a:solidFill>
                <a:srgbClr val="C00000"/>
              </a:solidFill>
            </a:endParaRPr>
          </a:p>
        </p:txBody>
      </p:sp>
      <p:sp>
        <p:nvSpPr>
          <p:cNvPr id="3" name="Espace réservé du contenu 2"/>
          <p:cNvSpPr>
            <a:spLocks noGrp="1"/>
          </p:cNvSpPr>
          <p:nvPr>
            <p:ph idx="1"/>
          </p:nvPr>
        </p:nvSpPr>
        <p:spPr/>
        <p:txBody>
          <a:bodyPr>
            <a:normAutofit/>
          </a:bodyPr>
          <a:lstStyle/>
          <a:p>
            <a:r>
              <a:rPr lang="en-US" sz="2400" b="1" dirty="0">
                <a:latin typeface="Calibri" panose="020F0502020204030204" pitchFamily="34" charset="0"/>
                <a:cs typeface="Calibri" panose="020F0502020204030204" pitchFamily="34" charset="0"/>
              </a:rPr>
              <a:t>Modalities:</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Definition and Formulation of PB</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Solution creation</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Advantages/Disadvantages of each solution</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Decision making (choice of solution)</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Implementation and Evaluation of the chosen solution</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19096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400" b="1" dirty="0" err="1" smtClean="0">
                <a:solidFill>
                  <a:srgbClr val="0070C0"/>
                </a:solidFill>
              </a:rPr>
              <a:t>Thank</a:t>
            </a:r>
            <a:r>
              <a:rPr lang="fr-FR" sz="4400" b="1" dirty="0" smtClean="0">
                <a:solidFill>
                  <a:srgbClr val="0070C0"/>
                </a:solidFill>
              </a:rPr>
              <a:t> </a:t>
            </a:r>
            <a:r>
              <a:rPr lang="fr-FR" sz="4400" b="1" dirty="0" err="1" smtClean="0">
                <a:solidFill>
                  <a:srgbClr val="0070C0"/>
                </a:solidFill>
              </a:rPr>
              <a:t>you</a:t>
            </a:r>
            <a:r>
              <a:rPr lang="fr-FR" sz="4400" b="1" dirty="0" smtClean="0">
                <a:solidFill>
                  <a:srgbClr val="0070C0"/>
                </a:solidFill>
              </a:rPr>
              <a:t> </a:t>
            </a:r>
            <a:endParaRPr lang="fr-FR" sz="4400" b="1" dirty="0">
              <a:solidFill>
                <a:srgbClr val="0070C0"/>
              </a:solidFill>
            </a:endParaRPr>
          </a:p>
        </p:txBody>
      </p:sp>
      <p:sp>
        <p:nvSpPr>
          <p:cNvPr id="3" name="Espace réservé du contenu 2"/>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224060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70C0"/>
                </a:solidFill>
              </a:rPr>
              <a:t>MYTH AND REALITY</a:t>
            </a:r>
            <a:endParaRPr lang="fr-FR" b="1" dirty="0">
              <a:solidFill>
                <a:srgbClr val="0070C0"/>
              </a:solidFill>
            </a:endParaRPr>
          </a:p>
        </p:txBody>
      </p:sp>
      <p:sp>
        <p:nvSpPr>
          <p:cNvPr id="3" name="Espace réservé du texte 2"/>
          <p:cNvSpPr>
            <a:spLocks noGrp="1"/>
          </p:cNvSpPr>
          <p:nvPr>
            <p:ph type="body" idx="1"/>
          </p:nvPr>
        </p:nvSpPr>
        <p:spPr/>
        <p:txBody>
          <a:bodyPr/>
          <a:lstStyle/>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484094"/>
            <a:ext cx="8329800" cy="5518942"/>
          </a:xfrm>
          <a:prstGeom prst="rect">
            <a:avLst/>
          </a:prstGeom>
        </p:spPr>
      </p:pic>
    </p:spTree>
    <p:extLst>
      <p:ext uri="{BB962C8B-B14F-4D97-AF65-F5344CB8AC3E}">
        <p14:creationId xmlns:p14="http://schemas.microsoft.com/office/powerpoint/2010/main" val="2802424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70C0"/>
                </a:solidFill>
              </a:rPr>
              <a:t>Myth and reality ?</a:t>
            </a:r>
            <a:endParaRPr lang="fr-FR" b="1" dirty="0">
              <a:solidFill>
                <a:srgbClr val="0070C0"/>
              </a:solidFill>
            </a:endParaRPr>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Ø"/>
            </a:pPr>
            <a:r>
              <a:rPr lang="en-US" sz="2400" b="1" dirty="0" smtClean="0">
                <a:solidFill>
                  <a:srgbClr val="0070C0"/>
                </a:solidFill>
                <a:latin typeface="Calibri" panose="020F0502020204030204" pitchFamily="34" charset="0"/>
                <a:cs typeface="Calibri" panose="020F0502020204030204" pitchFamily="34" charset="0"/>
              </a:rPr>
              <a:t>MYTH: </a:t>
            </a:r>
            <a:r>
              <a:rPr lang="en-US" sz="2400" dirty="0">
                <a:latin typeface="Calibri" panose="020F0502020204030204" pitchFamily="34" charset="0"/>
                <a:cs typeface="Calibri" panose="020F0502020204030204" pitchFamily="34" charset="0"/>
              </a:rPr>
              <a:t>Mental health disorders are </a:t>
            </a:r>
            <a:r>
              <a:rPr lang="en-US" sz="2400" dirty="0" smtClean="0">
                <a:latin typeface="Calibri" panose="020F0502020204030204" pitchFamily="34" charset="0"/>
                <a:cs typeface="Calibri" panose="020F0502020204030204" pitchFamily="34" charset="0"/>
              </a:rPr>
              <a:t>rare</a:t>
            </a:r>
          </a:p>
          <a:p>
            <a:pPr marL="0" indent="0">
              <a:buNone/>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b="1" dirty="0" smtClean="0">
                <a:solidFill>
                  <a:srgbClr val="0070C0"/>
                </a:solidFill>
                <a:latin typeface="Calibri" panose="020F0502020204030204" pitchFamily="34" charset="0"/>
                <a:cs typeface="Calibri" panose="020F0502020204030204" pitchFamily="34" charset="0"/>
              </a:rPr>
              <a:t>REALITY</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One in five people will face a mental health problem </a:t>
            </a:r>
            <a:r>
              <a:rPr lang="en-US" sz="2400" dirty="0" smtClean="0">
                <a:latin typeface="Calibri" panose="020F0502020204030204" pitchFamily="34" charset="0"/>
                <a:cs typeface="Calibri" panose="020F0502020204030204" pitchFamily="34" charset="0"/>
              </a:rPr>
              <a:t>in course </a:t>
            </a:r>
            <a:r>
              <a:rPr lang="en-US" sz="2400" dirty="0">
                <a:latin typeface="Calibri" panose="020F0502020204030204" pitchFamily="34" charset="0"/>
                <a:cs typeface="Calibri" panose="020F0502020204030204" pitchFamily="34" charset="0"/>
              </a:rPr>
              <a:t>of </a:t>
            </a:r>
            <a:r>
              <a:rPr lang="en-US" sz="2400" dirty="0" smtClean="0">
                <a:latin typeface="Calibri" panose="020F0502020204030204" pitchFamily="34" charset="0"/>
                <a:cs typeface="Calibri" panose="020F0502020204030204" pitchFamily="34" charset="0"/>
              </a:rPr>
              <a:t>his life</a:t>
            </a:r>
          </a:p>
        </p:txBody>
      </p:sp>
    </p:spTree>
    <p:extLst>
      <p:ext uri="{BB962C8B-B14F-4D97-AF65-F5344CB8AC3E}">
        <p14:creationId xmlns:p14="http://schemas.microsoft.com/office/powerpoint/2010/main" val="3333097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70C0"/>
                </a:solidFill>
              </a:rPr>
              <a:t>Myth and reality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en-US" sz="2400" b="1" dirty="0" smtClean="0">
                <a:solidFill>
                  <a:srgbClr val="0070C0"/>
                </a:solidFill>
                <a:latin typeface="Calibri" panose="020F0502020204030204" pitchFamily="34" charset="0"/>
                <a:cs typeface="Calibri" panose="020F0502020204030204" pitchFamily="34" charset="0"/>
              </a:rPr>
              <a:t>MYTH: </a:t>
            </a:r>
            <a:r>
              <a:rPr lang="en-US" sz="2400" dirty="0">
                <a:latin typeface="Calibri" panose="020F0502020204030204" pitchFamily="34" charset="0"/>
                <a:cs typeface="Calibri" panose="020F0502020204030204" pitchFamily="34" charset="0"/>
              </a:rPr>
              <a:t>People with a mental health problem never recover</a:t>
            </a:r>
            <a:r>
              <a:rPr lang="en-US" sz="2400" dirty="0" smtClean="0">
                <a:latin typeface="Calibri" panose="020F0502020204030204" pitchFamily="34" charset="0"/>
                <a:cs typeface="Calibri" panose="020F0502020204030204" pitchFamily="34" charset="0"/>
              </a:rPr>
              <a:t>.</a:t>
            </a:r>
          </a:p>
          <a:p>
            <a:pPr marL="0" indent="0">
              <a:buNone/>
            </a:pPr>
            <a:endParaRPr lang="en-US" sz="2400" dirty="0" smtClean="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b="1" dirty="0" smtClean="0">
                <a:solidFill>
                  <a:srgbClr val="0070C0"/>
                </a:solidFill>
                <a:latin typeface="Calibri" panose="020F0502020204030204" pitchFamily="34" charset="0"/>
                <a:cs typeface="Calibri" panose="020F0502020204030204" pitchFamily="34" charset="0"/>
              </a:rPr>
              <a:t>REALITY :</a:t>
            </a:r>
            <a:r>
              <a:rPr lang="en-US" sz="2400" dirty="0" smtClean="0">
                <a:latin typeface="Calibri" panose="020F0502020204030204" pitchFamily="34" charset="0"/>
                <a:cs typeface="Calibri" panose="020F0502020204030204" pitchFamily="34" charset="0"/>
              </a:rPr>
              <a:t>With </a:t>
            </a:r>
            <a:r>
              <a:rPr lang="en-US" sz="2400" dirty="0">
                <a:latin typeface="Calibri" panose="020F0502020204030204" pitchFamily="34" charset="0"/>
                <a:cs typeface="Calibri" panose="020F0502020204030204" pitchFamily="34" charset="0"/>
              </a:rPr>
              <a:t>the appropriate resources, the majority of people struggling with mental health issues are recovering.</a:t>
            </a:r>
          </a:p>
          <a:p>
            <a:pPr marL="0" indent="0">
              <a:buNone/>
            </a:pPr>
            <a:endParaRPr lang="fr-FR" dirty="0"/>
          </a:p>
        </p:txBody>
      </p:sp>
    </p:spTree>
    <p:extLst>
      <p:ext uri="{BB962C8B-B14F-4D97-AF65-F5344CB8AC3E}">
        <p14:creationId xmlns:p14="http://schemas.microsoft.com/office/powerpoint/2010/main" val="155900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70C0"/>
                </a:solidFill>
              </a:rPr>
              <a:t>Myth and reality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en-US" sz="2400" b="1" dirty="0" smtClean="0">
                <a:solidFill>
                  <a:srgbClr val="0070C0"/>
                </a:solidFill>
                <a:latin typeface="Calibri" panose="020F0502020204030204" pitchFamily="34" charset="0"/>
                <a:cs typeface="Calibri" panose="020F0502020204030204" pitchFamily="34" charset="0"/>
              </a:rPr>
              <a:t>MYTH</a:t>
            </a:r>
            <a:r>
              <a:rPr lang="en-US" sz="2400" dirty="0" smtClean="0">
                <a:latin typeface="Calibri" panose="020F0502020204030204" pitchFamily="34" charset="0"/>
                <a:cs typeface="Calibri" panose="020F0502020204030204" pitchFamily="34" charset="0"/>
              </a:rPr>
              <a:t> : </a:t>
            </a:r>
            <a:r>
              <a:rPr lang="en-US" sz="2400" dirty="0">
                <a:latin typeface="Calibri" panose="020F0502020204030204" pitchFamily="34" charset="0"/>
                <a:cs typeface="Calibri" panose="020F0502020204030204" pitchFamily="34" charset="0"/>
              </a:rPr>
              <a:t>people with depression can get out of it if they really want </a:t>
            </a:r>
            <a:r>
              <a:rPr lang="en-US" sz="2400" dirty="0" smtClean="0">
                <a:latin typeface="Calibri" panose="020F0502020204030204" pitchFamily="34" charset="0"/>
                <a:cs typeface="Calibri" panose="020F0502020204030204" pitchFamily="34" charset="0"/>
              </a:rPr>
              <a:t>to</a:t>
            </a:r>
          </a:p>
          <a:p>
            <a:pPr marL="0" indent="0">
              <a:buNone/>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b="1" dirty="0" smtClean="0">
                <a:solidFill>
                  <a:srgbClr val="0070C0"/>
                </a:solidFill>
                <a:latin typeface="Calibri" panose="020F0502020204030204" pitchFamily="34" charset="0"/>
                <a:cs typeface="Calibri" panose="020F0502020204030204" pitchFamily="34" charset="0"/>
              </a:rPr>
              <a:t>Reality</a:t>
            </a:r>
            <a:r>
              <a:rPr lang="en-US" sz="2400" dirty="0" smtClean="0">
                <a:latin typeface="Calibri" panose="020F0502020204030204" pitchFamily="34" charset="0"/>
                <a:cs typeface="Calibri" panose="020F0502020204030204" pitchFamily="34" charset="0"/>
              </a:rPr>
              <a:t> : People </a:t>
            </a:r>
            <a:r>
              <a:rPr lang="en-US" sz="2400" dirty="0">
                <a:latin typeface="Calibri" panose="020F0502020204030204" pitchFamily="34" charset="0"/>
                <a:cs typeface="Calibri" panose="020F0502020204030204" pitchFamily="34" charset="0"/>
              </a:rPr>
              <a:t>with depression have serious symptoms that are beyond their control.</a:t>
            </a:r>
            <a:endParaRPr lang="fr-FR" sz="2400" dirty="0">
              <a:latin typeface="Calibri" panose="020F0502020204030204" pitchFamily="34" charset="0"/>
              <a:cs typeface="Calibri" panose="020F0502020204030204" pitchFamily="34" charset="0"/>
            </a:endParaRPr>
          </a:p>
          <a:p>
            <a:endParaRPr lang="fr-FR" dirty="0"/>
          </a:p>
        </p:txBody>
      </p:sp>
    </p:spTree>
    <p:extLst>
      <p:ext uri="{BB962C8B-B14F-4D97-AF65-F5344CB8AC3E}">
        <p14:creationId xmlns:p14="http://schemas.microsoft.com/office/powerpoint/2010/main" val="707264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70C0"/>
                </a:solidFill>
              </a:rPr>
              <a:t>Mental </a:t>
            </a:r>
            <a:r>
              <a:rPr lang="fr-FR" b="1" dirty="0" err="1">
                <a:solidFill>
                  <a:srgbClr val="0070C0"/>
                </a:solidFill>
              </a:rPr>
              <a:t>health</a:t>
            </a:r>
            <a:r>
              <a:rPr lang="fr-FR" b="1" dirty="0">
                <a:solidFill>
                  <a:srgbClr val="0070C0"/>
                </a:solidFill>
              </a:rPr>
              <a:t> and violence </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2458226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6140</TotalTime>
  <Words>1255</Words>
  <Application>Microsoft Office PowerPoint</Application>
  <PresentationFormat>Grand écran</PresentationFormat>
  <Paragraphs>165</Paragraphs>
  <Slides>46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46</vt:i4>
      </vt:variant>
    </vt:vector>
  </HeadingPairs>
  <TitlesOfParts>
    <vt:vector size="52" baseType="lpstr">
      <vt:lpstr>Arial</vt:lpstr>
      <vt:lpstr>Calibri</vt:lpstr>
      <vt:lpstr>Century Gothic</vt:lpstr>
      <vt:lpstr>Wingdings</vt:lpstr>
      <vt:lpstr>Wingdings 3</vt:lpstr>
      <vt:lpstr>Brin</vt:lpstr>
      <vt:lpstr>MENTAL HEALTH  AWARNESS</vt:lpstr>
      <vt:lpstr>Introduction </vt:lpstr>
      <vt:lpstr>Introduction</vt:lpstr>
      <vt:lpstr>Introduction</vt:lpstr>
      <vt:lpstr>MYTH AND REALITY</vt:lpstr>
      <vt:lpstr>Myth and reality ?</vt:lpstr>
      <vt:lpstr>Myth and reality ?</vt:lpstr>
      <vt:lpstr>Myth and reality ?</vt:lpstr>
      <vt:lpstr>Mental health and violence </vt:lpstr>
      <vt:lpstr>Mental health and violence </vt:lpstr>
      <vt:lpstr>Mental illness </vt:lpstr>
      <vt:lpstr>Présentation PowerPoint</vt:lpstr>
      <vt:lpstr>Depressive disorder</vt:lpstr>
      <vt:lpstr>Depressive disorder</vt:lpstr>
      <vt:lpstr>Présentation PowerPoint</vt:lpstr>
      <vt:lpstr>Normal anxiety vs pathological anxiety </vt:lpstr>
      <vt:lpstr>Présentation PowerPoint</vt:lpstr>
      <vt:lpstr>Présentation PowerPoint</vt:lpstr>
      <vt:lpstr>Panic disorder</vt:lpstr>
      <vt:lpstr>Présentation PowerPoint</vt:lpstr>
      <vt:lpstr>Présentation PowerPoint</vt:lpstr>
      <vt:lpstr>Social phobia </vt:lpstr>
      <vt:lpstr>Social phobia </vt:lpstr>
      <vt:lpstr>Obsessive compulsive disorder</vt:lpstr>
      <vt:lpstr>Obsessive compulsive disorder</vt:lpstr>
      <vt:lpstr>Présentation PowerPoint</vt:lpstr>
      <vt:lpstr>Addiction</vt:lpstr>
      <vt:lpstr>Addiction </vt:lpstr>
      <vt:lpstr>Other mental disorders </vt:lpstr>
      <vt:lpstr>MENTAL HEALTH PROMOTION AND PREVENTION </vt:lpstr>
      <vt:lpstr>Présentation PowerPoint</vt:lpstr>
      <vt:lpstr>Regular Physical activity</vt:lpstr>
      <vt:lpstr>Nutrition </vt:lpstr>
      <vt:lpstr>Nutrition </vt:lpstr>
      <vt:lpstr>Sleep hygiene </vt:lpstr>
      <vt:lpstr>Sleep hygiene </vt:lpstr>
      <vt:lpstr>Relaxation </vt:lpstr>
      <vt:lpstr>Relaxation </vt:lpstr>
      <vt:lpstr>Laugh /humor</vt:lpstr>
      <vt:lpstr>Laugh /humor</vt:lpstr>
      <vt:lpstr>Time management </vt:lpstr>
      <vt:lpstr>Time management </vt:lpstr>
      <vt:lpstr>Présentation PowerPoint</vt:lpstr>
      <vt:lpstr>Problem resolution </vt:lpstr>
      <vt:lpstr>Problem resolution </vt:lpstr>
      <vt:lpstr>Thank you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AWARNESS</dc:title>
  <dc:creator>Nesrime</dc:creator>
  <cp:lastModifiedBy>Nesrime</cp:lastModifiedBy>
  <cp:revision>51</cp:revision>
  <dcterms:created xsi:type="dcterms:W3CDTF">2022-10-21T12:07:37Z</dcterms:created>
  <dcterms:modified xsi:type="dcterms:W3CDTF">2022-11-01T20:57:34Z</dcterms:modified>
</cp:coreProperties>
</file>