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70" r:id="rId6"/>
    <p:sldId id="275" r:id="rId7"/>
    <p:sldId id="258" r:id="rId8"/>
    <p:sldId id="259" r:id="rId9"/>
    <p:sldId id="260" r:id="rId10"/>
    <p:sldId id="261" r:id="rId11"/>
    <p:sldId id="262" r:id="rId12"/>
    <p:sldId id="263" r:id="rId13"/>
    <p:sldId id="264" r:id="rId14"/>
    <p:sldId id="265" r:id="rId15"/>
    <p:sldId id="266" r:id="rId16"/>
    <p:sldId id="267" r:id="rId17"/>
    <p:sldId id="271" r:id="rId18"/>
    <p:sldId id="277" r:id="rId19"/>
    <p:sldId id="272"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F8821CC-9B6A-411C-B15A-F371FFEDE38A}" type="datetimeFigureOut">
              <a:rPr lang="en-US" smtClean="0"/>
              <a:t>7/10/2024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8452B11-3002-41D3-8B90-CE91C787B9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452B11-3002-41D3-8B90-CE91C787B9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452B11-3002-41D3-8B90-CE91C787B9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452B11-3002-41D3-8B90-CE91C787B95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8452B11-3002-41D3-8B90-CE91C787B95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452B11-3002-41D3-8B90-CE91C787B95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8452B11-3002-41D3-8B90-CE91C787B95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8452B11-3002-41D3-8B90-CE91C787B95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F8821CC-9B6A-411C-B15A-F371FFEDE38A}" type="datetimeFigureOut">
              <a:rPr lang="en-US" smtClean="0"/>
              <a:t>7/10/2024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8452B11-3002-41D3-8B90-CE91C787B9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F8821CC-9B6A-411C-B15A-F371FFEDE38A}" type="datetimeFigureOut">
              <a:rPr lang="en-US" smtClean="0"/>
              <a:t>7/10/2024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8452B11-3002-41D3-8B90-CE91C787B95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F8821CC-9B6A-411C-B15A-F371FFEDE38A}" type="datetimeFigureOut">
              <a:rPr lang="en-US" smtClean="0"/>
              <a:t>7/10/2024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8452B11-3002-41D3-8B90-CE91C787B95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F8821CC-9B6A-411C-B15A-F371FFEDE38A}" type="datetimeFigureOut">
              <a:rPr lang="en-US" smtClean="0"/>
              <a:t>7/10/2024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8452B11-3002-41D3-8B90-CE91C787B9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ata.inf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PAYMENT FRAUD DETECTION</a:t>
            </a:r>
            <a:endParaRPr lang="en-US" dirty="0"/>
          </a:p>
        </p:txBody>
      </p:sp>
      <p:sp>
        <p:nvSpPr>
          <p:cNvPr id="3" name="Subtitle 2"/>
          <p:cNvSpPr>
            <a:spLocks noGrp="1"/>
          </p:cNvSpPr>
          <p:nvPr>
            <p:ph type="subTitle" idx="1"/>
          </p:nvPr>
        </p:nvSpPr>
        <p:spPr/>
        <p:txBody>
          <a:bodyPr/>
          <a:lstStyle/>
          <a:p>
            <a:r>
              <a:rPr lang="en-US" dirty="0" err="1"/>
              <a:t>J</a:t>
            </a:r>
            <a:r>
              <a:rPr lang="en-US" dirty="0" err="1" smtClean="0"/>
              <a:t>isha</a:t>
            </a:r>
            <a:r>
              <a:rPr lang="en-US" dirty="0" smtClean="0"/>
              <a:t> Albert</a:t>
            </a:r>
          </a:p>
          <a:p>
            <a:r>
              <a:rPr lang="en-US" sz="1600" dirty="0" smtClean="0"/>
              <a:t>Submitted on :30/6/2023</a:t>
            </a:r>
            <a:endParaRPr lang="en-US" sz="1600" dirty="0"/>
          </a:p>
        </p:txBody>
      </p:sp>
    </p:spTree>
    <p:extLst>
      <p:ext uri="{BB962C8B-B14F-4D97-AF65-F5344CB8AC3E}">
        <p14:creationId xmlns:p14="http://schemas.microsoft.com/office/powerpoint/2010/main" val="721193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25000" lnSpcReduction="20000"/>
          </a:bodyPr>
          <a:lstStyle/>
          <a:p>
            <a:pPr marL="0" indent="0">
              <a:buNone/>
            </a:pPr>
            <a:r>
              <a:rPr lang="en-US" sz="8000" dirty="0">
                <a:latin typeface="Bahnschrift SemiBold" pitchFamily="34" charset="0"/>
              </a:rPr>
              <a:t>7. Removing Duplicates</a:t>
            </a:r>
          </a:p>
          <a:p>
            <a:pPr marL="0" indent="0">
              <a:buNone/>
            </a:pPr>
            <a:r>
              <a:rPr lang="en-US" sz="7200" dirty="0" smtClean="0"/>
              <a:t> </a:t>
            </a:r>
            <a:r>
              <a:rPr lang="en-US" sz="7200" dirty="0" err="1" smtClean="0"/>
              <a:t>data.drop_duplicates</a:t>
            </a:r>
            <a:r>
              <a:rPr lang="en-US" sz="7200" dirty="0" smtClean="0"/>
              <a:t>(</a:t>
            </a:r>
            <a:r>
              <a:rPr lang="en-US" sz="7200" dirty="0" err="1" smtClean="0"/>
              <a:t>inplace</a:t>
            </a:r>
            <a:r>
              <a:rPr lang="en-US" sz="7200" dirty="0" smtClean="0"/>
              <a:t>=True</a:t>
            </a:r>
            <a:r>
              <a:rPr lang="en-US" sz="7200" dirty="0"/>
              <a:t>)</a:t>
            </a:r>
          </a:p>
          <a:p>
            <a:pPr marL="0" indent="0">
              <a:buNone/>
            </a:pPr>
            <a:r>
              <a:rPr lang="en-US" sz="7200" dirty="0"/>
              <a:t/>
            </a:r>
            <a:br>
              <a:rPr lang="en-US" sz="7200" dirty="0"/>
            </a:br>
            <a:r>
              <a:rPr lang="en-US" sz="7200" dirty="0" smtClean="0"/>
              <a:t> fig </a:t>
            </a:r>
            <a:r>
              <a:rPr lang="en-US" sz="7200" dirty="0"/>
              <a:t>= </a:t>
            </a:r>
            <a:r>
              <a:rPr lang="en-US" sz="7200" dirty="0" err="1"/>
              <a:t>plt.figure</a:t>
            </a:r>
            <a:r>
              <a:rPr lang="en-US" sz="7200" dirty="0"/>
              <a:t>(</a:t>
            </a:r>
            <a:r>
              <a:rPr lang="en-US" sz="7200" dirty="0" err="1"/>
              <a:t>figsize</a:t>
            </a:r>
            <a:r>
              <a:rPr lang="en-US" sz="7200" dirty="0"/>
              <a:t> =(10, 7))</a:t>
            </a:r>
          </a:p>
          <a:p>
            <a:pPr marL="0" indent="0">
              <a:buNone/>
            </a:pPr>
            <a:r>
              <a:rPr lang="en-US" sz="7200" dirty="0" smtClean="0"/>
              <a:t> data</a:t>
            </a:r>
            <a:r>
              <a:rPr lang="en-US" sz="7200" dirty="0"/>
              <a:t>['type'].</a:t>
            </a:r>
            <a:r>
              <a:rPr lang="en-US" sz="7200" dirty="0" err="1"/>
              <a:t>value_counts</a:t>
            </a:r>
            <a:r>
              <a:rPr lang="en-US" sz="7200" dirty="0"/>
              <a:t>(normalize=True).plot(kind='bar')</a:t>
            </a:r>
          </a:p>
          <a:p>
            <a:pPr marL="0" indent="0">
              <a:buNone/>
            </a:pPr>
            <a:r>
              <a:rPr lang="en-US" sz="7200" dirty="0" smtClean="0"/>
              <a:t> </a:t>
            </a:r>
            <a:r>
              <a:rPr lang="en-US" sz="7200" dirty="0" err="1" smtClean="0"/>
              <a:t>plt.show</a:t>
            </a:r>
            <a:r>
              <a:rPr lang="en-US" sz="7200" dirty="0"/>
              <a:t>()</a:t>
            </a:r>
          </a:p>
          <a:p>
            <a:pPr marL="0" indent="0">
              <a:buNone/>
            </a:pPr>
            <a:r>
              <a:rPr lang="en-US" sz="7200" dirty="0"/>
              <a:t/>
            </a:r>
            <a:br>
              <a:rPr lang="en-US" sz="7200" dirty="0"/>
            </a:br>
            <a:r>
              <a:rPr lang="en-US" sz="7200" dirty="0" smtClean="0"/>
              <a:t> print</a:t>
            </a:r>
            <a:r>
              <a:rPr lang="en-US" sz="7200" dirty="0"/>
              <a:t>("No Frauds Percentage:", </a:t>
            </a:r>
            <a:r>
              <a:rPr lang="en-US" sz="7200" dirty="0" smtClean="0"/>
              <a:t>   data</a:t>
            </a:r>
            <a:r>
              <a:rPr lang="en-US" sz="7200" dirty="0"/>
              <a:t>['</a:t>
            </a:r>
            <a:r>
              <a:rPr lang="en-US" sz="7200" dirty="0" err="1"/>
              <a:t>isFraud</a:t>
            </a:r>
            <a:r>
              <a:rPr lang="en-US" sz="7200" dirty="0"/>
              <a:t>'].</a:t>
            </a:r>
            <a:r>
              <a:rPr lang="en-US" sz="7200" dirty="0" err="1"/>
              <a:t>value_counts</a:t>
            </a:r>
            <a:r>
              <a:rPr lang="en-US" sz="7200" dirty="0"/>
              <a:t>()[0]/</a:t>
            </a:r>
            <a:r>
              <a:rPr lang="en-US" sz="7200" dirty="0" err="1"/>
              <a:t>len</a:t>
            </a:r>
            <a:r>
              <a:rPr lang="en-US" sz="7200" dirty="0"/>
              <a:t>(data['</a:t>
            </a:r>
            <a:r>
              <a:rPr lang="en-US" sz="7200" dirty="0" err="1"/>
              <a:t>isFraud</a:t>
            </a:r>
            <a:r>
              <a:rPr lang="en-US" sz="7200" dirty="0"/>
              <a:t>'])*100)</a:t>
            </a:r>
          </a:p>
          <a:p>
            <a:pPr marL="0" indent="0">
              <a:buNone/>
            </a:pPr>
            <a:r>
              <a:rPr lang="en-US" sz="7200" dirty="0" smtClean="0"/>
              <a:t> print</a:t>
            </a:r>
            <a:r>
              <a:rPr lang="en-US" sz="7200" dirty="0"/>
              <a:t>("Frauds Percentage:", data['</a:t>
            </a:r>
            <a:r>
              <a:rPr lang="en-US" sz="7200" dirty="0" err="1"/>
              <a:t>isFraud</a:t>
            </a:r>
            <a:r>
              <a:rPr lang="en-US" sz="7200" dirty="0"/>
              <a:t>'].</a:t>
            </a:r>
            <a:r>
              <a:rPr lang="en-US" sz="7200" dirty="0" err="1"/>
              <a:t>value_counts</a:t>
            </a:r>
            <a:r>
              <a:rPr lang="en-US" sz="7200" dirty="0"/>
              <a:t>()[1]/</a:t>
            </a:r>
            <a:r>
              <a:rPr lang="en-US" sz="7200" dirty="0" err="1"/>
              <a:t>len</a:t>
            </a:r>
            <a:r>
              <a:rPr lang="en-US" sz="7200" dirty="0"/>
              <a:t>(data['</a:t>
            </a:r>
            <a:r>
              <a:rPr lang="en-US" sz="7200" dirty="0" err="1"/>
              <a:t>isFraud</a:t>
            </a:r>
            <a:r>
              <a:rPr lang="en-US" sz="7200" dirty="0"/>
              <a:t>'])*100)</a:t>
            </a:r>
          </a:p>
          <a:p>
            <a:pPr marL="0" indent="0">
              <a:buNone/>
            </a:pPr>
            <a:r>
              <a:rPr lang="en-US" sz="7200" dirty="0"/>
              <a:t/>
            </a:r>
            <a:br>
              <a:rPr lang="en-US" sz="7200" dirty="0"/>
            </a:br>
            <a:r>
              <a:rPr lang="en-US" sz="7200" dirty="0" smtClean="0"/>
              <a:t> </a:t>
            </a:r>
            <a:r>
              <a:rPr lang="en-US" sz="7200" dirty="0" err="1" smtClean="0"/>
              <a:t>data.drop</a:t>
            </a:r>
            <a:r>
              <a:rPr lang="en-US" sz="7200" dirty="0"/>
              <a:t>(['</a:t>
            </a:r>
            <a:r>
              <a:rPr lang="en-US" sz="7200" dirty="0" err="1"/>
              <a:t>isFlaggedFraud</a:t>
            </a:r>
            <a:r>
              <a:rPr lang="en-US" sz="7200" dirty="0"/>
              <a:t>', '</a:t>
            </a:r>
            <a:r>
              <a:rPr lang="en-US" sz="7200" dirty="0" err="1"/>
              <a:t>nameOrig</a:t>
            </a:r>
            <a:r>
              <a:rPr lang="en-US" sz="7200" dirty="0"/>
              <a:t>', '</a:t>
            </a:r>
            <a:r>
              <a:rPr lang="en-US" sz="7200" dirty="0" err="1"/>
              <a:t>nameDest</a:t>
            </a:r>
            <a:r>
              <a:rPr lang="en-US" sz="7200" dirty="0"/>
              <a:t>'], axis=1, </a:t>
            </a:r>
            <a:r>
              <a:rPr lang="en-US" sz="7200" dirty="0" err="1"/>
              <a:t>inplace</a:t>
            </a:r>
            <a:r>
              <a:rPr lang="en-US" sz="7200" dirty="0"/>
              <a:t>=True)</a:t>
            </a:r>
          </a:p>
          <a:p>
            <a:r>
              <a:rPr lang="en-US" dirty="0"/>
              <a:t/>
            </a:r>
            <a:br>
              <a:rPr lang="en-US" dirty="0"/>
            </a:br>
            <a:endParaRPr lang="en-US" dirty="0"/>
          </a:p>
          <a:p>
            <a:pPr marL="0" indent="0">
              <a:buNone/>
            </a:pPr>
            <a:r>
              <a:rPr lang="en-US" sz="6200" dirty="0" smtClean="0">
                <a:latin typeface="Bahnschrift SemiBold" pitchFamily="34" charset="0"/>
              </a:rPr>
              <a:t> </a:t>
            </a:r>
            <a:r>
              <a:rPr lang="en-US" sz="8000" dirty="0">
                <a:latin typeface="Bahnschrift SemiBold" pitchFamily="34" charset="0"/>
              </a:rPr>
              <a:t>8. Correlation Analysis</a:t>
            </a:r>
          </a:p>
          <a:p>
            <a:pPr marL="0" indent="0">
              <a:buNone/>
            </a:pPr>
            <a:r>
              <a:rPr lang="en-US" sz="7200" dirty="0" smtClean="0"/>
              <a:t> </a:t>
            </a:r>
            <a:r>
              <a:rPr lang="en-US" sz="7200" dirty="0" err="1" smtClean="0"/>
              <a:t>correlationdata</a:t>
            </a:r>
            <a:r>
              <a:rPr lang="en-US" sz="7200" dirty="0" smtClean="0"/>
              <a:t> </a:t>
            </a:r>
            <a:r>
              <a:rPr lang="en-US" sz="7200" dirty="0"/>
              <a:t>= </a:t>
            </a:r>
            <a:r>
              <a:rPr lang="en-US" sz="7200" dirty="0" err="1"/>
              <a:t>data.copy</a:t>
            </a:r>
            <a:r>
              <a:rPr lang="en-US" sz="7200" dirty="0"/>
              <a:t>()</a:t>
            </a:r>
          </a:p>
          <a:p>
            <a:pPr marL="0" indent="0">
              <a:buNone/>
            </a:pPr>
            <a:r>
              <a:rPr lang="en-US" sz="7200" dirty="0" smtClean="0"/>
              <a:t> </a:t>
            </a:r>
            <a:r>
              <a:rPr lang="en-US" sz="7200" dirty="0" err="1" smtClean="0"/>
              <a:t>correlationdata.drop</a:t>
            </a:r>
            <a:r>
              <a:rPr lang="en-US" sz="7200" dirty="0"/>
              <a:t>(['type'], axis=1, </a:t>
            </a:r>
            <a:r>
              <a:rPr lang="en-US" sz="7200" dirty="0" err="1"/>
              <a:t>inplace</a:t>
            </a:r>
            <a:r>
              <a:rPr lang="en-US" sz="7200" dirty="0"/>
              <a:t>=True)</a:t>
            </a:r>
          </a:p>
          <a:p>
            <a:pPr marL="0" indent="0">
              <a:buNone/>
            </a:pPr>
            <a:r>
              <a:rPr lang="en-US" sz="7200" dirty="0"/>
              <a:t/>
            </a:r>
            <a:br>
              <a:rPr lang="en-US" sz="7200" dirty="0"/>
            </a:br>
            <a:r>
              <a:rPr lang="en-US" sz="7200" dirty="0" smtClean="0"/>
              <a:t> fig </a:t>
            </a:r>
            <a:r>
              <a:rPr lang="en-US" sz="7200" dirty="0"/>
              <a:t>= </a:t>
            </a:r>
            <a:r>
              <a:rPr lang="en-US" sz="7200" dirty="0" err="1"/>
              <a:t>plt.figure</a:t>
            </a:r>
            <a:r>
              <a:rPr lang="en-US" sz="7200" dirty="0"/>
              <a:t>(</a:t>
            </a:r>
            <a:r>
              <a:rPr lang="en-US" sz="7200" dirty="0" err="1"/>
              <a:t>figsize</a:t>
            </a:r>
            <a:r>
              <a:rPr lang="en-US" sz="7200" dirty="0"/>
              <a:t> =(10, 7))</a:t>
            </a:r>
          </a:p>
          <a:p>
            <a:pPr marL="0" indent="0">
              <a:buNone/>
            </a:pPr>
            <a:r>
              <a:rPr lang="en-US" sz="7200" dirty="0" smtClean="0"/>
              <a:t> </a:t>
            </a:r>
            <a:r>
              <a:rPr lang="en-US" sz="7200" dirty="0" err="1" smtClean="0"/>
              <a:t>sns.heatmap</a:t>
            </a:r>
            <a:r>
              <a:rPr lang="en-US" sz="7200" dirty="0" smtClean="0"/>
              <a:t>(</a:t>
            </a:r>
            <a:r>
              <a:rPr lang="en-US" sz="7200" dirty="0" err="1" smtClean="0"/>
              <a:t>correlationdata.corr</a:t>
            </a:r>
            <a:r>
              <a:rPr lang="en-US" sz="7200" dirty="0"/>
              <a:t>(), </a:t>
            </a:r>
            <a:r>
              <a:rPr lang="en-US" sz="7200" dirty="0" err="1"/>
              <a:t>annot</a:t>
            </a:r>
            <a:r>
              <a:rPr lang="en-US" sz="7200" dirty="0"/>
              <a:t>=True)</a:t>
            </a:r>
          </a:p>
          <a:p>
            <a:pPr marL="0" indent="0">
              <a:buNone/>
            </a:pPr>
            <a:r>
              <a:rPr lang="en-US" sz="7200" dirty="0" smtClean="0"/>
              <a:t> </a:t>
            </a:r>
            <a:r>
              <a:rPr lang="en-US" sz="7200" dirty="0" err="1" smtClean="0"/>
              <a:t>plt.show</a:t>
            </a:r>
            <a:r>
              <a:rPr lang="en-US" sz="7200" dirty="0"/>
              <a:t>()</a:t>
            </a:r>
          </a:p>
          <a:p>
            <a:pPr marL="0" indent="0">
              <a:buNone/>
            </a:pPr>
            <a:endParaRPr lang="en-US" sz="7200" dirty="0"/>
          </a:p>
        </p:txBody>
      </p:sp>
    </p:spTree>
    <p:extLst>
      <p:ext uri="{BB962C8B-B14F-4D97-AF65-F5344CB8AC3E}">
        <p14:creationId xmlns:p14="http://schemas.microsoft.com/office/powerpoint/2010/main" val="62420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32500" lnSpcReduction="20000"/>
          </a:bodyPr>
          <a:lstStyle/>
          <a:p>
            <a:pPr marL="0" indent="0">
              <a:buNone/>
            </a:pPr>
            <a:r>
              <a:rPr lang="en-US" sz="6200" dirty="0" smtClean="0">
                <a:latin typeface="Bahnschrift SemiBold" pitchFamily="34" charset="0"/>
              </a:rPr>
              <a:t>9. Encoding Categorical Variables</a:t>
            </a:r>
          </a:p>
          <a:p>
            <a:pPr marL="0" indent="0">
              <a:buNone/>
            </a:pPr>
            <a:r>
              <a:rPr lang="en-US" sz="5500" dirty="0" smtClean="0"/>
              <a:t> </a:t>
            </a:r>
            <a:r>
              <a:rPr lang="en-US" sz="5500" dirty="0" err="1" smtClean="0"/>
              <a:t>dataf</a:t>
            </a:r>
            <a:r>
              <a:rPr lang="en-US" sz="5500" dirty="0" smtClean="0"/>
              <a:t> = </a:t>
            </a:r>
            <a:r>
              <a:rPr lang="en-US" sz="5500" dirty="0" err="1" smtClean="0"/>
              <a:t>pd.get_dummies</a:t>
            </a:r>
            <a:r>
              <a:rPr lang="en-US" sz="5500" dirty="0" smtClean="0"/>
              <a:t>(data, columns=['type'], </a:t>
            </a:r>
            <a:r>
              <a:rPr lang="en-US" sz="5500" dirty="0" err="1" smtClean="0"/>
              <a:t>drop_first</a:t>
            </a:r>
            <a:r>
              <a:rPr lang="en-US" sz="5500" dirty="0" smtClean="0"/>
              <a:t>=True)</a:t>
            </a:r>
          </a:p>
          <a:p>
            <a:pPr marL="0" indent="0">
              <a:buNone/>
            </a:pPr>
            <a:r>
              <a:rPr lang="en-US" sz="5500" dirty="0" smtClean="0"/>
              <a:t> </a:t>
            </a:r>
            <a:r>
              <a:rPr lang="en-US" sz="5500" dirty="0" err="1" smtClean="0"/>
              <a:t>dataf.head</a:t>
            </a:r>
            <a:r>
              <a:rPr lang="en-US" sz="5500" dirty="0" smtClean="0"/>
              <a:t>()</a:t>
            </a:r>
          </a:p>
          <a:p>
            <a:pPr marL="0" indent="0">
              <a:buNone/>
            </a:pPr>
            <a:r>
              <a:rPr lang="en-US" dirty="0" smtClean="0"/>
              <a:t/>
            </a:r>
            <a:br>
              <a:rPr lang="en-US" dirty="0" smtClean="0"/>
            </a:br>
            <a:endParaRPr lang="en-US" dirty="0" smtClean="0"/>
          </a:p>
          <a:p>
            <a:pPr marL="0" indent="0">
              <a:buNone/>
            </a:pPr>
            <a:r>
              <a:rPr lang="en-US" dirty="0" smtClean="0"/>
              <a:t> </a:t>
            </a:r>
            <a:r>
              <a:rPr lang="en-US" sz="6200" dirty="0" smtClean="0">
                <a:latin typeface="Bahnschrift SemiBold" pitchFamily="34" charset="0"/>
              </a:rPr>
              <a:t>10. Scaling Data</a:t>
            </a:r>
          </a:p>
          <a:p>
            <a:pPr marL="0" indent="0">
              <a:buNone/>
            </a:pPr>
            <a:r>
              <a:rPr lang="en-US" sz="5500" dirty="0" smtClean="0"/>
              <a:t> from </a:t>
            </a:r>
            <a:r>
              <a:rPr lang="en-US" sz="5500" dirty="0" err="1" smtClean="0"/>
              <a:t>sklearn.preprocessing</a:t>
            </a:r>
            <a:r>
              <a:rPr lang="en-US" sz="5500" dirty="0" smtClean="0"/>
              <a:t> import </a:t>
            </a:r>
            <a:r>
              <a:rPr lang="en-US" sz="5500" dirty="0" err="1" smtClean="0"/>
              <a:t>RobustScaler</a:t>
            </a:r>
            <a:endParaRPr lang="en-US" sz="5500" dirty="0" smtClean="0"/>
          </a:p>
          <a:p>
            <a:pPr marL="0" indent="0">
              <a:buNone/>
            </a:pPr>
            <a:r>
              <a:rPr lang="en-US" sz="5500" dirty="0" smtClean="0"/>
              <a:t> </a:t>
            </a:r>
            <a:r>
              <a:rPr lang="en-US" sz="5500" dirty="0" err="1" smtClean="0"/>
              <a:t>rscaler</a:t>
            </a:r>
            <a:r>
              <a:rPr lang="en-US" sz="5500" dirty="0" smtClean="0"/>
              <a:t> = </a:t>
            </a:r>
            <a:r>
              <a:rPr lang="en-US" sz="5500" dirty="0" err="1" smtClean="0"/>
              <a:t>RobustScaler</a:t>
            </a:r>
            <a:r>
              <a:rPr lang="en-US" sz="5500" dirty="0" smtClean="0"/>
              <a:t>()</a:t>
            </a:r>
          </a:p>
          <a:p>
            <a:pPr marL="0" indent="0">
              <a:buNone/>
            </a:pPr>
            <a:r>
              <a:rPr lang="en-US" sz="5500" dirty="0" smtClean="0"/>
              <a:t> </a:t>
            </a:r>
            <a:r>
              <a:rPr lang="en-US" sz="5500" dirty="0" err="1" smtClean="0"/>
              <a:t>scaled_data</a:t>
            </a:r>
            <a:r>
              <a:rPr lang="en-US" sz="5500" dirty="0" smtClean="0"/>
              <a:t> = </a:t>
            </a:r>
            <a:r>
              <a:rPr lang="en-US" sz="5500" dirty="0" err="1" smtClean="0"/>
              <a:t>rscaler.fit_transform</a:t>
            </a:r>
            <a:r>
              <a:rPr lang="en-US" sz="5500" dirty="0" smtClean="0"/>
              <a:t>(</a:t>
            </a:r>
            <a:r>
              <a:rPr lang="en-US" sz="5500" dirty="0" err="1" smtClean="0"/>
              <a:t>dataf</a:t>
            </a:r>
            <a:r>
              <a:rPr lang="en-US" sz="5500" dirty="0" smtClean="0"/>
              <a:t>)</a:t>
            </a:r>
          </a:p>
          <a:p>
            <a:pPr marL="0" indent="0">
              <a:buNone/>
            </a:pPr>
            <a:r>
              <a:rPr lang="en-US" sz="5500" dirty="0" smtClean="0"/>
              <a:t> </a:t>
            </a:r>
            <a:r>
              <a:rPr lang="en-US" sz="5500" dirty="0" err="1" smtClean="0"/>
              <a:t>data_sc</a:t>
            </a:r>
            <a:r>
              <a:rPr lang="en-US" sz="5500" dirty="0" smtClean="0"/>
              <a:t> = </a:t>
            </a:r>
            <a:r>
              <a:rPr lang="en-US" sz="5500" dirty="0" err="1" smtClean="0"/>
              <a:t>pd.DataFrame</a:t>
            </a:r>
            <a:r>
              <a:rPr lang="en-US" sz="5500" dirty="0" smtClean="0"/>
              <a:t>(</a:t>
            </a:r>
            <a:r>
              <a:rPr lang="en-US" sz="5500" dirty="0" err="1" smtClean="0"/>
              <a:t>scaled_data</a:t>
            </a:r>
            <a:r>
              <a:rPr lang="en-US" sz="5500" dirty="0" smtClean="0"/>
              <a:t>, columns=</a:t>
            </a:r>
            <a:r>
              <a:rPr lang="en-US" sz="5500" dirty="0" err="1" smtClean="0"/>
              <a:t>dataf.columns</a:t>
            </a:r>
            <a:r>
              <a:rPr lang="en-US" sz="5500" dirty="0" smtClean="0"/>
              <a:t>)</a:t>
            </a:r>
          </a:p>
          <a:p>
            <a:pPr marL="0" indent="0">
              <a:buNone/>
            </a:pPr>
            <a:r>
              <a:rPr lang="en-US" sz="4500" dirty="0" smtClean="0"/>
              <a:t/>
            </a:r>
            <a:br>
              <a:rPr lang="en-US" sz="4500" dirty="0" smtClean="0"/>
            </a:br>
            <a:r>
              <a:rPr lang="en-US" sz="4500" dirty="0" smtClean="0"/>
              <a:t> </a:t>
            </a:r>
            <a:r>
              <a:rPr lang="en-US" sz="5500" dirty="0" err="1" smtClean="0"/>
              <a:t>data_sc.head</a:t>
            </a:r>
            <a:r>
              <a:rPr lang="en-US" sz="5500" dirty="0" smtClean="0"/>
              <a:t>()</a:t>
            </a:r>
          </a:p>
          <a:p>
            <a:pPr marL="0" indent="0">
              <a:buNone/>
            </a:pPr>
            <a:endParaRPr lang="en-US" dirty="0" smtClean="0"/>
          </a:p>
          <a:p>
            <a:pPr marL="0" indent="0">
              <a:buNone/>
            </a:pPr>
            <a:r>
              <a:rPr lang="en-US" sz="6200" dirty="0" smtClean="0"/>
              <a:t> </a:t>
            </a:r>
            <a:r>
              <a:rPr lang="en-US" sz="6200" dirty="0" smtClean="0">
                <a:latin typeface="Bahnschrift SemiBold" pitchFamily="34" charset="0"/>
              </a:rPr>
              <a:t>11. Balancing Data</a:t>
            </a:r>
          </a:p>
          <a:p>
            <a:pPr marL="0" indent="0">
              <a:buNone/>
            </a:pPr>
            <a:r>
              <a:rPr lang="en-US" sz="5500" dirty="0" smtClean="0"/>
              <a:t> </a:t>
            </a:r>
            <a:r>
              <a:rPr lang="en-US" sz="5500" dirty="0" err="1" smtClean="0"/>
              <a:t>nonfraud</a:t>
            </a:r>
            <a:r>
              <a:rPr lang="en-US" sz="5500" dirty="0" smtClean="0"/>
              <a:t> = </a:t>
            </a:r>
            <a:r>
              <a:rPr lang="en-US" sz="5500" dirty="0" err="1" smtClean="0"/>
              <a:t>dataf</a:t>
            </a:r>
            <a:r>
              <a:rPr lang="en-US" sz="5500" dirty="0" smtClean="0"/>
              <a:t>[</a:t>
            </a:r>
            <a:r>
              <a:rPr lang="en-US" sz="5500" dirty="0" err="1" smtClean="0"/>
              <a:t>dataf</a:t>
            </a:r>
            <a:r>
              <a:rPr lang="en-US" sz="5500" dirty="0" smtClean="0"/>
              <a:t>['</a:t>
            </a:r>
            <a:r>
              <a:rPr lang="en-US" sz="5500" dirty="0" err="1" smtClean="0"/>
              <a:t>isFraud</a:t>
            </a:r>
            <a:r>
              <a:rPr lang="en-US" sz="5500" dirty="0" smtClean="0"/>
              <a:t>'] == 0]</a:t>
            </a:r>
          </a:p>
          <a:p>
            <a:pPr marL="0" indent="0">
              <a:buNone/>
            </a:pPr>
            <a:r>
              <a:rPr lang="en-US" sz="5500" dirty="0" smtClean="0"/>
              <a:t> fraud = </a:t>
            </a:r>
            <a:r>
              <a:rPr lang="en-US" sz="5500" dirty="0" err="1" smtClean="0"/>
              <a:t>dataf</a:t>
            </a:r>
            <a:r>
              <a:rPr lang="en-US" sz="5500" dirty="0" smtClean="0"/>
              <a:t>[</a:t>
            </a:r>
            <a:r>
              <a:rPr lang="en-US" sz="5500" dirty="0" err="1" smtClean="0"/>
              <a:t>dataf</a:t>
            </a:r>
            <a:r>
              <a:rPr lang="en-US" sz="5500" dirty="0" smtClean="0"/>
              <a:t>['</a:t>
            </a:r>
            <a:r>
              <a:rPr lang="en-US" sz="5500" dirty="0" err="1" smtClean="0"/>
              <a:t>isFraud</a:t>
            </a:r>
            <a:r>
              <a:rPr lang="en-US" sz="5500" dirty="0" smtClean="0"/>
              <a:t>'] == 1]</a:t>
            </a:r>
          </a:p>
          <a:p>
            <a:pPr marL="0" indent="0">
              <a:buNone/>
            </a:pPr>
            <a:r>
              <a:rPr lang="en-US" sz="5500" dirty="0" smtClean="0"/>
              <a:t> </a:t>
            </a:r>
            <a:r>
              <a:rPr lang="en-US" sz="5500" dirty="0" err="1" smtClean="0"/>
              <a:t>nonfraud</a:t>
            </a:r>
            <a:r>
              <a:rPr lang="en-US" sz="5500" dirty="0" smtClean="0"/>
              <a:t> = </a:t>
            </a:r>
            <a:r>
              <a:rPr lang="en-US" sz="5500" dirty="0" err="1" smtClean="0"/>
              <a:t>nonfraud.sample</a:t>
            </a:r>
            <a:r>
              <a:rPr lang="en-US" sz="5500" dirty="0" smtClean="0"/>
              <a:t>(n=8300, </a:t>
            </a:r>
            <a:r>
              <a:rPr lang="en-US" sz="5500" dirty="0" err="1" smtClean="0"/>
              <a:t>random_state</a:t>
            </a:r>
            <a:r>
              <a:rPr lang="en-US" sz="5500" dirty="0" smtClean="0"/>
              <a:t>=1)</a:t>
            </a:r>
          </a:p>
          <a:p>
            <a:pPr marL="0" indent="0">
              <a:buNone/>
            </a:pPr>
            <a:r>
              <a:rPr lang="en-US" sz="5500" dirty="0" smtClean="0"/>
              <a:t/>
            </a:r>
            <a:br>
              <a:rPr lang="en-US" sz="5500" dirty="0" smtClean="0"/>
            </a:br>
            <a:endParaRPr lang="en-US" sz="5500" dirty="0" smtClean="0"/>
          </a:p>
          <a:p>
            <a:pPr marL="0" indent="0">
              <a:buNone/>
            </a:pPr>
            <a:r>
              <a:rPr lang="en-US" sz="5500" dirty="0" smtClean="0"/>
              <a:t> </a:t>
            </a:r>
            <a:r>
              <a:rPr lang="en-US" sz="5500" dirty="0" err="1" smtClean="0"/>
              <a:t>frauddata</a:t>
            </a:r>
            <a:r>
              <a:rPr lang="en-US" sz="5500" dirty="0" smtClean="0"/>
              <a:t> = </a:t>
            </a:r>
            <a:r>
              <a:rPr lang="en-US" sz="5500" dirty="0" err="1" smtClean="0"/>
              <a:t>pd.concat</a:t>
            </a:r>
            <a:r>
              <a:rPr lang="en-US" sz="5500" dirty="0" smtClean="0"/>
              <a:t>([fraud, </a:t>
            </a:r>
            <a:r>
              <a:rPr lang="en-US" sz="5500" dirty="0" err="1" smtClean="0"/>
              <a:t>nonfraud</a:t>
            </a:r>
            <a:r>
              <a:rPr lang="en-US" sz="5500" dirty="0" smtClean="0"/>
              <a:t>])</a:t>
            </a:r>
          </a:p>
          <a:p>
            <a:pPr marL="0" indent="0">
              <a:buNone/>
            </a:pPr>
            <a:r>
              <a:rPr lang="en-US" sz="5500" dirty="0" smtClean="0"/>
              <a:t> x = </a:t>
            </a:r>
            <a:r>
              <a:rPr lang="en-US" sz="5500" dirty="0" err="1" smtClean="0"/>
              <a:t>frauddata.drop</a:t>
            </a:r>
            <a:r>
              <a:rPr lang="en-US" sz="5500" dirty="0" smtClean="0"/>
              <a:t>('</a:t>
            </a:r>
            <a:r>
              <a:rPr lang="en-US" sz="5500" dirty="0" err="1" smtClean="0"/>
              <a:t>isFraud</a:t>
            </a:r>
            <a:r>
              <a:rPr lang="en-US" sz="5500" dirty="0" smtClean="0"/>
              <a:t>', axis = 1)</a:t>
            </a:r>
          </a:p>
          <a:p>
            <a:pPr marL="0" indent="0">
              <a:buNone/>
            </a:pPr>
            <a:r>
              <a:rPr lang="en-US" sz="5500" dirty="0" smtClean="0"/>
              <a:t> y = </a:t>
            </a:r>
            <a:r>
              <a:rPr lang="en-US" sz="5500" dirty="0" err="1" smtClean="0"/>
              <a:t>frauddata</a:t>
            </a:r>
            <a:r>
              <a:rPr lang="en-US" sz="5500" dirty="0" smtClean="0"/>
              <a:t>['</a:t>
            </a:r>
            <a:r>
              <a:rPr lang="en-US" sz="5500" dirty="0" err="1" smtClean="0"/>
              <a:t>isFraud</a:t>
            </a:r>
            <a:r>
              <a:rPr lang="en-US" sz="5500" dirty="0" smtClean="0"/>
              <a:t>']</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6124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5943600"/>
          </a:xfrm>
        </p:spPr>
        <p:txBody>
          <a:bodyPr>
            <a:normAutofit fontScale="25000" lnSpcReduction="20000"/>
          </a:bodyPr>
          <a:lstStyle/>
          <a:p>
            <a:pPr marL="0" indent="0">
              <a:buNone/>
            </a:pPr>
            <a:r>
              <a:rPr lang="en-US" sz="8000" dirty="0">
                <a:latin typeface="Bahnschrift SemiBold" pitchFamily="34" charset="0"/>
              </a:rPr>
              <a:t>12. Handling Class Imbalance with SMOTE</a:t>
            </a:r>
          </a:p>
          <a:p>
            <a:pPr marL="0" indent="0">
              <a:buNone/>
            </a:pPr>
            <a:r>
              <a:rPr lang="en-US" sz="7200" dirty="0" smtClean="0"/>
              <a:t> from </a:t>
            </a:r>
            <a:r>
              <a:rPr lang="en-US" sz="7200" dirty="0" err="1"/>
              <a:t>imblearn.over_sampling</a:t>
            </a:r>
            <a:r>
              <a:rPr lang="en-US" sz="7200" dirty="0"/>
              <a:t> import SMOTE</a:t>
            </a:r>
          </a:p>
          <a:p>
            <a:pPr marL="0" indent="0">
              <a:buNone/>
            </a:pPr>
            <a:r>
              <a:rPr lang="en-US" sz="7200" dirty="0" smtClean="0"/>
              <a:t> smote </a:t>
            </a:r>
            <a:r>
              <a:rPr lang="en-US" sz="7200" dirty="0"/>
              <a:t>= SMOTE(</a:t>
            </a:r>
            <a:r>
              <a:rPr lang="en-US" sz="7200" dirty="0" err="1"/>
              <a:t>random_state</a:t>
            </a:r>
            <a:r>
              <a:rPr lang="en-US" sz="7200" dirty="0"/>
              <a:t>=42)</a:t>
            </a:r>
          </a:p>
          <a:p>
            <a:pPr marL="0" indent="0">
              <a:buNone/>
            </a:pPr>
            <a:r>
              <a:rPr lang="en-US" sz="7200" dirty="0" smtClean="0"/>
              <a:t> </a:t>
            </a:r>
            <a:r>
              <a:rPr lang="en-US" sz="7200" dirty="0" err="1" smtClean="0"/>
              <a:t>x_resampled</a:t>
            </a:r>
            <a:r>
              <a:rPr lang="en-US" sz="7200" dirty="0"/>
              <a:t>, </a:t>
            </a:r>
            <a:r>
              <a:rPr lang="en-US" sz="7200" dirty="0" err="1"/>
              <a:t>y_resampled</a:t>
            </a:r>
            <a:r>
              <a:rPr lang="en-US" sz="7200" dirty="0"/>
              <a:t> = </a:t>
            </a:r>
            <a:r>
              <a:rPr lang="en-US" sz="7200" dirty="0" err="1"/>
              <a:t>smote.fit_resample</a:t>
            </a:r>
            <a:r>
              <a:rPr lang="en-US" sz="7200" dirty="0"/>
              <a:t>(</a:t>
            </a:r>
            <a:r>
              <a:rPr lang="en-US" sz="7200" dirty="0" err="1"/>
              <a:t>frauddata.drop</a:t>
            </a:r>
            <a:r>
              <a:rPr lang="en-US" sz="7200" dirty="0"/>
              <a:t>('</a:t>
            </a:r>
            <a:r>
              <a:rPr lang="en-US" sz="7200" dirty="0" err="1"/>
              <a:t>isFraud</a:t>
            </a:r>
            <a:r>
              <a:rPr lang="en-US" sz="7200" dirty="0"/>
              <a:t>', axis=1), </a:t>
            </a:r>
            <a:r>
              <a:rPr lang="en-US" sz="7200" dirty="0" err="1"/>
              <a:t>frauddata</a:t>
            </a:r>
            <a:r>
              <a:rPr lang="en-US" sz="7200" dirty="0"/>
              <a:t>['</a:t>
            </a:r>
            <a:r>
              <a:rPr lang="en-US" sz="7200" dirty="0" err="1"/>
              <a:t>isFraud</a:t>
            </a:r>
            <a:r>
              <a:rPr lang="en-US" sz="7200" dirty="0"/>
              <a:t>'])</a:t>
            </a:r>
          </a:p>
          <a:p>
            <a:pPr marL="0" indent="0">
              <a:buNone/>
            </a:pPr>
            <a:r>
              <a:rPr lang="en-US" dirty="0"/>
              <a:t/>
            </a:r>
            <a:br>
              <a:rPr lang="en-US" dirty="0"/>
            </a:br>
            <a:endParaRPr lang="en-US" dirty="0"/>
          </a:p>
          <a:p>
            <a:pPr marL="0" indent="0">
              <a:buNone/>
            </a:pPr>
            <a:r>
              <a:rPr lang="en-US" dirty="0" smtClean="0"/>
              <a:t> </a:t>
            </a:r>
            <a:r>
              <a:rPr lang="en-US" sz="6200" dirty="0">
                <a:latin typeface="Bahnschrift SemiBold" pitchFamily="34" charset="0"/>
              </a:rPr>
              <a:t>13. Splitting Data</a:t>
            </a:r>
          </a:p>
          <a:p>
            <a:pPr marL="0" indent="0">
              <a:buNone/>
            </a:pPr>
            <a:r>
              <a:rPr lang="en-US" sz="7200" dirty="0" smtClean="0"/>
              <a:t> from </a:t>
            </a:r>
            <a:r>
              <a:rPr lang="en-US" sz="7200" dirty="0" err="1"/>
              <a:t>sklearn.model_selection</a:t>
            </a:r>
            <a:r>
              <a:rPr lang="en-US" sz="7200" dirty="0"/>
              <a:t> import </a:t>
            </a:r>
            <a:r>
              <a:rPr lang="en-US" sz="7200" dirty="0" err="1"/>
              <a:t>train_test_split</a:t>
            </a:r>
            <a:endParaRPr lang="en-US" sz="7200" dirty="0"/>
          </a:p>
          <a:p>
            <a:pPr marL="0" indent="0">
              <a:buNone/>
            </a:pPr>
            <a:r>
              <a:rPr lang="en-US" sz="7200" dirty="0" smtClean="0"/>
              <a:t> </a:t>
            </a:r>
            <a:r>
              <a:rPr lang="en-US" sz="7200" dirty="0" err="1" smtClean="0"/>
              <a:t>x_train</a:t>
            </a:r>
            <a:r>
              <a:rPr lang="en-US" sz="7200" dirty="0"/>
              <a:t>, </a:t>
            </a:r>
            <a:r>
              <a:rPr lang="en-US" sz="7200" dirty="0" err="1"/>
              <a:t>x_test</a:t>
            </a:r>
            <a:r>
              <a:rPr lang="en-US" sz="7200" dirty="0"/>
              <a:t>, </a:t>
            </a:r>
            <a:r>
              <a:rPr lang="en-US" sz="7200" dirty="0" err="1"/>
              <a:t>y_train</a:t>
            </a:r>
            <a:r>
              <a:rPr lang="en-US" sz="7200" dirty="0"/>
              <a:t>, </a:t>
            </a:r>
            <a:r>
              <a:rPr lang="en-US" sz="7200" dirty="0" err="1"/>
              <a:t>y_test</a:t>
            </a:r>
            <a:r>
              <a:rPr lang="en-US" sz="7200" dirty="0"/>
              <a:t> = </a:t>
            </a:r>
            <a:r>
              <a:rPr lang="en-US" sz="7200" dirty="0" err="1"/>
              <a:t>train_test_split</a:t>
            </a:r>
            <a:r>
              <a:rPr lang="en-US" sz="7200" dirty="0"/>
              <a:t>(</a:t>
            </a:r>
            <a:r>
              <a:rPr lang="en-US" sz="7200" dirty="0" err="1"/>
              <a:t>x_resampled</a:t>
            </a:r>
            <a:r>
              <a:rPr lang="en-US" sz="7200" dirty="0"/>
              <a:t>, </a:t>
            </a:r>
            <a:r>
              <a:rPr lang="en-US" sz="7200" dirty="0" err="1"/>
              <a:t>y_resampled</a:t>
            </a:r>
            <a:r>
              <a:rPr lang="en-US" sz="7200" dirty="0"/>
              <a:t>, </a:t>
            </a:r>
            <a:r>
              <a:rPr lang="en-US" sz="7200" dirty="0" smtClean="0"/>
              <a:t>  </a:t>
            </a:r>
            <a:r>
              <a:rPr lang="en-US" sz="7200" dirty="0" err="1" smtClean="0"/>
              <a:t>train_size</a:t>
            </a:r>
            <a:r>
              <a:rPr lang="en-US" sz="7200" dirty="0" smtClean="0"/>
              <a:t>=0.3</a:t>
            </a:r>
            <a:r>
              <a:rPr lang="en-US" sz="7200" dirty="0"/>
              <a:t>, </a:t>
            </a:r>
            <a:r>
              <a:rPr lang="en-US" sz="7200" dirty="0" err="1"/>
              <a:t>random_state</a:t>
            </a:r>
            <a:r>
              <a:rPr lang="en-US" sz="7200" dirty="0"/>
              <a:t>=42)</a:t>
            </a:r>
          </a:p>
          <a:p>
            <a:pPr marL="0" indent="0">
              <a:buNone/>
            </a:pPr>
            <a:endParaRPr lang="en-US" dirty="0"/>
          </a:p>
          <a:p>
            <a:pPr marL="0" indent="0">
              <a:buNone/>
            </a:pPr>
            <a:r>
              <a:rPr lang="en-US" sz="6200" dirty="0" smtClean="0">
                <a:latin typeface="Bahnschrift SemiBold" pitchFamily="34" charset="0"/>
              </a:rPr>
              <a:t>14</a:t>
            </a:r>
            <a:r>
              <a:rPr lang="en-US" sz="6200" dirty="0">
                <a:latin typeface="Bahnschrift SemiBold" pitchFamily="34" charset="0"/>
              </a:rPr>
              <a:t>. Model Training and </a:t>
            </a:r>
            <a:r>
              <a:rPr lang="en-US" sz="6200" dirty="0" err="1">
                <a:latin typeface="Bahnschrift SemiBold" pitchFamily="34" charset="0"/>
              </a:rPr>
              <a:t>Hyperparameter</a:t>
            </a:r>
            <a:r>
              <a:rPr lang="en-US" sz="6200" dirty="0">
                <a:latin typeface="Bahnschrift SemiBold" pitchFamily="34" charset="0"/>
              </a:rPr>
              <a:t> </a:t>
            </a:r>
            <a:r>
              <a:rPr lang="en-US" sz="6200" dirty="0" smtClean="0">
                <a:latin typeface="Bahnschrift SemiBold" pitchFamily="34" charset="0"/>
              </a:rPr>
              <a:t>Tuning</a:t>
            </a:r>
          </a:p>
          <a:p>
            <a:pPr marL="0" indent="0">
              <a:buNone/>
            </a:pPr>
            <a:endParaRPr lang="en-US" sz="7200" dirty="0" smtClean="0"/>
          </a:p>
          <a:p>
            <a:pPr marL="0" indent="0">
              <a:buNone/>
            </a:pPr>
            <a:r>
              <a:rPr lang="en-US" sz="7200" dirty="0" smtClean="0"/>
              <a:t> from </a:t>
            </a:r>
            <a:r>
              <a:rPr lang="en-US" sz="7200" dirty="0" err="1" smtClean="0"/>
              <a:t>sklearn.ensemble</a:t>
            </a:r>
            <a:r>
              <a:rPr lang="en-US" sz="7200" dirty="0" smtClean="0"/>
              <a:t> import </a:t>
            </a:r>
            <a:r>
              <a:rPr lang="en-US" sz="7200" dirty="0" err="1" smtClean="0"/>
              <a:t>RandomForestClassifier</a:t>
            </a:r>
            <a:endParaRPr lang="en-US" sz="7200" dirty="0" smtClean="0"/>
          </a:p>
          <a:p>
            <a:pPr marL="0" indent="0">
              <a:buNone/>
            </a:pPr>
            <a:r>
              <a:rPr lang="en-US" sz="7200" dirty="0" smtClean="0"/>
              <a:t> from </a:t>
            </a:r>
            <a:r>
              <a:rPr lang="en-US" sz="7200" dirty="0" err="1" smtClean="0"/>
              <a:t>sklearn.model_selection</a:t>
            </a:r>
            <a:r>
              <a:rPr lang="en-US" sz="7200" dirty="0" smtClean="0"/>
              <a:t> </a:t>
            </a:r>
            <a:r>
              <a:rPr lang="en-US" sz="7200" dirty="0" smtClean="0"/>
              <a:t>import </a:t>
            </a:r>
            <a:r>
              <a:rPr lang="en-US" sz="7200" dirty="0" err="1" smtClean="0"/>
              <a:t>GridSerachCV</a:t>
            </a:r>
            <a:endParaRPr lang="en-US" sz="7200" dirty="0" smtClean="0"/>
          </a:p>
          <a:p>
            <a:pPr marL="0" indent="0">
              <a:buNone/>
            </a:pPr>
            <a:r>
              <a:rPr lang="en-US" sz="7200" dirty="0" err="1"/>
              <a:t>p</a:t>
            </a:r>
            <a:r>
              <a:rPr lang="en-US" sz="7200" dirty="0" err="1" smtClean="0"/>
              <a:t>aram_grid</a:t>
            </a:r>
            <a:r>
              <a:rPr lang="en-US" sz="7200" dirty="0" smtClean="0"/>
              <a:t>={  ‘</a:t>
            </a:r>
            <a:r>
              <a:rPr lang="en-US" sz="7200" dirty="0" err="1" smtClean="0"/>
              <a:t>n_estimators</a:t>
            </a:r>
            <a:r>
              <a:rPr lang="en-US" sz="7200" dirty="0" smtClean="0"/>
              <a:t>’:[100,200],</a:t>
            </a:r>
            <a:r>
              <a:rPr lang="en-US" sz="7200" dirty="0" smtClean="0"/>
              <a:t> '</a:t>
            </a:r>
            <a:r>
              <a:rPr lang="en-US" sz="7200" dirty="0" err="1" smtClean="0"/>
              <a:t>max_depth</a:t>
            </a:r>
            <a:r>
              <a:rPr lang="en-US" sz="7200" dirty="0"/>
              <a:t>': [10, 20]}</a:t>
            </a:r>
          </a:p>
          <a:p>
            <a:pPr marL="0" indent="0">
              <a:buNone/>
            </a:pPr>
            <a:r>
              <a:rPr lang="en-US" sz="7200" dirty="0" smtClean="0"/>
              <a:t> </a:t>
            </a:r>
            <a:r>
              <a:rPr lang="en-US" sz="7200" dirty="0" err="1" smtClean="0"/>
              <a:t>rf</a:t>
            </a:r>
            <a:r>
              <a:rPr lang="en-US" sz="7200" dirty="0" smtClean="0"/>
              <a:t> </a:t>
            </a:r>
            <a:r>
              <a:rPr lang="en-US" sz="7200" dirty="0"/>
              <a:t>= </a:t>
            </a:r>
            <a:r>
              <a:rPr lang="en-US" sz="7200" dirty="0" err="1"/>
              <a:t>RandomForestClassifier</a:t>
            </a:r>
            <a:r>
              <a:rPr lang="en-US" sz="7200" dirty="0"/>
              <a:t>()</a:t>
            </a:r>
          </a:p>
          <a:p>
            <a:pPr marL="0" indent="0">
              <a:buNone/>
            </a:pPr>
            <a:r>
              <a:rPr lang="en-US" sz="7200" dirty="0" smtClean="0"/>
              <a:t> </a:t>
            </a:r>
            <a:r>
              <a:rPr lang="en-US" sz="7200" dirty="0" err="1" smtClean="0"/>
              <a:t>grid_search</a:t>
            </a:r>
            <a:r>
              <a:rPr lang="en-US" sz="7200" dirty="0" smtClean="0"/>
              <a:t> </a:t>
            </a:r>
            <a:r>
              <a:rPr lang="en-US" sz="7200" dirty="0"/>
              <a:t>= </a:t>
            </a:r>
            <a:r>
              <a:rPr lang="en-US" sz="7200" dirty="0" err="1"/>
              <a:t>GridSearchCV</a:t>
            </a:r>
            <a:r>
              <a:rPr lang="en-US" sz="7200" dirty="0"/>
              <a:t>(estimator=</a:t>
            </a:r>
            <a:r>
              <a:rPr lang="en-US" sz="7200" dirty="0" err="1"/>
              <a:t>rf</a:t>
            </a:r>
            <a:r>
              <a:rPr lang="en-US" sz="7200" dirty="0"/>
              <a:t>, </a:t>
            </a:r>
            <a:r>
              <a:rPr lang="en-US" sz="7200" dirty="0" err="1"/>
              <a:t>param_grid</a:t>
            </a:r>
            <a:r>
              <a:rPr lang="en-US" sz="7200" dirty="0"/>
              <a:t>=</a:t>
            </a:r>
            <a:r>
              <a:rPr lang="en-US" sz="7200" dirty="0" err="1"/>
              <a:t>param_grid</a:t>
            </a:r>
            <a:r>
              <a:rPr lang="en-US" sz="7200" dirty="0"/>
              <a:t>, cv=5)</a:t>
            </a:r>
          </a:p>
          <a:p>
            <a:pPr marL="0" indent="0">
              <a:buNone/>
            </a:pPr>
            <a:r>
              <a:rPr lang="en-US" sz="7200" dirty="0" smtClean="0"/>
              <a:t> </a:t>
            </a:r>
            <a:r>
              <a:rPr lang="en-US" sz="7200" dirty="0" err="1" smtClean="0"/>
              <a:t>grid_search.fit</a:t>
            </a:r>
            <a:r>
              <a:rPr lang="en-US" sz="7200" dirty="0" smtClean="0"/>
              <a:t>(</a:t>
            </a:r>
            <a:r>
              <a:rPr lang="en-US" sz="7200" dirty="0" err="1" smtClean="0"/>
              <a:t>x_train</a:t>
            </a:r>
            <a:r>
              <a:rPr lang="en-US" sz="7200" dirty="0"/>
              <a:t>, </a:t>
            </a:r>
            <a:r>
              <a:rPr lang="en-US" sz="7200" dirty="0" err="1"/>
              <a:t>y_train</a:t>
            </a:r>
            <a:r>
              <a:rPr lang="en-US" sz="7200" dirty="0"/>
              <a:t>)</a:t>
            </a:r>
          </a:p>
          <a:p>
            <a:pPr marL="0" indent="0">
              <a:buNone/>
            </a:pPr>
            <a:r>
              <a:rPr lang="en-US" sz="7200" dirty="0" smtClean="0"/>
              <a:t> </a:t>
            </a:r>
            <a:r>
              <a:rPr lang="en-US" sz="7200" dirty="0" err="1" smtClean="0"/>
              <a:t>best_rf</a:t>
            </a:r>
            <a:r>
              <a:rPr lang="en-US" sz="7200" dirty="0" smtClean="0"/>
              <a:t> </a:t>
            </a:r>
            <a:r>
              <a:rPr lang="en-US" sz="7200" dirty="0"/>
              <a:t>= </a:t>
            </a:r>
            <a:r>
              <a:rPr lang="en-US" sz="7200" dirty="0" err="1"/>
              <a:t>grid_search.best_estimator</a:t>
            </a:r>
            <a:r>
              <a:rPr lang="en-US" sz="7200" dirty="0" smtClean="0"/>
              <a:t>_</a:t>
            </a:r>
          </a:p>
          <a:p>
            <a:pPr marL="0" indent="0">
              <a:buNone/>
            </a:pPr>
            <a:r>
              <a:rPr lang="en-US" sz="7200" dirty="0" smtClean="0"/>
              <a:t>Print(‘Best parameter Found:’,</a:t>
            </a:r>
            <a:r>
              <a:rPr lang="en-US" sz="7200" dirty="0" err="1" smtClean="0"/>
              <a:t>grid_search.best_params</a:t>
            </a:r>
            <a:r>
              <a:rPr lang="en-US" sz="7200" dirty="0" smtClean="0"/>
              <a:t>_)</a:t>
            </a:r>
            <a:endParaRPr lang="en-US" sz="7200" dirty="0"/>
          </a:p>
          <a:p>
            <a:pPr marL="0" indent="0">
              <a:buNone/>
            </a:pPr>
            <a:r>
              <a:rPr lang="en-US" sz="1800" dirty="0" smtClean="0"/>
              <a:t/>
            </a:r>
            <a:br>
              <a:rPr lang="en-US" sz="1800" dirty="0" smtClean="0"/>
            </a:br>
            <a:endParaRPr lang="en-US" sz="7200" dirty="0"/>
          </a:p>
          <a:p>
            <a:pPr marL="0" indent="0">
              <a:buNone/>
            </a:pPr>
            <a:endParaRPr lang="en-US" dirty="0"/>
          </a:p>
        </p:txBody>
      </p:sp>
    </p:spTree>
    <p:extLst>
      <p:ext uri="{BB962C8B-B14F-4D97-AF65-F5344CB8AC3E}">
        <p14:creationId xmlns:p14="http://schemas.microsoft.com/office/powerpoint/2010/main" val="331508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normAutofit fontScale="70000" lnSpcReduction="20000"/>
          </a:bodyPr>
          <a:lstStyle/>
          <a:p>
            <a:pPr marL="0" indent="0">
              <a:buNone/>
            </a:pPr>
            <a:r>
              <a:rPr lang="en-US" sz="1800" dirty="0" smtClean="0"/>
              <a:t>    </a:t>
            </a:r>
            <a:r>
              <a:rPr lang="en-US" sz="2900" dirty="0" smtClean="0"/>
              <a:t>print("Best parameters found: ", </a:t>
            </a:r>
            <a:r>
              <a:rPr lang="en-US" sz="2900" dirty="0" err="1" smtClean="0"/>
              <a:t>grid_search.best_params</a:t>
            </a:r>
            <a:r>
              <a:rPr lang="en-US" sz="2900" dirty="0" smtClean="0"/>
              <a:t>_)</a:t>
            </a:r>
          </a:p>
          <a:p>
            <a:pPr marL="0" indent="0">
              <a:buNone/>
            </a:pPr>
            <a:r>
              <a:rPr lang="en-US" dirty="0"/>
              <a:t> </a:t>
            </a:r>
            <a:endParaRPr lang="en-US" dirty="0" smtClean="0"/>
          </a:p>
          <a:p>
            <a:pPr marL="0" indent="0">
              <a:buNone/>
            </a:pPr>
            <a:r>
              <a:rPr lang="en-US" sz="3600" dirty="0" smtClean="0">
                <a:latin typeface="Bahnschrift SemiBold" pitchFamily="34" charset="0"/>
              </a:rPr>
              <a:t>15</a:t>
            </a:r>
            <a:r>
              <a:rPr lang="en-US" sz="3600" dirty="0">
                <a:latin typeface="Bahnschrift SemiBold" pitchFamily="34" charset="0"/>
              </a:rPr>
              <a:t>. Cross-Validation</a:t>
            </a:r>
          </a:p>
          <a:p>
            <a:pPr marL="0" indent="0">
              <a:buNone/>
            </a:pPr>
            <a:r>
              <a:rPr lang="en-US" dirty="0" smtClean="0"/>
              <a:t> from </a:t>
            </a:r>
            <a:r>
              <a:rPr lang="en-US" dirty="0" err="1"/>
              <a:t>sklearn.model_selection</a:t>
            </a:r>
            <a:r>
              <a:rPr lang="en-US" dirty="0"/>
              <a:t> import </a:t>
            </a:r>
            <a:r>
              <a:rPr lang="en-US" dirty="0" err="1"/>
              <a:t>cross_val_score</a:t>
            </a:r>
            <a:endParaRPr lang="en-US" dirty="0"/>
          </a:p>
          <a:p>
            <a:pPr marL="0" indent="0">
              <a:buNone/>
            </a:pPr>
            <a:r>
              <a:rPr lang="en-US" dirty="0"/>
              <a:t/>
            </a:r>
            <a:br>
              <a:rPr lang="en-US" dirty="0"/>
            </a:br>
            <a:endParaRPr lang="en-US" dirty="0"/>
          </a:p>
          <a:p>
            <a:pPr marL="0" indent="0">
              <a:buNone/>
            </a:pPr>
            <a:r>
              <a:rPr lang="en-US" dirty="0" smtClean="0"/>
              <a:t> </a:t>
            </a:r>
            <a:r>
              <a:rPr lang="en-US" dirty="0" err="1" smtClean="0"/>
              <a:t>cv_scores</a:t>
            </a:r>
            <a:r>
              <a:rPr lang="en-US" dirty="0" smtClean="0"/>
              <a:t> </a:t>
            </a:r>
            <a:r>
              <a:rPr lang="en-US" dirty="0"/>
              <a:t>= </a:t>
            </a:r>
            <a:r>
              <a:rPr lang="en-US" dirty="0" err="1"/>
              <a:t>cross_val_score</a:t>
            </a:r>
            <a:r>
              <a:rPr lang="en-US" dirty="0"/>
              <a:t>(</a:t>
            </a:r>
            <a:r>
              <a:rPr lang="en-US" dirty="0" err="1"/>
              <a:t>best_rf</a:t>
            </a:r>
            <a:r>
              <a:rPr lang="en-US" dirty="0"/>
              <a:t>, </a:t>
            </a:r>
            <a:r>
              <a:rPr lang="en-US" dirty="0" err="1"/>
              <a:t>x_resampled</a:t>
            </a:r>
            <a:r>
              <a:rPr lang="en-US" dirty="0"/>
              <a:t>, </a:t>
            </a:r>
            <a:r>
              <a:rPr lang="en-US" dirty="0" err="1"/>
              <a:t>y_resampled</a:t>
            </a:r>
            <a:r>
              <a:rPr lang="en-US" dirty="0"/>
              <a:t>, cv=5, scoring='accuracy')</a:t>
            </a:r>
          </a:p>
          <a:p>
            <a:pPr marL="0" indent="0">
              <a:buNone/>
            </a:pPr>
            <a:r>
              <a:rPr lang="en-US" dirty="0" smtClean="0"/>
              <a:t> print</a:t>
            </a:r>
            <a:r>
              <a:rPr lang="en-US" dirty="0"/>
              <a:t>("Cross-Validation Scores: ", </a:t>
            </a:r>
            <a:r>
              <a:rPr lang="en-US" dirty="0" err="1"/>
              <a:t>cv_scores</a:t>
            </a:r>
            <a:r>
              <a:rPr lang="en-US" dirty="0"/>
              <a:t>)</a:t>
            </a:r>
          </a:p>
          <a:p>
            <a:pPr marL="0" indent="0">
              <a:buNone/>
            </a:pPr>
            <a:r>
              <a:rPr lang="en-US" dirty="0" smtClean="0"/>
              <a:t> print</a:t>
            </a:r>
            <a:r>
              <a:rPr lang="en-US" dirty="0"/>
              <a:t>("Mean CV Score: ", </a:t>
            </a:r>
            <a:r>
              <a:rPr lang="en-US" dirty="0" err="1"/>
              <a:t>np.mean</a:t>
            </a:r>
            <a:r>
              <a:rPr lang="en-US" dirty="0"/>
              <a:t>(</a:t>
            </a:r>
            <a:r>
              <a:rPr lang="en-US" dirty="0" err="1"/>
              <a:t>cv_scores</a:t>
            </a:r>
            <a:r>
              <a:rPr lang="en-US" dirty="0"/>
              <a:t>))</a:t>
            </a:r>
          </a:p>
          <a:p>
            <a:pPr marL="0" indent="0">
              <a:buNone/>
            </a:pPr>
            <a:r>
              <a:rPr lang="en-US" dirty="0"/>
              <a:t/>
            </a:r>
            <a:br>
              <a:rPr lang="en-US" dirty="0"/>
            </a:br>
            <a:endParaRPr lang="en-US" dirty="0"/>
          </a:p>
          <a:p>
            <a:pPr marL="0" indent="0">
              <a:buNone/>
            </a:pPr>
            <a:r>
              <a:rPr lang="en-US" dirty="0" smtClean="0"/>
              <a:t> </a:t>
            </a:r>
            <a:r>
              <a:rPr lang="en-US" sz="3600" dirty="0">
                <a:latin typeface="Bahnschrift SemiBold" pitchFamily="34" charset="0"/>
              </a:rPr>
              <a:t>16. Evaluation</a:t>
            </a:r>
          </a:p>
          <a:p>
            <a:pPr marL="0" indent="0">
              <a:buNone/>
            </a:pPr>
            <a:r>
              <a:rPr lang="en-US" dirty="0" smtClean="0"/>
              <a:t> from </a:t>
            </a:r>
            <a:r>
              <a:rPr lang="en-US" dirty="0" err="1"/>
              <a:t>sklearn.metrics</a:t>
            </a:r>
            <a:r>
              <a:rPr lang="en-US" dirty="0"/>
              <a:t> import </a:t>
            </a:r>
            <a:r>
              <a:rPr lang="en-US" dirty="0" err="1"/>
              <a:t>roc_auc_score</a:t>
            </a:r>
            <a:r>
              <a:rPr lang="en-US" dirty="0"/>
              <a:t>, </a:t>
            </a:r>
            <a:r>
              <a:rPr lang="en-US" dirty="0" err="1"/>
              <a:t>classification_report</a:t>
            </a:r>
            <a:r>
              <a:rPr lang="en-US" dirty="0"/>
              <a:t>, </a:t>
            </a:r>
            <a:r>
              <a:rPr lang="en-US" dirty="0" err="1"/>
              <a:t>accuracy_score</a:t>
            </a:r>
            <a:endParaRPr lang="en-US" dirty="0"/>
          </a:p>
          <a:p>
            <a:pPr marL="0" indent="0">
              <a:buNone/>
            </a:pPr>
            <a:r>
              <a:rPr lang="en-US" dirty="0"/>
              <a:t/>
            </a:r>
            <a:br>
              <a:rPr lang="en-US" dirty="0"/>
            </a:br>
            <a:endParaRPr lang="en-US" dirty="0"/>
          </a:p>
          <a:p>
            <a:pPr marL="0" indent="0">
              <a:buNone/>
            </a:pPr>
            <a:r>
              <a:rPr lang="en-US" dirty="0"/>
              <a:t># Logistic Regression</a:t>
            </a:r>
          </a:p>
          <a:p>
            <a:pPr marL="0" indent="0">
              <a:buNone/>
            </a:pPr>
            <a:r>
              <a:rPr lang="en-US" dirty="0" smtClean="0"/>
              <a:t> from </a:t>
            </a:r>
            <a:r>
              <a:rPr lang="en-US" dirty="0" err="1"/>
              <a:t>sklearn.linear_model</a:t>
            </a:r>
            <a:r>
              <a:rPr lang="en-US" dirty="0"/>
              <a:t> import </a:t>
            </a:r>
            <a:r>
              <a:rPr lang="en-US" dirty="0" err="1"/>
              <a:t>LogisticRegression</a:t>
            </a:r>
            <a:endParaRPr lang="en-US" dirty="0"/>
          </a:p>
          <a:p>
            <a:pPr marL="0" indent="0">
              <a:buNone/>
            </a:pPr>
            <a:r>
              <a:rPr lang="en-US" dirty="0" smtClean="0"/>
              <a:t> </a:t>
            </a:r>
            <a:r>
              <a:rPr lang="en-US" dirty="0" err="1" smtClean="0"/>
              <a:t>logreg</a:t>
            </a:r>
            <a:r>
              <a:rPr lang="en-US" dirty="0" smtClean="0"/>
              <a:t> </a:t>
            </a:r>
            <a:r>
              <a:rPr lang="en-US" dirty="0"/>
              <a:t>= </a:t>
            </a:r>
            <a:r>
              <a:rPr lang="en-US" dirty="0" err="1"/>
              <a:t>LogisticRegression</a:t>
            </a:r>
            <a:r>
              <a:rPr lang="en-US" dirty="0"/>
              <a:t>()</a:t>
            </a:r>
          </a:p>
          <a:p>
            <a:pPr marL="0" indent="0">
              <a:buNone/>
            </a:pPr>
            <a:r>
              <a:rPr lang="en-US" dirty="0" smtClean="0"/>
              <a:t> </a:t>
            </a:r>
            <a:r>
              <a:rPr lang="en-US" dirty="0" err="1" smtClean="0"/>
              <a:t>logreg.fit</a:t>
            </a:r>
            <a:r>
              <a:rPr lang="en-US" dirty="0" smtClean="0"/>
              <a:t>(</a:t>
            </a:r>
            <a:r>
              <a:rPr lang="en-US" dirty="0" err="1" smtClean="0"/>
              <a:t>x_train</a:t>
            </a:r>
            <a:r>
              <a:rPr lang="en-US" dirty="0"/>
              <a:t>, </a:t>
            </a:r>
            <a:r>
              <a:rPr lang="en-US" dirty="0" err="1"/>
              <a:t>y_train</a:t>
            </a:r>
            <a:r>
              <a:rPr lang="en-US" dirty="0"/>
              <a:t>)</a:t>
            </a:r>
          </a:p>
          <a:p>
            <a:pPr marL="0" indent="0">
              <a:buNone/>
            </a:pPr>
            <a:r>
              <a:rPr lang="en-US" dirty="0" smtClean="0"/>
              <a:t> </a:t>
            </a:r>
            <a:r>
              <a:rPr lang="en-US" dirty="0" err="1" smtClean="0"/>
              <a:t>y_pred_logreg</a:t>
            </a:r>
            <a:r>
              <a:rPr lang="en-US" dirty="0" smtClean="0"/>
              <a:t> </a:t>
            </a:r>
            <a:r>
              <a:rPr lang="en-US" dirty="0"/>
              <a:t>= </a:t>
            </a:r>
            <a:r>
              <a:rPr lang="en-US" dirty="0" err="1"/>
              <a:t>logreg.predict</a:t>
            </a:r>
            <a:r>
              <a:rPr lang="en-US" dirty="0"/>
              <a:t>(</a:t>
            </a:r>
            <a:r>
              <a:rPr lang="en-US" dirty="0" err="1"/>
              <a:t>x_test</a:t>
            </a:r>
            <a:r>
              <a:rPr lang="en-US" dirty="0"/>
              <a:t>)</a:t>
            </a:r>
          </a:p>
          <a:p>
            <a:pPr marL="0" indent="0">
              <a:buNone/>
            </a:pPr>
            <a:endParaRPr lang="en-US" dirty="0"/>
          </a:p>
        </p:txBody>
      </p:sp>
    </p:spTree>
    <p:extLst>
      <p:ext uri="{BB962C8B-B14F-4D97-AF65-F5344CB8AC3E}">
        <p14:creationId xmlns:p14="http://schemas.microsoft.com/office/powerpoint/2010/main" val="2671707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marL="0" indent="0">
              <a:buNone/>
            </a:pPr>
            <a:r>
              <a:rPr lang="en-US" sz="4000" dirty="0"/>
              <a:t># Decision Tree Classifier</a:t>
            </a:r>
          </a:p>
          <a:p>
            <a:pPr marL="0" indent="0">
              <a:buNone/>
            </a:pPr>
            <a:r>
              <a:rPr lang="en-US" dirty="0" smtClean="0"/>
              <a:t> from </a:t>
            </a:r>
            <a:r>
              <a:rPr lang="en-US" dirty="0" err="1"/>
              <a:t>sklearn.tree</a:t>
            </a:r>
            <a:r>
              <a:rPr lang="en-US" dirty="0"/>
              <a:t> import </a:t>
            </a:r>
            <a:r>
              <a:rPr lang="en-US" dirty="0" err="1"/>
              <a:t>DecisionTreeClassifier</a:t>
            </a:r>
            <a:endParaRPr lang="en-US" dirty="0"/>
          </a:p>
          <a:p>
            <a:pPr marL="0" indent="0">
              <a:buNone/>
            </a:pPr>
            <a:r>
              <a:rPr lang="en-US" dirty="0" smtClean="0"/>
              <a:t> </a:t>
            </a:r>
            <a:r>
              <a:rPr lang="en-US" dirty="0" err="1" smtClean="0"/>
              <a:t>dt</a:t>
            </a:r>
            <a:r>
              <a:rPr lang="en-US" dirty="0" smtClean="0"/>
              <a:t> </a:t>
            </a:r>
            <a:r>
              <a:rPr lang="en-US" dirty="0"/>
              <a:t>= </a:t>
            </a:r>
            <a:r>
              <a:rPr lang="en-US" dirty="0" err="1"/>
              <a:t>DecisionTreeClassifier</a:t>
            </a:r>
            <a:r>
              <a:rPr lang="en-US" dirty="0"/>
              <a:t>()</a:t>
            </a:r>
          </a:p>
          <a:p>
            <a:pPr marL="0" indent="0">
              <a:buNone/>
            </a:pPr>
            <a:r>
              <a:rPr lang="en-US" dirty="0" smtClean="0"/>
              <a:t> </a:t>
            </a:r>
            <a:r>
              <a:rPr lang="en-US" dirty="0" err="1" smtClean="0"/>
              <a:t>dt.fit</a:t>
            </a:r>
            <a:r>
              <a:rPr lang="en-US" dirty="0" smtClean="0"/>
              <a:t>(</a:t>
            </a:r>
            <a:r>
              <a:rPr lang="en-US" dirty="0" err="1" smtClean="0"/>
              <a:t>x_train</a:t>
            </a:r>
            <a:r>
              <a:rPr lang="en-US" dirty="0"/>
              <a:t>, </a:t>
            </a:r>
            <a:r>
              <a:rPr lang="en-US" dirty="0" err="1"/>
              <a:t>y_train</a:t>
            </a:r>
            <a:r>
              <a:rPr lang="en-US" dirty="0"/>
              <a:t>)</a:t>
            </a:r>
          </a:p>
          <a:p>
            <a:pPr marL="0" indent="0">
              <a:buNone/>
            </a:pPr>
            <a:r>
              <a:rPr lang="en-US" dirty="0" err="1"/>
              <a:t>y_pred_dt</a:t>
            </a:r>
            <a:r>
              <a:rPr lang="en-US" dirty="0"/>
              <a:t> = </a:t>
            </a:r>
            <a:r>
              <a:rPr lang="en-US" dirty="0" err="1"/>
              <a:t>dt.predict</a:t>
            </a:r>
            <a:r>
              <a:rPr lang="en-US" dirty="0"/>
              <a:t>(</a:t>
            </a:r>
            <a:r>
              <a:rPr lang="en-US" dirty="0" err="1"/>
              <a:t>x_test</a:t>
            </a:r>
            <a:r>
              <a:rPr lang="en-US" dirty="0"/>
              <a:t>)</a:t>
            </a:r>
          </a:p>
          <a:p>
            <a:pPr marL="0" indent="0">
              <a:buNone/>
            </a:pPr>
            <a:r>
              <a:rPr lang="en-US" dirty="0"/>
              <a:t/>
            </a:r>
            <a:br>
              <a:rPr lang="en-US" dirty="0"/>
            </a:br>
            <a:endParaRPr lang="en-US" dirty="0"/>
          </a:p>
          <a:p>
            <a:pPr marL="0" indent="0">
              <a:buNone/>
            </a:pPr>
            <a:r>
              <a:rPr lang="en-US" sz="4000" dirty="0"/>
              <a:t># Random Forest Classifier</a:t>
            </a:r>
          </a:p>
          <a:p>
            <a:pPr marL="0" indent="0">
              <a:buNone/>
            </a:pPr>
            <a:r>
              <a:rPr lang="en-US" sz="3800" dirty="0" smtClean="0"/>
              <a:t>from </a:t>
            </a:r>
            <a:r>
              <a:rPr lang="en-US" sz="3800" dirty="0" err="1" smtClean="0"/>
              <a:t>sklearn.ensemble</a:t>
            </a:r>
            <a:r>
              <a:rPr lang="en-US" sz="3800" dirty="0" smtClean="0"/>
              <a:t> import Random Forest</a:t>
            </a:r>
          </a:p>
          <a:p>
            <a:pPr marL="0" indent="0">
              <a:buNone/>
            </a:pPr>
            <a:r>
              <a:rPr lang="en-US" sz="3800" dirty="0" err="1" smtClean="0"/>
              <a:t>rf</a:t>
            </a:r>
            <a:r>
              <a:rPr lang="en-US" sz="3800" dirty="0" smtClean="0"/>
              <a:t>=</a:t>
            </a:r>
            <a:r>
              <a:rPr lang="en-US" sz="3800" dirty="0" err="1" smtClean="0"/>
              <a:t>RandomforestClassifer</a:t>
            </a:r>
            <a:r>
              <a:rPr lang="en-US" sz="3800" dirty="0" smtClean="0"/>
              <a:t>()</a:t>
            </a:r>
          </a:p>
          <a:p>
            <a:pPr marL="0" indent="0">
              <a:buNone/>
            </a:pPr>
            <a:r>
              <a:rPr lang="en-US" sz="3800" dirty="0" err="1"/>
              <a:t>r</a:t>
            </a:r>
            <a:r>
              <a:rPr lang="en-US" sz="3800" dirty="0" err="1" smtClean="0"/>
              <a:t>f.fit</a:t>
            </a:r>
            <a:r>
              <a:rPr lang="en-US" sz="3800" dirty="0" smtClean="0"/>
              <a:t>(</a:t>
            </a:r>
            <a:r>
              <a:rPr lang="en-US" sz="3800" dirty="0" err="1" smtClean="0"/>
              <a:t>x_train,y_train</a:t>
            </a:r>
            <a:r>
              <a:rPr lang="en-US" sz="3800" dirty="0" smtClean="0"/>
              <a:t>)</a:t>
            </a:r>
          </a:p>
          <a:p>
            <a:pPr marL="0" indent="0">
              <a:buNone/>
            </a:pPr>
            <a:r>
              <a:rPr lang="en-US" sz="3800" dirty="0" smtClean="0"/>
              <a:t> </a:t>
            </a:r>
            <a:r>
              <a:rPr lang="en-US" sz="3800" dirty="0" err="1" smtClean="0"/>
              <a:t>y_pred_rf</a:t>
            </a:r>
            <a:r>
              <a:rPr lang="en-US" sz="3800" dirty="0" smtClean="0"/>
              <a:t> </a:t>
            </a:r>
            <a:r>
              <a:rPr lang="en-US" sz="3800" dirty="0"/>
              <a:t>= </a:t>
            </a:r>
            <a:r>
              <a:rPr lang="en-US" sz="3800" dirty="0" err="1"/>
              <a:t>best_rf.predict</a:t>
            </a:r>
            <a:r>
              <a:rPr lang="en-US" sz="3800" dirty="0"/>
              <a:t>(</a:t>
            </a:r>
            <a:r>
              <a:rPr lang="en-US" sz="3800" dirty="0" err="1"/>
              <a:t>x_test</a:t>
            </a:r>
            <a:r>
              <a:rPr lang="en-US" sz="3800" dirty="0"/>
              <a:t>)</a:t>
            </a:r>
          </a:p>
          <a:p>
            <a:pPr marL="0" indent="0">
              <a:buNone/>
            </a:pPr>
            <a:r>
              <a:rPr lang="en-US" sz="3800" dirty="0"/>
              <a:t/>
            </a:r>
            <a:br>
              <a:rPr lang="en-US" sz="3800" dirty="0"/>
            </a:br>
            <a:r>
              <a:rPr lang="en-US" sz="4000" dirty="0" smtClean="0"/>
              <a:t># </a:t>
            </a:r>
            <a:r>
              <a:rPr lang="en-US" sz="4000" dirty="0"/>
              <a:t>Gradient Boosting Classifier</a:t>
            </a:r>
          </a:p>
          <a:p>
            <a:pPr marL="0" indent="0">
              <a:buNone/>
            </a:pPr>
            <a:r>
              <a:rPr lang="en-US" sz="3800" dirty="0" smtClean="0"/>
              <a:t> from </a:t>
            </a:r>
            <a:r>
              <a:rPr lang="en-US" sz="3800" dirty="0" err="1"/>
              <a:t>sklearn.ensemble</a:t>
            </a:r>
            <a:r>
              <a:rPr lang="en-US" sz="3800" dirty="0"/>
              <a:t> import </a:t>
            </a:r>
            <a:r>
              <a:rPr lang="en-US" sz="3800" dirty="0" err="1"/>
              <a:t>GradientBoostingClassifier</a:t>
            </a:r>
            <a:endParaRPr lang="en-US" sz="3800" dirty="0"/>
          </a:p>
          <a:p>
            <a:pPr marL="0" indent="0">
              <a:buNone/>
            </a:pPr>
            <a:r>
              <a:rPr lang="en-US" sz="3800" dirty="0" smtClean="0"/>
              <a:t> </a:t>
            </a:r>
            <a:r>
              <a:rPr lang="en-US" sz="3800" dirty="0" err="1" smtClean="0"/>
              <a:t>gb</a:t>
            </a:r>
            <a:r>
              <a:rPr lang="en-US" sz="3800" dirty="0" smtClean="0"/>
              <a:t> </a:t>
            </a:r>
            <a:r>
              <a:rPr lang="en-US" sz="3800" dirty="0"/>
              <a:t>= </a:t>
            </a:r>
            <a:r>
              <a:rPr lang="en-US" sz="3800" dirty="0" err="1"/>
              <a:t>GradientBoostingClassifier</a:t>
            </a:r>
            <a:r>
              <a:rPr lang="en-US" sz="3800" dirty="0"/>
              <a:t>()</a:t>
            </a:r>
          </a:p>
          <a:p>
            <a:pPr marL="0" indent="0">
              <a:buNone/>
            </a:pPr>
            <a:r>
              <a:rPr lang="en-US" sz="3800" dirty="0" smtClean="0"/>
              <a:t> </a:t>
            </a:r>
            <a:r>
              <a:rPr lang="en-US" sz="3800" dirty="0" err="1" smtClean="0"/>
              <a:t>gb.fit</a:t>
            </a:r>
            <a:r>
              <a:rPr lang="en-US" sz="3800" dirty="0" smtClean="0"/>
              <a:t>(</a:t>
            </a:r>
            <a:r>
              <a:rPr lang="en-US" sz="3800" dirty="0" err="1" smtClean="0"/>
              <a:t>x_train</a:t>
            </a:r>
            <a:r>
              <a:rPr lang="en-US" sz="3800" dirty="0"/>
              <a:t>, </a:t>
            </a:r>
            <a:r>
              <a:rPr lang="en-US" sz="3800" dirty="0" err="1"/>
              <a:t>y_train</a:t>
            </a:r>
            <a:r>
              <a:rPr lang="en-US" sz="3800" dirty="0"/>
              <a:t>)</a:t>
            </a:r>
          </a:p>
          <a:p>
            <a:pPr marL="0" indent="0">
              <a:buNone/>
            </a:pPr>
            <a:r>
              <a:rPr lang="en-US" sz="3800" dirty="0" smtClean="0"/>
              <a:t> </a:t>
            </a:r>
            <a:r>
              <a:rPr lang="en-US" sz="3800" dirty="0" err="1" smtClean="0"/>
              <a:t>y_pred_gb</a:t>
            </a:r>
            <a:r>
              <a:rPr lang="en-US" sz="3800" dirty="0" smtClean="0"/>
              <a:t> </a:t>
            </a:r>
            <a:r>
              <a:rPr lang="en-US" sz="3800" dirty="0"/>
              <a:t>= </a:t>
            </a:r>
            <a:r>
              <a:rPr lang="en-US" sz="3800" dirty="0" err="1"/>
              <a:t>gb.predict</a:t>
            </a:r>
            <a:r>
              <a:rPr lang="en-US" sz="3800" dirty="0"/>
              <a:t>(</a:t>
            </a:r>
            <a:r>
              <a:rPr lang="en-US" sz="3800" dirty="0" err="1"/>
              <a:t>x_test</a:t>
            </a:r>
            <a:r>
              <a:rPr lang="en-US" sz="3800" dirty="0"/>
              <a:t>)</a:t>
            </a:r>
          </a:p>
          <a:p>
            <a:pPr marL="0" indent="0">
              <a:buNone/>
            </a:pPr>
            <a:r>
              <a:rPr lang="en-US" dirty="0"/>
              <a:t/>
            </a:r>
            <a:br>
              <a:rPr lang="en-US" dirty="0"/>
            </a:br>
            <a:r>
              <a:rPr lang="en-US" sz="4000" dirty="0" smtClean="0"/>
              <a:t># </a:t>
            </a:r>
            <a:r>
              <a:rPr lang="en-US" sz="4000" dirty="0"/>
              <a:t>Support Vector Machine</a:t>
            </a:r>
          </a:p>
          <a:p>
            <a:pPr marL="0" indent="0">
              <a:buNone/>
            </a:pPr>
            <a:r>
              <a:rPr lang="en-US" sz="3800" dirty="0" smtClean="0"/>
              <a:t> from </a:t>
            </a:r>
            <a:r>
              <a:rPr lang="en-US" sz="3800" dirty="0" err="1"/>
              <a:t>sklearn.svm</a:t>
            </a:r>
            <a:r>
              <a:rPr lang="en-US" sz="3800" dirty="0"/>
              <a:t> import SVC</a:t>
            </a:r>
          </a:p>
          <a:p>
            <a:pPr marL="0" indent="0">
              <a:buNone/>
            </a:pPr>
            <a:r>
              <a:rPr lang="en-US" sz="3800" dirty="0" smtClean="0"/>
              <a:t> </a:t>
            </a:r>
            <a:r>
              <a:rPr lang="en-US" sz="3800" dirty="0" err="1" smtClean="0"/>
              <a:t>svm_model</a:t>
            </a:r>
            <a:r>
              <a:rPr lang="en-US" sz="3800" dirty="0" smtClean="0"/>
              <a:t> </a:t>
            </a:r>
            <a:r>
              <a:rPr lang="en-US" sz="3800" dirty="0"/>
              <a:t>= SVC(probability=True)</a:t>
            </a:r>
          </a:p>
          <a:p>
            <a:pPr marL="0" indent="0">
              <a:buNone/>
            </a:pPr>
            <a:r>
              <a:rPr lang="en-US" sz="3800" dirty="0" smtClean="0"/>
              <a:t> </a:t>
            </a:r>
            <a:r>
              <a:rPr lang="en-US" sz="3800" dirty="0" err="1" smtClean="0"/>
              <a:t>svm_model.fit</a:t>
            </a:r>
            <a:r>
              <a:rPr lang="en-US" sz="3800" dirty="0" smtClean="0"/>
              <a:t>(</a:t>
            </a:r>
            <a:r>
              <a:rPr lang="en-US" sz="3800" dirty="0" err="1" smtClean="0"/>
              <a:t>x_train</a:t>
            </a:r>
            <a:r>
              <a:rPr lang="en-US" sz="3800" dirty="0"/>
              <a:t>, </a:t>
            </a:r>
            <a:r>
              <a:rPr lang="en-US" sz="3800" dirty="0" err="1"/>
              <a:t>y_train</a:t>
            </a:r>
            <a:r>
              <a:rPr lang="en-US" sz="3800" dirty="0"/>
              <a:t>)</a:t>
            </a:r>
          </a:p>
          <a:p>
            <a:pPr marL="0" indent="0">
              <a:buNone/>
            </a:pPr>
            <a:r>
              <a:rPr lang="en-US" sz="3800" dirty="0" smtClean="0"/>
              <a:t> </a:t>
            </a:r>
            <a:r>
              <a:rPr lang="en-US" sz="3800" dirty="0" err="1" smtClean="0"/>
              <a:t>y_pred_svm</a:t>
            </a:r>
            <a:r>
              <a:rPr lang="en-US" sz="3800" dirty="0" smtClean="0"/>
              <a:t> </a:t>
            </a:r>
            <a:r>
              <a:rPr lang="en-US" sz="3800" dirty="0"/>
              <a:t>= </a:t>
            </a:r>
            <a:r>
              <a:rPr lang="en-US" sz="3800" dirty="0" err="1"/>
              <a:t>svm_model.predict</a:t>
            </a:r>
            <a:r>
              <a:rPr lang="en-US" sz="3800" dirty="0"/>
              <a:t>(</a:t>
            </a:r>
            <a:r>
              <a:rPr lang="en-US" sz="3800" dirty="0" err="1"/>
              <a:t>x_test</a:t>
            </a:r>
            <a:r>
              <a:rPr lang="en-US" sz="3800" dirty="0"/>
              <a:t>)</a:t>
            </a:r>
          </a:p>
          <a:p>
            <a:pPr marL="0" indent="0">
              <a:buNone/>
            </a:pPr>
            <a:r>
              <a:rPr lang="en-US" dirty="0" smtClean="0"/>
              <a:t> </a:t>
            </a:r>
            <a:endParaRPr lang="en-US" dirty="0"/>
          </a:p>
        </p:txBody>
      </p:sp>
    </p:spTree>
    <p:extLst>
      <p:ext uri="{BB962C8B-B14F-4D97-AF65-F5344CB8AC3E}">
        <p14:creationId xmlns:p14="http://schemas.microsoft.com/office/powerpoint/2010/main" val="9417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sz="2200" dirty="0" smtClean="0">
                <a:latin typeface="Bahnschrift SemiBold" pitchFamily="34" charset="0"/>
              </a:rPr>
              <a:t>17.Evaluation </a:t>
            </a:r>
            <a:r>
              <a:rPr lang="en-US" sz="2200" dirty="0">
                <a:latin typeface="Bahnschrift SemiBold" pitchFamily="34" charset="0"/>
              </a:rPr>
              <a:t>Reports</a:t>
            </a:r>
          </a:p>
          <a:p>
            <a:pPr marL="0" indent="0">
              <a:buNone/>
            </a:pPr>
            <a:r>
              <a:rPr lang="en-US" sz="1800" dirty="0" smtClean="0"/>
              <a:t> print</a:t>
            </a:r>
            <a:r>
              <a:rPr lang="en-US" sz="1800" dirty="0"/>
              <a:t>("Logistic Regression classification report: \n\n", </a:t>
            </a:r>
            <a:r>
              <a:rPr lang="en-US" sz="1800" dirty="0" err="1"/>
              <a:t>classification_report</a:t>
            </a:r>
            <a:r>
              <a:rPr lang="en-US" sz="1800" dirty="0"/>
              <a:t>(</a:t>
            </a:r>
            <a:r>
              <a:rPr lang="en-US" sz="1800" dirty="0" err="1"/>
              <a:t>y_test</a:t>
            </a:r>
            <a:r>
              <a:rPr lang="en-US" sz="1800" dirty="0"/>
              <a:t>, </a:t>
            </a:r>
            <a:r>
              <a:rPr lang="en-US" sz="1800" dirty="0" err="1"/>
              <a:t>y_pred_logreg</a:t>
            </a:r>
            <a:r>
              <a:rPr lang="en-US" sz="1800" dirty="0"/>
              <a:t>))</a:t>
            </a:r>
          </a:p>
          <a:p>
            <a:pPr marL="0" indent="0">
              <a:buNone/>
            </a:pPr>
            <a:r>
              <a:rPr lang="en-US" sz="1800" dirty="0" smtClean="0"/>
              <a:t> print</a:t>
            </a:r>
            <a:r>
              <a:rPr lang="en-US" sz="1800" dirty="0"/>
              <a:t>("Decision Tree classification report: \n\n", </a:t>
            </a:r>
            <a:r>
              <a:rPr lang="en-US" sz="1800" dirty="0" err="1"/>
              <a:t>classification_report</a:t>
            </a:r>
            <a:r>
              <a:rPr lang="en-US" sz="1800" dirty="0"/>
              <a:t>(</a:t>
            </a:r>
            <a:r>
              <a:rPr lang="en-US" sz="1800" dirty="0" err="1"/>
              <a:t>y_test</a:t>
            </a:r>
            <a:r>
              <a:rPr lang="en-US" sz="1800" dirty="0"/>
              <a:t>, </a:t>
            </a:r>
            <a:r>
              <a:rPr lang="en-US" sz="1800" dirty="0" err="1"/>
              <a:t>y_pred_dt</a:t>
            </a:r>
            <a:r>
              <a:rPr lang="en-US" sz="1800" dirty="0"/>
              <a:t>))</a:t>
            </a:r>
          </a:p>
          <a:p>
            <a:pPr marL="0" indent="0">
              <a:buNone/>
            </a:pPr>
            <a:r>
              <a:rPr lang="en-US" sz="1800" dirty="0" smtClean="0"/>
              <a:t> print</a:t>
            </a:r>
            <a:r>
              <a:rPr lang="en-US" sz="1800" dirty="0"/>
              <a:t>("Random Forest classification report: \n\n", </a:t>
            </a:r>
            <a:r>
              <a:rPr lang="en-US" sz="1800" dirty="0" err="1"/>
              <a:t>classification_report</a:t>
            </a:r>
            <a:r>
              <a:rPr lang="en-US" sz="1800" dirty="0"/>
              <a:t>(</a:t>
            </a:r>
            <a:r>
              <a:rPr lang="en-US" sz="1800" dirty="0" err="1"/>
              <a:t>y_test</a:t>
            </a:r>
            <a:r>
              <a:rPr lang="en-US" sz="1800" dirty="0"/>
              <a:t>, </a:t>
            </a:r>
            <a:r>
              <a:rPr lang="en-US" sz="1800" dirty="0" err="1"/>
              <a:t>y_pred_rf</a:t>
            </a:r>
            <a:r>
              <a:rPr lang="en-US" sz="1800" dirty="0"/>
              <a:t>))</a:t>
            </a:r>
          </a:p>
          <a:p>
            <a:pPr marL="0" indent="0">
              <a:buNone/>
            </a:pPr>
            <a:r>
              <a:rPr lang="en-US" sz="1800" dirty="0" smtClean="0"/>
              <a:t> print</a:t>
            </a:r>
            <a:r>
              <a:rPr lang="en-US" sz="1800" dirty="0"/>
              <a:t>("Gradient Boosting classification report: \n\n", </a:t>
            </a:r>
            <a:r>
              <a:rPr lang="en-US" sz="1800" dirty="0" err="1"/>
              <a:t>classification_report</a:t>
            </a:r>
            <a:r>
              <a:rPr lang="en-US" sz="1800" dirty="0"/>
              <a:t>(</a:t>
            </a:r>
            <a:r>
              <a:rPr lang="en-US" sz="1800" dirty="0" err="1"/>
              <a:t>y_test</a:t>
            </a:r>
            <a:r>
              <a:rPr lang="en-US" sz="1800" dirty="0"/>
              <a:t>, </a:t>
            </a:r>
            <a:r>
              <a:rPr lang="en-US" sz="1800" dirty="0" err="1"/>
              <a:t>y_pred_gb</a:t>
            </a:r>
            <a:r>
              <a:rPr lang="en-US" sz="1800" dirty="0"/>
              <a:t>))</a:t>
            </a:r>
          </a:p>
          <a:p>
            <a:pPr marL="0" indent="0">
              <a:buNone/>
            </a:pPr>
            <a:r>
              <a:rPr lang="en-US" sz="1800" dirty="0" smtClean="0"/>
              <a:t> print</a:t>
            </a:r>
            <a:r>
              <a:rPr lang="en-US" sz="1800" dirty="0"/>
              <a:t>("SVM classification report: \n\n", </a:t>
            </a:r>
            <a:r>
              <a:rPr lang="en-US" sz="1800" dirty="0" err="1"/>
              <a:t>classification_report</a:t>
            </a:r>
            <a:r>
              <a:rPr lang="en-US" sz="1800" dirty="0"/>
              <a:t>(</a:t>
            </a:r>
            <a:r>
              <a:rPr lang="en-US" sz="1800" dirty="0" err="1"/>
              <a:t>y_test</a:t>
            </a:r>
            <a:r>
              <a:rPr lang="en-US" sz="1800" dirty="0"/>
              <a:t>, </a:t>
            </a:r>
            <a:r>
              <a:rPr lang="en-US" sz="1800" dirty="0" err="1"/>
              <a:t>y_pred_svm</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a:t> </a:t>
            </a:r>
            <a:r>
              <a:rPr lang="en-US" sz="1800" dirty="0" smtClean="0"/>
              <a:t>print</a:t>
            </a:r>
            <a:r>
              <a:rPr lang="en-US" sz="1800" dirty="0"/>
              <a:t>("Logistic Regression Accuracy Score:", </a:t>
            </a:r>
            <a:r>
              <a:rPr lang="en-US" sz="1800" dirty="0" err="1"/>
              <a:t>accuracy_score</a:t>
            </a:r>
            <a:r>
              <a:rPr lang="en-US" sz="1800" dirty="0"/>
              <a:t>(</a:t>
            </a:r>
            <a:r>
              <a:rPr lang="en-US" sz="1800" dirty="0" err="1"/>
              <a:t>y_test</a:t>
            </a:r>
            <a:r>
              <a:rPr lang="en-US" sz="1800" dirty="0"/>
              <a:t>, </a:t>
            </a:r>
            <a:r>
              <a:rPr lang="en-US" sz="1800" dirty="0" err="1"/>
              <a:t>y_pred_logreg</a:t>
            </a:r>
            <a:r>
              <a:rPr lang="en-US" sz="1800" dirty="0"/>
              <a:t>))</a:t>
            </a:r>
          </a:p>
          <a:p>
            <a:pPr marL="0" indent="0">
              <a:buNone/>
            </a:pPr>
            <a:r>
              <a:rPr lang="en-US" sz="1800" dirty="0" smtClean="0"/>
              <a:t> print</a:t>
            </a:r>
            <a:r>
              <a:rPr lang="en-US" sz="1800" dirty="0"/>
              <a:t>("Decision Tree Accuracy Score:", </a:t>
            </a:r>
            <a:r>
              <a:rPr lang="en-US" sz="1800" dirty="0" err="1"/>
              <a:t>accuracy_score</a:t>
            </a:r>
            <a:r>
              <a:rPr lang="en-US" sz="1800" dirty="0"/>
              <a:t>(</a:t>
            </a:r>
            <a:r>
              <a:rPr lang="en-US" sz="1800" dirty="0" err="1"/>
              <a:t>y_test</a:t>
            </a:r>
            <a:r>
              <a:rPr lang="en-US" sz="1800" dirty="0"/>
              <a:t>, </a:t>
            </a:r>
            <a:r>
              <a:rPr lang="en-US" sz="1800" dirty="0" err="1"/>
              <a:t>y_pred_dt</a:t>
            </a:r>
            <a:r>
              <a:rPr lang="en-US" sz="1800" dirty="0"/>
              <a:t>))</a:t>
            </a:r>
          </a:p>
          <a:p>
            <a:pPr marL="0" indent="0">
              <a:buNone/>
            </a:pPr>
            <a:r>
              <a:rPr lang="en-US" sz="1800" dirty="0" smtClean="0"/>
              <a:t> print</a:t>
            </a:r>
            <a:r>
              <a:rPr lang="en-US" sz="1800" dirty="0"/>
              <a:t>("Random Forest accuracy score:", </a:t>
            </a:r>
            <a:r>
              <a:rPr lang="en-US" sz="1800" dirty="0" err="1"/>
              <a:t>accuracy_score</a:t>
            </a:r>
            <a:r>
              <a:rPr lang="en-US" sz="1800" dirty="0"/>
              <a:t>(</a:t>
            </a:r>
            <a:r>
              <a:rPr lang="en-US" sz="1800" dirty="0" err="1"/>
              <a:t>y_test</a:t>
            </a:r>
            <a:r>
              <a:rPr lang="en-US" sz="1800" dirty="0"/>
              <a:t>, </a:t>
            </a:r>
            <a:r>
              <a:rPr lang="en-US" sz="1800" dirty="0" err="1"/>
              <a:t>y_pred_rf</a:t>
            </a:r>
            <a:r>
              <a:rPr lang="en-US" sz="1800" dirty="0"/>
              <a:t>))</a:t>
            </a:r>
          </a:p>
          <a:p>
            <a:pPr marL="0" indent="0">
              <a:buNone/>
            </a:pPr>
            <a:r>
              <a:rPr lang="en-US" sz="1800" dirty="0" smtClean="0"/>
              <a:t> print</a:t>
            </a:r>
            <a:r>
              <a:rPr lang="en-US" sz="1800" dirty="0"/>
              <a:t>("Gradient Boosting accuracy score:", </a:t>
            </a:r>
            <a:r>
              <a:rPr lang="en-US" sz="1800" dirty="0" err="1"/>
              <a:t>accuracy_score</a:t>
            </a:r>
            <a:r>
              <a:rPr lang="en-US" sz="1800" dirty="0"/>
              <a:t>(</a:t>
            </a:r>
            <a:r>
              <a:rPr lang="en-US" sz="1800" dirty="0" err="1"/>
              <a:t>y_test</a:t>
            </a:r>
            <a:r>
              <a:rPr lang="en-US" sz="1800" dirty="0"/>
              <a:t>, </a:t>
            </a:r>
            <a:r>
              <a:rPr lang="en-US" sz="1800" dirty="0" err="1"/>
              <a:t>y_pred_gb</a:t>
            </a:r>
            <a:r>
              <a:rPr lang="en-US" sz="1800" dirty="0"/>
              <a:t>))</a:t>
            </a:r>
          </a:p>
          <a:p>
            <a:pPr marL="0" indent="0">
              <a:buNone/>
            </a:pPr>
            <a:r>
              <a:rPr lang="en-US" sz="1800" dirty="0" smtClean="0"/>
              <a:t> print</a:t>
            </a:r>
            <a:r>
              <a:rPr lang="en-US" sz="1800" dirty="0"/>
              <a:t>("SVM Model Accuracy Score:", </a:t>
            </a:r>
            <a:r>
              <a:rPr lang="en-US" sz="1800" dirty="0" err="1"/>
              <a:t>accuracy_score</a:t>
            </a:r>
            <a:r>
              <a:rPr lang="en-US" sz="1800" dirty="0"/>
              <a:t>(</a:t>
            </a:r>
            <a:r>
              <a:rPr lang="en-US" sz="1800" dirty="0" err="1"/>
              <a:t>y_test</a:t>
            </a:r>
            <a:r>
              <a:rPr lang="en-US" sz="1800" dirty="0"/>
              <a:t>, </a:t>
            </a:r>
            <a:r>
              <a:rPr lang="en-US" sz="1800" dirty="0" err="1"/>
              <a:t>y_pred_svm</a:t>
            </a:r>
            <a:r>
              <a:rPr lang="en-US" sz="1800" dirty="0"/>
              <a:t>))</a:t>
            </a:r>
          </a:p>
          <a:p>
            <a:pPr marL="0" indent="0">
              <a:buNone/>
            </a:pPr>
            <a:endParaRPr lang="en-US" sz="1800" dirty="0"/>
          </a:p>
        </p:txBody>
      </p:sp>
    </p:spTree>
    <p:extLst>
      <p:ext uri="{BB962C8B-B14F-4D97-AF65-F5344CB8AC3E}">
        <p14:creationId xmlns:p14="http://schemas.microsoft.com/office/powerpoint/2010/main" val="947403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sz="2000" dirty="0" smtClean="0">
                <a:latin typeface="Bahnschrift SemiBold" pitchFamily="34" charset="0"/>
              </a:rPr>
              <a:t>18.ROC-AUC </a:t>
            </a:r>
            <a:r>
              <a:rPr lang="en-US" sz="2000" dirty="0">
                <a:latin typeface="Bahnschrift SemiBold" pitchFamily="34" charset="0"/>
              </a:rPr>
              <a:t>Score for Random Forest</a:t>
            </a:r>
          </a:p>
          <a:p>
            <a:pPr marL="0" indent="0">
              <a:buNone/>
            </a:pPr>
            <a:r>
              <a:rPr lang="en-US" sz="1800" dirty="0" smtClean="0"/>
              <a:t> </a:t>
            </a:r>
            <a:r>
              <a:rPr lang="en-US" sz="1800" dirty="0" err="1" smtClean="0"/>
              <a:t>y_pred_proba_rf</a:t>
            </a:r>
            <a:r>
              <a:rPr lang="en-US" sz="1800" dirty="0" smtClean="0"/>
              <a:t> </a:t>
            </a:r>
            <a:r>
              <a:rPr lang="en-US" sz="1800" dirty="0"/>
              <a:t>= </a:t>
            </a:r>
            <a:r>
              <a:rPr lang="en-US" sz="1800" dirty="0" err="1"/>
              <a:t>best_rf.predict_proba</a:t>
            </a:r>
            <a:r>
              <a:rPr lang="en-US" sz="1800" dirty="0"/>
              <a:t>(</a:t>
            </a:r>
            <a:r>
              <a:rPr lang="en-US" sz="1800" dirty="0" err="1"/>
              <a:t>x_test</a:t>
            </a:r>
            <a:r>
              <a:rPr lang="en-US" sz="1800" dirty="0"/>
              <a:t>)[:, 1]</a:t>
            </a:r>
          </a:p>
          <a:p>
            <a:pPr marL="0" indent="0">
              <a:buNone/>
            </a:pPr>
            <a:r>
              <a:rPr lang="en-US" sz="1800" dirty="0" smtClean="0"/>
              <a:t> </a:t>
            </a:r>
            <a:r>
              <a:rPr lang="en-US" sz="1800" dirty="0" err="1" smtClean="0"/>
              <a:t>roc_auc_rf</a:t>
            </a:r>
            <a:r>
              <a:rPr lang="en-US" sz="1800" dirty="0" smtClean="0"/>
              <a:t> </a:t>
            </a:r>
            <a:r>
              <a:rPr lang="en-US" sz="1800" dirty="0"/>
              <a:t>= </a:t>
            </a:r>
            <a:r>
              <a:rPr lang="en-US" sz="1800" dirty="0" err="1"/>
              <a:t>roc_auc_score</a:t>
            </a:r>
            <a:r>
              <a:rPr lang="en-US" sz="1800" dirty="0"/>
              <a:t>(</a:t>
            </a:r>
            <a:r>
              <a:rPr lang="en-US" sz="1800" dirty="0" err="1"/>
              <a:t>y_test</a:t>
            </a:r>
            <a:r>
              <a:rPr lang="en-US" sz="1800" dirty="0"/>
              <a:t>, </a:t>
            </a:r>
            <a:r>
              <a:rPr lang="en-US" sz="1800" dirty="0" err="1"/>
              <a:t>y_pred_proba_rf</a:t>
            </a:r>
            <a:r>
              <a:rPr lang="en-US" sz="1800" dirty="0"/>
              <a:t>)</a:t>
            </a:r>
          </a:p>
          <a:p>
            <a:pPr marL="0" indent="0">
              <a:buNone/>
            </a:pPr>
            <a:r>
              <a:rPr lang="en-US" sz="1800" dirty="0" smtClean="0"/>
              <a:t> print</a:t>
            </a:r>
            <a:r>
              <a:rPr lang="en-US" sz="1800" dirty="0"/>
              <a:t>("Random Forest ROC-AUC Score: ", </a:t>
            </a:r>
            <a:r>
              <a:rPr lang="en-US" sz="1800" dirty="0" err="1"/>
              <a:t>roc_auc_rf</a:t>
            </a:r>
            <a:r>
              <a:rPr lang="en-US" sz="1800" dirty="0"/>
              <a:t>)</a:t>
            </a:r>
          </a:p>
          <a:p>
            <a:pPr marL="0" indent="0">
              <a:buNone/>
            </a:pPr>
            <a:endParaRPr lang="en-US" dirty="0"/>
          </a:p>
        </p:txBody>
      </p:sp>
    </p:spTree>
    <p:extLst>
      <p:ext uri="{BB962C8B-B14F-4D97-AF65-F5344CB8AC3E}">
        <p14:creationId xmlns:p14="http://schemas.microsoft.com/office/powerpoint/2010/main" val="4246927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Based on the provided classification reports and accuracy score, the Random Forest  model has achieved the highest accuracy in detecting fraudulent transaction compared to other models tested. This implies that the Radom Forest algorithm, which leverage multiple decision tree to make predictions, effectively captures the complexities and pattern in the dataset, making it the most reliable model for this specific classification task.</a:t>
            </a:r>
            <a:endParaRPr lang="en-US" sz="2000" dirty="0"/>
          </a:p>
        </p:txBody>
      </p:sp>
      <p:sp>
        <p:nvSpPr>
          <p:cNvPr id="2" name="Title 1"/>
          <p:cNvSpPr>
            <a:spLocks noGrp="1"/>
          </p:cNvSpPr>
          <p:nvPr>
            <p:ph type="title"/>
          </p:nvPr>
        </p:nvSpPr>
        <p:spPr/>
        <p:txBody>
          <a:bodyPr/>
          <a:lstStyle/>
          <a:p>
            <a:r>
              <a:rPr lang="en-US" dirty="0" smtClean="0"/>
              <a:t>RESULT</a:t>
            </a:r>
            <a:endParaRPr lang="en-US" dirty="0"/>
          </a:p>
        </p:txBody>
      </p:sp>
    </p:spTree>
    <p:extLst>
      <p:ext uri="{BB962C8B-B14F-4D97-AF65-F5344CB8AC3E}">
        <p14:creationId xmlns:p14="http://schemas.microsoft.com/office/powerpoint/2010/main" val="1079200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smtClean="0"/>
          </a:p>
          <a:p>
            <a:r>
              <a:rPr lang="en-US" dirty="0"/>
              <a:t>Evolving Fraud </a:t>
            </a:r>
            <a:r>
              <a:rPr lang="en-US" dirty="0" smtClean="0"/>
              <a:t>Techniques</a:t>
            </a:r>
          </a:p>
          <a:p>
            <a:r>
              <a:rPr lang="en-US" dirty="0"/>
              <a:t>Data Privacy </a:t>
            </a:r>
            <a:r>
              <a:rPr lang="en-US" dirty="0" smtClean="0"/>
              <a:t>Concerns</a:t>
            </a:r>
          </a:p>
          <a:p>
            <a:r>
              <a:rPr lang="en-US" dirty="0"/>
              <a:t>Complexity </a:t>
            </a:r>
            <a:r>
              <a:rPr lang="en-US"/>
              <a:t>of </a:t>
            </a:r>
            <a:r>
              <a:rPr lang="en-US" smtClean="0"/>
              <a:t>Transactions</a:t>
            </a:r>
            <a:endParaRPr lang="en-US" dirty="0"/>
          </a:p>
          <a:p>
            <a:r>
              <a:rPr lang="en-US" dirty="0"/>
              <a:t>Dependence on Data </a:t>
            </a:r>
            <a:r>
              <a:rPr lang="en-US" dirty="0" smtClean="0"/>
              <a:t>Quality</a:t>
            </a:r>
          </a:p>
          <a:p>
            <a:r>
              <a:rPr lang="en-US" dirty="0"/>
              <a:t>Scalability </a:t>
            </a:r>
            <a:r>
              <a:rPr lang="en-US" dirty="0" smtClean="0"/>
              <a:t>Issues</a:t>
            </a:r>
          </a:p>
          <a:p>
            <a:r>
              <a:rPr lang="en-US" dirty="0"/>
              <a:t>Real-Time </a:t>
            </a:r>
            <a:r>
              <a:rPr lang="en-US" dirty="0" smtClean="0"/>
              <a:t>Detection</a:t>
            </a:r>
            <a:endParaRPr lang="en-US" dirty="0"/>
          </a:p>
        </p:txBody>
      </p:sp>
      <p:sp>
        <p:nvSpPr>
          <p:cNvPr id="3" name="Title 2"/>
          <p:cNvSpPr>
            <a:spLocks noGrp="1"/>
          </p:cNvSpPr>
          <p:nvPr>
            <p:ph type="title"/>
          </p:nvPr>
        </p:nvSpPr>
        <p:spPr/>
        <p:txBody>
          <a:bodyPr/>
          <a:lstStyle/>
          <a:p>
            <a:r>
              <a:rPr lang="en-US" dirty="0" smtClean="0"/>
              <a:t>LIMITATION</a:t>
            </a:r>
            <a:endParaRPr lang="en-US" dirty="0"/>
          </a:p>
        </p:txBody>
      </p:sp>
    </p:spTree>
    <p:extLst>
      <p:ext uri="{BB962C8B-B14F-4D97-AF65-F5344CB8AC3E}">
        <p14:creationId xmlns:p14="http://schemas.microsoft.com/office/powerpoint/2010/main" val="471450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Autofit/>
          </a:bodyPr>
          <a:lstStyle/>
          <a:p>
            <a:pPr marL="0" indent="0">
              <a:buNone/>
            </a:pPr>
            <a:r>
              <a:rPr lang="en-US" sz="1700" dirty="0"/>
              <a:t>In conclusion, our exploration into online payment fraud detection through the application of various machine learning algorithms has yielded significant insights. By systematically evaluating models such as logistic regression, decision trees, random forests, support vector machines, and </a:t>
            </a:r>
            <a:r>
              <a:rPr lang="en-US" sz="1700" dirty="0" smtClean="0"/>
              <a:t>gradient boosting, </a:t>
            </a:r>
            <a:r>
              <a:rPr lang="en-US" sz="1700" dirty="0"/>
              <a:t>we have identified the most effective algorithm for accurately detecting fraudulent transactions. </a:t>
            </a:r>
            <a:r>
              <a:rPr lang="en-US" sz="1700" dirty="0" smtClean="0"/>
              <a:t>To enhance the performance of our models, we employed techniques such as handling class imbalance and feature selection to extract the most relevant data. </a:t>
            </a:r>
          </a:p>
          <a:p>
            <a:pPr marL="0" indent="0">
              <a:buNone/>
            </a:pPr>
            <a:r>
              <a:rPr lang="en-US" sz="1700" dirty="0" smtClean="0"/>
              <a:t>                                      This </a:t>
            </a:r>
            <a:r>
              <a:rPr lang="en-US" sz="1700" dirty="0"/>
              <a:t>rigorous approach not only enhances the reliability and security of online payment systems but also contributes to the overall trustworthiness of digital financial transactions. Implementing the optimal algorithm can significantly reduce the incidence of fraud, thereby safeguarding both businesses and consumers from potential financial losses. As the digital economy continues to grow, ongoing refinement and adaptation of these models will be essential to address emerging threats and maintain robust fraud detection mechanisms.</a:t>
            </a:r>
          </a:p>
        </p:txBody>
      </p:sp>
      <p:sp>
        <p:nvSpPr>
          <p:cNvPr id="2" name="Title 1"/>
          <p:cNvSpPr>
            <a:spLocks noGrp="1"/>
          </p:cNvSpPr>
          <p:nvPr>
            <p:ph type="title"/>
          </p:nvPr>
        </p:nvSpPr>
        <p:spPr>
          <a:xfrm>
            <a:off x="457200" y="274638"/>
            <a:ext cx="8229600" cy="1020762"/>
          </a:xfrm>
        </p:spPr>
        <p:txBody>
          <a:bodyPr/>
          <a:lstStyle/>
          <a:p>
            <a:r>
              <a:rPr lang="en-US" dirty="0" smtClean="0"/>
              <a:t>CONCLUSION</a:t>
            </a:r>
            <a:endParaRPr lang="en-US" dirty="0"/>
          </a:p>
        </p:txBody>
      </p:sp>
    </p:spTree>
    <p:extLst>
      <p:ext uri="{BB962C8B-B14F-4D97-AF65-F5344CB8AC3E}">
        <p14:creationId xmlns:p14="http://schemas.microsoft.com/office/powerpoint/2010/main" val="2620407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Introduction</a:t>
            </a:r>
          </a:p>
          <a:p>
            <a:r>
              <a:rPr lang="en-US" sz="2800" dirty="0" smtClean="0"/>
              <a:t>Objective</a:t>
            </a:r>
          </a:p>
          <a:p>
            <a:r>
              <a:rPr lang="en-US" sz="2800" dirty="0" smtClean="0"/>
              <a:t>Methodology</a:t>
            </a:r>
            <a:endParaRPr lang="en-US" sz="2800" dirty="0" smtClean="0"/>
          </a:p>
          <a:p>
            <a:r>
              <a:rPr lang="en-US" sz="2800" dirty="0" smtClean="0"/>
              <a:t>Result</a:t>
            </a:r>
          </a:p>
          <a:p>
            <a:r>
              <a:rPr lang="en-US" sz="2800" dirty="0" smtClean="0"/>
              <a:t>Limitation</a:t>
            </a:r>
          </a:p>
          <a:p>
            <a:r>
              <a:rPr lang="en-US" sz="2800" dirty="0" smtClean="0"/>
              <a:t>Conclusion</a:t>
            </a:r>
          </a:p>
          <a:p>
            <a:r>
              <a:rPr lang="en-US" sz="2800" dirty="0" smtClean="0"/>
              <a:t>Future work</a:t>
            </a:r>
            <a:endParaRPr lang="en-US" sz="2800" dirty="0"/>
          </a:p>
        </p:txBody>
      </p:sp>
      <p:sp>
        <p:nvSpPr>
          <p:cNvPr id="2" name="Title 1"/>
          <p:cNvSpPr>
            <a:spLocks noGrp="1"/>
          </p:cNvSpPr>
          <p:nvPr>
            <p:ph type="title"/>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1712907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700" dirty="0"/>
              <a:t>O</a:t>
            </a:r>
            <a:r>
              <a:rPr lang="en-US" sz="1700" dirty="0" smtClean="0"/>
              <a:t>nline </a:t>
            </a:r>
            <a:r>
              <a:rPr lang="en-US" sz="1700" dirty="0"/>
              <a:t>payment fraud detection will focus on several key areas to enhance the effectiveness and adaptability of machine learning algorithms. First, integrating real-time data processing and analysis will enable more immediate detection of fraudulent activities. Additionally, exploring advanced algorithms, such as deep learning and ensemble methods, could further improve detection accuracy. Incorporating behavioral analytics and anomaly detection techniques will help identify sophisticated fraud patterns. Moreover, developing robust models that can adapt to evolving fraud tactics through continuous learning and updating is crucial. Collaboration with financial institutions and leveraging large-scale, diverse datasets will also be essential to refine these models and ensure their practical applicability in dynamic real-world scenarios.</a:t>
            </a:r>
          </a:p>
        </p:txBody>
      </p:sp>
      <p:sp>
        <p:nvSpPr>
          <p:cNvPr id="2" name="Title 1"/>
          <p:cNvSpPr>
            <a:spLocks noGrp="1"/>
          </p:cNvSpPr>
          <p:nvPr>
            <p:ph type="title"/>
          </p:nvPr>
        </p:nvSpPr>
        <p:spPr/>
        <p:txBody>
          <a:bodyPr/>
          <a:lstStyle/>
          <a:p>
            <a:r>
              <a:rPr lang="en-US" dirty="0" smtClean="0"/>
              <a:t>FUTUREWORKS</a:t>
            </a:r>
            <a:endParaRPr lang="en-US" dirty="0"/>
          </a:p>
        </p:txBody>
      </p:sp>
    </p:spTree>
    <p:extLst>
      <p:ext uri="{BB962C8B-B14F-4D97-AF65-F5344CB8AC3E}">
        <p14:creationId xmlns:p14="http://schemas.microsoft.com/office/powerpoint/2010/main" val="3581221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6600" dirty="0" smtClean="0"/>
              <a:t>  </a:t>
            </a:r>
          </a:p>
          <a:p>
            <a:pPr marL="109728" indent="0">
              <a:buNone/>
            </a:pPr>
            <a:r>
              <a:rPr lang="en-US" sz="6600" smtClean="0"/>
              <a:t>    </a:t>
            </a:r>
            <a:r>
              <a:rPr lang="en-US" sz="6600" smtClean="0"/>
              <a:t> THANK </a:t>
            </a:r>
            <a:r>
              <a:rPr lang="en-US" sz="6600" dirty="0" smtClean="0"/>
              <a:t>YOU</a:t>
            </a:r>
            <a:endParaRPr lang="en-US" sz="6600" dirty="0"/>
          </a:p>
        </p:txBody>
      </p:sp>
    </p:spTree>
    <p:extLst>
      <p:ext uri="{BB962C8B-B14F-4D97-AF65-F5344CB8AC3E}">
        <p14:creationId xmlns:p14="http://schemas.microsoft.com/office/powerpoint/2010/main" val="304749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marL="0" indent="0">
              <a:buNone/>
            </a:pPr>
            <a:r>
              <a:rPr lang="en-US" sz="1700" dirty="0"/>
              <a:t>Online payments have become increasingly popular due to their convenience, allowing people to make payments from anywhere in the world. Over the past few decades, the use of e-payments has grown significantly, transforming the way we handle transactions. This surge in popularity is attributed to the ease and speed of completing transactions without the need to visit physical stores or banks. Whether it’s purchasing goods, paying for services, or transferring money, e-payments provide unmatched convenience</a:t>
            </a:r>
            <a:r>
              <a:rPr lang="en-US" sz="1700" dirty="0" smtClean="0"/>
              <a:t>.</a:t>
            </a:r>
          </a:p>
          <a:p>
            <a:pPr marL="0" indent="0">
              <a:buNone/>
            </a:pPr>
            <a:r>
              <a:rPr lang="en-US" sz="1700" dirty="0" smtClean="0"/>
              <a:t>                  However</a:t>
            </a:r>
            <a:r>
              <a:rPr lang="en-US" sz="1700" dirty="0"/>
              <a:t>, while e-payments offer numerous advantages for both consumers and businesses, they also come with inherent risks, particularly the risk of fraud. For consumers, ensuring that payments are directed to the correct service provider is essential to avoid fraudulent schemes. Fraudsters often exploit the digital nature of these transactions, compromising personal data and causing significant inconvenience. </a:t>
            </a:r>
          </a:p>
          <a:p>
            <a:pPr marL="0" indent="0">
              <a:buNone/>
            </a:pPr>
            <a:r>
              <a:rPr lang="en-US" sz="1500" dirty="0"/>
              <a:t/>
            </a:r>
            <a:br>
              <a:rPr lang="en-US" sz="1500" dirty="0"/>
            </a:br>
            <a:endParaRPr lang="en-US" sz="1500" dirty="0"/>
          </a:p>
          <a:p>
            <a:pPr marL="0" indent="0">
              <a:buNone/>
            </a:pPr>
            <a:endParaRPr lang="en-US" sz="1500" dirty="0"/>
          </a:p>
          <a:p>
            <a:endParaRPr lang="en-US" sz="1500"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846843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marL="0" indent="0">
              <a:buNone/>
            </a:pPr>
            <a:r>
              <a:rPr lang="en-US" sz="1800" dirty="0"/>
              <a:t>Victims of fraud may need to go through the arduous process of reporting the incident, blocking compromised payment methods, and dealing with the aftermath of unauthorized transactions. This can lead to a loss of trust in online payment systems and hesitancy in using such services in the future.</a:t>
            </a:r>
            <a:endParaRPr lang="en-US" sz="1800" dirty="0" smtClean="0"/>
          </a:p>
          <a:p>
            <a:pPr marL="0" indent="0">
              <a:buNone/>
            </a:pPr>
            <a:endParaRPr lang="en-US" sz="1800" dirty="0"/>
          </a:p>
          <a:p>
            <a:pPr marL="0" indent="0">
              <a:buNone/>
            </a:pPr>
            <a:r>
              <a:rPr lang="en-US" sz="1800" dirty="0" smtClean="0"/>
              <a:t>For businesses, the implications of fraud are equally serious. Fraud can not only result in financial losses but also damage a company’s reputation. Businesses may be required to issue refunds to affected customers to maintain satisfaction and loyalty, which can strain resources. Additionally, dealing with fraud can involve investing in enhanced security measures and compliance with regulatory standards, further adding to operational costs.</a:t>
            </a:r>
          </a:p>
          <a:p>
            <a:pPr marL="0" indent="0">
              <a:buNone/>
            </a:pPr>
            <a:r>
              <a:rPr lang="en-US" sz="1800" dirty="0" smtClean="0"/>
              <a:t>Given these potential risks, raising awareness about online scams is  crucial for both consumers and businesses. Consumers need to be educated on recognizing and avoiding fraudulent activities, while businesses must implement robust security measures to protect their customers and their own operations. By staying vigilant and informed, both parties can enjoy the benefits of e-payments while minimizing the associated risks.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11768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700" dirty="0"/>
              <a:t>To meet the objective of this project, a model is proposed to detect fraudulent online payments. By analyzing features such as the type of payment, the total amount of the transaction, the sender's account balance before and after the transaction, the recipient's account, and the recipient's account balance before and after the transaction, and by using different machine learning </a:t>
            </a:r>
            <a:r>
              <a:rPr lang="en-US" sz="1700" dirty="0" smtClean="0"/>
              <a:t>algorithms</a:t>
            </a:r>
            <a:r>
              <a:rPr lang="en-US" sz="1700" dirty="0"/>
              <a:t>.</a:t>
            </a:r>
          </a:p>
        </p:txBody>
      </p:sp>
      <p:sp>
        <p:nvSpPr>
          <p:cNvPr id="2" name="Title 1"/>
          <p:cNvSpPr>
            <a:spLocks noGrp="1"/>
          </p:cNvSpPr>
          <p:nvPr>
            <p:ph type="title"/>
          </p:nvPr>
        </p:nvSpPr>
        <p:spPr/>
        <p:txBody>
          <a:bodyPr/>
          <a:lstStyle/>
          <a:p>
            <a:r>
              <a:rPr lang="en-US" dirty="0" smtClean="0"/>
              <a:t>OBJECTIVIE</a:t>
            </a:r>
            <a:endParaRPr lang="en-US" dirty="0"/>
          </a:p>
        </p:txBody>
      </p:sp>
    </p:spTree>
    <p:extLst>
      <p:ext uri="{BB962C8B-B14F-4D97-AF65-F5344CB8AC3E}">
        <p14:creationId xmlns:p14="http://schemas.microsoft.com/office/powerpoint/2010/main" val="1722315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r>
              <a:rPr lang="en-US" dirty="0" err="1" smtClean="0"/>
              <a:t>Intial</a:t>
            </a:r>
            <a:r>
              <a:rPr lang="en-US" dirty="0"/>
              <a:t> </a:t>
            </a:r>
            <a:r>
              <a:rPr lang="en-US" dirty="0" smtClean="0"/>
              <a:t>Data &gt; Data Preprocessing &gt; Final Data</a:t>
            </a:r>
          </a:p>
          <a:p>
            <a:pPr marL="109728" indent="0">
              <a:buNone/>
            </a:pPr>
            <a:endParaRPr lang="en-US" dirty="0" smtClean="0"/>
          </a:p>
          <a:p>
            <a:pPr marL="109728" indent="0">
              <a:buNone/>
            </a:pPr>
            <a:r>
              <a:rPr lang="en-US" dirty="0" smtClean="0"/>
              <a:t>&gt; Data Split &gt;Train Dataset </a:t>
            </a:r>
          </a:p>
          <a:p>
            <a:pPr marL="109728" indent="0">
              <a:buNone/>
            </a:pPr>
            <a:endParaRPr lang="en-US" dirty="0" smtClean="0"/>
          </a:p>
          <a:p>
            <a:pPr marL="109728" indent="0">
              <a:buNone/>
            </a:pPr>
            <a:r>
              <a:rPr lang="en-US" dirty="0" smtClean="0"/>
              <a:t>[ Logistic </a:t>
            </a:r>
            <a:r>
              <a:rPr lang="en-US" dirty="0" err="1" smtClean="0"/>
              <a:t>Regression,Decision</a:t>
            </a:r>
            <a:r>
              <a:rPr lang="en-US" dirty="0" smtClean="0"/>
              <a:t> </a:t>
            </a:r>
            <a:r>
              <a:rPr lang="en-US" dirty="0" err="1" smtClean="0"/>
              <a:t>Tree,Random</a:t>
            </a:r>
            <a:r>
              <a:rPr lang="en-US" dirty="0" smtClean="0"/>
              <a:t> Forest, Gradient </a:t>
            </a:r>
            <a:r>
              <a:rPr lang="en-US" dirty="0" err="1" smtClean="0"/>
              <a:t>Boosting,Support</a:t>
            </a:r>
            <a:r>
              <a:rPr lang="en-US" dirty="0" smtClean="0"/>
              <a:t> Vector Machine]</a:t>
            </a:r>
          </a:p>
          <a:p>
            <a:pPr marL="109728" indent="0">
              <a:buNone/>
            </a:pPr>
            <a:endParaRPr lang="en-US" dirty="0"/>
          </a:p>
          <a:p>
            <a:pPr marL="109728" indent="0">
              <a:buNone/>
            </a:pPr>
            <a:r>
              <a:rPr lang="en-US" dirty="0" smtClean="0"/>
              <a:t>Test Dataset &gt;</a:t>
            </a:r>
            <a:r>
              <a:rPr lang="en-US" dirty="0" err="1" smtClean="0"/>
              <a:t>Evalution</a:t>
            </a:r>
            <a:r>
              <a:rPr lang="en-US" dirty="0" smtClean="0"/>
              <a:t> &gt;Result</a:t>
            </a:r>
          </a:p>
        </p:txBody>
      </p:sp>
      <p:sp>
        <p:nvSpPr>
          <p:cNvPr id="2" name="Title 1"/>
          <p:cNvSpPr>
            <a:spLocks noGrp="1"/>
          </p:cNvSpPr>
          <p:nvPr>
            <p:ph type="title"/>
          </p:nvPr>
        </p:nvSpPr>
        <p:spPr/>
        <p:txBody>
          <a:bodyPr/>
          <a:lstStyle/>
          <a:p>
            <a:r>
              <a:rPr lang="en-US" dirty="0" smtClean="0"/>
              <a:t>METHODOLOGY</a:t>
            </a:r>
            <a:endParaRPr lang="en-US" dirty="0"/>
          </a:p>
        </p:txBody>
      </p:sp>
    </p:spTree>
    <p:extLst>
      <p:ext uri="{BB962C8B-B14F-4D97-AF65-F5344CB8AC3E}">
        <p14:creationId xmlns:p14="http://schemas.microsoft.com/office/powerpoint/2010/main" val="210337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marL="0" indent="0">
              <a:buNone/>
            </a:pPr>
            <a:r>
              <a:rPr lang="en-US" sz="3800" dirty="0" smtClean="0"/>
              <a:t>1</a:t>
            </a:r>
            <a:r>
              <a:rPr lang="en-US" dirty="0" smtClean="0"/>
              <a:t>. </a:t>
            </a:r>
            <a:r>
              <a:rPr lang="en-US" sz="3800" dirty="0">
                <a:latin typeface="Bahnschrift SemiBold" pitchFamily="34" charset="0"/>
              </a:rPr>
              <a:t>Importing Libraries</a:t>
            </a:r>
          </a:p>
          <a:p>
            <a:pPr marL="0" indent="0">
              <a:buNone/>
            </a:pPr>
            <a:r>
              <a:rPr lang="en-US" dirty="0" smtClean="0"/>
              <a:t> import </a:t>
            </a:r>
            <a:r>
              <a:rPr lang="en-US" dirty="0"/>
              <a:t>pandas as </a:t>
            </a:r>
            <a:r>
              <a:rPr lang="en-US" dirty="0" err="1"/>
              <a:t>pd</a:t>
            </a:r>
            <a:endParaRPr lang="en-US" dirty="0"/>
          </a:p>
          <a:p>
            <a:pPr marL="0" indent="0">
              <a:buNone/>
            </a:pPr>
            <a:r>
              <a:rPr lang="en-US" dirty="0" smtClean="0"/>
              <a:t> import </a:t>
            </a:r>
            <a:r>
              <a:rPr lang="en-US" dirty="0" err="1"/>
              <a:t>numpy</a:t>
            </a:r>
            <a:r>
              <a:rPr lang="en-US" dirty="0"/>
              <a:t> as </a:t>
            </a:r>
            <a:r>
              <a:rPr lang="en-US" dirty="0" err="1"/>
              <a:t>np</a:t>
            </a:r>
            <a:endParaRPr lang="en-US" dirty="0"/>
          </a:p>
          <a:p>
            <a:pPr marL="0" indent="0">
              <a:buNone/>
            </a:pPr>
            <a:r>
              <a:rPr lang="en-US" dirty="0" smtClean="0"/>
              <a:t> import </a:t>
            </a:r>
            <a:r>
              <a:rPr lang="en-US" dirty="0" err="1"/>
              <a:t>matplotlib.pyplot</a:t>
            </a:r>
            <a:r>
              <a:rPr lang="en-US" dirty="0"/>
              <a:t> as </a:t>
            </a:r>
            <a:r>
              <a:rPr lang="en-US" dirty="0" err="1"/>
              <a:t>plt</a:t>
            </a:r>
            <a:endParaRPr lang="en-US" dirty="0"/>
          </a:p>
          <a:p>
            <a:pPr marL="0" indent="0">
              <a:buNone/>
            </a:pPr>
            <a:r>
              <a:rPr lang="en-US" dirty="0" smtClean="0"/>
              <a:t> import </a:t>
            </a:r>
            <a:r>
              <a:rPr lang="en-US" dirty="0" err="1"/>
              <a:t>seaborn</a:t>
            </a:r>
            <a:r>
              <a:rPr lang="en-US" dirty="0"/>
              <a:t> as </a:t>
            </a:r>
            <a:r>
              <a:rPr lang="en-US" dirty="0" err="1"/>
              <a:t>sns</a:t>
            </a:r>
            <a:endParaRPr lang="en-US" dirty="0"/>
          </a:p>
          <a:p>
            <a:pPr marL="0" indent="0">
              <a:buNone/>
            </a:pPr>
            <a:r>
              <a:rPr lang="en-US" dirty="0" smtClean="0"/>
              <a:t> import </a:t>
            </a:r>
            <a:r>
              <a:rPr lang="en-US" dirty="0"/>
              <a:t>random</a:t>
            </a:r>
          </a:p>
          <a:p>
            <a:pPr marL="0" indent="0">
              <a:buNone/>
            </a:pPr>
            <a:r>
              <a:rPr lang="en-US" dirty="0"/>
              <a:t/>
            </a:r>
            <a:br>
              <a:rPr lang="en-US" dirty="0"/>
            </a:br>
            <a:endParaRPr lang="en-US" dirty="0"/>
          </a:p>
          <a:p>
            <a:pPr marL="0" indent="0">
              <a:buNone/>
            </a:pPr>
            <a:r>
              <a:rPr lang="en-US" sz="3800" dirty="0" smtClean="0">
                <a:latin typeface="Bahnschrift SemiBold" pitchFamily="34" charset="0"/>
              </a:rPr>
              <a:t>  Data </a:t>
            </a:r>
            <a:r>
              <a:rPr lang="en-US" sz="3800" dirty="0">
                <a:latin typeface="Bahnschrift SemiBold" pitchFamily="34" charset="0"/>
              </a:rPr>
              <a:t>Loading and Initial </a:t>
            </a:r>
            <a:r>
              <a:rPr lang="en-US" sz="3800" dirty="0" smtClean="0">
                <a:latin typeface="Bahnschrift SemiBold" pitchFamily="34" charset="0"/>
              </a:rPr>
              <a:t>Exploration</a:t>
            </a:r>
          </a:p>
          <a:p>
            <a:pPr marL="0" indent="0">
              <a:buNone/>
            </a:pPr>
            <a:endParaRPr lang="en-US" sz="3800" dirty="0" smtClean="0">
              <a:latin typeface="Bahnschrift SemiBold" pitchFamily="34" charset="0"/>
            </a:endParaRPr>
          </a:p>
          <a:p>
            <a:pPr marL="0" indent="0">
              <a:buNone/>
            </a:pPr>
            <a:r>
              <a:rPr lang="en-US" dirty="0" smtClean="0">
                <a:latin typeface="Arial" pitchFamily="34" charset="0"/>
                <a:cs typeface="Arial" pitchFamily="34" charset="0"/>
              </a:rPr>
              <a:t> 2</a:t>
            </a:r>
            <a:r>
              <a:rPr lang="en-US" dirty="0">
                <a:latin typeface="Arial" pitchFamily="34" charset="0"/>
                <a:cs typeface="Arial" pitchFamily="34" charset="0"/>
              </a:rPr>
              <a:t>. Loading the Data</a:t>
            </a:r>
          </a:p>
          <a:p>
            <a:pPr marL="0" indent="0">
              <a:buNone/>
            </a:pPr>
            <a:r>
              <a:rPr lang="en-US" sz="3400" dirty="0" smtClean="0"/>
              <a:t> data </a:t>
            </a:r>
            <a:r>
              <a:rPr lang="en-US" sz="3400" dirty="0"/>
              <a:t>= </a:t>
            </a:r>
            <a:r>
              <a:rPr lang="en-US" sz="3400" dirty="0" smtClean="0"/>
              <a:t>  </a:t>
            </a:r>
            <a:r>
              <a:rPr lang="en-US" sz="3400" dirty="0" err="1" smtClean="0"/>
              <a:t>pd.read_csv</a:t>
            </a:r>
            <a:r>
              <a:rPr lang="en-US" sz="3400" dirty="0"/>
              <a:t>('/content/PS_20174392719_1491204439457_log.csv')</a:t>
            </a:r>
          </a:p>
          <a:p>
            <a:pPr marL="0" indent="0">
              <a:buNone/>
            </a:pPr>
            <a:r>
              <a:rPr lang="en-US" sz="3400" dirty="0"/>
              <a:t/>
            </a:r>
            <a:br>
              <a:rPr lang="en-US" sz="3400" dirty="0"/>
            </a:br>
            <a:endParaRPr lang="en-US" sz="3400" dirty="0"/>
          </a:p>
          <a:p>
            <a:pPr marL="0" indent="0">
              <a:buNone/>
            </a:pPr>
            <a:r>
              <a:rPr lang="en-US" sz="3800" dirty="0" smtClean="0">
                <a:latin typeface="Bahnschrift SemiBold" pitchFamily="34" charset="0"/>
              </a:rPr>
              <a:t> 3</a:t>
            </a:r>
            <a:r>
              <a:rPr lang="en-US" sz="3800" dirty="0">
                <a:latin typeface="Bahnschrift SemiBold" pitchFamily="34" charset="0"/>
              </a:rPr>
              <a:t>. Initial Data Inspection</a:t>
            </a:r>
          </a:p>
          <a:p>
            <a:pPr marL="0" indent="0">
              <a:buNone/>
            </a:pPr>
            <a:r>
              <a:rPr lang="en-US" sz="3400" dirty="0" smtClean="0"/>
              <a:t> print(</a:t>
            </a:r>
            <a:r>
              <a:rPr lang="en-US" sz="3400" dirty="0" err="1" smtClean="0"/>
              <a:t>data.head</a:t>
            </a:r>
            <a:r>
              <a:rPr lang="en-US" sz="3400" dirty="0"/>
              <a:t>())</a:t>
            </a:r>
          </a:p>
          <a:p>
            <a:pPr marL="0" indent="0">
              <a:buNone/>
            </a:pPr>
            <a:r>
              <a:rPr lang="en-US" sz="3400" dirty="0" smtClean="0"/>
              <a:t> print(</a:t>
            </a:r>
            <a:r>
              <a:rPr lang="en-US" sz="3400" dirty="0" smtClean="0">
                <a:hlinkClick r:id="rId2"/>
              </a:rPr>
              <a:t>data.info</a:t>
            </a:r>
            <a:r>
              <a:rPr lang="en-US" sz="3400" dirty="0"/>
              <a:t>())</a:t>
            </a:r>
          </a:p>
          <a:p>
            <a:pPr marL="0" indent="0">
              <a:buNone/>
            </a:pPr>
            <a:r>
              <a:rPr lang="en-US" sz="3400" dirty="0" smtClean="0"/>
              <a:t> print(</a:t>
            </a:r>
            <a:r>
              <a:rPr lang="en-US" sz="3400" dirty="0" err="1" smtClean="0"/>
              <a:t>data.describe</a:t>
            </a:r>
            <a:r>
              <a:rPr lang="en-US" sz="3400" dirty="0"/>
              <a:t>())</a:t>
            </a:r>
          </a:p>
        </p:txBody>
      </p:sp>
    </p:spTree>
    <p:extLst>
      <p:ext uri="{BB962C8B-B14F-4D97-AF65-F5344CB8AC3E}">
        <p14:creationId xmlns:p14="http://schemas.microsoft.com/office/powerpoint/2010/main" val="3069343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fontScale="62500" lnSpcReduction="20000"/>
          </a:bodyPr>
          <a:lstStyle/>
          <a:p>
            <a:pPr marL="0" indent="0">
              <a:buNone/>
            </a:pPr>
            <a:r>
              <a:rPr lang="en-US" dirty="0" smtClean="0">
                <a:latin typeface="Bahnschrift SemiBold" pitchFamily="34" charset="0"/>
              </a:rPr>
              <a:t>4</a:t>
            </a:r>
            <a:r>
              <a:rPr lang="en-US" dirty="0">
                <a:latin typeface="Bahnschrift SemiBold" pitchFamily="34" charset="0"/>
              </a:rPr>
              <a:t>. Categorical and Numerical Variable </a:t>
            </a:r>
            <a:r>
              <a:rPr lang="en-US" dirty="0" smtClean="0">
                <a:latin typeface="Bahnschrift SemiBold" pitchFamily="34" charset="0"/>
              </a:rPr>
              <a:t>Identification</a:t>
            </a:r>
          </a:p>
          <a:p>
            <a:pPr marL="0" indent="0">
              <a:buNone/>
            </a:pPr>
            <a:r>
              <a:rPr lang="en-US" sz="2900" dirty="0">
                <a:latin typeface="Bahnschrift SemiBold" pitchFamily="34" charset="0"/>
              </a:rPr>
              <a:t> </a:t>
            </a:r>
            <a:r>
              <a:rPr lang="en-US" sz="2900" dirty="0" err="1" smtClean="0"/>
              <a:t>object_cols</a:t>
            </a:r>
            <a:r>
              <a:rPr lang="en-US" sz="2900" dirty="0" smtClean="0"/>
              <a:t> </a:t>
            </a:r>
            <a:r>
              <a:rPr lang="en-US" sz="2900" dirty="0"/>
              <a:t>= </a:t>
            </a:r>
            <a:r>
              <a:rPr lang="en-US" sz="2900" dirty="0" err="1"/>
              <a:t>data.select_dtypes</a:t>
            </a:r>
            <a:r>
              <a:rPr lang="en-US" sz="2900" dirty="0"/>
              <a:t>(include=['object']).</a:t>
            </a:r>
            <a:r>
              <a:rPr lang="en-US" sz="2900" dirty="0" err="1"/>
              <a:t>columns.tolist</a:t>
            </a:r>
            <a:r>
              <a:rPr lang="en-US" sz="2900" dirty="0"/>
              <a:t>()</a:t>
            </a:r>
          </a:p>
          <a:p>
            <a:pPr marL="0" indent="0">
              <a:buNone/>
            </a:pPr>
            <a:r>
              <a:rPr lang="en-US" sz="2900" dirty="0" smtClean="0"/>
              <a:t> print</a:t>
            </a:r>
            <a:r>
              <a:rPr lang="en-US" sz="2900" dirty="0"/>
              <a:t>("Categorical variables:", </a:t>
            </a:r>
            <a:r>
              <a:rPr lang="en-US" sz="2900" dirty="0" err="1"/>
              <a:t>len</a:t>
            </a:r>
            <a:r>
              <a:rPr lang="en-US" sz="2900" dirty="0"/>
              <a:t>(</a:t>
            </a:r>
            <a:r>
              <a:rPr lang="en-US" sz="2900" dirty="0" err="1"/>
              <a:t>object_cols</a:t>
            </a:r>
            <a:r>
              <a:rPr lang="en-US" sz="2900" dirty="0"/>
              <a:t>), </a:t>
            </a:r>
            <a:r>
              <a:rPr lang="en-US" sz="2900" dirty="0" err="1"/>
              <a:t>object_cols</a:t>
            </a:r>
            <a:r>
              <a:rPr lang="en-US" sz="2900" dirty="0"/>
              <a:t>)</a:t>
            </a:r>
          </a:p>
          <a:p>
            <a:pPr marL="0" indent="0">
              <a:buNone/>
            </a:pPr>
            <a:r>
              <a:rPr lang="en-US" sz="2900" dirty="0"/>
              <a:t/>
            </a:r>
            <a:br>
              <a:rPr lang="en-US" sz="2900" dirty="0"/>
            </a:br>
            <a:endParaRPr lang="en-US" sz="2900" dirty="0"/>
          </a:p>
          <a:p>
            <a:pPr marL="0" indent="0">
              <a:buNone/>
            </a:pPr>
            <a:r>
              <a:rPr lang="en-US" sz="2900" dirty="0" smtClean="0"/>
              <a:t> </a:t>
            </a:r>
            <a:r>
              <a:rPr lang="en-US" sz="2900" dirty="0" err="1" smtClean="0"/>
              <a:t>int_cols</a:t>
            </a:r>
            <a:r>
              <a:rPr lang="en-US" sz="2900" dirty="0" smtClean="0"/>
              <a:t> </a:t>
            </a:r>
            <a:r>
              <a:rPr lang="en-US" sz="2900" dirty="0"/>
              <a:t>= </a:t>
            </a:r>
            <a:r>
              <a:rPr lang="en-US" sz="2900" dirty="0" err="1"/>
              <a:t>data.select_dtypes</a:t>
            </a:r>
            <a:r>
              <a:rPr lang="en-US" sz="2900" dirty="0"/>
              <a:t>(include=['int64']).</a:t>
            </a:r>
            <a:r>
              <a:rPr lang="en-US" sz="2900" dirty="0" err="1"/>
              <a:t>columns.tolist</a:t>
            </a:r>
            <a:r>
              <a:rPr lang="en-US" sz="2900" dirty="0"/>
              <a:t>()</a:t>
            </a:r>
          </a:p>
          <a:p>
            <a:pPr marL="0" indent="0">
              <a:buNone/>
            </a:pPr>
            <a:r>
              <a:rPr lang="en-US" sz="2900" dirty="0" smtClean="0"/>
              <a:t> print</a:t>
            </a:r>
            <a:r>
              <a:rPr lang="en-US" sz="2900" dirty="0"/>
              <a:t>("Integer variables:", </a:t>
            </a:r>
            <a:r>
              <a:rPr lang="en-US" sz="2900" dirty="0" err="1"/>
              <a:t>len</a:t>
            </a:r>
            <a:r>
              <a:rPr lang="en-US" sz="2900" dirty="0"/>
              <a:t>(</a:t>
            </a:r>
            <a:r>
              <a:rPr lang="en-US" sz="2900" dirty="0" err="1"/>
              <a:t>int_cols</a:t>
            </a:r>
            <a:r>
              <a:rPr lang="en-US" sz="2900" dirty="0"/>
              <a:t>), </a:t>
            </a:r>
            <a:r>
              <a:rPr lang="en-US" sz="2900" dirty="0" err="1"/>
              <a:t>int_cols</a:t>
            </a:r>
            <a:r>
              <a:rPr lang="en-US" sz="2900" dirty="0"/>
              <a:t>)</a:t>
            </a:r>
          </a:p>
          <a:p>
            <a:pPr marL="0" indent="0">
              <a:buNone/>
            </a:pPr>
            <a:r>
              <a:rPr lang="en-US" sz="2900" dirty="0"/>
              <a:t/>
            </a:r>
            <a:br>
              <a:rPr lang="en-US" sz="2900" dirty="0"/>
            </a:br>
            <a:endParaRPr lang="en-US" sz="2900" dirty="0"/>
          </a:p>
          <a:p>
            <a:pPr marL="0" indent="0">
              <a:buNone/>
            </a:pPr>
            <a:r>
              <a:rPr lang="en-US" sz="2900" dirty="0" smtClean="0"/>
              <a:t> </a:t>
            </a:r>
            <a:r>
              <a:rPr lang="en-US" sz="2900" dirty="0" err="1" smtClean="0"/>
              <a:t>float_cols</a:t>
            </a:r>
            <a:r>
              <a:rPr lang="en-US" sz="2900" dirty="0" smtClean="0"/>
              <a:t> </a:t>
            </a:r>
            <a:r>
              <a:rPr lang="en-US" sz="2900" dirty="0"/>
              <a:t>= </a:t>
            </a:r>
            <a:r>
              <a:rPr lang="en-US" sz="2900" dirty="0" err="1"/>
              <a:t>data.select_dtypes</a:t>
            </a:r>
            <a:r>
              <a:rPr lang="en-US" sz="2900" dirty="0"/>
              <a:t>(include=['float64']).</a:t>
            </a:r>
            <a:r>
              <a:rPr lang="en-US" sz="2900" dirty="0" err="1"/>
              <a:t>columns.tolist</a:t>
            </a:r>
            <a:r>
              <a:rPr lang="en-US" sz="2900" dirty="0"/>
              <a:t>()</a:t>
            </a:r>
          </a:p>
          <a:p>
            <a:pPr marL="0" indent="0">
              <a:buNone/>
            </a:pPr>
            <a:r>
              <a:rPr lang="en-US" sz="2900" dirty="0" smtClean="0"/>
              <a:t> print</a:t>
            </a:r>
            <a:r>
              <a:rPr lang="en-US" sz="2900" dirty="0"/>
              <a:t>("Float variables:", </a:t>
            </a:r>
            <a:r>
              <a:rPr lang="en-US" sz="2900" dirty="0" err="1"/>
              <a:t>len</a:t>
            </a:r>
            <a:r>
              <a:rPr lang="en-US" sz="2900" dirty="0"/>
              <a:t>(</a:t>
            </a:r>
            <a:r>
              <a:rPr lang="en-US" sz="2900" dirty="0" err="1"/>
              <a:t>float_cols</a:t>
            </a:r>
            <a:r>
              <a:rPr lang="en-US" sz="2900" dirty="0"/>
              <a:t>), </a:t>
            </a:r>
            <a:r>
              <a:rPr lang="en-US" sz="2900" dirty="0" err="1"/>
              <a:t>float_cols</a:t>
            </a:r>
            <a:r>
              <a:rPr lang="en-US" sz="2900" dirty="0"/>
              <a:t>)</a:t>
            </a:r>
          </a:p>
          <a:p>
            <a:pPr marL="0" indent="0">
              <a:buNone/>
            </a:pPr>
            <a:r>
              <a:rPr lang="en-US" dirty="0"/>
              <a:t/>
            </a:r>
            <a:br>
              <a:rPr lang="en-US" dirty="0"/>
            </a:br>
            <a:endParaRPr lang="en-US" dirty="0" smtClean="0"/>
          </a:p>
          <a:p>
            <a:pPr marL="0" indent="0">
              <a:buNone/>
            </a:pPr>
            <a:r>
              <a:rPr lang="en-US" dirty="0" smtClean="0"/>
              <a:t> </a:t>
            </a:r>
            <a:r>
              <a:rPr lang="en-US" sz="2900" dirty="0">
                <a:latin typeface="Bahnschrift SemiBold" pitchFamily="34" charset="0"/>
              </a:rPr>
              <a:t>5. Data Visualization</a:t>
            </a:r>
          </a:p>
          <a:p>
            <a:pPr marL="0" indent="0">
              <a:buNone/>
            </a:pPr>
            <a:r>
              <a:rPr lang="en-US" sz="2900" dirty="0" smtClean="0"/>
              <a:t> </a:t>
            </a:r>
            <a:r>
              <a:rPr lang="en-US" sz="2900" dirty="0" err="1" smtClean="0"/>
              <a:t>sns.countplot</a:t>
            </a:r>
            <a:r>
              <a:rPr lang="en-US" sz="2900" dirty="0" smtClean="0"/>
              <a:t>(x</a:t>
            </a:r>
            <a:r>
              <a:rPr lang="en-US" sz="2900" dirty="0"/>
              <a:t>='type', data=data)</a:t>
            </a:r>
          </a:p>
          <a:p>
            <a:pPr marL="0" indent="0">
              <a:buNone/>
            </a:pPr>
            <a:r>
              <a:rPr lang="en-US" sz="2900" dirty="0" smtClean="0"/>
              <a:t> </a:t>
            </a:r>
            <a:r>
              <a:rPr lang="en-US" sz="2900" dirty="0" err="1" smtClean="0"/>
              <a:t>plt.title</a:t>
            </a:r>
            <a:r>
              <a:rPr lang="en-US" sz="2900" dirty="0"/>
              <a:t>('Transaction Count by Type')</a:t>
            </a:r>
          </a:p>
          <a:p>
            <a:pPr marL="0" indent="0">
              <a:buNone/>
            </a:pPr>
            <a:r>
              <a:rPr lang="en-US" sz="2900" dirty="0" smtClean="0"/>
              <a:t> </a:t>
            </a:r>
            <a:r>
              <a:rPr lang="en-US" sz="2900" dirty="0" err="1"/>
              <a:t>p</a:t>
            </a:r>
            <a:r>
              <a:rPr lang="en-US" sz="2900" dirty="0" err="1" smtClean="0"/>
              <a:t>lt.show</a:t>
            </a:r>
            <a:r>
              <a:rPr lang="en-US" sz="2900" dirty="0" smtClean="0"/>
              <a:t> ()</a:t>
            </a:r>
            <a:endParaRPr lang="en-US" sz="2900" dirty="0"/>
          </a:p>
          <a:p>
            <a:pPr marL="0" indent="0">
              <a:buNone/>
            </a:pPr>
            <a:r>
              <a:rPr lang="en-US" sz="2900" dirty="0"/>
              <a:t/>
            </a:r>
            <a:br>
              <a:rPr lang="en-US" sz="2900" dirty="0"/>
            </a:br>
            <a:endParaRPr lang="en-US" sz="2900" dirty="0"/>
          </a:p>
          <a:p>
            <a:pPr marL="0" indent="0">
              <a:buNone/>
            </a:pPr>
            <a:r>
              <a:rPr lang="en-US" sz="2900" dirty="0" smtClean="0"/>
              <a:t> </a:t>
            </a:r>
            <a:r>
              <a:rPr lang="en-US" sz="2900" dirty="0" err="1" smtClean="0"/>
              <a:t>sns.barplot</a:t>
            </a:r>
            <a:r>
              <a:rPr lang="en-US" sz="2900" dirty="0" smtClean="0"/>
              <a:t>(x</a:t>
            </a:r>
            <a:r>
              <a:rPr lang="en-US" sz="2900" dirty="0"/>
              <a:t>='type', y='amount', data=data)</a:t>
            </a:r>
          </a:p>
          <a:p>
            <a:pPr marL="0" indent="0">
              <a:buNone/>
            </a:pPr>
            <a:r>
              <a:rPr lang="en-US" sz="2900" dirty="0" smtClean="0"/>
              <a:t> </a:t>
            </a:r>
            <a:r>
              <a:rPr lang="en-US" sz="2900" dirty="0" err="1" smtClean="0"/>
              <a:t>plt.title</a:t>
            </a:r>
            <a:r>
              <a:rPr lang="en-US" sz="2900" dirty="0"/>
              <a:t>('Transaction Amount by Type')</a:t>
            </a:r>
          </a:p>
          <a:p>
            <a:pPr marL="0" indent="0">
              <a:buNone/>
            </a:pPr>
            <a:r>
              <a:rPr lang="en-US" sz="2900" dirty="0" smtClean="0"/>
              <a:t> </a:t>
            </a:r>
            <a:r>
              <a:rPr lang="en-US" sz="2900" dirty="0" err="1" smtClean="0"/>
              <a:t>plt.show</a:t>
            </a:r>
            <a:r>
              <a:rPr lang="en-US" sz="2900" dirty="0"/>
              <a:t>()</a:t>
            </a:r>
          </a:p>
          <a:p>
            <a:pPr marL="0" indent="0">
              <a:buNone/>
            </a:pPr>
            <a:endParaRPr lang="en-US" dirty="0"/>
          </a:p>
        </p:txBody>
      </p:sp>
    </p:spTree>
    <p:extLst>
      <p:ext uri="{BB962C8B-B14F-4D97-AF65-F5344CB8AC3E}">
        <p14:creationId xmlns:p14="http://schemas.microsoft.com/office/powerpoint/2010/main" val="3696459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25000" lnSpcReduction="20000"/>
          </a:bodyPr>
          <a:lstStyle/>
          <a:p>
            <a:pPr marL="0" indent="0">
              <a:buNone/>
            </a:pPr>
            <a:r>
              <a:rPr lang="en-US" sz="7200" dirty="0" smtClean="0"/>
              <a:t> </a:t>
            </a:r>
            <a:r>
              <a:rPr lang="en-US" sz="7200" dirty="0" err="1" smtClean="0"/>
              <a:t>sns.countplot</a:t>
            </a:r>
            <a:r>
              <a:rPr lang="en-US" sz="7200" dirty="0" smtClean="0"/>
              <a:t>(x</a:t>
            </a:r>
            <a:r>
              <a:rPr lang="en-US" sz="7200" dirty="0"/>
              <a:t>='</a:t>
            </a:r>
            <a:r>
              <a:rPr lang="en-US" sz="7200" dirty="0" err="1"/>
              <a:t>isFraud</a:t>
            </a:r>
            <a:r>
              <a:rPr lang="en-US" sz="7200" dirty="0"/>
              <a:t>', data=data)</a:t>
            </a:r>
          </a:p>
          <a:p>
            <a:pPr marL="0" indent="0">
              <a:buNone/>
            </a:pPr>
            <a:r>
              <a:rPr lang="en-US" sz="7200" dirty="0" smtClean="0"/>
              <a:t> </a:t>
            </a:r>
            <a:r>
              <a:rPr lang="en-US" sz="7200" dirty="0" err="1" smtClean="0"/>
              <a:t>plt.title</a:t>
            </a:r>
            <a:r>
              <a:rPr lang="en-US" sz="7200" dirty="0"/>
              <a:t>('Distribution of Transactions by Fraud Status')</a:t>
            </a:r>
          </a:p>
          <a:p>
            <a:pPr marL="0" indent="0">
              <a:buNone/>
            </a:pPr>
            <a:r>
              <a:rPr lang="en-US" sz="7200" dirty="0" smtClean="0"/>
              <a:t> </a:t>
            </a:r>
            <a:r>
              <a:rPr lang="en-US" sz="7200" dirty="0" err="1" smtClean="0"/>
              <a:t>plt.xlabel</a:t>
            </a:r>
            <a:r>
              <a:rPr lang="en-US" sz="7200" dirty="0"/>
              <a:t>('Fraud Status')</a:t>
            </a:r>
          </a:p>
          <a:p>
            <a:pPr marL="0" indent="0">
              <a:buNone/>
            </a:pPr>
            <a:r>
              <a:rPr lang="en-US" sz="7200" dirty="0" smtClean="0"/>
              <a:t> </a:t>
            </a:r>
            <a:r>
              <a:rPr lang="en-US" sz="7200" dirty="0" err="1" smtClean="0"/>
              <a:t>plt.ylabel</a:t>
            </a:r>
            <a:r>
              <a:rPr lang="en-US" sz="7200" dirty="0"/>
              <a:t>('Count')</a:t>
            </a:r>
          </a:p>
          <a:p>
            <a:pPr marL="0" indent="0">
              <a:buNone/>
            </a:pPr>
            <a:r>
              <a:rPr lang="en-US" sz="7200" dirty="0" smtClean="0"/>
              <a:t> </a:t>
            </a:r>
            <a:r>
              <a:rPr lang="en-US" sz="7200" dirty="0" err="1" smtClean="0"/>
              <a:t>plt.show</a:t>
            </a:r>
            <a:r>
              <a:rPr lang="en-US" sz="7200" dirty="0"/>
              <a:t>()</a:t>
            </a:r>
          </a:p>
          <a:p>
            <a:pPr marL="0" indent="0">
              <a:buNone/>
            </a:pPr>
            <a:r>
              <a:rPr lang="en-US" sz="7200" dirty="0"/>
              <a:t/>
            </a:r>
            <a:br>
              <a:rPr lang="en-US" sz="7200" dirty="0"/>
            </a:br>
            <a:r>
              <a:rPr lang="en-US" sz="7200" dirty="0" smtClean="0"/>
              <a:t> </a:t>
            </a:r>
            <a:r>
              <a:rPr lang="en-US" sz="7200" dirty="0" err="1" smtClean="0"/>
              <a:t>plt.figure</a:t>
            </a:r>
            <a:r>
              <a:rPr lang="en-US" sz="7200" dirty="0" smtClean="0"/>
              <a:t>(</a:t>
            </a:r>
            <a:r>
              <a:rPr lang="en-US" sz="7200" dirty="0" err="1" smtClean="0"/>
              <a:t>figsize</a:t>
            </a:r>
            <a:r>
              <a:rPr lang="en-US" sz="7200" dirty="0"/>
              <a:t>=(12, 6))</a:t>
            </a:r>
          </a:p>
          <a:p>
            <a:pPr marL="0" indent="0">
              <a:buNone/>
            </a:pPr>
            <a:r>
              <a:rPr lang="en-US" sz="7200" dirty="0" smtClean="0"/>
              <a:t> </a:t>
            </a:r>
            <a:r>
              <a:rPr lang="en-US" sz="7200" dirty="0" err="1" smtClean="0"/>
              <a:t>sns.boxplot</a:t>
            </a:r>
            <a:r>
              <a:rPr lang="en-US" sz="7200" dirty="0" smtClean="0"/>
              <a:t>(x</a:t>
            </a:r>
            <a:r>
              <a:rPr lang="en-US" sz="7200" dirty="0"/>
              <a:t>='</a:t>
            </a:r>
            <a:r>
              <a:rPr lang="en-US" sz="7200" dirty="0" err="1"/>
              <a:t>isFraud</a:t>
            </a:r>
            <a:r>
              <a:rPr lang="en-US" sz="7200" dirty="0"/>
              <a:t>', y='amount', data=data)</a:t>
            </a:r>
          </a:p>
          <a:p>
            <a:pPr marL="0" indent="0">
              <a:buNone/>
            </a:pPr>
            <a:r>
              <a:rPr lang="en-US" sz="7200" dirty="0" smtClean="0"/>
              <a:t> </a:t>
            </a:r>
            <a:r>
              <a:rPr lang="en-US" sz="7200" dirty="0" err="1" smtClean="0"/>
              <a:t>plt.title</a:t>
            </a:r>
            <a:r>
              <a:rPr lang="en-US" sz="7200" dirty="0"/>
              <a:t>('Distribution of Transaction Amounts by Fraud Status')</a:t>
            </a:r>
          </a:p>
          <a:p>
            <a:pPr marL="0" indent="0">
              <a:buNone/>
            </a:pPr>
            <a:r>
              <a:rPr lang="en-US" sz="7200" dirty="0" smtClean="0"/>
              <a:t> </a:t>
            </a:r>
            <a:r>
              <a:rPr lang="en-US" sz="7200" dirty="0" err="1" smtClean="0"/>
              <a:t>plt.xlabel</a:t>
            </a:r>
            <a:r>
              <a:rPr lang="en-US" sz="7200" dirty="0"/>
              <a:t>('Fraud Status')</a:t>
            </a:r>
          </a:p>
          <a:p>
            <a:pPr marL="0" indent="0">
              <a:buNone/>
            </a:pPr>
            <a:r>
              <a:rPr lang="en-US" sz="7200" dirty="0" smtClean="0"/>
              <a:t> </a:t>
            </a:r>
            <a:r>
              <a:rPr lang="en-US" sz="7200" dirty="0" err="1" smtClean="0"/>
              <a:t>plt.ylabel</a:t>
            </a:r>
            <a:r>
              <a:rPr lang="en-US" sz="7200" dirty="0"/>
              <a:t>('Transaction Amount')</a:t>
            </a:r>
          </a:p>
          <a:p>
            <a:pPr marL="0" indent="0">
              <a:buNone/>
            </a:pPr>
            <a:r>
              <a:rPr lang="en-US" sz="7200" dirty="0" smtClean="0"/>
              <a:t> </a:t>
            </a:r>
            <a:r>
              <a:rPr lang="en-US" sz="7200" dirty="0" err="1" smtClean="0"/>
              <a:t>plt.show</a:t>
            </a:r>
            <a:r>
              <a:rPr lang="en-US" sz="7200" dirty="0"/>
              <a:t>()</a:t>
            </a:r>
          </a:p>
          <a:p>
            <a:r>
              <a:rPr lang="en-US" dirty="0"/>
              <a:t/>
            </a:r>
            <a:br>
              <a:rPr lang="en-US" dirty="0"/>
            </a:br>
            <a:endParaRPr lang="en-US" dirty="0"/>
          </a:p>
          <a:p>
            <a:pPr marL="0" indent="0">
              <a:buNone/>
            </a:pPr>
            <a:r>
              <a:rPr lang="en-US" sz="6200" dirty="0" smtClean="0">
                <a:latin typeface="Bahnschrift SemiBold" pitchFamily="34" charset="0"/>
              </a:rPr>
              <a:t> </a:t>
            </a:r>
            <a:r>
              <a:rPr lang="en-US" sz="6200" dirty="0">
                <a:latin typeface="Bahnschrift SemiBold" pitchFamily="34" charset="0"/>
              </a:rPr>
              <a:t>Data Cleaning and Preparation</a:t>
            </a:r>
          </a:p>
          <a:p>
            <a:pPr marL="0" indent="0">
              <a:buNone/>
            </a:pPr>
            <a:r>
              <a:rPr lang="en-US" sz="5500" dirty="0" smtClean="0"/>
              <a:t> </a:t>
            </a:r>
            <a:r>
              <a:rPr lang="en-US" sz="5500" dirty="0"/>
              <a:t>6. Handling Missing </a:t>
            </a:r>
            <a:r>
              <a:rPr lang="en-US" sz="5500" dirty="0" smtClean="0"/>
              <a:t>Values</a:t>
            </a:r>
          </a:p>
          <a:p>
            <a:endParaRPr lang="en-US" sz="5500" dirty="0"/>
          </a:p>
          <a:p>
            <a:pPr marL="0" indent="0">
              <a:buNone/>
            </a:pPr>
            <a:r>
              <a:rPr lang="en-US" sz="7200" dirty="0" smtClean="0"/>
              <a:t> print(</a:t>
            </a:r>
            <a:r>
              <a:rPr lang="en-US" sz="7200" dirty="0" err="1" smtClean="0"/>
              <a:t>data.isnull</a:t>
            </a:r>
            <a:r>
              <a:rPr lang="en-US" sz="7200" dirty="0"/>
              <a:t>().sum())</a:t>
            </a:r>
          </a:p>
          <a:p>
            <a:pPr marL="0" indent="0">
              <a:buNone/>
            </a:pPr>
            <a:r>
              <a:rPr lang="en-US" sz="7200" dirty="0" smtClean="0"/>
              <a:t> for </a:t>
            </a:r>
            <a:r>
              <a:rPr lang="en-US" sz="7200" dirty="0"/>
              <a:t>column in </a:t>
            </a:r>
            <a:r>
              <a:rPr lang="en-US" sz="7200" dirty="0" err="1"/>
              <a:t>data.select_dtypes</a:t>
            </a:r>
            <a:r>
              <a:rPr lang="en-US" sz="7200" dirty="0"/>
              <a:t>(include=[</a:t>
            </a:r>
            <a:r>
              <a:rPr lang="en-US" sz="7200" dirty="0" err="1"/>
              <a:t>np.number</a:t>
            </a:r>
            <a:r>
              <a:rPr lang="en-US" sz="7200" dirty="0"/>
              <a:t>]).columns:</a:t>
            </a:r>
          </a:p>
          <a:p>
            <a:pPr marL="0" indent="0">
              <a:buNone/>
            </a:pPr>
            <a:r>
              <a:rPr lang="en-US" sz="7200" dirty="0" smtClean="0"/>
              <a:t> data[column</a:t>
            </a:r>
            <a:r>
              <a:rPr lang="en-US" sz="7200" dirty="0"/>
              <a:t>].</a:t>
            </a:r>
            <a:r>
              <a:rPr lang="en-US" sz="7200" dirty="0" err="1"/>
              <a:t>fillna</a:t>
            </a:r>
            <a:r>
              <a:rPr lang="en-US" sz="7200" dirty="0"/>
              <a:t>(data[column].mean(), </a:t>
            </a:r>
            <a:r>
              <a:rPr lang="en-US" sz="7200" dirty="0" err="1"/>
              <a:t>inplace</a:t>
            </a:r>
            <a:r>
              <a:rPr lang="en-US" sz="7200" dirty="0"/>
              <a:t>=True)</a:t>
            </a:r>
          </a:p>
          <a:p>
            <a:pPr marL="0" indent="0">
              <a:buNone/>
            </a:pPr>
            <a:r>
              <a:rPr lang="en-US" sz="7200" dirty="0" smtClean="0"/>
              <a:t> for </a:t>
            </a:r>
            <a:r>
              <a:rPr lang="en-US" sz="7200" dirty="0"/>
              <a:t>column in </a:t>
            </a:r>
            <a:r>
              <a:rPr lang="en-US" sz="7200" dirty="0" err="1"/>
              <a:t>data.select_dtypes</a:t>
            </a:r>
            <a:r>
              <a:rPr lang="en-US" sz="7200" dirty="0"/>
              <a:t>(include=[object]).columns</a:t>
            </a:r>
            <a:r>
              <a:rPr lang="en-US" sz="7200" dirty="0" smtClean="0"/>
              <a:t>:</a:t>
            </a:r>
          </a:p>
          <a:p>
            <a:pPr marL="0" indent="0">
              <a:buNone/>
            </a:pPr>
            <a:r>
              <a:rPr lang="en-US" sz="7200" dirty="0"/>
              <a:t> </a:t>
            </a:r>
            <a:r>
              <a:rPr lang="en-US" sz="7200" dirty="0" smtClean="0"/>
              <a:t>data[column</a:t>
            </a:r>
            <a:r>
              <a:rPr lang="en-US" sz="7200" dirty="0"/>
              <a:t>].</a:t>
            </a:r>
            <a:r>
              <a:rPr lang="en-US" sz="7200" dirty="0" err="1"/>
              <a:t>fillna</a:t>
            </a:r>
            <a:r>
              <a:rPr lang="en-US" sz="7200" dirty="0"/>
              <a:t>(data[column].mode()[0], </a:t>
            </a:r>
            <a:r>
              <a:rPr lang="en-US" sz="7200" dirty="0" err="1"/>
              <a:t>inplace</a:t>
            </a:r>
            <a:r>
              <a:rPr lang="en-US" sz="7200" dirty="0"/>
              <a:t>=True</a:t>
            </a:r>
            <a:r>
              <a:rPr lang="en-US" sz="7200" dirty="0" smtClean="0"/>
              <a:t>)</a:t>
            </a:r>
            <a:r>
              <a:rPr lang="en-US" sz="7200" dirty="0"/>
              <a:t/>
            </a:r>
            <a:br>
              <a:rPr lang="en-US" sz="7200" dirty="0"/>
            </a:br>
            <a:r>
              <a:rPr lang="en-US" sz="7200" dirty="0" smtClean="0"/>
              <a:t> print(</a:t>
            </a:r>
            <a:r>
              <a:rPr lang="en-US" sz="7200" dirty="0" err="1" smtClean="0"/>
              <a:t>data.isnull</a:t>
            </a:r>
            <a:r>
              <a:rPr lang="en-US" sz="7200" dirty="0"/>
              <a:t>().sum())</a:t>
            </a:r>
          </a:p>
          <a:p>
            <a:endParaRPr lang="en-US" dirty="0"/>
          </a:p>
        </p:txBody>
      </p:sp>
    </p:spTree>
    <p:extLst>
      <p:ext uri="{BB962C8B-B14F-4D97-AF65-F5344CB8AC3E}">
        <p14:creationId xmlns:p14="http://schemas.microsoft.com/office/powerpoint/2010/main" val="2426522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5213</TotalTime>
  <Words>1189</Words>
  <Application>Microsoft Office PowerPoint</Application>
  <PresentationFormat>On-screen Show (4:3)</PresentationFormat>
  <Paragraphs>212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ONLINE PAYMENT FRAUD DETECTION</vt:lpstr>
      <vt:lpstr>TABLE OF CONTENT</vt:lpstr>
      <vt:lpstr>INTRODUCTION</vt:lpstr>
      <vt:lpstr>PowerPoint Presentation</vt:lpstr>
      <vt:lpstr>OBJECTIVIE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LIMITATION</vt:lpstr>
      <vt:lpstr>CONCLUSION</vt:lpstr>
      <vt:lpstr>FUTUREWORKS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dc:title>
  <dc:creator>user</dc:creator>
  <cp:lastModifiedBy>user</cp:lastModifiedBy>
  <cp:revision>32</cp:revision>
  <dcterms:created xsi:type="dcterms:W3CDTF">2024-06-30T02:41:32Z</dcterms:created>
  <dcterms:modified xsi:type="dcterms:W3CDTF">2024-07-10T02:29:24Z</dcterms:modified>
</cp:coreProperties>
</file>