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69" d="100"/>
          <a:sy n="69"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03F7-F0C1-4E30-B130-C5EC3B2B9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C93185-72ED-4418-BBCC-AF2E9DC30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BFA7A-E72F-45E0-B8D3-B545A6F0CA3B}"/>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5" name="Footer Placeholder 4">
            <a:extLst>
              <a:ext uri="{FF2B5EF4-FFF2-40B4-BE49-F238E27FC236}">
                <a16:creationId xmlns:a16="http://schemas.microsoft.com/office/drawing/2014/main" id="{345784A9-C4A3-47C1-9CE5-83016C915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E0E1A-6C6D-4BD0-8DCC-F5ABAC9149E2}"/>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373986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8F07-B218-41CE-8828-B99FC22E52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95C57-A866-4146-85ED-211DADA403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C2BDD-AC1D-415E-B040-D6B0A8669AF3}"/>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5" name="Footer Placeholder 4">
            <a:extLst>
              <a:ext uri="{FF2B5EF4-FFF2-40B4-BE49-F238E27FC236}">
                <a16:creationId xmlns:a16="http://schemas.microsoft.com/office/drawing/2014/main" id="{24E01CC6-82A3-43B0-9D61-FAF5F3402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36DE5-29C4-49D2-B042-2D7FFC1395B5}"/>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413577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1D309-AB76-4F32-8C76-041E7A0523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6A4336-681F-47F3-8CDF-C8EDF304C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08ECF-2B62-46EC-A311-A28890D9D4FD}"/>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5" name="Footer Placeholder 4">
            <a:extLst>
              <a:ext uri="{FF2B5EF4-FFF2-40B4-BE49-F238E27FC236}">
                <a16:creationId xmlns:a16="http://schemas.microsoft.com/office/drawing/2014/main" id="{91F75EEC-5104-410A-9961-6BB0E979C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D61A5-3949-480E-8980-056DAAEC1846}"/>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197560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D2E8-A631-46C1-84CE-2FD8F7012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584F2D-D015-444D-BBC2-886F12087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308A7-6629-4344-AD4B-723E1CE29617}"/>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5" name="Footer Placeholder 4">
            <a:extLst>
              <a:ext uri="{FF2B5EF4-FFF2-40B4-BE49-F238E27FC236}">
                <a16:creationId xmlns:a16="http://schemas.microsoft.com/office/drawing/2014/main" id="{68FFDDA3-6395-4BA4-B587-5795AEBBB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221E0-0B25-4172-A102-B0D56B6B6C16}"/>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60933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F58C-7B99-4081-B986-0519D05C46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5E9A8-9B4A-4060-8C01-29B7ECFC8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75BDE-7B07-4804-91BA-CC24A882443B}"/>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5" name="Footer Placeholder 4">
            <a:extLst>
              <a:ext uri="{FF2B5EF4-FFF2-40B4-BE49-F238E27FC236}">
                <a16:creationId xmlns:a16="http://schemas.microsoft.com/office/drawing/2014/main" id="{051A2AA0-8A03-459A-8002-258698FA8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3B2E8-BF05-4863-AF08-3265B8A515B4}"/>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93216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B5C0-FE8D-4BE7-A670-C5D461903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2381F-673F-4414-AE33-70088948CD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562705-9CDD-4D1B-8B08-EB06F46F3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9C809-ACF3-4AA8-8AFC-7B0C0719B0D3}"/>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6" name="Footer Placeholder 5">
            <a:extLst>
              <a:ext uri="{FF2B5EF4-FFF2-40B4-BE49-F238E27FC236}">
                <a16:creationId xmlns:a16="http://schemas.microsoft.com/office/drawing/2014/main" id="{50BE1914-7630-4BE5-AFBA-4E959858B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BED92-1F5D-4047-9FBE-0C44E6834ADD}"/>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60770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D15E-D23F-489E-AA75-EE624475C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1EF41-3619-4FAD-84D0-6D55ACDAE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19B2A-0CCD-4FFA-9723-0A8752D1F4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02BD1-6D9B-4C0D-9A7B-470ABBB54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01BAA9-4CB4-42AF-B9FE-F70C34D6B3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DA5EE1-058B-438E-8233-9947A61B7F4F}"/>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8" name="Footer Placeholder 7">
            <a:extLst>
              <a:ext uri="{FF2B5EF4-FFF2-40B4-BE49-F238E27FC236}">
                <a16:creationId xmlns:a16="http://schemas.microsoft.com/office/drawing/2014/main" id="{036646DF-F577-4E1A-AD3D-EBE294D161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95BF2A-7FDB-48EF-B968-7CCE7896A3DD}"/>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24178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6FF2-8C1F-4C80-A008-A740486DA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7305CC-1813-4078-99A2-58617712CC55}"/>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4" name="Footer Placeholder 3">
            <a:extLst>
              <a:ext uri="{FF2B5EF4-FFF2-40B4-BE49-F238E27FC236}">
                <a16:creationId xmlns:a16="http://schemas.microsoft.com/office/drawing/2014/main" id="{BF48BC99-ADF3-4ED9-B3E3-DE11C01370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F52312-FC0B-431C-A3B0-E798F63BF5A6}"/>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298548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64ADF-A2B4-4025-8898-EB3C74DCE75D}"/>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3" name="Footer Placeholder 2">
            <a:extLst>
              <a:ext uri="{FF2B5EF4-FFF2-40B4-BE49-F238E27FC236}">
                <a16:creationId xmlns:a16="http://schemas.microsoft.com/office/drawing/2014/main" id="{2FA6E6BB-CE82-4A6B-8139-07F83EE20D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E97F02-02D9-4353-9E8B-C65FBAEF9E9B}"/>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319922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FF53-F4FF-4D03-85C6-3E18A0A47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5C545C-FE85-4305-9A1A-7E84FB92D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B41650-BA2B-41DA-8398-C4C19F56D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E3680-333C-4EBF-B9BE-5E0215372E28}"/>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6" name="Footer Placeholder 5">
            <a:extLst>
              <a:ext uri="{FF2B5EF4-FFF2-40B4-BE49-F238E27FC236}">
                <a16:creationId xmlns:a16="http://schemas.microsoft.com/office/drawing/2014/main" id="{619AA6EC-EB5B-4D8E-AA07-5ECAFDDA8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1C54F-47FB-45FF-88F3-CD117ED9A470}"/>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99688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8231-4E17-4CD2-9495-7491FCCE0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7D963-64DC-4CE8-8C33-6CB4D2B25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423136-BB15-42F1-9829-7F9DF637D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B26A7-A6DE-40E8-8310-12F54B60D3EE}"/>
              </a:ext>
            </a:extLst>
          </p:cNvPr>
          <p:cNvSpPr>
            <a:spLocks noGrp="1"/>
          </p:cNvSpPr>
          <p:nvPr>
            <p:ph type="dt" sz="half" idx="10"/>
          </p:nvPr>
        </p:nvSpPr>
        <p:spPr/>
        <p:txBody>
          <a:bodyPr/>
          <a:lstStyle/>
          <a:p>
            <a:fld id="{391BBFCD-15F5-4F93-9AB4-12D9691FC577}" type="datetimeFigureOut">
              <a:rPr lang="en-US" smtClean="0"/>
              <a:t>20-Apr-22</a:t>
            </a:fld>
            <a:endParaRPr lang="en-US"/>
          </a:p>
        </p:txBody>
      </p:sp>
      <p:sp>
        <p:nvSpPr>
          <p:cNvPr id="6" name="Footer Placeholder 5">
            <a:extLst>
              <a:ext uri="{FF2B5EF4-FFF2-40B4-BE49-F238E27FC236}">
                <a16:creationId xmlns:a16="http://schemas.microsoft.com/office/drawing/2014/main" id="{46AB8DCF-EDE8-4130-B7ED-F23643F0A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DABCD-87BF-4BCB-A4B3-5C498E9AE266}"/>
              </a:ext>
            </a:extLst>
          </p:cNvPr>
          <p:cNvSpPr>
            <a:spLocks noGrp="1"/>
          </p:cNvSpPr>
          <p:nvPr>
            <p:ph type="sldNum" sz="quarter" idx="12"/>
          </p:nvPr>
        </p:nvSpPr>
        <p:spPr/>
        <p:txBody>
          <a:bodyPr/>
          <a:lstStyle/>
          <a:p>
            <a:fld id="{9D892BDF-1862-4253-992C-09801191C259}" type="slidenum">
              <a:rPr lang="en-US" smtClean="0"/>
              <a:t>‹#›</a:t>
            </a:fld>
            <a:endParaRPr lang="en-US"/>
          </a:p>
        </p:txBody>
      </p:sp>
    </p:spTree>
    <p:extLst>
      <p:ext uri="{BB962C8B-B14F-4D97-AF65-F5344CB8AC3E}">
        <p14:creationId xmlns:p14="http://schemas.microsoft.com/office/powerpoint/2010/main" val="138353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F1130-696C-4255-A658-565755DEC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015DAC-A21E-4728-90C6-997A2A1C3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1E05F-A6CC-4A8C-ABEE-E7F4EDC66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BBFCD-15F5-4F93-9AB4-12D9691FC577}" type="datetimeFigureOut">
              <a:rPr lang="en-US" smtClean="0"/>
              <a:t>20-Apr-22</a:t>
            </a:fld>
            <a:endParaRPr lang="en-US"/>
          </a:p>
        </p:txBody>
      </p:sp>
      <p:sp>
        <p:nvSpPr>
          <p:cNvPr id="5" name="Footer Placeholder 4">
            <a:extLst>
              <a:ext uri="{FF2B5EF4-FFF2-40B4-BE49-F238E27FC236}">
                <a16:creationId xmlns:a16="http://schemas.microsoft.com/office/drawing/2014/main" id="{79CE968E-429E-4DDF-9576-CC0E678B4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FA6A89-7CA0-495C-A872-825A077B1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92BDF-1862-4253-992C-09801191C259}" type="slidenum">
              <a:rPr lang="en-US" smtClean="0"/>
              <a:t>‹#›</a:t>
            </a:fld>
            <a:endParaRPr lang="en-US"/>
          </a:p>
        </p:txBody>
      </p:sp>
    </p:spTree>
    <p:extLst>
      <p:ext uri="{BB962C8B-B14F-4D97-AF65-F5344CB8AC3E}">
        <p14:creationId xmlns:p14="http://schemas.microsoft.com/office/powerpoint/2010/main" val="135534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D412-AB3F-4338-8DFF-9A84111C6335}"/>
              </a:ext>
            </a:extLst>
          </p:cNvPr>
          <p:cNvSpPr>
            <a:spLocks noGrp="1"/>
          </p:cNvSpPr>
          <p:nvPr>
            <p:ph type="ctrTitle"/>
          </p:nvPr>
        </p:nvSpPr>
        <p:spPr>
          <a:xfrm>
            <a:off x="347472" y="3655250"/>
            <a:ext cx="11329416" cy="3349053"/>
          </a:xfrm>
        </p:spPr>
        <p:txBody>
          <a:bodyPr>
            <a:normAutofit fontScale="90000"/>
          </a:bodyPr>
          <a:lstStyle/>
          <a:p>
            <a:pPr fontAlgn="base"/>
            <a:r>
              <a:rPr lang="en-US" b="1" dirty="0">
                <a:latin typeface="Times New Roman" panose="02020603050405020304" pitchFamily="18" charset="0"/>
                <a:cs typeface="Times New Roman" panose="02020603050405020304" pitchFamily="18" charset="0"/>
              </a:rPr>
              <a:t>Prison Management</a:t>
            </a:r>
            <a:br>
              <a:rPr lang="en-US" b="1" dirty="0">
                <a:latin typeface="Times New Roman" panose="02020603050405020304" pitchFamily="18" charset="0"/>
                <a:cs typeface="Times New Roman" panose="02020603050405020304" pitchFamily="18" charset="0"/>
              </a:rPr>
            </a:br>
            <a:r>
              <a:rPr lang="en-US" dirty="0"/>
              <a:t/>
            </a:r>
            <a:br>
              <a:rPr lang="en-US" dirty="0"/>
            </a:br>
            <a:r>
              <a:rPr lang="en-US" sz="3300" b="1" dirty="0"/>
              <a:t>SUBMITTED TO</a:t>
            </a:r>
            <a:r>
              <a:rPr lang="en-US" sz="3300" dirty="0"/>
              <a:t> </a:t>
            </a:r>
            <a:r>
              <a:rPr lang="en-US" dirty="0"/>
              <a:t/>
            </a:r>
            <a:br>
              <a:rPr lang="en-US" dirty="0"/>
            </a:br>
            <a:r>
              <a:rPr lang="en-US" sz="2700" b="1" u="sng" dirty="0"/>
              <a:t>Dr. S.M. HASAN Mahmud</a:t>
            </a:r>
            <a:r>
              <a:rPr lang="en-US" sz="2700" dirty="0"/>
              <a:t> </a:t>
            </a:r>
            <a:br>
              <a:rPr lang="en-US" sz="2700" dirty="0"/>
            </a:br>
            <a:r>
              <a:rPr lang="en-US" sz="2700" b="1" dirty="0"/>
              <a:t>LECTURER</a:t>
            </a:r>
            <a:r>
              <a:rPr lang="en-US" sz="2700" dirty="0"/>
              <a:t> </a:t>
            </a:r>
            <a:br>
              <a:rPr lang="en-US" sz="2700" dirty="0"/>
            </a:br>
            <a:r>
              <a:rPr lang="en-US" sz="2700" b="1" dirty="0"/>
              <a:t>AMERICAN INTERNATIONAL UNIVERSITY BANGLADESH</a:t>
            </a:r>
            <a:r>
              <a:rPr lang="en-US" sz="2700" dirty="0"/>
              <a:t> </a:t>
            </a:r>
            <a:r>
              <a:rPr lang="en-US" dirty="0"/>
              <a:t/>
            </a:r>
            <a:br>
              <a:rPr lang="en-US" dirty="0"/>
            </a:br>
            <a:endParaRPr lang="en-US" dirty="0"/>
          </a:p>
        </p:txBody>
      </p:sp>
      <p:pic>
        <p:nvPicPr>
          <p:cNvPr id="5" name="Picture 4" descr="A picture containing logo&#10;&#10;Description automatically generated">
            <a:extLst>
              <a:ext uri="{FF2B5EF4-FFF2-40B4-BE49-F238E27FC236}">
                <a16:creationId xmlns:a16="http://schemas.microsoft.com/office/drawing/2014/main" id="{FC659E66-1945-42E6-802C-8DB381F49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898" y="330708"/>
            <a:ext cx="2988564" cy="2988564"/>
          </a:xfrm>
          <a:prstGeom prst="rect">
            <a:avLst/>
          </a:prstGeom>
        </p:spPr>
      </p:pic>
    </p:spTree>
    <p:extLst>
      <p:ext uri="{BB962C8B-B14F-4D97-AF65-F5344CB8AC3E}">
        <p14:creationId xmlns:p14="http://schemas.microsoft.com/office/powerpoint/2010/main" val="225655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with low confidence">
            <a:extLst>
              <a:ext uri="{FF2B5EF4-FFF2-40B4-BE49-F238E27FC236}">
                <a16:creationId xmlns:a16="http://schemas.microsoft.com/office/drawing/2014/main" id="{C6A29A83-50F5-4080-9F8C-6E7A66FD4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18" y="1616075"/>
            <a:ext cx="5343469" cy="3822700"/>
          </a:xfrm>
        </p:spPr>
      </p:pic>
      <p:pic>
        <p:nvPicPr>
          <p:cNvPr id="11" name="Picture 10" descr="Text&#10;&#10;Description automatically generated with medium confidence">
            <a:extLst>
              <a:ext uri="{FF2B5EF4-FFF2-40B4-BE49-F238E27FC236}">
                <a16:creationId xmlns:a16="http://schemas.microsoft.com/office/drawing/2014/main" id="{A1359E35-CD22-4E02-96CB-C64C91CF1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16075"/>
            <a:ext cx="5823278" cy="3822700"/>
          </a:xfrm>
          <a:prstGeom prst="rect">
            <a:avLst/>
          </a:prstGeom>
        </p:spPr>
      </p:pic>
      <p:sp>
        <p:nvSpPr>
          <p:cNvPr id="12" name="TextBox 11">
            <a:extLst>
              <a:ext uri="{FF2B5EF4-FFF2-40B4-BE49-F238E27FC236}">
                <a16:creationId xmlns:a16="http://schemas.microsoft.com/office/drawing/2014/main" id="{BD51EC56-B6EC-481F-9371-110940A573C9}"/>
              </a:ext>
            </a:extLst>
          </p:cNvPr>
          <p:cNvSpPr txBox="1"/>
          <p:nvPr/>
        </p:nvSpPr>
        <p:spPr>
          <a:xfrm>
            <a:off x="771525" y="752475"/>
            <a:ext cx="42291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TABLE OF VISITOR</a:t>
            </a:r>
          </a:p>
        </p:txBody>
      </p:sp>
      <p:sp>
        <p:nvSpPr>
          <p:cNvPr id="13" name="TextBox 12">
            <a:extLst>
              <a:ext uri="{FF2B5EF4-FFF2-40B4-BE49-F238E27FC236}">
                <a16:creationId xmlns:a16="http://schemas.microsoft.com/office/drawing/2014/main" id="{4782EB74-1B00-4161-BAD7-4B2342DAC682}"/>
              </a:ext>
            </a:extLst>
          </p:cNvPr>
          <p:cNvSpPr txBox="1"/>
          <p:nvPr/>
        </p:nvSpPr>
        <p:spPr>
          <a:xfrm>
            <a:off x="6478751" y="752475"/>
            <a:ext cx="505777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TABLE OF CRIME</a:t>
            </a:r>
          </a:p>
        </p:txBody>
      </p:sp>
    </p:spTree>
    <p:extLst>
      <p:ext uri="{BB962C8B-B14F-4D97-AF65-F5344CB8AC3E}">
        <p14:creationId xmlns:p14="http://schemas.microsoft.com/office/powerpoint/2010/main" val="125167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 calcmode="lin" valueType="num">
                                      <p:cBhvr additive="base">
                                        <p:cTn id="2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10;&#10;Description automatically generated">
            <a:extLst>
              <a:ext uri="{FF2B5EF4-FFF2-40B4-BE49-F238E27FC236}">
                <a16:creationId xmlns:a16="http://schemas.microsoft.com/office/drawing/2014/main" id="{BFA43C19-F985-41AF-A283-8E780B3B18E1}"/>
              </a:ext>
            </a:extLst>
          </p:cNvPr>
          <p:cNvPicPr>
            <a:picLocks noGrp="1" noChangeAspect="1"/>
          </p:cNvPicPr>
          <p:nvPr>
            <p:ph idx="1"/>
          </p:nvPr>
        </p:nvPicPr>
        <p:blipFill>
          <a:blip r:embed="rId2"/>
          <a:stretch>
            <a:fillRect/>
          </a:stretch>
        </p:blipFill>
        <p:spPr>
          <a:xfrm>
            <a:off x="1291733" y="1692274"/>
            <a:ext cx="9608533" cy="4632325"/>
          </a:xfrm>
          <a:prstGeom prst="rect">
            <a:avLst/>
          </a:prstGeom>
        </p:spPr>
      </p:pic>
      <p:sp>
        <p:nvSpPr>
          <p:cNvPr id="6" name="TextBox 5">
            <a:extLst>
              <a:ext uri="{FF2B5EF4-FFF2-40B4-BE49-F238E27FC236}">
                <a16:creationId xmlns:a16="http://schemas.microsoft.com/office/drawing/2014/main" id="{7BCB1DD9-AEB3-47D9-8872-664360007ED4}"/>
              </a:ext>
            </a:extLst>
          </p:cNvPr>
          <p:cNvSpPr txBox="1"/>
          <p:nvPr/>
        </p:nvSpPr>
        <p:spPr>
          <a:xfrm>
            <a:off x="3100386" y="822841"/>
            <a:ext cx="599122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TABLE OF PUNISHMENT</a:t>
            </a:r>
          </a:p>
        </p:txBody>
      </p:sp>
    </p:spTree>
    <p:extLst>
      <p:ext uri="{BB962C8B-B14F-4D97-AF65-F5344CB8AC3E}">
        <p14:creationId xmlns:p14="http://schemas.microsoft.com/office/powerpoint/2010/main" val="32736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475E-8F78-45E5-9A19-B5F626182FFF}"/>
              </a:ext>
            </a:extLst>
          </p:cNvPr>
          <p:cNvSpPr>
            <a:spLocks noGrp="1"/>
          </p:cNvSpPr>
          <p:nvPr>
            <p:ph type="title"/>
          </p:nvPr>
        </p:nvSpPr>
        <p:spPr/>
        <p:txBody>
          <a:bodyPr>
            <a:normAutofit/>
          </a:bodyPr>
          <a:lstStyle/>
          <a:p>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DATA INSERTION: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5" name="Content Placeholder 4" descr="Text&#10;&#10;Description automatically generated">
            <a:extLst>
              <a:ext uri="{FF2B5EF4-FFF2-40B4-BE49-F238E27FC236}">
                <a16:creationId xmlns:a16="http://schemas.microsoft.com/office/drawing/2014/main" id="{789339CD-1A51-4951-AF61-1EDF8B215B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1565"/>
            <a:ext cx="4933950" cy="4442411"/>
          </a:xfrm>
        </p:spPr>
      </p:pic>
      <p:sp>
        <p:nvSpPr>
          <p:cNvPr id="6" name="TextBox 5">
            <a:extLst>
              <a:ext uri="{FF2B5EF4-FFF2-40B4-BE49-F238E27FC236}">
                <a16:creationId xmlns:a16="http://schemas.microsoft.com/office/drawing/2014/main" id="{27BBBE68-4788-490E-B537-2A44D23C1D92}"/>
              </a:ext>
            </a:extLst>
          </p:cNvPr>
          <p:cNvSpPr txBox="1"/>
          <p:nvPr/>
        </p:nvSpPr>
        <p:spPr>
          <a:xfrm>
            <a:off x="889112" y="1317665"/>
            <a:ext cx="473097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INSERT VALUE INTO JAILOR</a:t>
            </a:r>
          </a:p>
        </p:txBody>
      </p:sp>
      <p:pic>
        <p:nvPicPr>
          <p:cNvPr id="9" name="Picture 8" descr="Text&#10;&#10;Description automatically generated">
            <a:extLst>
              <a:ext uri="{FF2B5EF4-FFF2-40B4-BE49-F238E27FC236}">
                <a16:creationId xmlns:a16="http://schemas.microsoft.com/office/drawing/2014/main" id="{A9B33988-DCA7-4E3A-A482-5EEB65119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762" y="1961564"/>
            <a:ext cx="4025122" cy="4442412"/>
          </a:xfrm>
          <a:prstGeom prst="rect">
            <a:avLst/>
          </a:prstGeom>
        </p:spPr>
      </p:pic>
      <p:sp>
        <p:nvSpPr>
          <p:cNvPr id="10" name="TextBox 9">
            <a:extLst>
              <a:ext uri="{FF2B5EF4-FFF2-40B4-BE49-F238E27FC236}">
                <a16:creationId xmlns:a16="http://schemas.microsoft.com/office/drawing/2014/main" id="{AB1C0492-3A9F-4E54-A333-CEA9D61642F8}"/>
              </a:ext>
            </a:extLst>
          </p:cNvPr>
          <p:cNvSpPr txBox="1"/>
          <p:nvPr/>
        </p:nvSpPr>
        <p:spPr>
          <a:xfrm>
            <a:off x="6858000" y="1317665"/>
            <a:ext cx="356235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INSERT VALUE INTO CASE</a:t>
            </a:r>
          </a:p>
        </p:txBody>
      </p:sp>
    </p:spTree>
    <p:extLst>
      <p:ext uri="{BB962C8B-B14F-4D97-AF65-F5344CB8AC3E}">
        <p14:creationId xmlns:p14="http://schemas.microsoft.com/office/powerpoint/2010/main" val="37599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able&#10;&#10;Description automatically generated with medium confidence">
            <a:extLst>
              <a:ext uri="{FF2B5EF4-FFF2-40B4-BE49-F238E27FC236}">
                <a16:creationId xmlns:a16="http://schemas.microsoft.com/office/drawing/2014/main" id="{B04ACE86-F447-4C3B-8EBF-CB9DEA127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045" y="676009"/>
            <a:ext cx="7556960" cy="2752991"/>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90C47EA2-60C1-4C51-8766-43627B9CC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045" y="3841491"/>
            <a:ext cx="4815858" cy="2752991"/>
          </a:xfrm>
          <a:prstGeom prst="rect">
            <a:avLst/>
          </a:prstGeom>
        </p:spPr>
      </p:pic>
      <p:sp>
        <p:nvSpPr>
          <p:cNvPr id="14" name="TextBox 13">
            <a:extLst>
              <a:ext uri="{FF2B5EF4-FFF2-40B4-BE49-F238E27FC236}">
                <a16:creationId xmlns:a16="http://schemas.microsoft.com/office/drawing/2014/main" id="{35872E25-C74F-42D8-AD26-1F66EBF333A2}"/>
              </a:ext>
            </a:extLst>
          </p:cNvPr>
          <p:cNvSpPr txBox="1"/>
          <p:nvPr/>
        </p:nvSpPr>
        <p:spPr>
          <a:xfrm>
            <a:off x="809625" y="1683172"/>
            <a:ext cx="32385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INSERT INTO PRISONER</a:t>
            </a:r>
          </a:p>
        </p:txBody>
      </p:sp>
      <p:sp>
        <p:nvSpPr>
          <p:cNvPr id="16" name="TextBox 15">
            <a:extLst>
              <a:ext uri="{FF2B5EF4-FFF2-40B4-BE49-F238E27FC236}">
                <a16:creationId xmlns:a16="http://schemas.microsoft.com/office/drawing/2014/main" id="{8BB02EB2-9E77-405C-AA1C-A341EE8F89A1}"/>
              </a:ext>
            </a:extLst>
          </p:cNvPr>
          <p:cNvSpPr txBox="1"/>
          <p:nvPr/>
        </p:nvSpPr>
        <p:spPr>
          <a:xfrm>
            <a:off x="809625" y="4848654"/>
            <a:ext cx="272415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INSERT INTO VISITOR</a:t>
            </a:r>
          </a:p>
        </p:txBody>
      </p:sp>
    </p:spTree>
    <p:extLst>
      <p:ext uri="{BB962C8B-B14F-4D97-AF65-F5344CB8AC3E}">
        <p14:creationId xmlns:p14="http://schemas.microsoft.com/office/powerpoint/2010/main" val="277862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 calcmode="lin" valueType="num">
                                      <p:cBhvr additive="base">
                                        <p:cTn id="2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9E728069-59C5-468E-A6F5-84DF6E8F5DCE}"/>
              </a:ext>
            </a:extLst>
          </p:cNvPr>
          <p:cNvPicPr>
            <a:picLocks noChangeAspect="1"/>
          </p:cNvPicPr>
          <p:nvPr/>
        </p:nvPicPr>
        <p:blipFill>
          <a:blip r:embed="rId2"/>
          <a:stretch>
            <a:fillRect/>
          </a:stretch>
        </p:blipFill>
        <p:spPr>
          <a:xfrm>
            <a:off x="428625" y="1326197"/>
            <a:ext cx="5943600" cy="4739005"/>
          </a:xfrm>
          <a:prstGeom prst="rect">
            <a:avLst/>
          </a:prstGeom>
        </p:spPr>
      </p:pic>
      <p:pic>
        <p:nvPicPr>
          <p:cNvPr id="6" name="Picture 5" descr="Table&#10;&#10;Description automatically generated">
            <a:extLst>
              <a:ext uri="{FF2B5EF4-FFF2-40B4-BE49-F238E27FC236}">
                <a16:creationId xmlns:a16="http://schemas.microsoft.com/office/drawing/2014/main" id="{4D521884-9E04-49C0-8671-240F67573A40}"/>
              </a:ext>
            </a:extLst>
          </p:cNvPr>
          <p:cNvPicPr>
            <a:picLocks noChangeAspect="1"/>
          </p:cNvPicPr>
          <p:nvPr/>
        </p:nvPicPr>
        <p:blipFill>
          <a:blip r:embed="rId3"/>
          <a:stretch>
            <a:fillRect/>
          </a:stretch>
        </p:blipFill>
        <p:spPr>
          <a:xfrm>
            <a:off x="6600825" y="1326197"/>
            <a:ext cx="5162550" cy="4924425"/>
          </a:xfrm>
          <a:prstGeom prst="rect">
            <a:avLst/>
          </a:prstGeom>
        </p:spPr>
      </p:pic>
      <p:sp>
        <p:nvSpPr>
          <p:cNvPr id="7" name="TextBox 6">
            <a:extLst>
              <a:ext uri="{FF2B5EF4-FFF2-40B4-BE49-F238E27FC236}">
                <a16:creationId xmlns:a16="http://schemas.microsoft.com/office/drawing/2014/main" id="{F6D0413E-FB5C-4A9A-A8A2-D7173B1FA251}"/>
              </a:ext>
            </a:extLst>
          </p:cNvPr>
          <p:cNvSpPr txBox="1"/>
          <p:nvPr/>
        </p:nvSpPr>
        <p:spPr>
          <a:xfrm>
            <a:off x="1238250" y="704850"/>
            <a:ext cx="372427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INSERT VALUE INTO CRIME</a:t>
            </a:r>
          </a:p>
        </p:txBody>
      </p:sp>
      <p:sp>
        <p:nvSpPr>
          <p:cNvPr id="8" name="TextBox 7">
            <a:extLst>
              <a:ext uri="{FF2B5EF4-FFF2-40B4-BE49-F238E27FC236}">
                <a16:creationId xmlns:a16="http://schemas.microsoft.com/office/drawing/2014/main" id="{52031573-FBD8-4F0E-BD21-52E148AF21BC}"/>
              </a:ext>
            </a:extLst>
          </p:cNvPr>
          <p:cNvSpPr txBox="1"/>
          <p:nvPr/>
        </p:nvSpPr>
        <p:spPr>
          <a:xfrm>
            <a:off x="7019925" y="704850"/>
            <a:ext cx="3810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INSERT VALUE INTO CELL</a:t>
            </a:r>
          </a:p>
        </p:txBody>
      </p:sp>
    </p:spTree>
    <p:extLst>
      <p:ext uri="{BB962C8B-B14F-4D97-AF65-F5344CB8AC3E}">
        <p14:creationId xmlns:p14="http://schemas.microsoft.com/office/powerpoint/2010/main" val="303591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F9BBD432-70F5-4EF2-ABCC-31C8130C10E2}"/>
              </a:ext>
            </a:extLst>
          </p:cNvPr>
          <p:cNvPicPr>
            <a:picLocks noChangeAspect="1"/>
          </p:cNvPicPr>
          <p:nvPr/>
        </p:nvPicPr>
        <p:blipFill>
          <a:blip r:embed="rId2"/>
          <a:stretch>
            <a:fillRect/>
          </a:stretch>
        </p:blipFill>
        <p:spPr>
          <a:xfrm>
            <a:off x="2625217" y="1617669"/>
            <a:ext cx="6941565" cy="4800508"/>
          </a:xfrm>
          <a:prstGeom prst="rect">
            <a:avLst/>
          </a:prstGeom>
        </p:spPr>
      </p:pic>
      <p:sp>
        <p:nvSpPr>
          <p:cNvPr id="9" name="TextBox 8">
            <a:extLst>
              <a:ext uri="{FF2B5EF4-FFF2-40B4-BE49-F238E27FC236}">
                <a16:creationId xmlns:a16="http://schemas.microsoft.com/office/drawing/2014/main" id="{DD6D5DC9-584D-44B2-9732-EA07F6074356}"/>
              </a:ext>
            </a:extLst>
          </p:cNvPr>
          <p:cNvSpPr txBox="1"/>
          <p:nvPr/>
        </p:nvSpPr>
        <p:spPr>
          <a:xfrm>
            <a:off x="3434842" y="827884"/>
            <a:ext cx="447675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INSERT VALUE INTO PUNISHMENT</a:t>
            </a:r>
          </a:p>
        </p:txBody>
      </p:sp>
    </p:spTree>
    <p:extLst>
      <p:ext uri="{BB962C8B-B14F-4D97-AF65-F5344CB8AC3E}">
        <p14:creationId xmlns:p14="http://schemas.microsoft.com/office/powerpoint/2010/main" val="415344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547A-D99D-499F-A651-3A9C4648A681}"/>
              </a:ext>
            </a:extLst>
          </p:cNvPr>
          <p:cNvSpPr>
            <a:spLocks noGrp="1"/>
          </p:cNvSpPr>
          <p:nvPr>
            <p:ph type="title"/>
          </p:nvPr>
        </p:nvSpPr>
        <p:spPr/>
        <p:txBody>
          <a:bodyPr/>
          <a:lstStyle/>
          <a:p>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QUERIES</a:t>
            </a:r>
            <a:r>
              <a:rPr lang="en-US" sz="18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1DB869CF-31FC-464B-9A11-99EF0DD4C2BF}"/>
              </a:ext>
            </a:extLst>
          </p:cNvPr>
          <p:cNvSpPr>
            <a:spLocks noChangeArrowheads="1"/>
          </p:cNvSpPr>
          <p:nvPr/>
        </p:nvSpPr>
        <p:spPr bwMode="auto">
          <a:xfrm>
            <a:off x="914400" y="981572"/>
            <a:ext cx="623888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 simple queries with simple condition: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all the female prisoners.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 FROM PRISONER WHERE GENDER = 'FEMALE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49" descr="Graphical user interface, application&#10;&#10;Description automatically generated">
            <a:extLst>
              <a:ext uri="{FF2B5EF4-FFF2-40B4-BE49-F238E27FC236}">
                <a16:creationId xmlns:a16="http://schemas.microsoft.com/office/drawing/2014/main" id="{DE8379F4-2F91-41CA-A7EE-1D2EDBCC2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98890"/>
            <a:ext cx="10289940" cy="17730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38DB9C3-8D0F-4AE5-BCBB-BBE45519EE76}"/>
              </a:ext>
            </a:extLst>
          </p:cNvPr>
          <p:cNvSpPr>
            <a:spLocks noChangeArrowheads="1"/>
          </p:cNvSpPr>
          <p:nvPr/>
        </p:nvSpPr>
        <p:spPr bwMode="auto">
          <a:xfrm>
            <a:off x="914400" y="4048840"/>
            <a:ext cx="1586523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Show all the prisoner who are more than 25 years old.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 FROM PRISONER WHERE P_AGE &gt; 25</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50" descr="Graphical user interface, application, Word&#10;&#10;Description automatically generated">
            <a:extLst>
              <a:ext uri="{FF2B5EF4-FFF2-40B4-BE49-F238E27FC236}">
                <a16:creationId xmlns:a16="http://schemas.microsoft.com/office/drawing/2014/main" id="{368E4C8D-E227-4B1A-987B-378D9260B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782332"/>
            <a:ext cx="10289940" cy="15713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9757340-9BFE-4AEF-891A-86D6EEA9BF3B}"/>
              </a:ext>
            </a:extLst>
          </p:cNvPr>
          <p:cNvSpPr>
            <a:spLocks noChangeArrowheads="1"/>
          </p:cNvSpPr>
          <p:nvPr/>
        </p:nvSpPr>
        <p:spPr bwMode="auto">
          <a:xfrm>
            <a:off x="914400" y="6264275"/>
            <a:ext cx="1586523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5139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 calcmode="lin" valueType="num">
                                      <p:cBhvr additive="base">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25"/>
                                        </p:tgtEl>
                                        <p:attrNameLst>
                                          <p:attrName>style.visibility</p:attrName>
                                        </p:attrNameLst>
                                      </p:cBhvr>
                                      <p:to>
                                        <p:strVal val="visible"/>
                                      </p:to>
                                    </p:set>
                                    <p:animEffect transition="in" filter="fade">
                                      <p:cBhvr>
                                        <p:cTn id="30" dur="1000"/>
                                        <p:tgtEl>
                                          <p:spTgt spid="1025"/>
                                        </p:tgtEl>
                                      </p:cBhvr>
                                    </p:animEffect>
                                    <p:anim calcmode="lin" valueType="num">
                                      <p:cBhvr>
                                        <p:cTn id="31" dur="1000" fill="hold"/>
                                        <p:tgtEl>
                                          <p:spTgt spid="1025"/>
                                        </p:tgtEl>
                                        <p:attrNameLst>
                                          <p:attrName>ppt_x</p:attrName>
                                        </p:attrNameLst>
                                      </p:cBhvr>
                                      <p:tavLst>
                                        <p:tav tm="0">
                                          <p:val>
                                            <p:strVal val="#ppt_x"/>
                                          </p:val>
                                        </p:tav>
                                        <p:tav tm="100000">
                                          <p:val>
                                            <p:strVal val="#ppt_x"/>
                                          </p:val>
                                        </p:tav>
                                      </p:tavLst>
                                    </p:anim>
                                    <p:anim calcmode="lin" valueType="num">
                                      <p:cBhvr>
                                        <p:cTn id="32"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 calcmode="lin" valueType="num">
                                      <p:cBhvr additive="base">
                                        <p:cTn id="4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27"/>
                                        </p:tgtEl>
                                        <p:attrNameLst>
                                          <p:attrName>style.visibility</p:attrName>
                                        </p:attrNameLst>
                                      </p:cBhvr>
                                      <p:to>
                                        <p:strVal val="visible"/>
                                      </p:to>
                                    </p:set>
                                    <p:animEffect transition="in" filter="fade">
                                      <p:cBhvr>
                                        <p:cTn id="47" dur="1000"/>
                                        <p:tgtEl>
                                          <p:spTgt spid="1027"/>
                                        </p:tgtEl>
                                      </p:cBhvr>
                                    </p:animEffect>
                                    <p:anim calcmode="lin" valueType="num">
                                      <p:cBhvr>
                                        <p:cTn id="48" dur="1000" fill="hold"/>
                                        <p:tgtEl>
                                          <p:spTgt spid="1027"/>
                                        </p:tgtEl>
                                        <p:attrNameLst>
                                          <p:attrName>ppt_x</p:attrName>
                                        </p:attrNameLst>
                                      </p:cBhvr>
                                      <p:tavLst>
                                        <p:tav tm="0">
                                          <p:val>
                                            <p:strVal val="#ppt_x"/>
                                          </p:val>
                                        </p:tav>
                                        <p:tav tm="100000">
                                          <p:val>
                                            <p:strVal val="#ppt_x"/>
                                          </p:val>
                                        </p:tav>
                                      </p:tavLst>
                                    </p:anim>
                                    <p:anim calcmode="lin" valueType="num">
                                      <p:cBhvr>
                                        <p:cTn id="4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E3E5B-8EBA-443B-885C-07F4FE61441D}"/>
              </a:ext>
            </a:extLst>
          </p:cNvPr>
          <p:cNvSpPr txBox="1"/>
          <p:nvPr/>
        </p:nvSpPr>
        <p:spPr>
          <a:xfrm>
            <a:off x="765439" y="272212"/>
            <a:ext cx="5076825" cy="2366610"/>
          </a:xfrm>
          <a:prstGeom prst="rect">
            <a:avLst/>
          </a:prstGeom>
          <a:noFill/>
        </p:spPr>
        <p:txBody>
          <a:bodyPr wrap="square">
            <a:spAutoFit/>
          </a:bodyPr>
          <a:lstStyle/>
          <a:p>
            <a:pPr marL="0" marR="0">
              <a:lnSpc>
                <a:spcPct val="107000"/>
              </a:lnSpc>
              <a:spcBef>
                <a:spcPts val="0"/>
              </a:spcBef>
              <a:spcAft>
                <a:spcPts val="800"/>
              </a:spcAft>
            </a:pPr>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 single row function query: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 </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FIND EVERY JAILORS NAME LENGTH</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SELECT J_NAME,LENGTH(J_NAME) "NAME LENGTH" FROM JAILOR;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descr="Graphical user interface, text&#10;&#10;Description automatically generated">
            <a:extLst>
              <a:ext uri="{FF2B5EF4-FFF2-40B4-BE49-F238E27FC236}">
                <a16:creationId xmlns:a16="http://schemas.microsoft.com/office/drawing/2014/main" id="{945773E4-6EA7-4C43-BBC3-0A88744CD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 y="2773296"/>
            <a:ext cx="3527689" cy="3935987"/>
          </a:xfrm>
          <a:prstGeom prst="rect">
            <a:avLst/>
          </a:prstGeom>
        </p:spPr>
      </p:pic>
      <p:sp>
        <p:nvSpPr>
          <p:cNvPr id="8" name="Rectangle 2">
            <a:extLst>
              <a:ext uri="{FF2B5EF4-FFF2-40B4-BE49-F238E27FC236}">
                <a16:creationId xmlns:a16="http://schemas.microsoft.com/office/drawing/2014/main" id="{2F64563A-D6A1-439D-9DFB-11D6DBC7083B}"/>
              </a:ext>
            </a:extLst>
          </p:cNvPr>
          <p:cNvSpPr>
            <a:spLocks noChangeArrowheads="1"/>
          </p:cNvSpPr>
          <p:nvPr/>
        </p:nvSpPr>
        <p:spPr bwMode="auto">
          <a:xfrm>
            <a:off x="5841512" y="272212"/>
            <a:ext cx="573405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 multiple row function query: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FIND THE MAXIMUM AND MEAN CRIME OF ALL PRISONERS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MAX(CRIME_COUNT),ROUND(AVG(CRIME_COUNT)) FROM CRIME;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52" descr="Graphical user interface&#10;&#10;Description automatically generated">
            <a:extLst>
              <a:ext uri="{FF2B5EF4-FFF2-40B4-BE49-F238E27FC236}">
                <a16:creationId xmlns:a16="http://schemas.microsoft.com/office/drawing/2014/main" id="{EDB967D3-4C43-4A2C-9B2B-C0088F0DA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1512" y="3411533"/>
            <a:ext cx="5943600"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C5D389E4-28D7-401C-A7DA-320260C30E88}"/>
              </a:ext>
            </a:extLst>
          </p:cNvPr>
          <p:cNvSpPr>
            <a:spLocks noChangeArrowheads="1"/>
          </p:cNvSpPr>
          <p:nvPr/>
        </p:nvSpPr>
        <p:spPr bwMode="auto">
          <a:xfrm>
            <a:off x="5842264" y="45126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5127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 calcmode="lin" valueType="num">
                                      <p:cBhvr additive="base">
                                        <p:cTn id="2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 calcmode="lin" valueType="num">
                                      <p:cBhvr additive="base">
                                        <p:cTn id="38"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2" end="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 calcmode="lin" valueType="num">
                                      <p:cBhvr additive="base">
                                        <p:cTn id="42"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 calcmode="lin" valueType="num">
                                      <p:cBhvr additive="base">
                                        <p:cTn id="46"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049"/>
                                        </p:tgtEl>
                                        <p:attrNameLst>
                                          <p:attrName>style.visibility</p:attrName>
                                        </p:attrNameLst>
                                      </p:cBhvr>
                                      <p:to>
                                        <p:strVal val="visible"/>
                                      </p:to>
                                    </p:set>
                                    <p:animEffect transition="in" filter="fade">
                                      <p:cBhvr>
                                        <p:cTn id="52" dur="1000"/>
                                        <p:tgtEl>
                                          <p:spTgt spid="2049"/>
                                        </p:tgtEl>
                                      </p:cBhvr>
                                    </p:animEffect>
                                    <p:anim calcmode="lin" valueType="num">
                                      <p:cBhvr>
                                        <p:cTn id="53" dur="1000" fill="hold"/>
                                        <p:tgtEl>
                                          <p:spTgt spid="2049"/>
                                        </p:tgtEl>
                                        <p:attrNameLst>
                                          <p:attrName>ppt_x</p:attrName>
                                        </p:attrNameLst>
                                      </p:cBhvr>
                                      <p:tavLst>
                                        <p:tav tm="0">
                                          <p:val>
                                            <p:strVal val="#ppt_x"/>
                                          </p:val>
                                        </p:tav>
                                        <p:tav tm="100000">
                                          <p:val>
                                            <p:strVal val="#ppt_x"/>
                                          </p:val>
                                        </p:tav>
                                      </p:tavLst>
                                    </p:anim>
                                    <p:anim calcmode="lin" valueType="num">
                                      <p:cBhvr>
                                        <p:cTn id="54" dur="1000" fill="hold"/>
                                        <p:tgtEl>
                                          <p:spTgt spid="20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1C4366D-F073-4193-9D8C-3739742ED178}"/>
              </a:ext>
            </a:extLst>
          </p:cNvPr>
          <p:cNvSpPr>
            <a:spLocks noChangeArrowheads="1"/>
          </p:cNvSpPr>
          <p:nvPr/>
        </p:nvSpPr>
        <p:spPr bwMode="auto">
          <a:xfrm>
            <a:off x="314325" y="316022"/>
            <a:ext cx="5238751"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 SINGLE ROW SUB QUERY:</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kumimoji="0" lang="en-US" altLang="en-US" sz="2000" b="0"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2000" b="0"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SHOW THE PRISONER INFORMATION WHO’S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CELL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NUMBER IS 301</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 FROM PRISONER WHERE P_ID =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P_ID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CELL WHERE CELL_NUMBER = 301);</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53" descr="Graphical user interface, text, application&#10;&#10;Description automatically generated">
            <a:extLst>
              <a:ext uri="{FF2B5EF4-FFF2-40B4-BE49-F238E27FC236}">
                <a16:creationId xmlns:a16="http://schemas.microsoft.com/office/drawing/2014/main" id="{191B4F9E-89DE-4DBD-A317-A3DACD899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3854507"/>
            <a:ext cx="5441648" cy="13855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ECC545A-C15F-4720-8C08-26035AF46DEB}"/>
              </a:ext>
            </a:extLst>
          </p:cNvPr>
          <p:cNvSpPr>
            <a:spLocks noChangeArrowheads="1"/>
          </p:cNvSpPr>
          <p:nvPr/>
        </p:nvSpPr>
        <p:spPr bwMode="auto">
          <a:xfrm>
            <a:off x="838200" y="4057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0A75691D-CE48-47B7-9D14-6013EBC6C001}"/>
              </a:ext>
            </a:extLst>
          </p:cNvPr>
          <p:cNvSpPr>
            <a:spLocks noChangeArrowheads="1"/>
          </p:cNvSpPr>
          <p:nvPr/>
        </p:nvSpPr>
        <p:spPr bwMode="auto">
          <a:xfrm>
            <a:off x="6457950" y="316022"/>
            <a:ext cx="541972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 MULTI ROW SUB QUERY: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u="sng" dirty="0">
              <a:solidFill>
                <a:srgbClr val="00206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SHOW ALL THE PRISONERS WHO HAVE DONE 2 CRIMES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 FROM PRISONER WHERE P_ID IN (SELECT P_ID FROM CRIME WHERE CRIME_COUNT = 2);</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58" descr="Graphical user interface, text, application, email&#10;&#10;Description automatically generated">
            <a:extLst>
              <a:ext uri="{FF2B5EF4-FFF2-40B4-BE49-F238E27FC236}">
                <a16:creationId xmlns:a16="http://schemas.microsoft.com/office/drawing/2014/main" id="{5A86935C-20FB-4FD2-AF71-818BF7B28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6" y="3854507"/>
            <a:ext cx="5667374" cy="13623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7F1A9D9-72F1-40EB-BCED-F7B453070DE4}"/>
              </a:ext>
            </a:extLst>
          </p:cNvPr>
          <p:cNvSpPr>
            <a:spLocks noChangeArrowheads="1"/>
          </p:cNvSpPr>
          <p:nvPr/>
        </p:nvSpPr>
        <p:spPr bwMode="auto">
          <a:xfrm>
            <a:off x="7107517" y="3438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5046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 calcmode="lin" valueType="num">
                                      <p:cBhvr additive="base">
                                        <p:cTn id="1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 calcmode="lin" valueType="num">
                                      <p:cBhvr additive="base">
                                        <p:cTn id="2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 calcmode="lin" valueType="num">
                                      <p:cBhvr additive="base">
                                        <p:cTn id="2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 calcmode="lin" valueType="num">
                                      <p:cBhvr additive="base">
                                        <p:cTn id="2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 calcmode="lin" valueType="num">
                                      <p:cBhvr additive="base">
                                        <p:cTn id="3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 calcmode="lin" valueType="num">
                                      <p:cBhvr additive="base">
                                        <p:cTn id="36"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3"/>
                                        </p:tgtEl>
                                        <p:attrNameLst>
                                          <p:attrName>style.visibility</p:attrName>
                                        </p:attrNameLst>
                                      </p:cBhvr>
                                      <p:to>
                                        <p:strVal val="visible"/>
                                      </p:to>
                                    </p:set>
                                    <p:animEffect transition="in" filter="fade">
                                      <p:cBhvr>
                                        <p:cTn id="42" dur="1000"/>
                                        <p:tgtEl>
                                          <p:spTgt spid="3073"/>
                                        </p:tgtEl>
                                      </p:cBhvr>
                                    </p:animEffect>
                                    <p:anim calcmode="lin" valueType="num">
                                      <p:cBhvr>
                                        <p:cTn id="43" dur="1000" fill="hold"/>
                                        <p:tgtEl>
                                          <p:spTgt spid="3073"/>
                                        </p:tgtEl>
                                        <p:attrNameLst>
                                          <p:attrName>ppt_x</p:attrName>
                                        </p:attrNameLst>
                                      </p:cBhvr>
                                      <p:tavLst>
                                        <p:tav tm="0">
                                          <p:val>
                                            <p:strVal val="#ppt_x"/>
                                          </p:val>
                                        </p:tav>
                                        <p:tav tm="100000">
                                          <p:val>
                                            <p:strVal val="#ppt_x"/>
                                          </p:val>
                                        </p:tav>
                                      </p:tavLst>
                                    </p:anim>
                                    <p:anim calcmode="lin" valueType="num">
                                      <p:cBhvr>
                                        <p:cTn id="44" dur="1000" fill="hold"/>
                                        <p:tgtEl>
                                          <p:spTgt spid="307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fade">
                                      <p:cBhvr>
                                        <p:cTn id="49" dur="500"/>
                                        <p:tgtEl>
                                          <p:spTgt spid="6">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
                                            <p:txEl>
                                              <p:pRg st="3" end="3"/>
                                            </p:txEl>
                                          </p:spTgt>
                                        </p:tgtEl>
                                        <p:attrNameLst>
                                          <p:attrName>style.visibility</p:attrName>
                                        </p:attrNameLst>
                                      </p:cBhvr>
                                      <p:to>
                                        <p:strVal val="visible"/>
                                      </p:to>
                                    </p:set>
                                    <p:anim calcmode="lin" valueType="num">
                                      <p:cBhvr additive="base">
                                        <p:cTn id="5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 calcmode="lin" valueType="num">
                                      <p:cBhvr additive="base">
                                        <p:cTn id="62"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076"/>
                                        </p:tgtEl>
                                        <p:attrNameLst>
                                          <p:attrName>style.visibility</p:attrName>
                                        </p:attrNameLst>
                                      </p:cBhvr>
                                      <p:to>
                                        <p:strVal val="visible"/>
                                      </p:to>
                                    </p:set>
                                    <p:animEffect transition="in" filter="fade">
                                      <p:cBhvr>
                                        <p:cTn id="68" dur="1000"/>
                                        <p:tgtEl>
                                          <p:spTgt spid="3076"/>
                                        </p:tgtEl>
                                      </p:cBhvr>
                                    </p:animEffect>
                                    <p:anim calcmode="lin" valueType="num">
                                      <p:cBhvr>
                                        <p:cTn id="69" dur="1000" fill="hold"/>
                                        <p:tgtEl>
                                          <p:spTgt spid="3076"/>
                                        </p:tgtEl>
                                        <p:attrNameLst>
                                          <p:attrName>ppt_x</p:attrName>
                                        </p:attrNameLst>
                                      </p:cBhvr>
                                      <p:tavLst>
                                        <p:tav tm="0">
                                          <p:val>
                                            <p:strVal val="#ppt_x"/>
                                          </p:val>
                                        </p:tav>
                                        <p:tav tm="100000">
                                          <p:val>
                                            <p:strVal val="#ppt_x"/>
                                          </p:val>
                                        </p:tav>
                                      </p:tavLst>
                                    </p:anim>
                                    <p:anim calcmode="lin" valueType="num">
                                      <p:cBhvr>
                                        <p:cTn id="70"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DE2A4C64-E539-41F4-A913-E17A1FE5D799}"/>
              </a:ext>
            </a:extLst>
          </p:cNvPr>
          <p:cNvSpPr>
            <a:spLocks noChangeArrowheads="1"/>
          </p:cNvSpPr>
          <p:nvPr/>
        </p:nvSpPr>
        <p:spPr bwMode="auto">
          <a:xfrm>
            <a:off x="466725" y="3124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04E6A7C1-7B08-4879-8D35-86270099A598}"/>
              </a:ext>
            </a:extLst>
          </p:cNvPr>
          <p:cNvSpPr>
            <a:spLocks noChangeArrowheads="1"/>
          </p:cNvSpPr>
          <p:nvPr/>
        </p:nvSpPr>
        <p:spPr bwMode="auto">
          <a:xfrm>
            <a:off x="0" y="2143124"/>
            <a:ext cx="11868150" cy="91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8">
            <a:extLst>
              <a:ext uri="{FF2B5EF4-FFF2-40B4-BE49-F238E27FC236}">
                <a16:creationId xmlns:a16="http://schemas.microsoft.com/office/drawing/2014/main" id="{BFEB7DE3-5132-4802-AD67-C0EEEBA66A87}"/>
              </a:ext>
            </a:extLst>
          </p:cNvPr>
          <p:cNvSpPr>
            <a:spLocks noChangeArrowheads="1"/>
          </p:cNvSpPr>
          <p:nvPr/>
        </p:nvSpPr>
        <p:spPr bwMode="auto">
          <a:xfrm>
            <a:off x="400049" y="469140"/>
            <a:ext cx="5629275"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 COMPLEX SUB QUERY: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kumimoji="0" lang="en-US" altLang="en-US" sz="2000" b="0"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ALL THE VISITOR INFORMATION WHO IS GOING TO VISIT FEMALE PRISONERS WHO IS NOT UNDER REMAND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 FROM VISITOR WHERE P_ID IN (SELECT P_ID FROM PRISONER WHERE P_ID IN (SELECT P_ID FROM CRIME WHERE REMAND = 'NO') AND GENDER = 'FEMALE');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3" name="Picture 472" descr="Graphical user interface, text, application, email&#10;&#10;Description automatically generated">
            <a:extLst>
              <a:ext uri="{FF2B5EF4-FFF2-40B4-BE49-F238E27FC236}">
                <a16:creationId xmlns:a16="http://schemas.microsoft.com/office/drawing/2014/main" id="{6FBFC510-D989-4B13-B0D0-EF74DDF2F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3945083"/>
            <a:ext cx="5133975" cy="2187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BC05B569-1EF1-4657-93F5-D76A9738071F}"/>
              </a:ext>
            </a:extLst>
          </p:cNvPr>
          <p:cNvSpPr>
            <a:spLocks noChangeArrowheads="1"/>
          </p:cNvSpPr>
          <p:nvPr/>
        </p:nvSpPr>
        <p:spPr bwMode="auto">
          <a:xfrm>
            <a:off x="323850" y="3124200"/>
            <a:ext cx="811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11">
            <a:extLst>
              <a:ext uri="{FF2B5EF4-FFF2-40B4-BE49-F238E27FC236}">
                <a16:creationId xmlns:a16="http://schemas.microsoft.com/office/drawing/2014/main" id="{F1AC444A-FFC0-45FB-89B7-C925F9625C9E}"/>
              </a:ext>
            </a:extLst>
          </p:cNvPr>
          <p:cNvSpPr>
            <a:spLocks noChangeArrowheads="1"/>
          </p:cNvSpPr>
          <p:nvPr/>
        </p:nvSpPr>
        <p:spPr bwMode="auto">
          <a:xfrm>
            <a:off x="6162677" y="1114942"/>
            <a:ext cx="5294107"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kumimoji="0" lang="en-US" altLang="en-US" sz="2000" b="0" i="0" u="sng"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ALL THE PRISONER INFORMATION WHO ARE CHARGED FOR MURDER.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 FROM PRISONER WHERE P_ID IN (SELECT P_ID FROM CRIME WHERE CASE_ID = (SELECT CASE_ID FROM CASE WHERE CASE_TYPE = 'MURDER'));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6" name="Picture 489" descr="Graphical user interface, text, application, email&#10;&#10;Description automatically generated">
            <a:extLst>
              <a:ext uri="{FF2B5EF4-FFF2-40B4-BE49-F238E27FC236}">
                <a16:creationId xmlns:a16="http://schemas.microsoft.com/office/drawing/2014/main" id="{59492BE3-1A3B-4074-BEC9-690BB6CAB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325" y="3945083"/>
            <a:ext cx="5932282" cy="21878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682C3016-145F-4F97-A33B-D293F260BC2C}"/>
              </a:ext>
            </a:extLst>
          </p:cNvPr>
          <p:cNvSpPr>
            <a:spLocks noChangeArrowheads="1"/>
          </p:cNvSpPr>
          <p:nvPr/>
        </p:nvSpPr>
        <p:spPr bwMode="auto">
          <a:xfrm>
            <a:off x="6524625" y="30574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0634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additive="base">
                                        <p:cTn id="1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 calcmode="lin" valueType="num">
                                      <p:cBhvr additive="base">
                                        <p:cTn id="1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 calcmode="lin" valueType="num">
                                      <p:cBhvr additive="base">
                                        <p:cTn id="20"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103"/>
                                        </p:tgtEl>
                                        <p:attrNameLst>
                                          <p:attrName>style.visibility</p:attrName>
                                        </p:attrNameLst>
                                      </p:cBhvr>
                                      <p:to>
                                        <p:strVal val="visible"/>
                                      </p:to>
                                    </p:set>
                                    <p:animEffect transition="in" filter="fade">
                                      <p:cBhvr>
                                        <p:cTn id="26" dur="1000"/>
                                        <p:tgtEl>
                                          <p:spTgt spid="4103"/>
                                        </p:tgtEl>
                                      </p:cBhvr>
                                    </p:animEffect>
                                    <p:anim calcmode="lin" valueType="num">
                                      <p:cBhvr>
                                        <p:cTn id="27" dur="1000" fill="hold"/>
                                        <p:tgtEl>
                                          <p:spTgt spid="4103"/>
                                        </p:tgtEl>
                                        <p:attrNameLst>
                                          <p:attrName>ppt_x</p:attrName>
                                        </p:attrNameLst>
                                      </p:cBhvr>
                                      <p:tavLst>
                                        <p:tav tm="0">
                                          <p:val>
                                            <p:strVal val="#ppt_x"/>
                                          </p:val>
                                        </p:tav>
                                        <p:tav tm="100000">
                                          <p:val>
                                            <p:strVal val="#ppt_x"/>
                                          </p:val>
                                        </p:tav>
                                      </p:tavLst>
                                    </p:anim>
                                    <p:anim calcmode="lin" valueType="num">
                                      <p:cBhvr>
                                        <p:cTn id="28"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 calcmode="lin" valueType="num">
                                      <p:cBhvr additive="base">
                                        <p:cTn id="3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anim calcmode="lin" valueType="num">
                                      <p:cBhvr additive="base">
                                        <p:cTn id="4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106"/>
                                        </p:tgtEl>
                                        <p:attrNameLst>
                                          <p:attrName>style.visibility</p:attrName>
                                        </p:attrNameLst>
                                      </p:cBhvr>
                                      <p:to>
                                        <p:strVal val="visible"/>
                                      </p:to>
                                    </p:set>
                                    <p:animEffect transition="in" filter="fade">
                                      <p:cBhvr>
                                        <p:cTn id="47" dur="1000"/>
                                        <p:tgtEl>
                                          <p:spTgt spid="4106"/>
                                        </p:tgtEl>
                                      </p:cBhvr>
                                    </p:animEffect>
                                    <p:anim calcmode="lin" valueType="num">
                                      <p:cBhvr>
                                        <p:cTn id="48" dur="1000" fill="hold"/>
                                        <p:tgtEl>
                                          <p:spTgt spid="4106"/>
                                        </p:tgtEl>
                                        <p:attrNameLst>
                                          <p:attrName>ppt_x</p:attrName>
                                        </p:attrNameLst>
                                      </p:cBhvr>
                                      <p:tavLst>
                                        <p:tav tm="0">
                                          <p:val>
                                            <p:strVal val="#ppt_x"/>
                                          </p:val>
                                        </p:tav>
                                        <p:tav tm="100000">
                                          <p:val>
                                            <p:strVal val="#ppt_x"/>
                                          </p:val>
                                        </p:tav>
                                      </p:tavLst>
                                    </p:anim>
                                    <p:anim calcmode="lin" valueType="num">
                                      <p:cBhvr>
                                        <p:cTn id="4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0CE9B3F-D436-434A-B12B-94072151B7A2}"/>
              </a:ext>
            </a:extLst>
          </p:cNvPr>
          <p:cNvGraphicFramePr>
            <a:graphicFrameLocks noGrp="1"/>
          </p:cNvGraphicFramePr>
          <p:nvPr>
            <p:extLst>
              <p:ext uri="{D42A27DB-BD31-4B8C-83A1-F6EECF244321}">
                <p14:modId xmlns:p14="http://schemas.microsoft.com/office/powerpoint/2010/main" val="2379106400"/>
              </p:ext>
            </p:extLst>
          </p:nvPr>
        </p:nvGraphicFramePr>
        <p:xfrm>
          <a:off x="1842656" y="1138611"/>
          <a:ext cx="7897088" cy="510080"/>
        </p:xfrm>
        <a:graphic>
          <a:graphicData uri="http://schemas.openxmlformats.org/drawingml/2006/table">
            <a:tbl>
              <a:tblPr/>
              <a:tblGrid>
                <a:gridCol w="817934">
                  <a:extLst>
                    <a:ext uri="{9D8B030D-6E8A-4147-A177-3AD203B41FA5}">
                      <a16:colId xmlns:a16="http://schemas.microsoft.com/office/drawing/2014/main" val="4139060851"/>
                    </a:ext>
                  </a:extLst>
                </a:gridCol>
                <a:gridCol w="4700234">
                  <a:extLst>
                    <a:ext uri="{9D8B030D-6E8A-4147-A177-3AD203B41FA5}">
                      <a16:colId xmlns:a16="http://schemas.microsoft.com/office/drawing/2014/main" val="625231193"/>
                    </a:ext>
                  </a:extLst>
                </a:gridCol>
                <a:gridCol w="760332">
                  <a:extLst>
                    <a:ext uri="{9D8B030D-6E8A-4147-A177-3AD203B41FA5}">
                      <a16:colId xmlns:a16="http://schemas.microsoft.com/office/drawing/2014/main" val="4119710394"/>
                    </a:ext>
                  </a:extLst>
                </a:gridCol>
                <a:gridCol w="1618588">
                  <a:extLst>
                    <a:ext uri="{9D8B030D-6E8A-4147-A177-3AD203B41FA5}">
                      <a16:colId xmlns:a16="http://schemas.microsoft.com/office/drawing/2014/main" val="162780345"/>
                    </a:ext>
                  </a:extLst>
                </a:gridCol>
              </a:tblGrid>
              <a:tr h="510080">
                <a:tc>
                  <a:txBody>
                    <a:bodyPr/>
                    <a:lstStyle/>
                    <a:p>
                      <a:pPr algn="l" rtl="0" fontAlgn="base"/>
                      <a:r>
                        <a:rPr lang="en-US" sz="1200" b="0" i="0">
                          <a:effectLst/>
                          <a:latin typeface="Times New Roman" panose="02020603050405020304" pitchFamily="18" charset="0"/>
                        </a:rPr>
                        <a:t>Course  </a:t>
                      </a:r>
                      <a:endParaRPr lang="en-US" b="0" i="0">
                        <a:effectLst/>
                      </a:endParaRP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BFBFBF"/>
                    </a:solidFill>
                  </a:tcPr>
                </a:tc>
                <a:tc>
                  <a:txBody>
                    <a:bodyPr/>
                    <a:lstStyle/>
                    <a:p>
                      <a:pPr algn="ctr" rtl="0" fontAlgn="base"/>
                      <a:r>
                        <a:rPr lang="en-US" sz="1200" b="0" i="0" dirty="0">
                          <a:effectLst/>
                          <a:latin typeface="Times New Roman" panose="02020603050405020304" pitchFamily="18" charset="0"/>
                        </a:rPr>
                        <a:t>Introduction to Database [H] </a:t>
                      </a:r>
                      <a:endParaRPr lang="en-US" b="0" i="0" dirty="0">
                        <a:effectLst/>
                      </a:endParaRP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base"/>
                      <a:r>
                        <a:rPr lang="en-US" sz="1200" b="0" i="0">
                          <a:effectLst/>
                          <a:latin typeface="Times New Roman" panose="02020603050405020304" pitchFamily="18" charset="0"/>
                        </a:rPr>
                        <a:t>Group </a:t>
                      </a:r>
                      <a:endParaRPr lang="en-US" b="0" i="0">
                        <a:effectLst/>
                      </a:endParaRP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BFBFBF"/>
                    </a:solidFill>
                  </a:tcPr>
                </a:tc>
                <a:tc>
                  <a:txBody>
                    <a:bodyPr/>
                    <a:lstStyle/>
                    <a:p>
                      <a:pPr algn="ctr" rtl="0" fontAlgn="base"/>
                      <a:r>
                        <a:rPr lang="en-US" sz="1200" b="0" i="0" dirty="0">
                          <a:effectLst/>
                          <a:latin typeface="Times New Roman" panose="02020603050405020304" pitchFamily="18" charset="0"/>
                        </a:rPr>
                        <a:t>NOT GIVEN </a:t>
                      </a:r>
                      <a:endParaRPr lang="en-US" b="0" i="0" dirty="0">
                        <a:effectLst/>
                      </a:endParaRP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975976540"/>
                  </a:ext>
                </a:extLst>
              </a:tr>
            </a:tbl>
          </a:graphicData>
        </a:graphic>
      </p:graphicFrame>
      <p:sp>
        <p:nvSpPr>
          <p:cNvPr id="6" name="Rectangle 1">
            <a:extLst>
              <a:ext uri="{FF2B5EF4-FFF2-40B4-BE49-F238E27FC236}">
                <a16:creationId xmlns:a16="http://schemas.microsoft.com/office/drawing/2014/main" id="{1B58ACEF-36E4-4FCC-BF6A-A4D341BB42D9}"/>
              </a:ext>
            </a:extLst>
          </p:cNvPr>
          <p:cNvSpPr>
            <a:spLocks noChangeArrowheads="1"/>
          </p:cNvSpPr>
          <p:nvPr/>
        </p:nvSpPr>
        <p:spPr bwMode="auto">
          <a:xfrm>
            <a:off x="1279183" y="246059"/>
            <a:ext cx="6721817" cy="892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Report, Fall 2021-22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Group Members: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38832542"/>
              </p:ext>
            </p:extLst>
          </p:nvPr>
        </p:nvGraphicFramePr>
        <p:xfrm>
          <a:off x="1842655" y="2488363"/>
          <a:ext cx="7897089" cy="3524509"/>
        </p:xfrm>
        <a:graphic>
          <a:graphicData uri="http://schemas.openxmlformats.org/drawingml/2006/table">
            <a:tbl>
              <a:tblPr bandRow="1">
                <a:tableStyleId>{5C22544A-7EE6-4342-B048-85BDC9FD1C3A}</a:tableStyleId>
              </a:tblPr>
              <a:tblGrid>
                <a:gridCol w="1713519">
                  <a:extLst>
                    <a:ext uri="{9D8B030D-6E8A-4147-A177-3AD203B41FA5}">
                      <a16:colId xmlns:a16="http://schemas.microsoft.com/office/drawing/2014/main" val="3626115057"/>
                    </a:ext>
                  </a:extLst>
                </a:gridCol>
                <a:gridCol w="4619052">
                  <a:extLst>
                    <a:ext uri="{9D8B030D-6E8A-4147-A177-3AD203B41FA5}">
                      <a16:colId xmlns:a16="http://schemas.microsoft.com/office/drawing/2014/main" val="1022478073"/>
                    </a:ext>
                  </a:extLst>
                </a:gridCol>
                <a:gridCol w="1564518">
                  <a:extLst>
                    <a:ext uri="{9D8B030D-6E8A-4147-A177-3AD203B41FA5}">
                      <a16:colId xmlns:a16="http://schemas.microsoft.com/office/drawing/2014/main" val="1420296104"/>
                    </a:ext>
                  </a:extLst>
                </a:gridCol>
              </a:tblGrid>
              <a:tr h="333158">
                <a:tc>
                  <a:txBody>
                    <a:bodyPr/>
                    <a:lstStyle/>
                    <a:p>
                      <a:pPr marL="0" marR="0" algn="ctr">
                        <a:lnSpc>
                          <a:spcPct val="107000"/>
                        </a:lnSpc>
                        <a:spcBef>
                          <a:spcPts val="0"/>
                        </a:spcBef>
                        <a:spcAft>
                          <a:spcPts val="800"/>
                        </a:spcAft>
                      </a:pPr>
                      <a:r>
                        <a:rPr lang="en-US" sz="1200">
                          <a:effectLst/>
                        </a:rPr>
                        <a:t>Student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a:effectLst/>
                        </a:rPr>
                        <a:t>Contribution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6436839"/>
                  </a:ext>
                </a:extLst>
              </a:tr>
              <a:tr h="1146263">
                <a:tc>
                  <a:txBody>
                    <a:bodyPr/>
                    <a:lstStyle/>
                    <a:p>
                      <a:pPr marL="0" marR="0" algn="ctr">
                        <a:lnSpc>
                          <a:spcPct val="107000"/>
                        </a:lnSpc>
                        <a:spcBef>
                          <a:spcPts val="600"/>
                        </a:spcBef>
                        <a:spcAft>
                          <a:spcPts val="600"/>
                        </a:spcAft>
                      </a:pPr>
                      <a:r>
                        <a:rPr lang="en-US" sz="1200">
                          <a:effectLst/>
                        </a:rPr>
                        <a:t>21-44681-1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200" dirty="0">
                          <a:effectLst/>
                        </a:rPr>
                        <a:t>SABITUL IQRAM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600"/>
                        </a:spcBef>
                        <a:spcAft>
                          <a:spcPts val="600"/>
                        </a:spcAft>
                      </a:pPr>
                      <a:r>
                        <a:rPr lang="en-US" sz="1200">
                          <a:effectLst/>
                        </a:rPr>
                        <a:t>Introduction and</a:t>
                      </a:r>
                      <a:r>
                        <a:rPr lang="en-US" sz="1400">
                          <a:effectLst/>
                        </a:rPr>
                        <a:t> </a:t>
                      </a:r>
                      <a:r>
                        <a:rPr lang="en-US" sz="1200">
                          <a:effectLst/>
                        </a:rPr>
                        <a:t>Scenario</a:t>
                      </a:r>
                      <a:r>
                        <a:rPr lang="en-US" sz="1400">
                          <a:effectLst/>
                        </a:rPr>
                        <a:t> </a:t>
                      </a:r>
                      <a:r>
                        <a:rPr lang="en-US" sz="1200">
                          <a:effectLst/>
                        </a:rPr>
                        <a:t>description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6497982"/>
                  </a:ext>
                </a:extLst>
              </a:tr>
              <a:tr h="681696">
                <a:tc>
                  <a:txBody>
                    <a:bodyPr/>
                    <a:lstStyle/>
                    <a:p>
                      <a:pPr marL="0" marR="0" algn="ctr">
                        <a:lnSpc>
                          <a:spcPct val="107000"/>
                        </a:lnSpc>
                        <a:spcBef>
                          <a:spcPts val="600"/>
                        </a:spcBef>
                        <a:spcAft>
                          <a:spcPts val="600"/>
                        </a:spcAft>
                      </a:pPr>
                      <a:r>
                        <a:rPr lang="en-US" sz="1200">
                          <a:effectLst/>
                        </a:rPr>
                        <a:t>21-44664-1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200">
                          <a:effectLst/>
                        </a:rPr>
                        <a:t>CHOWDHURY, SAFWAN UDDIN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600"/>
                        </a:spcBef>
                        <a:spcAft>
                          <a:spcPts val="600"/>
                        </a:spcAft>
                      </a:pPr>
                      <a:r>
                        <a:rPr lang="en-US" sz="1200">
                          <a:effectLst/>
                        </a:rPr>
                        <a:t>ER Diagram, normalization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547280"/>
                  </a:ext>
                </a:extLst>
              </a:tr>
              <a:tr h="681696">
                <a:tc>
                  <a:txBody>
                    <a:bodyPr/>
                    <a:lstStyle/>
                    <a:p>
                      <a:pPr marL="0" marR="0" algn="ctr">
                        <a:lnSpc>
                          <a:spcPct val="107000"/>
                        </a:lnSpc>
                        <a:spcBef>
                          <a:spcPts val="600"/>
                        </a:spcBef>
                        <a:spcAft>
                          <a:spcPts val="600"/>
                        </a:spcAft>
                      </a:pPr>
                      <a:r>
                        <a:rPr lang="en-US" sz="1200">
                          <a:effectLst/>
                        </a:rPr>
                        <a:t>21-44634-1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200" dirty="0">
                          <a:effectLst/>
                        </a:rPr>
                        <a:t>SHIKDAR, JAHIDUL ISLAM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600"/>
                        </a:spcBef>
                        <a:spcAft>
                          <a:spcPts val="600"/>
                        </a:spcAft>
                      </a:pPr>
                      <a:r>
                        <a:rPr lang="en-US" sz="1200">
                          <a:effectLst/>
                        </a:rPr>
                        <a:t>Table creation                                                                                              Data insertion,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3596240"/>
                  </a:ext>
                </a:extLst>
              </a:tr>
              <a:tr h="681696">
                <a:tc>
                  <a:txBody>
                    <a:bodyPr/>
                    <a:lstStyle/>
                    <a:p>
                      <a:pPr marL="0" marR="0" algn="ctr">
                        <a:lnSpc>
                          <a:spcPct val="107000"/>
                        </a:lnSpc>
                        <a:spcBef>
                          <a:spcPts val="600"/>
                        </a:spcBef>
                        <a:spcAft>
                          <a:spcPts val="600"/>
                        </a:spcAft>
                      </a:pPr>
                      <a:r>
                        <a:rPr lang="en-US" sz="1200">
                          <a:effectLst/>
                        </a:rPr>
                        <a:t>21-44577-1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600"/>
                        </a:spcAft>
                      </a:pPr>
                      <a:r>
                        <a:rPr lang="en-US" sz="1200">
                          <a:effectLst/>
                        </a:rPr>
                        <a:t>UPOL,MD.DAUD HOSSAIN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600"/>
                        </a:spcBef>
                        <a:spcAft>
                          <a:spcPts val="600"/>
                        </a:spcAft>
                      </a:pPr>
                      <a:r>
                        <a:rPr lang="en-US" sz="1200" dirty="0">
                          <a:effectLst/>
                        </a:rPr>
                        <a:t>Queries and conclusion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7365636"/>
                  </a:ext>
                </a:extLst>
              </a:tr>
            </a:tbl>
          </a:graphicData>
        </a:graphic>
      </p:graphicFrame>
    </p:spTree>
    <p:extLst>
      <p:ext uri="{BB962C8B-B14F-4D97-AF65-F5344CB8AC3E}">
        <p14:creationId xmlns:p14="http://schemas.microsoft.com/office/powerpoint/2010/main" val="3906406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0A88A4-D00E-4551-B263-9FD56E6CC37C}"/>
              </a:ext>
            </a:extLst>
          </p:cNvPr>
          <p:cNvSpPr txBox="1"/>
          <p:nvPr/>
        </p:nvSpPr>
        <p:spPr>
          <a:xfrm>
            <a:off x="314325" y="839603"/>
            <a:ext cx="6096000" cy="4808047"/>
          </a:xfrm>
          <a:prstGeom prst="rect">
            <a:avLst/>
          </a:prstGeom>
          <a:noFill/>
        </p:spPr>
        <p:txBody>
          <a:bodyPr wrap="square">
            <a:spAutoFit/>
          </a:bodyPr>
          <a:lstStyle/>
          <a:p>
            <a:pPr marL="0" marR="0">
              <a:lnSpc>
                <a:spcPct val="107000"/>
              </a:lnSpc>
              <a:spcBef>
                <a:spcPts val="0"/>
              </a:spcBef>
              <a:spcAft>
                <a:spcPts val="800"/>
              </a:spcAft>
            </a:pPr>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JOINING QUERIES: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EQUIJOIN QUERY:</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2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THE INFORMATION OF PRISONER ID, PRISONER NAME, DATE IN, CASE TYPE CRIME COUNT USING EQUIJOIN.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P.P_ID,P.P_NAME,C.DATE_IN,CASE.CASE_TYPE,C.CRIME_COUNT FROM PRISONER P, CRIME C,CASE WHERE CASE.CASE_ID = C.CASE_ID AND C.P_ID = P.P_ID;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Table&#10;&#10;Description automatically generated">
            <a:extLst>
              <a:ext uri="{FF2B5EF4-FFF2-40B4-BE49-F238E27FC236}">
                <a16:creationId xmlns:a16="http://schemas.microsoft.com/office/drawing/2014/main" id="{C3D5D709-507A-478F-A45D-3BD4A9A30E64}"/>
              </a:ext>
            </a:extLst>
          </p:cNvPr>
          <p:cNvPicPr>
            <a:picLocks noChangeAspect="1"/>
          </p:cNvPicPr>
          <p:nvPr/>
        </p:nvPicPr>
        <p:blipFill>
          <a:blip r:embed="rId2"/>
          <a:stretch>
            <a:fillRect/>
          </a:stretch>
        </p:blipFill>
        <p:spPr>
          <a:xfrm>
            <a:off x="6410325" y="839603"/>
            <a:ext cx="5566035" cy="4352925"/>
          </a:xfrm>
          <a:prstGeom prst="rect">
            <a:avLst/>
          </a:prstGeom>
        </p:spPr>
      </p:pic>
    </p:spTree>
    <p:extLst>
      <p:ext uri="{BB962C8B-B14F-4D97-AF65-F5344CB8AC3E}">
        <p14:creationId xmlns:p14="http://schemas.microsoft.com/office/powerpoint/2010/main" val="155182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 calcmode="lin" valueType="num">
                                      <p:cBhvr additive="base">
                                        <p:cTn id="1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 calcmode="lin" valueType="num">
                                      <p:cBhvr additive="base">
                                        <p:cTn id="1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 calcmode="lin" valueType="num">
                                      <p:cBhvr additive="base">
                                        <p:cTn id="20"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 calcmode="lin" valueType="num">
                                      <p:cBhvr additive="base">
                                        <p:cTn id="24"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 calcmode="lin" valueType="num">
                                      <p:cBhvr additive="base">
                                        <p:cTn id="28"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22D989-7BCC-4AD7-A036-E376A1C83B72}"/>
              </a:ext>
            </a:extLst>
          </p:cNvPr>
          <p:cNvSpPr txBox="1"/>
          <p:nvPr/>
        </p:nvSpPr>
        <p:spPr>
          <a:xfrm>
            <a:off x="628650" y="1420316"/>
            <a:ext cx="5467350" cy="3845476"/>
          </a:xfrm>
          <a:prstGeom prst="rect">
            <a:avLst/>
          </a:prstGeom>
          <a:noFill/>
        </p:spPr>
        <p:txBody>
          <a:bodyPr wrap="square">
            <a:spAutoFit/>
          </a:bodyPr>
          <a:lstStyle/>
          <a:p>
            <a:pPr marL="0" marR="0">
              <a:lnSpc>
                <a:spcPct val="107000"/>
              </a:lnSpc>
              <a:spcBef>
                <a:spcPts val="0"/>
              </a:spcBef>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NON-EQUIJOIN QUERY:</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2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THE PUNISHMENT NAME OF ALL THE PRISONERS USING NON-EQUIJOIN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P.P_ID,P.P_NAME,PT.PMENT_NAME FROM PUNISHMENT PT, CRIME C, PRISONER P WHERE C.CRIME_COUNT BETWEEN PT.PMENT_LOW AND PT.PMENT_HIGH AND P.P_ID = C.P_ID;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Graphical user interface, application&#10;&#10;Description automatically generated">
            <a:extLst>
              <a:ext uri="{FF2B5EF4-FFF2-40B4-BE49-F238E27FC236}">
                <a16:creationId xmlns:a16="http://schemas.microsoft.com/office/drawing/2014/main" id="{224B6A83-BC68-4707-BE50-6A02496183C8}"/>
              </a:ext>
            </a:extLst>
          </p:cNvPr>
          <p:cNvPicPr>
            <a:picLocks noChangeAspect="1"/>
          </p:cNvPicPr>
          <p:nvPr/>
        </p:nvPicPr>
        <p:blipFill>
          <a:blip r:embed="rId2"/>
          <a:stretch>
            <a:fillRect/>
          </a:stretch>
        </p:blipFill>
        <p:spPr>
          <a:xfrm>
            <a:off x="6191250" y="1420316"/>
            <a:ext cx="5456206" cy="3666034"/>
          </a:xfrm>
          <a:prstGeom prst="rect">
            <a:avLst/>
          </a:prstGeom>
        </p:spPr>
      </p:pic>
    </p:spTree>
    <p:extLst>
      <p:ext uri="{BB962C8B-B14F-4D97-AF65-F5344CB8AC3E}">
        <p14:creationId xmlns:p14="http://schemas.microsoft.com/office/powerpoint/2010/main" val="33694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 calcmode="lin" valueType="num">
                                      <p:cBhvr additive="base">
                                        <p:cTn id="1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 calcmode="lin" valueType="num">
                                      <p:cBhvr additive="base">
                                        <p:cTn id="2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86306F-C6FF-4B6A-A800-B76E3BE2D28B}"/>
              </a:ext>
            </a:extLst>
          </p:cNvPr>
          <p:cNvSpPr txBox="1"/>
          <p:nvPr/>
        </p:nvSpPr>
        <p:spPr>
          <a:xfrm>
            <a:off x="571500" y="1517755"/>
            <a:ext cx="5438775" cy="3285643"/>
          </a:xfrm>
          <a:prstGeom prst="rect">
            <a:avLst/>
          </a:prstGeom>
          <a:noFill/>
        </p:spPr>
        <p:txBody>
          <a:bodyPr wrap="square">
            <a:spAutoFit/>
          </a:bodyPr>
          <a:lstStyle/>
          <a:p>
            <a:pPr marL="0" marR="0">
              <a:lnSpc>
                <a:spcPct val="107000"/>
              </a:lnSpc>
              <a:spcBef>
                <a:spcPts val="0"/>
              </a:spcBef>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LEFT OUTER JOIN QUERY:</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2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ALL THE CELL AND PRISONER FROM CELL USING LEFT OUTER JOIN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C.CELL_NUMBER,P.P_NAME FROM CELL C LEFT OUTER JOIN PRISONER P ON (C.P_ID = P.P_ID) ORDER BY CELL_NUMBER DESC;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Graphical user interface, application, table&#10;&#10;Description automatically generated">
            <a:extLst>
              <a:ext uri="{FF2B5EF4-FFF2-40B4-BE49-F238E27FC236}">
                <a16:creationId xmlns:a16="http://schemas.microsoft.com/office/drawing/2014/main" id="{169198FB-54E4-4611-A435-9B572F0DFC7B}"/>
              </a:ext>
            </a:extLst>
          </p:cNvPr>
          <p:cNvPicPr>
            <a:picLocks noChangeAspect="1"/>
          </p:cNvPicPr>
          <p:nvPr/>
        </p:nvPicPr>
        <p:blipFill>
          <a:blip r:embed="rId2"/>
          <a:stretch>
            <a:fillRect/>
          </a:stretch>
        </p:blipFill>
        <p:spPr>
          <a:xfrm>
            <a:off x="6010275" y="928370"/>
            <a:ext cx="5943600" cy="5001260"/>
          </a:xfrm>
          <a:prstGeom prst="rect">
            <a:avLst/>
          </a:prstGeom>
        </p:spPr>
      </p:pic>
    </p:spTree>
    <p:extLst>
      <p:ext uri="{BB962C8B-B14F-4D97-AF65-F5344CB8AC3E}">
        <p14:creationId xmlns:p14="http://schemas.microsoft.com/office/powerpoint/2010/main" val="941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 calcmode="lin" valueType="num">
                                      <p:cBhvr additive="base">
                                        <p:cTn id="1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 calcmode="lin" valueType="num">
                                      <p:cBhvr additive="base">
                                        <p:cTn id="2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 calcmode="lin" valueType="num">
                                      <p:cBhvr additive="base">
                                        <p:cTn id="2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32A5B1-41CF-4F50-ABA2-5098DCB99E0A}"/>
              </a:ext>
            </a:extLst>
          </p:cNvPr>
          <p:cNvSpPr txBox="1"/>
          <p:nvPr/>
        </p:nvSpPr>
        <p:spPr>
          <a:xfrm>
            <a:off x="647700" y="1435120"/>
            <a:ext cx="5448300" cy="3987758"/>
          </a:xfrm>
          <a:prstGeom prst="rect">
            <a:avLst/>
          </a:prstGeom>
          <a:noFill/>
        </p:spPr>
        <p:txBody>
          <a:bodyPr wrap="square">
            <a:spAutoFit/>
          </a:bodyPr>
          <a:lstStyle/>
          <a:p>
            <a:pPr marL="0" marR="0">
              <a:lnSpc>
                <a:spcPct val="107000"/>
              </a:lnSpc>
              <a:spcBef>
                <a:spcPts val="0"/>
              </a:spcBef>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FULL OUTER JOIN QUERY:</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2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ALL INFORMATION OF PRISONER ID ,PRISONER NAME AND CELL NUMBER FROM PRISONER AND CELL.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P.P_ID,P.P_NAME,C.CELL_NUMBER FROM PRISONER P FULL OUTER JOIN CELL C ON(P.P_ID = C.P_ID);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BB69F1B1-C1DC-43F3-8AD9-9813B314F337}"/>
              </a:ext>
            </a:extLst>
          </p:cNvPr>
          <p:cNvPicPr>
            <a:picLocks noChangeAspect="1"/>
          </p:cNvPicPr>
          <p:nvPr/>
        </p:nvPicPr>
        <p:blipFill>
          <a:blip r:embed="rId2"/>
          <a:stretch>
            <a:fillRect/>
          </a:stretch>
        </p:blipFill>
        <p:spPr>
          <a:xfrm>
            <a:off x="6096000" y="758414"/>
            <a:ext cx="4943475" cy="5341171"/>
          </a:xfrm>
          <a:prstGeom prst="rect">
            <a:avLst/>
          </a:prstGeom>
        </p:spPr>
      </p:pic>
    </p:spTree>
    <p:extLst>
      <p:ext uri="{BB962C8B-B14F-4D97-AF65-F5344CB8AC3E}">
        <p14:creationId xmlns:p14="http://schemas.microsoft.com/office/powerpoint/2010/main" val="83761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 calcmode="lin" valueType="num">
                                      <p:cBhvr additive="base">
                                        <p:cTn id="1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 calcmode="lin" valueType="num">
                                      <p:cBhvr additive="base">
                                        <p:cTn id="2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 calcmode="lin" valueType="num">
                                      <p:cBhvr additive="base">
                                        <p:cTn id="2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810EAC-A3F0-44D7-8765-CA607600E882}"/>
              </a:ext>
            </a:extLst>
          </p:cNvPr>
          <p:cNvSpPr txBox="1"/>
          <p:nvPr/>
        </p:nvSpPr>
        <p:spPr>
          <a:xfrm>
            <a:off x="647700" y="1601672"/>
            <a:ext cx="5381625" cy="3951018"/>
          </a:xfrm>
          <a:prstGeom prst="rect">
            <a:avLst/>
          </a:prstGeom>
          <a:noFill/>
        </p:spPr>
        <p:txBody>
          <a:bodyPr wrap="square">
            <a:spAutoFit/>
          </a:bodyPr>
          <a:lstStyle/>
          <a:p>
            <a:pPr marL="0" marR="0">
              <a:lnSpc>
                <a:spcPct val="107000"/>
              </a:lnSpc>
              <a:spcBef>
                <a:spcPts val="0"/>
              </a:spcBef>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SELF JOIN QUERY: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2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PRISONER ID AND CRIME COUNT WHO HAS SAME NUMBER OF CRIME.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A.P_ID,A.CRIME_COUNT,B.P_ID,B.CRIME_COUNT FROM CRIME A,CRIME B WHERE A.P_ID &lt;&gt; B.P_ID AND A.CRIME_COUNT = B.CRIME_COUNT AND A.REMAND = B.REMAND;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30E106A3-7B51-4B0F-8AFE-DEA5FAFBB007}"/>
              </a:ext>
            </a:extLst>
          </p:cNvPr>
          <p:cNvPicPr>
            <a:picLocks noChangeAspect="1"/>
          </p:cNvPicPr>
          <p:nvPr/>
        </p:nvPicPr>
        <p:blipFill>
          <a:blip r:embed="rId2"/>
          <a:stretch>
            <a:fillRect/>
          </a:stretch>
        </p:blipFill>
        <p:spPr>
          <a:xfrm>
            <a:off x="6096000" y="2236696"/>
            <a:ext cx="5943600" cy="2680970"/>
          </a:xfrm>
          <a:prstGeom prst="rect">
            <a:avLst/>
          </a:prstGeom>
        </p:spPr>
      </p:pic>
    </p:spTree>
    <p:extLst>
      <p:ext uri="{BB962C8B-B14F-4D97-AF65-F5344CB8AC3E}">
        <p14:creationId xmlns:p14="http://schemas.microsoft.com/office/powerpoint/2010/main" val="96419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 calcmode="lin" valueType="num">
                                      <p:cBhvr additive="base">
                                        <p:cTn id="1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 calcmode="lin" valueType="num">
                                      <p:cBhvr additive="base">
                                        <p:cTn id="2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 calcmode="lin" valueType="num">
                                      <p:cBhvr additive="base">
                                        <p:cTn id="2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DA0D57-1BAC-4115-BD61-E2A922247648}"/>
              </a:ext>
            </a:extLst>
          </p:cNvPr>
          <p:cNvSpPr txBox="1"/>
          <p:nvPr/>
        </p:nvSpPr>
        <p:spPr>
          <a:xfrm>
            <a:off x="506349" y="512689"/>
            <a:ext cx="5657850" cy="5832622"/>
          </a:xfrm>
          <a:prstGeom prst="rect">
            <a:avLst/>
          </a:prstGeom>
          <a:noFill/>
        </p:spPr>
        <p:txBody>
          <a:bodyPr wrap="square">
            <a:spAutoFit/>
          </a:bodyPr>
          <a:lstStyle/>
          <a:p>
            <a:pPr marL="0" marR="0">
              <a:lnSpc>
                <a:spcPct val="107000"/>
              </a:lnSpc>
              <a:spcBef>
                <a:spcPts val="0"/>
              </a:spcBef>
              <a:spcAft>
                <a:spcPts val="800"/>
              </a:spcAft>
            </a:pPr>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VIEW:</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u="none" strike="noStrike"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2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SHOW PRISONER ID , PRISONER NAME , DATE IN, CASE TYPE , CRIME COUNT BY CREATING A VIEW.</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 OR REPLACE VIEW PRISONERVIEW (PRISONER_ID, PRISONER_NAME, DATE_IN, CASE_TYPE,CRIME_COUNT) AS SELECT P.P_ID,P.P_NAME,C.DATE_IN,CASE.CASE_TYPE,C.CRIME_COUNT FROM PRISONER P, CRIME C,CASE WHERE CASE.CASE_ID = C.CASE_ID AND C.P_ID = P.P_ID;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 FROM PRISONERVIEW;</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Graphical user interface, table&#10;&#10;Description automatically generated">
            <a:extLst>
              <a:ext uri="{FF2B5EF4-FFF2-40B4-BE49-F238E27FC236}">
                <a16:creationId xmlns:a16="http://schemas.microsoft.com/office/drawing/2014/main" id="{365BABA6-4E51-4675-B2D8-EEC9AE574C9B}"/>
              </a:ext>
            </a:extLst>
          </p:cNvPr>
          <p:cNvPicPr>
            <a:picLocks noChangeAspect="1"/>
          </p:cNvPicPr>
          <p:nvPr/>
        </p:nvPicPr>
        <p:blipFill>
          <a:blip r:embed="rId2"/>
          <a:stretch>
            <a:fillRect/>
          </a:stretch>
        </p:blipFill>
        <p:spPr>
          <a:xfrm>
            <a:off x="6096000" y="1623377"/>
            <a:ext cx="5943600" cy="3992245"/>
          </a:xfrm>
          <a:prstGeom prst="rect">
            <a:avLst/>
          </a:prstGeom>
        </p:spPr>
      </p:pic>
    </p:spTree>
    <p:extLst>
      <p:ext uri="{BB962C8B-B14F-4D97-AF65-F5344CB8AC3E}">
        <p14:creationId xmlns:p14="http://schemas.microsoft.com/office/powerpoint/2010/main" val="245379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 calcmode="lin" valueType="num">
                                      <p:cBhvr additive="base">
                                        <p:cTn id="1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 calcmode="lin" valueType="num">
                                      <p:cBhvr additive="base">
                                        <p:cTn id="2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 calcmode="lin" valueType="num">
                                      <p:cBhvr additive="base">
                                        <p:cTn id="2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 calcmode="lin" valueType="num">
                                      <p:cBhvr additive="base">
                                        <p:cTn id="28"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 calcmode="lin" valueType="num">
                                      <p:cBhvr additive="base">
                                        <p:cTn id="32"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2436CD-A350-44BE-AEA9-C5D652D7D59E}"/>
              </a:ext>
            </a:extLst>
          </p:cNvPr>
          <p:cNvSpPr txBox="1"/>
          <p:nvPr/>
        </p:nvSpPr>
        <p:spPr>
          <a:xfrm>
            <a:off x="588528" y="248674"/>
            <a:ext cx="4321800" cy="6360652"/>
          </a:xfrm>
          <a:prstGeom prst="rect">
            <a:avLst/>
          </a:prstGeom>
          <a:noFill/>
        </p:spPr>
        <p:txBody>
          <a:bodyPr wrap="square">
            <a:spAutoFit/>
          </a:bodyPr>
          <a:lstStyle/>
          <a:p>
            <a:pPr marL="0" marR="0">
              <a:lnSpc>
                <a:spcPct val="107000"/>
              </a:lnSpc>
              <a:spcBef>
                <a:spcPts val="0"/>
              </a:spcBef>
              <a:spcAft>
                <a:spcPts val="800"/>
              </a:spcAft>
            </a:pPr>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SEQUENCE: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CREATE SEQUENCE CELLSEQUENCE</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MINVALUE 321</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MAXVALUE 399</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START WITH 321</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NOCACHE</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NOCYCLE</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INCREMENT BY 1;</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INSERT INTO CELL VALUES(CELLSEQUENCE.NEXTVAL,'TNT',1,NULL);</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INSERT INTO CELL VALUES(CELLSEQUENCE.NEXTVAL,'ATOM',1,NULL);</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INSERT INTO CELL VALUES(CELLSEQUENCE.NEXTVAL,'GRAMO',1,NULL);</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INSERT INTO CELL VALUES(CELLSEQUENCE.NEXTVAL,'KILLJOY',1,NULL);</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INSERT INTO CELL VALUES(CELLSEQUENCE.NEXTVAL,'BRIMMER',1,NULL);</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INSERT INTO CELL VALUES(CELLSEQUENCE.NEXTVAL,'STONNER',1,NULL);</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SELECT * FROM CELL;</a:t>
            </a:r>
          </a:p>
        </p:txBody>
      </p:sp>
      <p:pic>
        <p:nvPicPr>
          <p:cNvPr id="6" name="Picture 5">
            <a:extLst>
              <a:ext uri="{FF2B5EF4-FFF2-40B4-BE49-F238E27FC236}">
                <a16:creationId xmlns:a16="http://schemas.microsoft.com/office/drawing/2014/main" id="{576160C7-0436-4671-AB8C-7C0489F6F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195" y="387985"/>
            <a:ext cx="4184641" cy="6082030"/>
          </a:xfrm>
          <a:prstGeom prst="rect">
            <a:avLst/>
          </a:prstGeom>
        </p:spPr>
      </p:pic>
    </p:spTree>
    <p:extLst>
      <p:ext uri="{BB962C8B-B14F-4D97-AF65-F5344CB8AC3E}">
        <p14:creationId xmlns:p14="http://schemas.microsoft.com/office/powerpoint/2010/main" val="109531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 calcmode="lin" valueType="num">
                                      <p:cBhvr additive="base">
                                        <p:cTn id="2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 calcmode="lin" valueType="num">
                                      <p:cBhvr additive="base">
                                        <p:cTn id="2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 calcmode="lin" valueType="num">
                                      <p:cBhvr additive="base">
                                        <p:cTn id="32"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 calcmode="lin" valueType="num">
                                      <p:cBhvr additive="base">
                                        <p:cTn id="3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 calcmode="lin" valueType="num">
                                      <p:cBhvr additive="base">
                                        <p:cTn id="40"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 calcmode="lin" valueType="num">
                                      <p:cBhvr additive="base">
                                        <p:cTn id="44"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5">
                                            <p:txEl>
                                              <p:pRg st="10" end="10"/>
                                            </p:txEl>
                                          </p:spTgt>
                                        </p:tgtEl>
                                        <p:attrNameLst>
                                          <p:attrName>style.visibility</p:attrName>
                                        </p:attrNameLst>
                                      </p:cBhvr>
                                      <p:to>
                                        <p:strVal val="visible"/>
                                      </p:to>
                                    </p:set>
                                    <p:anim calcmode="lin" valueType="num">
                                      <p:cBhvr additive="base">
                                        <p:cTn id="48"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 calcmode="lin" valueType="num">
                                      <p:cBhvr additive="base">
                                        <p:cTn id="52"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5">
                                            <p:txEl>
                                              <p:pRg st="12" end="12"/>
                                            </p:txEl>
                                          </p:spTgt>
                                        </p:tgtEl>
                                        <p:attrNameLst>
                                          <p:attrName>style.visibility</p:attrName>
                                        </p:attrNameLst>
                                      </p:cBhvr>
                                      <p:to>
                                        <p:strVal val="visible"/>
                                      </p:to>
                                    </p:set>
                                    <p:anim calcmode="lin" valueType="num">
                                      <p:cBhvr additive="base">
                                        <p:cTn id="56"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5">
                                            <p:txEl>
                                              <p:pRg st="13" end="13"/>
                                            </p:txEl>
                                          </p:spTgt>
                                        </p:tgtEl>
                                        <p:attrNameLst>
                                          <p:attrName>style.visibility</p:attrName>
                                        </p:attrNameLst>
                                      </p:cBhvr>
                                      <p:to>
                                        <p:strVal val="visible"/>
                                      </p:to>
                                    </p:set>
                                    <p:anim calcmode="lin" valueType="num">
                                      <p:cBhvr additive="base">
                                        <p:cTn id="60"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5">
                                            <p:txEl>
                                              <p:pRg st="14" end="14"/>
                                            </p:txEl>
                                          </p:spTgt>
                                        </p:tgtEl>
                                        <p:attrNameLst>
                                          <p:attrName>style.visibility</p:attrName>
                                        </p:attrNameLst>
                                      </p:cBhvr>
                                      <p:to>
                                        <p:strVal val="visible"/>
                                      </p:to>
                                    </p:set>
                                    <p:anim calcmode="lin" valueType="num">
                                      <p:cBhvr additive="base">
                                        <p:cTn id="64"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5">
                                            <p:txEl>
                                              <p:pRg st="15" end="15"/>
                                            </p:txEl>
                                          </p:spTgt>
                                        </p:tgtEl>
                                        <p:attrNameLst>
                                          <p:attrName>style.visibility</p:attrName>
                                        </p:attrNameLst>
                                      </p:cBhvr>
                                      <p:to>
                                        <p:strVal val="visible"/>
                                      </p:to>
                                    </p:set>
                                    <p:anim calcmode="lin" valueType="num">
                                      <p:cBhvr additive="base">
                                        <p:cTn id="68"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1000"/>
                                        <p:tgtEl>
                                          <p:spTgt spid="6"/>
                                        </p:tgtEl>
                                      </p:cBhvr>
                                    </p:animEffect>
                                    <p:anim calcmode="lin" valueType="num">
                                      <p:cBhvr>
                                        <p:cTn id="75" dur="1000" fill="hold"/>
                                        <p:tgtEl>
                                          <p:spTgt spid="6"/>
                                        </p:tgtEl>
                                        <p:attrNameLst>
                                          <p:attrName>ppt_x</p:attrName>
                                        </p:attrNameLst>
                                      </p:cBhvr>
                                      <p:tavLst>
                                        <p:tav tm="0">
                                          <p:val>
                                            <p:strVal val="#ppt_x"/>
                                          </p:val>
                                        </p:tav>
                                        <p:tav tm="100000">
                                          <p:val>
                                            <p:strVal val="#ppt_x"/>
                                          </p:val>
                                        </p:tav>
                                      </p:tavLst>
                                    </p:anim>
                                    <p:anim calcmode="lin" valueType="num">
                                      <p:cBhvr>
                                        <p:cTn id="7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D7E6-390A-40F3-AEC0-B2F85450B0C6}"/>
              </a:ext>
            </a:extLst>
          </p:cNvPr>
          <p:cNvSpPr>
            <a:spLocks noGrp="1"/>
          </p:cNvSpPr>
          <p:nvPr>
            <p:ph type="title"/>
          </p:nvPr>
        </p:nvSpPr>
        <p:spPr/>
        <p:txBody>
          <a:bodyPr>
            <a:normAutofit/>
          </a:bodyPr>
          <a:lstStyle/>
          <a:p>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CONCLUSION: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A80403-3610-4BFF-A122-DC5A862BE01E}"/>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is just a framework with many more potential attachments to it. As this an introductory course of database, our skill level is not good enough to build a more accurate system to manage a huge facility like prison. We think when we will gain more knowledge about advance database, we can apply more tables, security and more complexity added to the system. Suppose we want to add more different kind of sections in the prison with more titled officers, constables, and so on. We can also add solitary unit, isolation unit, medical ward, doctor’s office, entertainment room and more. This prison management system is a unique and diverse system which can be upgraded in many ways and by making it more complex and diverse. In future, we can develop this project with our efficiency.</a:t>
            </a:r>
          </a:p>
          <a:p>
            <a:endParaRPr lang="en-US" dirty="0"/>
          </a:p>
        </p:txBody>
      </p:sp>
    </p:spTree>
    <p:extLst>
      <p:ext uri="{BB962C8B-B14F-4D97-AF65-F5344CB8AC3E}">
        <p14:creationId xmlns:p14="http://schemas.microsoft.com/office/powerpoint/2010/main" val="191271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A7DB-6574-44E9-A8DE-B30378377871}"/>
              </a:ext>
            </a:extLst>
          </p:cNvPr>
          <p:cNvSpPr>
            <a:spLocks noGrp="1"/>
          </p:cNvSpPr>
          <p:nvPr>
            <p:ph type="title"/>
          </p:nvPr>
        </p:nvSpPr>
        <p:spPr>
          <a:xfrm>
            <a:off x="966216" y="246253"/>
            <a:ext cx="10515600" cy="1325563"/>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62AEBED-D1F2-4B4E-BB4B-9ECF393924C3}"/>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The project is about prison management system. This system is made to keep record of all the information of a prison. Online database project is much better than paper records. Paper record can be lost and take too much time to search for a particular information and has no backup. User can access prisoner, visitor, and jailor’s information very easily with the help of the prison management system.</a:t>
            </a:r>
          </a:p>
          <a:p>
            <a:endParaRPr lang="en-US" dirty="0"/>
          </a:p>
        </p:txBody>
      </p:sp>
    </p:spTree>
    <p:extLst>
      <p:ext uri="{BB962C8B-B14F-4D97-AF65-F5344CB8AC3E}">
        <p14:creationId xmlns:p14="http://schemas.microsoft.com/office/powerpoint/2010/main" val="188770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B4AB-95A4-4A1C-B909-0DE1DB84EA2B}"/>
              </a:ext>
            </a:extLst>
          </p:cNvPr>
          <p:cNvSpPr>
            <a:spLocks noGrp="1"/>
          </p:cNvSpPr>
          <p:nvPr>
            <p:ph type="title"/>
          </p:nvPr>
        </p:nvSpPr>
        <p:spPr/>
        <p:txBody>
          <a:bodyPr>
            <a:normAutofit/>
          </a:bodyPr>
          <a:lstStyle/>
          <a:p>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SCENARIO DECRIPTION: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F91138-4977-4F26-83EB-6B1E2874B725}"/>
              </a:ext>
            </a:extLst>
          </p:cNvPr>
          <p:cNvSpPr>
            <a:spLocks noGrp="1"/>
          </p:cNvSpPr>
          <p:nvPr>
            <p:ph idx="1"/>
          </p:nvPr>
        </p:nvSpPr>
        <p:spPr/>
        <p:txBody>
          <a:bodyPr>
            <a:normAutofit fontScale="92500"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 prison management system, a jailor can permit many visitors. A visitor can be permitted by a jailor. A jailor is identified by jailor id (J_ID), Jailor age (J_AGE) and jailor name (J_NAME) where jailor id (J_ID) is “Primary key”. A jailor becomes visitors and visit prisoner. System stores visitor’s name (V_NAME), visitor’s gender (V_GENDER), visitor’s id (V_ID) here (V_ID) is a “Primary key”, visitor’s number (V_PHONE NUMBER), visitor’s NID number(V_NID), relation with prisoner (RELATION), prisoner ID (P_ID) here (P_ID) is a “Foreign key” and jailor ID (J_ID) here jailor ID (J_ID) is a “Foreign key” . A visitor may visit many prisoners. A prisoner can be visited by many visitors. A prisoner is identified by the prisoner’s name (P_NAME), prisoner id (P_ID) here (P_ID) is a “Primary key”, prisoner’s gender (GENDER), prisoner’s address (ADDRESS), prisoner’s entry date (ENTRY DATE), prisoner’s face reorganization (FACE RECOGNIZE), prisoner’s date of birth (DOB), prisoner’s age (AGE), prisoner’s eye scan (EYE SCAN), and prisoner’s fingerprint (FINGER PRINT). A prisoner has exactly one cell. A cell may have many prisoners. Cell is identified by cell name (CELL NAME), cell number (CELL NUMBER), cell capacity (CAPACITY) and prisoner’s Id (P_ID) here prisoner’s Id (P_ID) is a “Foreign key”. A prisoner may commit many crimes. A crime can be committed by many prisoners. Crime is identified by crime count (CRIME COUNT), remand (REMAND), date in (DATE IN), crime id (CRIME ID) here crime id (CRIME ID) is a “Primary key”, crime case Id (CASE ID) here crime case Id (CASE ID) is a “Foreign key” and prisoner’s Id (P_ID) here prisoner’s Id (P_ID) is a “Foreign key”. Crime has case and cases are identified by case id (CASE ID) here case Id (CASE ID) is a “Primary key” and case type (CASE TYPE). And there is punishment for every prisoner. A prisoner can be punished. Punishment is identified with high punishment (PMENT_HIGH), low punishment (PMENT_LOW) and punishment name (PMENT_NAME).</a:t>
            </a:r>
          </a:p>
          <a:p>
            <a:endParaRPr lang="en-US" dirty="0"/>
          </a:p>
        </p:txBody>
      </p:sp>
    </p:spTree>
    <p:extLst>
      <p:ext uri="{BB962C8B-B14F-4D97-AF65-F5344CB8AC3E}">
        <p14:creationId xmlns:p14="http://schemas.microsoft.com/office/powerpoint/2010/main" val="223950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EA1B-E760-4026-BFEB-8FD7ED21EA10}"/>
              </a:ext>
            </a:extLst>
          </p:cNvPr>
          <p:cNvSpPr>
            <a:spLocks noGrp="1"/>
          </p:cNvSpPr>
          <p:nvPr>
            <p:ph type="title"/>
          </p:nvPr>
        </p:nvSpPr>
        <p:spPr/>
        <p:txBody>
          <a:bodyPr>
            <a:normAutofit/>
          </a:bodyPr>
          <a:lstStyle/>
          <a:p>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ER DIAGRAM: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949A3503-C6AA-4BA7-A079-0DF19F370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4064" y="36725"/>
            <a:ext cx="6486337" cy="6821276"/>
          </a:xfrm>
        </p:spPr>
      </p:pic>
    </p:spTree>
    <p:extLst>
      <p:ext uri="{BB962C8B-B14F-4D97-AF65-F5344CB8AC3E}">
        <p14:creationId xmlns:p14="http://schemas.microsoft.com/office/powerpoint/2010/main" val="267718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5183-2E91-4878-8CC3-5504A33CCB9F}"/>
              </a:ext>
            </a:extLst>
          </p:cNvPr>
          <p:cNvSpPr>
            <a:spLocks noGrp="1"/>
          </p:cNvSpPr>
          <p:nvPr>
            <p:ph type="title"/>
          </p:nvPr>
        </p:nvSpPr>
        <p:spPr/>
        <p:txBody>
          <a:bodyPr>
            <a:normAutofit/>
          </a:bodyPr>
          <a:lstStyle/>
          <a:p>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ER DIAGRAM IMPROVEMENTS:</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0125BF-AEA0-4C27-AA4B-117F8C90776F}"/>
              </a:ext>
            </a:extLst>
          </p:cNvPr>
          <p:cNvSpPr>
            <a:spLocks noGrp="1"/>
          </p:cNvSpPr>
          <p:nvPr>
            <p:ph idx="1"/>
          </p:nvPr>
        </p:nvSpPr>
        <p:spPr/>
        <p:txBody>
          <a:bodyPr/>
          <a:lstStyle/>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Visualization improvements were done as the earlier one was not clearly visible.</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Some attribute was added and some was removed as necessary.</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Aggregation was missing in the previous ER diagram. Aggregation was added between jailor visitor and prisoner.</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Participation was not identified in the mid-term ER diagram. So, the participation was identified.</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New Entity PUNISHMENT was added with three attributes.</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FINGERPRINT was made single valued attribute from multi-valued attribute to make it simple.</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Cardinality was shown properly.</a:t>
            </a: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Some foreign key was introduced.</a:t>
            </a: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last separate color was added to make it easier to understand. As like brown for primary key, red for total participation and green for foreign keys.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714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4C71-4DC0-4157-AA64-534BC90CF0B3}"/>
              </a:ext>
            </a:extLst>
          </p:cNvPr>
          <p:cNvSpPr>
            <a:spLocks noGrp="1"/>
          </p:cNvSpPr>
          <p:nvPr>
            <p:ph type="title"/>
          </p:nvPr>
        </p:nvSpPr>
        <p:spPr/>
        <p:txBody>
          <a:bodyPr>
            <a:normAutofit/>
          </a:bodyPr>
          <a:lstStyle/>
          <a:p>
            <a:r>
              <a:rPr lang="en-US" sz="2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NORMALIZATION</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23AAA-4CC9-43F7-BAB3-63D1FE61F155}"/>
              </a:ext>
            </a:extLst>
          </p:cNvPr>
          <p:cNvSpPr>
            <a:spLocks noGrp="1"/>
          </p:cNvSpPr>
          <p:nvPr>
            <p:ph idx="1"/>
          </p:nvPr>
        </p:nvSpPr>
        <p:spPr>
          <a:xfrm>
            <a:off x="838200" y="1690688"/>
            <a:ext cx="10515600" cy="4486275"/>
          </a:xfrm>
        </p:spPr>
        <p:txBody>
          <a:bodyPr>
            <a:normAutofit lnSpcReduction="10000"/>
          </a:bodyPr>
          <a:lstStyle/>
          <a:p>
            <a:pPr marL="342900" marR="0" lvl="0" indent="-342900">
              <a:lnSpc>
                <a:spcPct val="107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JAILOR: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entity has no transitive dependency and functional dependency. So, it is already in 3NF</a:t>
            </a:r>
          </a:p>
          <a:p>
            <a:pPr marR="0" indent="0">
              <a:lnSpc>
                <a:spcPct val="107000"/>
              </a:lnSpc>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VISITOR: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VISITOR table has phone number which is multivalued attribute. This can be separated in two by phone number 1 and phone number 2 and make this attribute independent. Other attributes of this table are already independent. So, it is also in 3NF.</a:t>
            </a:r>
          </a:p>
          <a:p>
            <a:pPr marR="0" indent="0">
              <a:lnSpc>
                <a:spcPct val="107000"/>
              </a:lnSpc>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PRISONER: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table has no transitive or functional dependencies and therefore it is already in 3NF.</a:t>
            </a:r>
          </a:p>
          <a:p>
            <a:pPr marR="0" indent="0">
              <a:lnSpc>
                <a:spcPct val="107000"/>
              </a:lnSpc>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CRIME: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the attribute of this table can be identified uniquely with the primary key.</a:t>
            </a:r>
          </a:p>
          <a:p>
            <a:pPr marR="0" indent="0">
              <a:lnSpc>
                <a:spcPct val="107000"/>
              </a:lnSpc>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CASE: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Already in 3NF.</a:t>
            </a:r>
          </a:p>
          <a:p>
            <a:pPr marR="0" indent="0">
              <a:lnSpc>
                <a:spcPct val="107000"/>
              </a:lnSpc>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CELL: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functional and transitive dependency.</a:t>
            </a:r>
          </a:p>
          <a:p>
            <a:pPr marR="0" indent="0">
              <a:lnSpc>
                <a:spcPct val="107000"/>
              </a:lnSpc>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PUNISHMENT: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Already in 3NF.</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1826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1000"/>
                                        <p:tgtEl>
                                          <p:spTgt spid="3">
                                            <p:txEl>
                                              <p:pRg st="10" end="10"/>
                                            </p:txEl>
                                          </p:spTgt>
                                        </p:tgtEl>
                                      </p:cBhvr>
                                    </p:animEffect>
                                    <p:anim calcmode="lin" valueType="num">
                                      <p:cBhvr>
                                        <p:cTn id="3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1000"/>
                                        <p:tgtEl>
                                          <p:spTgt spid="3">
                                            <p:txEl>
                                              <p:pRg st="12" end="12"/>
                                            </p:txEl>
                                          </p:spTgt>
                                        </p:tgtEl>
                                      </p:cBhvr>
                                    </p:animEffect>
                                    <p:anim calcmode="lin" valueType="num">
                                      <p:cBhvr>
                                        <p:cTn id="4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Graphical user interface, application&#10;&#10;Description automatically generated">
            <a:extLst>
              <a:ext uri="{FF2B5EF4-FFF2-40B4-BE49-F238E27FC236}">
                <a16:creationId xmlns:a16="http://schemas.microsoft.com/office/drawing/2014/main" id="{33A3C2CA-C7CB-4282-A793-4473993204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346" y="1695954"/>
            <a:ext cx="5115198" cy="3199751"/>
          </a:xfrm>
        </p:spPr>
      </p:pic>
      <p:pic>
        <p:nvPicPr>
          <p:cNvPr id="13" name="Picture 12" descr="Graphical user interface, text, application&#10;&#10;Description automatically generated">
            <a:extLst>
              <a:ext uri="{FF2B5EF4-FFF2-40B4-BE49-F238E27FC236}">
                <a16:creationId xmlns:a16="http://schemas.microsoft.com/office/drawing/2014/main" id="{38FAB8D3-0CBB-447A-AB6E-B38B607B7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441" y="1695954"/>
            <a:ext cx="5548703" cy="3287526"/>
          </a:xfrm>
          <a:prstGeom prst="rect">
            <a:avLst/>
          </a:prstGeom>
        </p:spPr>
      </p:pic>
      <p:sp>
        <p:nvSpPr>
          <p:cNvPr id="14" name="TextBox 13">
            <a:extLst>
              <a:ext uri="{FF2B5EF4-FFF2-40B4-BE49-F238E27FC236}">
                <a16:creationId xmlns:a16="http://schemas.microsoft.com/office/drawing/2014/main" id="{20D75849-A6E4-4C51-9D85-B0F73FCBF098}"/>
              </a:ext>
            </a:extLst>
          </p:cNvPr>
          <p:cNvSpPr txBox="1"/>
          <p:nvPr/>
        </p:nvSpPr>
        <p:spPr>
          <a:xfrm>
            <a:off x="894261" y="843796"/>
            <a:ext cx="4087368"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TABLE OF JAILOR</a:t>
            </a:r>
          </a:p>
        </p:txBody>
      </p:sp>
      <p:sp>
        <p:nvSpPr>
          <p:cNvPr id="15" name="TextBox 14">
            <a:extLst>
              <a:ext uri="{FF2B5EF4-FFF2-40B4-BE49-F238E27FC236}">
                <a16:creationId xmlns:a16="http://schemas.microsoft.com/office/drawing/2014/main" id="{79A6C7CE-BD49-4373-8960-67E002F2F87D}"/>
              </a:ext>
            </a:extLst>
          </p:cNvPr>
          <p:cNvSpPr txBox="1"/>
          <p:nvPr/>
        </p:nvSpPr>
        <p:spPr>
          <a:xfrm>
            <a:off x="6724650" y="843796"/>
            <a:ext cx="360997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TABLE OF CASE</a:t>
            </a:r>
          </a:p>
        </p:txBody>
      </p:sp>
    </p:spTree>
    <p:extLst>
      <p:ext uri="{BB962C8B-B14F-4D97-AF65-F5344CB8AC3E}">
        <p14:creationId xmlns:p14="http://schemas.microsoft.com/office/powerpoint/2010/main" val="231986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 calcmode="lin" valueType="num">
                                      <p:cBhvr additive="base">
                                        <p:cTn id="1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alendar&#10;&#10;Description automatically generated">
            <a:extLst>
              <a:ext uri="{FF2B5EF4-FFF2-40B4-BE49-F238E27FC236}">
                <a16:creationId xmlns:a16="http://schemas.microsoft.com/office/drawing/2014/main" id="{ABF1475F-A6B9-4A82-8644-BA3ECA0BB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78" y="1843600"/>
            <a:ext cx="6395613" cy="2890325"/>
          </a:xfrm>
        </p:spPr>
      </p:pic>
      <p:pic>
        <p:nvPicPr>
          <p:cNvPr id="14" name="Picture 13" descr="Graphical user interface, text, application&#10;&#10;Description automatically generated">
            <a:extLst>
              <a:ext uri="{FF2B5EF4-FFF2-40B4-BE49-F238E27FC236}">
                <a16:creationId xmlns:a16="http://schemas.microsoft.com/office/drawing/2014/main" id="{8734D699-0108-45B2-B5F0-E392CAAFB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668" y="1843600"/>
            <a:ext cx="4277132" cy="2886365"/>
          </a:xfrm>
          <a:prstGeom prst="rect">
            <a:avLst/>
          </a:prstGeom>
        </p:spPr>
      </p:pic>
      <p:sp>
        <p:nvSpPr>
          <p:cNvPr id="15" name="TextBox 14">
            <a:extLst>
              <a:ext uri="{FF2B5EF4-FFF2-40B4-BE49-F238E27FC236}">
                <a16:creationId xmlns:a16="http://schemas.microsoft.com/office/drawing/2014/main" id="{1F25CEF7-6799-4E24-8089-4A25B9F2D18A}"/>
              </a:ext>
            </a:extLst>
          </p:cNvPr>
          <p:cNvSpPr txBox="1"/>
          <p:nvPr/>
        </p:nvSpPr>
        <p:spPr>
          <a:xfrm>
            <a:off x="552450" y="809625"/>
            <a:ext cx="48006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TABLE OF PRISONER</a:t>
            </a:r>
          </a:p>
        </p:txBody>
      </p:sp>
      <p:sp>
        <p:nvSpPr>
          <p:cNvPr id="17" name="TextBox 16">
            <a:extLst>
              <a:ext uri="{FF2B5EF4-FFF2-40B4-BE49-F238E27FC236}">
                <a16:creationId xmlns:a16="http://schemas.microsoft.com/office/drawing/2014/main" id="{5D4A4004-DEB4-4878-9329-84A2766B2E48}"/>
              </a:ext>
            </a:extLst>
          </p:cNvPr>
          <p:cNvSpPr txBox="1"/>
          <p:nvPr/>
        </p:nvSpPr>
        <p:spPr>
          <a:xfrm>
            <a:off x="7457668" y="809625"/>
            <a:ext cx="4277132"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TABLE OF CELL</a:t>
            </a:r>
          </a:p>
        </p:txBody>
      </p:sp>
    </p:spTree>
    <p:extLst>
      <p:ext uri="{BB962C8B-B14F-4D97-AF65-F5344CB8AC3E}">
        <p14:creationId xmlns:p14="http://schemas.microsoft.com/office/powerpoint/2010/main" val="136095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 calcmode="lin" valueType="num">
                                      <p:cBhvr additive="base">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1479</Words>
  <Application>Microsoft Office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Prison Management  SUBMITTED TO  Dr. S.M. HASAN Mahmud  LECTURER  AMERICAN INTERNATIONAL UNIVERSITY BANGLADESH  </vt:lpstr>
      <vt:lpstr>PowerPoint Presentation</vt:lpstr>
      <vt:lpstr>INTRODUCTION</vt:lpstr>
      <vt:lpstr>SCENARIO DECRIPTION: </vt:lpstr>
      <vt:lpstr>ER DIAGRAM: </vt:lpstr>
      <vt:lpstr>ER DIAGRAM IMPROVEMENTS:</vt:lpstr>
      <vt:lpstr>NORMALIZATION</vt:lpstr>
      <vt:lpstr>PowerPoint Presentation</vt:lpstr>
      <vt:lpstr>PowerPoint Presentation</vt:lpstr>
      <vt:lpstr>PowerPoint Presentation</vt:lpstr>
      <vt:lpstr>PowerPoint Presentation</vt:lpstr>
      <vt:lpstr>DATA INSERTION: </vt:lpstr>
      <vt:lpstr>PowerPoint Presentation</vt:lpstr>
      <vt:lpstr>PowerPoint Presentation</vt:lpstr>
      <vt:lpstr>PowerPoint Presentation</vt:lpstr>
      <vt:lpstr>QUERIES: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Management </dc:title>
  <dc:creator>Sabitul Iqram</dc:creator>
  <cp:lastModifiedBy>JAHIDUL ISLAM SHIKDAR</cp:lastModifiedBy>
  <cp:revision>4</cp:revision>
  <dcterms:created xsi:type="dcterms:W3CDTF">2022-04-19T17:00:37Z</dcterms:created>
  <dcterms:modified xsi:type="dcterms:W3CDTF">2022-04-19T20:35:33Z</dcterms:modified>
</cp:coreProperties>
</file>