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4"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67" d="100"/>
          <a:sy n="67" d="100"/>
        </p:scale>
        <p:origin x="6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10491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52131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718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190704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7225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1689149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4151009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234300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117904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2D52-3FAD-428D-A75F-E176A37CE3F0}"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18280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B2D52-3FAD-428D-A75F-E176A37CE3F0}"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230124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B2D52-3FAD-428D-A75F-E176A37CE3F0}"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415440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B2D52-3FAD-428D-A75F-E176A37CE3F0}"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55390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B2D52-3FAD-428D-A75F-E176A37CE3F0}"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73619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B2D52-3FAD-428D-A75F-E176A37CE3F0}"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30988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CCDDBE-6A84-41E6-91C6-E47A8D9B63DB}" type="slidenum">
              <a:rPr lang="en-IN" smtClean="0"/>
              <a:t>‹#›</a:t>
            </a:fld>
            <a:endParaRPr lang="en-IN"/>
          </a:p>
        </p:txBody>
      </p:sp>
      <p:sp>
        <p:nvSpPr>
          <p:cNvPr id="5" name="Date Placeholder 4"/>
          <p:cNvSpPr>
            <a:spLocks noGrp="1"/>
          </p:cNvSpPr>
          <p:nvPr>
            <p:ph type="dt" sz="half" idx="10"/>
          </p:nvPr>
        </p:nvSpPr>
        <p:spPr/>
        <p:txBody>
          <a:bodyPr/>
          <a:lstStyle/>
          <a:p>
            <a:fld id="{EE4B2D52-3FAD-428D-A75F-E176A37CE3F0}" type="datetimeFigureOut">
              <a:rPr lang="en-IN" smtClean="0"/>
              <a:t>21-08-2020</a:t>
            </a:fld>
            <a:endParaRPr lang="en-IN"/>
          </a:p>
        </p:txBody>
      </p:sp>
    </p:spTree>
    <p:extLst>
      <p:ext uri="{BB962C8B-B14F-4D97-AF65-F5344CB8AC3E}">
        <p14:creationId xmlns:p14="http://schemas.microsoft.com/office/powerpoint/2010/main" val="206449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4B2D52-3FAD-428D-A75F-E176A37CE3F0}" type="datetimeFigureOut">
              <a:rPr lang="en-IN" smtClean="0"/>
              <a:t>21-08-2020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CCDDBE-6A84-41E6-91C6-E47A8D9B63DB}" type="slidenum">
              <a:rPr lang="en-IN" smtClean="0"/>
              <a:t>‹#›</a:t>
            </a:fld>
            <a:endParaRPr lang="en-IN"/>
          </a:p>
        </p:txBody>
      </p:sp>
    </p:spTree>
    <p:extLst>
      <p:ext uri="{BB962C8B-B14F-4D97-AF65-F5344CB8AC3E}">
        <p14:creationId xmlns:p14="http://schemas.microsoft.com/office/powerpoint/2010/main" val="1263909247"/>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0E0E8A-6C68-4EE7-82DE-AA9653B2E89B}"/>
              </a:ext>
            </a:extLst>
          </p:cNvPr>
          <p:cNvSpPr>
            <a:spLocks noGrp="1"/>
          </p:cNvSpPr>
          <p:nvPr>
            <p:ph type="subTitle" idx="1"/>
          </p:nvPr>
        </p:nvSpPr>
        <p:spPr>
          <a:xfrm>
            <a:off x="1524000" y="5247861"/>
            <a:ext cx="9144000" cy="1007165"/>
          </a:xfrm>
        </p:spPr>
        <p:txBody>
          <a:bodyPr>
            <a:normAutofit/>
          </a:bodyPr>
          <a:lstStyle/>
          <a:p>
            <a:r>
              <a:rPr lang="en-IN" dirty="0"/>
              <a:t>An analysis on churn rate in a mobile operator company, </a:t>
            </a:r>
            <a:r>
              <a:rPr lang="en-IN" dirty="0" err="1"/>
              <a:t>Mobicom</a:t>
            </a:r>
            <a:endParaRPr lang="en-IN" dirty="0"/>
          </a:p>
          <a:p>
            <a:r>
              <a:rPr lang="en-IN" dirty="0"/>
              <a:t>By – </a:t>
            </a:r>
            <a:r>
              <a:rPr lang="en-IN" dirty="0" err="1"/>
              <a:t>Jisha</a:t>
            </a:r>
            <a:r>
              <a:rPr lang="en-IN" dirty="0"/>
              <a:t> I V</a:t>
            </a:r>
          </a:p>
        </p:txBody>
      </p:sp>
      <p:sp>
        <p:nvSpPr>
          <p:cNvPr id="5" name="Rectangle 4">
            <a:extLst>
              <a:ext uri="{FF2B5EF4-FFF2-40B4-BE49-F238E27FC236}">
                <a16:creationId xmlns:a16="http://schemas.microsoft.com/office/drawing/2014/main" id="{375485D8-D86D-4250-8599-15EDC94F163F}"/>
              </a:ext>
            </a:extLst>
          </p:cNvPr>
          <p:cNvSpPr/>
          <p:nvPr/>
        </p:nvSpPr>
        <p:spPr>
          <a:xfrm>
            <a:off x="2345635" y="1391477"/>
            <a:ext cx="7421217" cy="32865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9FE7010-336C-4E73-8807-EA848885BC4A}"/>
              </a:ext>
            </a:extLst>
          </p:cNvPr>
          <p:cNvSpPr/>
          <p:nvPr/>
        </p:nvSpPr>
        <p:spPr>
          <a:xfrm>
            <a:off x="1868556" y="490330"/>
            <a:ext cx="8468139" cy="4518992"/>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6">
            <a:extLst>
              <a:ext uri="{FF2B5EF4-FFF2-40B4-BE49-F238E27FC236}">
                <a16:creationId xmlns:a16="http://schemas.microsoft.com/office/drawing/2014/main" id="{76F08535-6B48-42F3-8219-A88A71C969D4}"/>
              </a:ext>
            </a:extLst>
          </p:cNvPr>
          <p:cNvSpPr>
            <a:spLocks noGrp="1"/>
          </p:cNvSpPr>
          <p:nvPr>
            <p:ph type="ctrTitle"/>
          </p:nvPr>
        </p:nvSpPr>
        <p:spPr>
          <a:xfrm>
            <a:off x="2085976" y="2404535"/>
            <a:ext cx="7972424" cy="1024466"/>
          </a:xfrm>
        </p:spPr>
        <p:txBody>
          <a:bodyPr/>
          <a:lstStyle/>
          <a:p>
            <a:pPr algn="ctr"/>
            <a:br>
              <a:rPr lang="en-US" b="1" dirty="0"/>
            </a:br>
            <a:r>
              <a:rPr lang="en-US" b="1" dirty="0"/>
              <a:t>CAPSTONE PROJECT </a:t>
            </a:r>
            <a:br>
              <a:rPr lang="en-US" b="1" dirty="0"/>
            </a:br>
            <a:r>
              <a:rPr lang="en-US" sz="4400" b="1" dirty="0"/>
              <a:t>TELECOM CHURN ANALYSIS</a:t>
            </a:r>
          </a:p>
        </p:txBody>
      </p:sp>
    </p:spTree>
    <p:extLst>
      <p:ext uri="{BB962C8B-B14F-4D97-AF65-F5344CB8AC3E}">
        <p14:creationId xmlns:p14="http://schemas.microsoft.com/office/powerpoint/2010/main" val="400310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3CF-42DF-4A4A-AE12-BFFF40994E1F}"/>
              </a:ext>
            </a:extLst>
          </p:cNvPr>
          <p:cNvSpPr>
            <a:spLocks noGrp="1"/>
          </p:cNvSpPr>
          <p:nvPr>
            <p:ph type="title"/>
          </p:nvPr>
        </p:nvSpPr>
        <p:spPr>
          <a:xfrm>
            <a:off x="677334" y="5095874"/>
            <a:ext cx="8596667" cy="674024"/>
          </a:xfrm>
        </p:spPr>
        <p:txBody>
          <a:bodyPr>
            <a:normAutofit/>
          </a:bodyPr>
          <a:lstStyle/>
          <a:p>
            <a:pPr algn="ctr"/>
            <a:r>
              <a:rPr lang="en-US" dirty="0"/>
              <a:t>         Final Model – Gains Chart</a:t>
            </a:r>
          </a:p>
        </p:txBody>
      </p:sp>
      <p:pic>
        <p:nvPicPr>
          <p:cNvPr id="7" name="Picture Placeholder 6">
            <a:extLst>
              <a:ext uri="{FF2B5EF4-FFF2-40B4-BE49-F238E27FC236}">
                <a16:creationId xmlns:a16="http://schemas.microsoft.com/office/drawing/2014/main" id="{24BE56B7-F2A5-4AAA-B7C7-148370F278D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087" b="13087"/>
          <a:stretch>
            <a:fillRect/>
          </a:stretch>
        </p:blipFill>
        <p:spPr>
          <a:xfrm>
            <a:off x="1323974" y="1285874"/>
            <a:ext cx="9239251" cy="3810000"/>
          </a:xfrm>
        </p:spPr>
      </p:pic>
    </p:spTree>
    <p:extLst>
      <p:ext uri="{BB962C8B-B14F-4D97-AF65-F5344CB8AC3E}">
        <p14:creationId xmlns:p14="http://schemas.microsoft.com/office/powerpoint/2010/main" val="325056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3CF-42DF-4A4A-AE12-BFFF40994E1F}"/>
              </a:ext>
            </a:extLst>
          </p:cNvPr>
          <p:cNvSpPr>
            <a:spLocks noGrp="1"/>
          </p:cNvSpPr>
          <p:nvPr>
            <p:ph type="title"/>
          </p:nvPr>
        </p:nvSpPr>
        <p:spPr>
          <a:xfrm>
            <a:off x="677334" y="5095874"/>
            <a:ext cx="8596667" cy="674024"/>
          </a:xfrm>
        </p:spPr>
        <p:txBody>
          <a:bodyPr>
            <a:normAutofit/>
          </a:bodyPr>
          <a:lstStyle/>
          <a:p>
            <a:pPr algn="ctr"/>
            <a:r>
              <a:rPr lang="en-US" dirty="0"/>
              <a:t>         Final Model – Gains Table</a:t>
            </a:r>
          </a:p>
        </p:txBody>
      </p:sp>
      <p:pic>
        <p:nvPicPr>
          <p:cNvPr id="7" name="Picture Placeholder 6">
            <a:extLst>
              <a:ext uri="{FF2B5EF4-FFF2-40B4-BE49-F238E27FC236}">
                <a16:creationId xmlns:a16="http://schemas.microsoft.com/office/drawing/2014/main" id="{738F1B62-4561-42B7-AD87-20C39823078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501" r="7501"/>
          <a:stretch>
            <a:fillRect/>
          </a:stretch>
        </p:blipFill>
        <p:spPr>
          <a:xfrm>
            <a:off x="1171575" y="1209675"/>
            <a:ext cx="9286875" cy="4171950"/>
          </a:xfrm>
        </p:spPr>
      </p:pic>
    </p:spTree>
    <p:extLst>
      <p:ext uri="{BB962C8B-B14F-4D97-AF65-F5344CB8AC3E}">
        <p14:creationId xmlns:p14="http://schemas.microsoft.com/office/powerpoint/2010/main" val="166804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897006" y="918333"/>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657350"/>
            <a:ext cx="10397987" cy="2943225"/>
          </a:xfrm>
        </p:spPr>
        <p:txBody>
          <a:bodyPr>
            <a:normAutofit/>
          </a:bodyPr>
          <a:lstStyle/>
          <a:p>
            <a:pPr marL="0" indent="0">
              <a:buNone/>
            </a:pPr>
            <a:endParaRPr lang="en-IN" sz="2000" dirty="0"/>
          </a:p>
          <a:p>
            <a:pPr>
              <a:buAutoNum type="arabicPeriod"/>
            </a:pPr>
            <a:r>
              <a:rPr lang="en-US" b="0" i="0" dirty="0">
                <a:solidFill>
                  <a:srgbClr val="000000"/>
                </a:solidFill>
                <a:effectLst/>
                <a:latin typeface="Montserrat"/>
              </a:rPr>
              <a:t>What are the top five factors driving likelihood of churn at Mobicom? </a:t>
            </a:r>
          </a:p>
          <a:p>
            <a:pPr>
              <a:buAutoNum type="arabicPeriod"/>
            </a:pPr>
            <a:endParaRPr lang="en-US" dirty="0">
              <a:solidFill>
                <a:srgbClr val="000000"/>
              </a:solidFill>
              <a:latin typeface="Montserrat"/>
            </a:endParaRPr>
          </a:p>
          <a:p>
            <a:pPr>
              <a:buAutoNum type="arabicPeriod"/>
            </a:pPr>
            <a:endParaRPr lang="en-US" b="0" i="0" dirty="0">
              <a:solidFill>
                <a:srgbClr val="000000"/>
              </a:solidFill>
              <a:effectLst/>
              <a:latin typeface="Montserrat"/>
            </a:endParaRPr>
          </a:p>
          <a:p>
            <a:pPr marL="0" indent="0">
              <a:buNone/>
            </a:pPr>
            <a:endParaRPr lang="en-US" sz="1800" dirty="0"/>
          </a:p>
        </p:txBody>
      </p:sp>
      <p:graphicFrame>
        <p:nvGraphicFramePr>
          <p:cNvPr id="5" name="Table 5">
            <a:extLst>
              <a:ext uri="{FF2B5EF4-FFF2-40B4-BE49-F238E27FC236}">
                <a16:creationId xmlns:a16="http://schemas.microsoft.com/office/drawing/2014/main" id="{DF11F06D-2B43-4041-B3E7-D312D05A59C2}"/>
              </a:ext>
            </a:extLst>
          </p:cNvPr>
          <p:cNvGraphicFramePr>
            <a:graphicFrameLocks noGrp="1"/>
          </p:cNvGraphicFramePr>
          <p:nvPr>
            <p:extLst>
              <p:ext uri="{D42A27DB-BD31-4B8C-83A1-F6EECF244321}">
                <p14:modId xmlns:p14="http://schemas.microsoft.com/office/powerpoint/2010/main" val="3385089861"/>
              </p:ext>
            </p:extLst>
          </p:nvPr>
        </p:nvGraphicFramePr>
        <p:xfrm>
          <a:off x="897006" y="2600325"/>
          <a:ext cx="10552044" cy="3786415"/>
        </p:xfrm>
        <a:graphic>
          <a:graphicData uri="http://schemas.openxmlformats.org/drawingml/2006/table">
            <a:tbl>
              <a:tblPr firstRow="1" bandRow="1">
                <a:tableStyleId>{5C22544A-7EE6-4342-B048-85BDC9FD1C3A}</a:tableStyleId>
              </a:tblPr>
              <a:tblGrid>
                <a:gridCol w="893694">
                  <a:extLst>
                    <a:ext uri="{9D8B030D-6E8A-4147-A177-3AD203B41FA5}">
                      <a16:colId xmlns:a16="http://schemas.microsoft.com/office/drawing/2014/main" val="402257074"/>
                    </a:ext>
                  </a:extLst>
                </a:gridCol>
                <a:gridCol w="1943100">
                  <a:extLst>
                    <a:ext uri="{9D8B030D-6E8A-4147-A177-3AD203B41FA5}">
                      <a16:colId xmlns:a16="http://schemas.microsoft.com/office/drawing/2014/main" val="1774196902"/>
                    </a:ext>
                  </a:extLst>
                </a:gridCol>
                <a:gridCol w="1752600">
                  <a:extLst>
                    <a:ext uri="{9D8B030D-6E8A-4147-A177-3AD203B41FA5}">
                      <a16:colId xmlns:a16="http://schemas.microsoft.com/office/drawing/2014/main" val="31905111"/>
                    </a:ext>
                  </a:extLst>
                </a:gridCol>
                <a:gridCol w="5962650">
                  <a:extLst>
                    <a:ext uri="{9D8B030D-6E8A-4147-A177-3AD203B41FA5}">
                      <a16:colId xmlns:a16="http://schemas.microsoft.com/office/drawing/2014/main" val="399927949"/>
                    </a:ext>
                  </a:extLst>
                </a:gridCol>
              </a:tblGrid>
              <a:tr h="476250">
                <a:tc>
                  <a:txBody>
                    <a:bodyPr/>
                    <a:lstStyle/>
                    <a:p>
                      <a:pPr marL="0" algn="l" defTabSz="457200" rtl="0" eaLnBrk="1" fontAlgn="ctr" latinLnBrk="0" hangingPunct="1"/>
                      <a:r>
                        <a:rPr lang="en-US" sz="1800" b="1" i="0" kern="1200" dirty="0" err="1">
                          <a:solidFill>
                            <a:srgbClr val="000000"/>
                          </a:solidFill>
                          <a:effectLst/>
                          <a:latin typeface="Montserrat"/>
                          <a:ea typeface="+mn-ea"/>
                          <a:cs typeface="+mn-cs"/>
                        </a:rPr>
                        <a:t>Sl</a:t>
                      </a:r>
                      <a:r>
                        <a:rPr lang="en-US" sz="1800" b="1" i="0" kern="1200" dirty="0">
                          <a:solidFill>
                            <a:srgbClr val="000000"/>
                          </a:solidFill>
                          <a:effectLst/>
                          <a:latin typeface="Montserrat"/>
                          <a:ea typeface="+mn-ea"/>
                          <a:cs typeface="+mn-cs"/>
                        </a:rPr>
                        <a:t> No</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457200" rtl="0" eaLnBrk="1" fontAlgn="ctr" latinLnBrk="0" hangingPunct="1"/>
                      <a:r>
                        <a:rPr lang="en-US" sz="1800" b="1" i="0" kern="1200" dirty="0">
                          <a:solidFill>
                            <a:srgbClr val="000000"/>
                          </a:solidFill>
                          <a:effectLst/>
                          <a:latin typeface="Montserrat"/>
                          <a:ea typeface="+mn-ea"/>
                          <a:cs typeface="+mn-cs"/>
                        </a:rPr>
                        <a:t>Variable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457200" rtl="0" eaLnBrk="1" fontAlgn="ctr" latinLnBrk="0" hangingPunct="1"/>
                      <a:r>
                        <a:rPr lang="en-US" sz="1800" b="1" i="0" kern="1200" dirty="0">
                          <a:solidFill>
                            <a:srgbClr val="000000"/>
                          </a:solidFill>
                          <a:effectLst/>
                          <a:latin typeface="Montserrat"/>
                          <a:ea typeface="+mn-ea"/>
                          <a:cs typeface="+mn-cs"/>
                        </a:rPr>
                        <a:t>Beta Coeffients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457200" rtl="0" eaLnBrk="1" fontAlgn="ctr" latinLnBrk="0" hangingPunct="1"/>
                      <a:r>
                        <a:rPr lang="en-US" sz="1800" b="1" i="0" kern="1200" dirty="0">
                          <a:solidFill>
                            <a:srgbClr val="000000"/>
                          </a:solidFill>
                          <a:effectLst/>
                          <a:latin typeface="Montserrat"/>
                          <a:ea typeface="+mn-ea"/>
                          <a:cs typeface="+mn-cs"/>
                        </a:rPr>
                        <a:t>Comments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0739977"/>
                  </a:ext>
                </a:extLst>
              </a:tr>
              <a:tr h="541565">
                <a:tc>
                  <a:txBody>
                    <a:bodyPr/>
                    <a:lstStyle/>
                    <a:p>
                      <a:pPr algn="r" fontAlgn="ctr"/>
                      <a:r>
                        <a:rPr lang="en-US" sz="1800" b="0" i="0" kern="1200" dirty="0">
                          <a:solidFill>
                            <a:srgbClr val="000000"/>
                          </a:solidFill>
                          <a:effectLst/>
                          <a:latin typeface="Montserrat"/>
                          <a:ea typeface="+mn-ea"/>
                          <a:cs typeface="+mn-cs"/>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b="0" i="0" kern="1200" dirty="0">
                          <a:solidFill>
                            <a:srgbClr val="000000"/>
                          </a:solidFill>
                          <a:effectLst/>
                          <a:latin typeface="Montserrat"/>
                          <a:ea typeface="+mn-ea"/>
                          <a:cs typeface="+mn-cs"/>
                        </a:rPr>
                        <a:t>optimal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kern="1200" dirty="0">
                          <a:solidFill>
                            <a:srgbClr val="000000"/>
                          </a:solidFill>
                          <a:effectLst/>
                          <a:latin typeface="Montserrat"/>
                          <a:ea typeface="+mn-ea"/>
                          <a:cs typeface="+mn-cs"/>
                        </a:rPr>
                        <a:t>6.9010064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b="0" i="0" kern="1200" dirty="0">
                          <a:solidFill>
                            <a:srgbClr val="000000"/>
                          </a:solidFill>
                          <a:effectLst/>
                          <a:latin typeface="Montserrat"/>
                          <a:ea typeface="+mn-ea"/>
                          <a:cs typeface="+mn-cs"/>
                        </a:rPr>
                        <a:t>This is the ratio of mean overage revenue to total revenue (ovrrev_Mean/</a:t>
                      </a:r>
                      <a:r>
                        <a:rPr lang="en-US" sz="1800" b="0" i="0" kern="1200" dirty="0" err="1">
                          <a:solidFill>
                            <a:srgbClr val="000000"/>
                          </a:solidFill>
                          <a:effectLst/>
                          <a:latin typeface="Montserrat"/>
                          <a:ea typeface="+mn-ea"/>
                          <a:cs typeface="+mn-cs"/>
                        </a:rPr>
                        <a:t>totrev</a:t>
                      </a:r>
                      <a:r>
                        <a:rPr lang="en-US" sz="1800" b="0" i="0" kern="1200" dirty="0">
                          <a:solidFill>
                            <a:srgbClr val="000000"/>
                          </a:solidFill>
                          <a:effectLst/>
                          <a:latin typeface="Montserrat"/>
                          <a:ea typeface="+mn-ea"/>
                          <a:cs typeface="+mn-cs"/>
                        </a:rPr>
                        <a:t> ).  Higher optimal value (indicates non-optimal customers) , greater churn.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826166"/>
                  </a:ext>
                </a:extLst>
              </a:tr>
              <a:tr h="541565">
                <a:tc>
                  <a:txBody>
                    <a:bodyPr/>
                    <a:lstStyle/>
                    <a:p>
                      <a:pPr algn="r" fontAlgn="b"/>
                      <a:r>
                        <a:rPr lang="en-US" sz="1800" b="0" i="0" kern="1200">
                          <a:solidFill>
                            <a:srgbClr val="000000"/>
                          </a:solidFill>
                          <a:effectLst/>
                          <a:latin typeface="Montserrat"/>
                          <a:ea typeface="+mn-ea"/>
                          <a:cs typeface="+mn-cs"/>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dirty="0">
                          <a:solidFill>
                            <a:srgbClr val="000000"/>
                          </a:solidFill>
                          <a:effectLst/>
                          <a:latin typeface="Montserrat"/>
                          <a:ea typeface="+mn-ea"/>
                          <a:cs typeface="+mn-cs"/>
                        </a:rPr>
                        <a:t>hnd_price_249.98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kern="1200" dirty="0">
                          <a:solidFill>
                            <a:srgbClr val="000000"/>
                          </a:solidFill>
                          <a:effectLst/>
                          <a:latin typeface="Montserrat"/>
                          <a:ea typeface="+mn-ea"/>
                          <a:cs typeface="+mn-cs"/>
                        </a:rPr>
                        <a:t>(- )1.1528698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dirty="0">
                          <a:solidFill>
                            <a:srgbClr val="000000"/>
                          </a:solidFill>
                          <a:effectLst/>
                          <a:latin typeface="Montserrat"/>
                          <a:ea typeface="+mn-ea"/>
                          <a:cs typeface="+mn-cs"/>
                        </a:rPr>
                        <a:t>Current handset price with level 249.98.Lesser churn for customers having a handset with price 249.98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8858941"/>
                  </a:ext>
                </a:extLst>
              </a:tr>
              <a:tr h="541565">
                <a:tc>
                  <a:txBody>
                    <a:bodyPr/>
                    <a:lstStyle/>
                    <a:p>
                      <a:pPr algn="r" fontAlgn="b"/>
                      <a:r>
                        <a:rPr lang="en-US" sz="1800" b="0" i="0" kern="1200">
                          <a:solidFill>
                            <a:srgbClr val="000000"/>
                          </a:solidFill>
                          <a:effectLst/>
                          <a:latin typeface="Montserrat"/>
                          <a:ea typeface="+mn-ea"/>
                          <a:cs typeface="+mn-cs"/>
                        </a:rPr>
                        <a:t>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dirty="0">
                          <a:solidFill>
                            <a:srgbClr val="000000"/>
                          </a:solidFill>
                          <a:effectLst/>
                          <a:latin typeface="Montserrat"/>
                          <a:ea typeface="+mn-ea"/>
                          <a:cs typeface="+mn-cs"/>
                        </a:rPr>
                        <a:t>month_dummy11-12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kern="1200" dirty="0">
                          <a:solidFill>
                            <a:srgbClr val="000000"/>
                          </a:solidFill>
                          <a:effectLst/>
                          <a:latin typeface="Montserrat"/>
                          <a:ea typeface="+mn-ea"/>
                          <a:cs typeface="+mn-cs"/>
                        </a:rPr>
                        <a:t>1.1387547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kern="1200" dirty="0">
                          <a:solidFill>
                            <a:srgbClr val="000000"/>
                          </a:solidFill>
                          <a:effectLst/>
                          <a:latin typeface="Montserrat"/>
                          <a:ea typeface="+mn-ea"/>
                          <a:cs typeface="+mn-cs"/>
                        </a:rPr>
                        <a:t>Categorical variable created for months with level 11-12. Greater churn for customers with months of service in between 11 - 12 months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44958"/>
                  </a:ext>
                </a:extLst>
              </a:tr>
              <a:tr h="541565">
                <a:tc>
                  <a:txBody>
                    <a:bodyPr/>
                    <a:lstStyle/>
                    <a:p>
                      <a:pPr algn="r" fontAlgn="b"/>
                      <a:r>
                        <a:rPr lang="en-US" sz="1800" b="0" i="0" kern="1200">
                          <a:solidFill>
                            <a:srgbClr val="000000"/>
                          </a:solidFill>
                          <a:effectLst/>
                          <a:latin typeface="Montserrat"/>
                          <a:ea typeface="+mn-ea"/>
                          <a:cs typeface="+mn-cs"/>
                        </a:rPr>
                        <a:t>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a:solidFill>
                            <a:srgbClr val="000000"/>
                          </a:solidFill>
                          <a:effectLst/>
                          <a:latin typeface="Montserrat"/>
                          <a:ea typeface="+mn-ea"/>
                          <a:cs typeface="+mn-cs"/>
                        </a:rPr>
                        <a:t>ethnic_C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kern="1200" dirty="0">
                          <a:solidFill>
                            <a:srgbClr val="000000"/>
                          </a:solidFill>
                          <a:effectLst/>
                          <a:latin typeface="Montserrat"/>
                          <a:ea typeface="+mn-ea"/>
                          <a:cs typeface="+mn-cs"/>
                        </a:rPr>
                        <a:t>0.927658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dirty="0">
                          <a:solidFill>
                            <a:srgbClr val="000000"/>
                          </a:solidFill>
                          <a:effectLst/>
                          <a:latin typeface="Montserrat"/>
                          <a:ea typeface="+mn-ea"/>
                          <a:cs typeface="+mn-cs"/>
                        </a:rPr>
                        <a:t>Ethnicity roll up code with level C, more churn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6056263"/>
                  </a:ext>
                </a:extLst>
              </a:tr>
              <a:tr h="541565">
                <a:tc>
                  <a:txBody>
                    <a:bodyPr/>
                    <a:lstStyle/>
                    <a:p>
                      <a:pPr algn="r" fontAlgn="b"/>
                      <a:r>
                        <a:rPr lang="en-US" sz="1800" b="0" i="0" kern="1200">
                          <a:solidFill>
                            <a:srgbClr val="000000"/>
                          </a:solidFill>
                          <a:effectLst/>
                          <a:latin typeface="Montserrat"/>
                          <a:ea typeface="+mn-ea"/>
                          <a:cs typeface="+mn-cs"/>
                        </a:rPr>
                        <a:t>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a:solidFill>
                            <a:srgbClr val="000000"/>
                          </a:solidFill>
                          <a:effectLst/>
                          <a:latin typeface="Montserrat"/>
                          <a:ea typeface="+mn-ea"/>
                          <a:cs typeface="+mn-cs"/>
                        </a:rPr>
                        <a:t>netquality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kern="1200" dirty="0">
                          <a:solidFill>
                            <a:srgbClr val="000000"/>
                          </a:solidFill>
                          <a:effectLst/>
                          <a:latin typeface="Montserrat"/>
                          <a:ea typeface="+mn-ea"/>
                          <a:cs typeface="+mn-cs"/>
                        </a:rPr>
                        <a:t>(-)0.8501007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b="0" i="0" kern="1200" dirty="0">
                          <a:solidFill>
                            <a:srgbClr val="000000"/>
                          </a:solidFill>
                          <a:effectLst/>
                          <a:latin typeface="Montserrat"/>
                          <a:ea typeface="+mn-ea"/>
                          <a:cs typeface="+mn-cs"/>
                        </a:rPr>
                        <a:t>Variable created to assess network quality. Greater the value, lesser the churn.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4880280"/>
                  </a:ext>
                </a:extLst>
              </a:tr>
            </a:tbl>
          </a:graphicData>
        </a:graphic>
      </p:graphicFrame>
    </p:spTree>
    <p:extLst>
      <p:ext uri="{BB962C8B-B14F-4D97-AF65-F5344CB8AC3E}">
        <p14:creationId xmlns:p14="http://schemas.microsoft.com/office/powerpoint/2010/main" val="345944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809749"/>
            <a:ext cx="10397987" cy="4619625"/>
          </a:xfrm>
        </p:spPr>
        <p:txBody>
          <a:bodyPr>
            <a:normAutofit fontScale="92500"/>
          </a:bodyPr>
          <a:lstStyle/>
          <a:p>
            <a:pPr marL="0" indent="0">
              <a:buNone/>
            </a:pPr>
            <a:r>
              <a:rPr lang="en-US" sz="2000" b="1" i="0" dirty="0">
                <a:solidFill>
                  <a:srgbClr val="000000"/>
                </a:solidFill>
                <a:effectLst/>
                <a:latin typeface="Montserrat"/>
              </a:rPr>
              <a:t>2. Validation of survey findings</a:t>
            </a:r>
            <a:r>
              <a:rPr lang="en-US" sz="2000" b="0" i="0" dirty="0">
                <a:solidFill>
                  <a:srgbClr val="000000"/>
                </a:solidFill>
                <a:effectLst/>
                <a:latin typeface="Montserrat"/>
              </a:rPr>
              <a:t>. a) Whether “cost and billing” and “network and service quality” are important factors influencing churn behavior. </a:t>
            </a:r>
          </a:p>
          <a:p>
            <a:pPr>
              <a:buFont typeface="Wingdings" panose="05000000000000000000" pitchFamily="2" charset="2"/>
              <a:buChar char="Ø"/>
            </a:pPr>
            <a:r>
              <a:rPr lang="en-US" sz="2000" b="1" i="0" dirty="0">
                <a:solidFill>
                  <a:srgbClr val="000000"/>
                </a:solidFill>
                <a:effectLst/>
                <a:latin typeface="Montserrat"/>
              </a:rPr>
              <a:t>Cost and billing </a:t>
            </a:r>
            <a:r>
              <a:rPr lang="en-US" sz="2000" b="0" i="0" dirty="0">
                <a:solidFill>
                  <a:srgbClr val="000000"/>
                </a:solidFill>
                <a:effectLst/>
                <a:latin typeface="Montserrat"/>
              </a:rPr>
              <a:t>: As per the final model , the variables </a:t>
            </a:r>
            <a:r>
              <a:rPr lang="en-US" sz="2000" b="0" i="0" dirty="0" err="1">
                <a:solidFill>
                  <a:srgbClr val="000000"/>
                </a:solidFill>
                <a:effectLst/>
                <a:latin typeface="Montserrat"/>
              </a:rPr>
              <a:t>rev_Range</a:t>
            </a:r>
            <a:r>
              <a:rPr lang="en-US" sz="2000" b="0" i="0" dirty="0">
                <a:solidFill>
                  <a:srgbClr val="000000"/>
                </a:solidFill>
                <a:effectLst/>
                <a:latin typeface="Montserrat"/>
              </a:rPr>
              <a:t>, ovrrev_Mean are significant. So we can say that cost and billing is one of the important factors influencing churn behavior.</a:t>
            </a:r>
          </a:p>
          <a:p>
            <a:pPr>
              <a:buFont typeface="Wingdings" panose="05000000000000000000" pitchFamily="2" charset="2"/>
              <a:buChar char="Ø"/>
            </a:pPr>
            <a:r>
              <a:rPr lang="en-US" sz="2000" b="1" dirty="0">
                <a:solidFill>
                  <a:srgbClr val="000000"/>
                </a:solidFill>
                <a:latin typeface="Montserrat"/>
              </a:rPr>
              <a:t>Network and service quality </a:t>
            </a:r>
            <a:r>
              <a:rPr lang="en-US" sz="2000" dirty="0">
                <a:solidFill>
                  <a:srgbClr val="000000"/>
                </a:solidFill>
                <a:latin typeface="Montserrat"/>
              </a:rPr>
              <a:t>: The derived variable which can explain network quality is “netquality” which is one among the top 5 factors influencing churn. Other factors those can  relate to network quality and significant are : </a:t>
            </a:r>
            <a:r>
              <a:rPr lang="en-US" sz="2000" dirty="0" err="1">
                <a:solidFill>
                  <a:srgbClr val="000000"/>
                </a:solidFill>
                <a:latin typeface="Montserrat"/>
              </a:rPr>
              <a:t>drop_vce_Range</a:t>
            </a:r>
            <a:r>
              <a:rPr lang="en-US" sz="2000" dirty="0">
                <a:solidFill>
                  <a:srgbClr val="000000"/>
                </a:solidFill>
                <a:latin typeface="Montserrat"/>
              </a:rPr>
              <a:t>, comp_vce_Mean etc.</a:t>
            </a:r>
          </a:p>
          <a:p>
            <a:pPr marL="0" indent="0">
              <a:buNone/>
            </a:pPr>
            <a:r>
              <a:rPr lang="en-US" sz="2000" b="0" i="0" dirty="0">
                <a:solidFill>
                  <a:srgbClr val="000000"/>
                </a:solidFill>
                <a:effectLst/>
                <a:latin typeface="Montserrat"/>
              </a:rPr>
              <a:t>      Service quality also one of the influencing factor as the variables </a:t>
            </a:r>
            <a:r>
              <a:rPr lang="en-US" sz="2000" b="0" i="0" dirty="0" err="1">
                <a:solidFill>
                  <a:srgbClr val="000000"/>
                </a:solidFill>
                <a:effectLst/>
                <a:latin typeface="Montserrat"/>
              </a:rPr>
              <a:t>retcal</a:t>
            </a:r>
            <a:r>
              <a:rPr lang="en-US" sz="2000" b="0" i="0" dirty="0">
                <a:solidFill>
                  <a:srgbClr val="000000"/>
                </a:solidFill>
                <a:effectLst/>
                <a:latin typeface="Montserrat"/>
              </a:rPr>
              <a:t> , and </a:t>
            </a:r>
            <a:r>
              <a:rPr lang="en-US" sz="2000" b="0" i="0" dirty="0" err="1">
                <a:solidFill>
                  <a:srgbClr val="000000"/>
                </a:solidFill>
                <a:effectLst/>
                <a:latin typeface="Montserrat"/>
              </a:rPr>
              <a:t>custcare_Mean</a:t>
            </a:r>
            <a:r>
              <a:rPr lang="en-US" sz="2000" b="0" i="0" dirty="0">
                <a:solidFill>
                  <a:srgbClr val="000000"/>
                </a:solidFill>
                <a:effectLst/>
                <a:latin typeface="Montserrat"/>
              </a:rPr>
              <a:t>      	are significant factors as per the model. </a:t>
            </a:r>
          </a:p>
          <a:p>
            <a:pPr marL="0" indent="0">
              <a:buNone/>
            </a:pPr>
            <a:r>
              <a:rPr lang="en-US" sz="2000" b="0" i="0" dirty="0">
                <a:solidFill>
                  <a:srgbClr val="000000"/>
                </a:solidFill>
                <a:effectLst/>
                <a:latin typeface="Montserrat"/>
              </a:rPr>
              <a:t> b) Are data usage connectivity issues turning out to be costly? In other words, is it leading to churn?</a:t>
            </a:r>
          </a:p>
          <a:p>
            <a:pPr>
              <a:buFont typeface="Wingdings" panose="05000000000000000000" pitchFamily="2" charset="2"/>
              <a:buChar char="Ø"/>
            </a:pPr>
            <a:r>
              <a:rPr lang="en-US" sz="2000" b="0" i="0" dirty="0">
                <a:solidFill>
                  <a:srgbClr val="000000"/>
                </a:solidFill>
                <a:effectLst/>
                <a:latin typeface="Montserrat"/>
              </a:rPr>
              <a:t>No variables related to data connectivity are significant. So data usage connectivity issues are not leading to churn.</a:t>
            </a:r>
          </a:p>
          <a:p>
            <a:pPr marL="0" indent="0">
              <a:buNone/>
            </a:pPr>
            <a:r>
              <a:rPr lang="en-IN" sz="2000" dirty="0"/>
              <a:t>		</a:t>
            </a:r>
          </a:p>
        </p:txBody>
      </p:sp>
    </p:spTree>
    <p:extLst>
      <p:ext uri="{BB962C8B-B14F-4D97-AF65-F5344CB8AC3E}">
        <p14:creationId xmlns:p14="http://schemas.microsoft.com/office/powerpoint/2010/main" val="123209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809750"/>
            <a:ext cx="10397987" cy="3752850"/>
          </a:xfrm>
        </p:spPr>
        <p:txBody>
          <a:bodyPr>
            <a:normAutofit/>
          </a:bodyPr>
          <a:lstStyle/>
          <a:p>
            <a:pPr marL="0" indent="0">
              <a:buNone/>
            </a:pPr>
            <a:r>
              <a:rPr lang="en-US" sz="2000" b="1" i="0" dirty="0">
                <a:solidFill>
                  <a:srgbClr val="000000"/>
                </a:solidFill>
                <a:effectLst/>
                <a:latin typeface="Montserrat"/>
              </a:rPr>
              <a:t>3.</a:t>
            </a:r>
            <a:r>
              <a:rPr lang="en-US" sz="2000" b="0" i="0" dirty="0">
                <a:solidFill>
                  <a:srgbClr val="000000"/>
                </a:solidFill>
                <a:effectLst/>
                <a:latin typeface="Montserrat"/>
              </a:rPr>
              <a:t> Would you recommend rate plan migration as a proactive retention strategy?</a:t>
            </a:r>
          </a:p>
          <a:p>
            <a:pPr marL="0" indent="0">
              <a:buNone/>
            </a:pPr>
            <a:r>
              <a:rPr lang="en-US" sz="2000" i="1" dirty="0">
                <a:solidFill>
                  <a:srgbClr val="000000"/>
                </a:solidFill>
                <a:latin typeface="Montserrat"/>
              </a:rPr>
              <a:t>Ans : </a:t>
            </a:r>
            <a:r>
              <a:rPr lang="en-US" sz="2000" dirty="0">
                <a:solidFill>
                  <a:schemeClr val="tx1"/>
                </a:solidFill>
                <a:latin typeface="Montserrat"/>
              </a:rPr>
              <a:t>Yes, the variable “optimal” is </a:t>
            </a:r>
            <a:r>
              <a:rPr lang="en-US" sz="2000" dirty="0">
                <a:solidFill>
                  <a:schemeClr val="tx1"/>
                </a:solidFill>
                <a:latin typeface="Montserrat"/>
                <a:sym typeface="Wingdings" panose="05000000000000000000" pitchFamily="2" charset="2"/>
              </a:rPr>
              <a:t>used as a proxy for optimal and non-optimal customers. Higher values indicate non-optimal customers. As per the model, it is observed that, higher optimal value, greater the chances of churn. </a:t>
            </a:r>
            <a:r>
              <a:rPr lang="en-US" sz="2000" dirty="0" err="1">
                <a:solidFill>
                  <a:schemeClr val="tx1"/>
                </a:solidFill>
                <a:latin typeface="Montserrat"/>
                <a:sym typeface="Wingdings" panose="05000000000000000000" pitchFamily="2" charset="2"/>
              </a:rPr>
              <a:t>ie</a:t>
            </a:r>
            <a:r>
              <a:rPr lang="en-US" sz="2000" dirty="0">
                <a:solidFill>
                  <a:schemeClr val="tx1"/>
                </a:solidFill>
                <a:latin typeface="Montserrat"/>
                <a:sym typeface="Wingdings" panose="05000000000000000000" pitchFamily="2" charset="2"/>
              </a:rPr>
              <a:t>, non-optimal customers h</a:t>
            </a:r>
            <a:r>
              <a:rPr lang="en-US" sz="2000" b="0" i="0" dirty="0">
                <a:solidFill>
                  <a:schemeClr val="tx1"/>
                </a:solidFill>
                <a:effectLst/>
                <a:latin typeface="Montserrat"/>
              </a:rPr>
              <a:t>ave significantly higher odds of churn compared to optimal customers which is due to higher overage charges. So suitable optimal plan migration for non optimal customers can definitely reduce churn in Mobicom.</a:t>
            </a:r>
            <a:endParaRPr lang="en-IN" sz="2000" dirty="0">
              <a:solidFill>
                <a:schemeClr val="tx1"/>
              </a:solidFill>
              <a:latin typeface="Montserrat"/>
            </a:endParaRPr>
          </a:p>
        </p:txBody>
      </p:sp>
    </p:spTree>
    <p:extLst>
      <p:ext uri="{BB962C8B-B14F-4D97-AF65-F5344CB8AC3E}">
        <p14:creationId xmlns:p14="http://schemas.microsoft.com/office/powerpoint/2010/main" val="196340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809750"/>
            <a:ext cx="10397987" cy="3752850"/>
          </a:xfrm>
        </p:spPr>
        <p:txBody>
          <a:bodyPr>
            <a:normAutofit/>
          </a:bodyPr>
          <a:lstStyle/>
          <a:p>
            <a:pPr marL="0" indent="0">
              <a:buNone/>
            </a:pPr>
            <a:r>
              <a:rPr lang="en-US" sz="2000" b="1" dirty="0">
                <a:solidFill>
                  <a:srgbClr val="000000"/>
                </a:solidFill>
                <a:latin typeface="Montserrat"/>
              </a:rPr>
              <a:t>4.</a:t>
            </a:r>
            <a:r>
              <a:rPr lang="en-US" sz="2000" b="0" i="0" dirty="0">
                <a:solidFill>
                  <a:srgbClr val="000000"/>
                </a:solidFill>
                <a:effectLst/>
                <a:latin typeface="Montserrat"/>
              </a:rPr>
              <a:t> What would be your recommendation on how to use this churn model for prioritization of customers for a proactive retention campaigns in the future?</a:t>
            </a:r>
          </a:p>
          <a:p>
            <a:pPr marL="0" indent="0">
              <a:buNone/>
            </a:pPr>
            <a:endParaRPr lang="en-US" sz="2000" b="0" i="0" dirty="0">
              <a:solidFill>
                <a:srgbClr val="000000"/>
              </a:solidFill>
              <a:effectLst/>
              <a:latin typeface="Montserrat"/>
            </a:endParaRPr>
          </a:p>
          <a:p>
            <a:pPr>
              <a:buFont typeface="Wingdings" panose="05000000000000000000" pitchFamily="2" charset="2"/>
              <a:buChar char="Ø"/>
            </a:pPr>
            <a:r>
              <a:rPr lang="en-US" sz="2000" dirty="0">
                <a:solidFill>
                  <a:srgbClr val="000000"/>
                </a:solidFill>
                <a:latin typeface="Montserrat"/>
              </a:rPr>
              <a:t>a. </a:t>
            </a:r>
            <a:r>
              <a:rPr lang="en-US" sz="2000" b="1" dirty="0">
                <a:solidFill>
                  <a:srgbClr val="000000"/>
                </a:solidFill>
                <a:latin typeface="Montserrat"/>
              </a:rPr>
              <a:t>Targeting customers for rate plan migration </a:t>
            </a:r>
            <a:r>
              <a:rPr lang="en-US" sz="2000" dirty="0">
                <a:solidFill>
                  <a:srgbClr val="000000"/>
                </a:solidFill>
                <a:latin typeface="Montserrat"/>
              </a:rPr>
              <a:t>: We can target customers  who are likely to be churned (Probability&gt;0.2335391) and whose optimal value is greater than 0.02 for rate plan migration. These customers were identified (considering test data as subscriber pool) and saved in the below location: </a:t>
            </a:r>
          </a:p>
          <a:p>
            <a:pPr marL="0" indent="0">
              <a:buNone/>
            </a:pPr>
            <a:r>
              <a:rPr lang="en-US" sz="2000" dirty="0">
                <a:solidFill>
                  <a:srgbClr val="000000"/>
                </a:solidFill>
                <a:latin typeface="Montserrat"/>
              </a:rPr>
              <a:t>	</a:t>
            </a:r>
            <a:r>
              <a:rPr lang="en-IN" sz="2000" i="1" dirty="0"/>
              <a:t> C:\Jig19936\CapstoneProject\final\TargetCustomers_ratePlanMigration.csv</a:t>
            </a:r>
          </a:p>
          <a:p>
            <a:pPr marL="0" indent="0">
              <a:buNone/>
            </a:pPr>
            <a:endParaRPr lang="en-US" sz="2000" dirty="0">
              <a:solidFill>
                <a:srgbClr val="000000"/>
              </a:solidFill>
              <a:latin typeface="Montserrat"/>
            </a:endParaRPr>
          </a:p>
          <a:p>
            <a:pPr>
              <a:buFont typeface="Wingdings" panose="05000000000000000000" pitchFamily="2" charset="2"/>
              <a:buChar char="Ø"/>
            </a:pPr>
            <a:endParaRPr lang="en-IN" sz="2000" dirty="0">
              <a:solidFill>
                <a:schemeClr val="tx1"/>
              </a:solidFill>
              <a:latin typeface="Montserrat"/>
            </a:endParaRPr>
          </a:p>
        </p:txBody>
      </p:sp>
    </p:spTree>
    <p:extLst>
      <p:ext uri="{BB962C8B-B14F-4D97-AF65-F5344CB8AC3E}">
        <p14:creationId xmlns:p14="http://schemas.microsoft.com/office/powerpoint/2010/main" val="104480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809749"/>
            <a:ext cx="10397987" cy="4048126"/>
          </a:xfrm>
        </p:spPr>
        <p:txBody>
          <a:bodyPr>
            <a:normAutofit fontScale="85000" lnSpcReduction="20000"/>
          </a:bodyPr>
          <a:lstStyle/>
          <a:p>
            <a:pPr>
              <a:buFont typeface="Wingdings" panose="05000000000000000000" pitchFamily="2" charset="2"/>
              <a:buChar char="Ø"/>
            </a:pPr>
            <a:endParaRPr lang="en-US" sz="2000" dirty="0">
              <a:solidFill>
                <a:srgbClr val="000000"/>
              </a:solidFill>
              <a:latin typeface="Montserrat"/>
            </a:endParaRPr>
          </a:p>
          <a:p>
            <a:pPr>
              <a:buFont typeface="Wingdings" panose="05000000000000000000" pitchFamily="2" charset="2"/>
              <a:buChar char="Ø"/>
            </a:pPr>
            <a:r>
              <a:rPr lang="en-US" sz="2000" dirty="0">
                <a:solidFill>
                  <a:srgbClr val="000000"/>
                </a:solidFill>
                <a:latin typeface="Montserrat"/>
              </a:rPr>
              <a:t>b. </a:t>
            </a:r>
            <a:r>
              <a:rPr lang="en-US" sz="2000" b="1" dirty="0">
                <a:solidFill>
                  <a:srgbClr val="000000"/>
                </a:solidFill>
                <a:latin typeface="Montserrat"/>
              </a:rPr>
              <a:t>Targeting low usage customers to offer better plans</a:t>
            </a:r>
            <a:r>
              <a:rPr lang="en-US" sz="2000" dirty="0">
                <a:solidFill>
                  <a:srgbClr val="000000"/>
                </a:solidFill>
                <a:latin typeface="Montserrat"/>
              </a:rPr>
              <a:t>: As mean monthly minutes of use(mou_Mean) has an inverse relationship with churn, by increasing minutes of use, churn can be reduced. So, customers whose mou_Mean is less than median value will be targeted and offers will be given to increase their minutes of use. These customers from test data is identified and saved in the below location: </a:t>
            </a:r>
          </a:p>
          <a:p>
            <a:pPr>
              <a:buFont typeface="Wingdings" panose="05000000000000000000" pitchFamily="2" charset="2"/>
              <a:buChar char="Ø"/>
            </a:pPr>
            <a:endParaRPr lang="en-US" sz="2000" dirty="0">
              <a:solidFill>
                <a:srgbClr val="000000"/>
              </a:solidFill>
              <a:latin typeface="Montserrat"/>
            </a:endParaRPr>
          </a:p>
          <a:p>
            <a:pPr marL="0" indent="0">
              <a:buNone/>
            </a:pPr>
            <a:r>
              <a:rPr lang="en-IN" sz="2000" i="1" dirty="0"/>
              <a:t>     C:\Jig19936\CapstoneProject\final\TargetCustomers_low_mouMean.csv</a:t>
            </a:r>
          </a:p>
          <a:p>
            <a:pPr marL="0" indent="0">
              <a:buNone/>
            </a:pPr>
            <a:endParaRPr lang="en-IN" sz="2000" i="1" dirty="0"/>
          </a:p>
          <a:p>
            <a:pPr>
              <a:buFont typeface="Wingdings" panose="05000000000000000000" pitchFamily="2" charset="2"/>
              <a:buChar char="Ø"/>
            </a:pPr>
            <a:r>
              <a:rPr lang="en-IN" sz="2000" b="1" dirty="0">
                <a:solidFill>
                  <a:srgbClr val="000000"/>
                </a:solidFill>
                <a:latin typeface="Montserrat"/>
              </a:rPr>
              <a:t>C. Targeting customers for Annual offers: </a:t>
            </a:r>
            <a:r>
              <a:rPr lang="en-IN" sz="2000" dirty="0">
                <a:solidFill>
                  <a:srgbClr val="000000"/>
                </a:solidFill>
                <a:latin typeface="Montserrat"/>
              </a:rPr>
              <a:t>Another finding from the model is that, customers whose months of service is between 11-12 months have higher odds of churn. Identifying these customers and offering annual offers will reduce churn rate. </a:t>
            </a:r>
            <a:r>
              <a:rPr lang="en-US" sz="2000" dirty="0">
                <a:solidFill>
                  <a:srgbClr val="000000"/>
                </a:solidFill>
                <a:latin typeface="Montserrat"/>
              </a:rPr>
              <a:t>. These customers from test data is identified and saved in the below location: </a:t>
            </a:r>
          </a:p>
          <a:p>
            <a:pPr>
              <a:buFont typeface="Wingdings" panose="05000000000000000000" pitchFamily="2" charset="2"/>
              <a:buChar char="Ø"/>
            </a:pPr>
            <a:endParaRPr lang="en-US" sz="2000" dirty="0">
              <a:solidFill>
                <a:srgbClr val="000000"/>
              </a:solidFill>
              <a:latin typeface="Montserrat"/>
            </a:endParaRPr>
          </a:p>
          <a:p>
            <a:pPr marL="0" indent="0">
              <a:buNone/>
            </a:pPr>
            <a:r>
              <a:rPr lang="en-IN" sz="2000" i="1" dirty="0"/>
              <a:t>     C:\Jig19936\CapstoneProject\final\TargetCustomers_annualOffers.csv</a:t>
            </a:r>
            <a:endParaRPr lang="en-US" sz="2000" dirty="0">
              <a:solidFill>
                <a:srgbClr val="000000"/>
              </a:solidFill>
              <a:latin typeface="Montserrat"/>
            </a:endParaRPr>
          </a:p>
          <a:p>
            <a:pPr marL="0" indent="0">
              <a:buNone/>
            </a:pPr>
            <a:r>
              <a:rPr lang="en-IN" sz="2000" dirty="0">
                <a:solidFill>
                  <a:srgbClr val="000000"/>
                </a:solidFill>
                <a:latin typeface="Montserrat"/>
              </a:rPr>
              <a:t> </a:t>
            </a:r>
            <a:endParaRPr lang="en-US" sz="2000" dirty="0">
              <a:solidFill>
                <a:srgbClr val="000000"/>
              </a:solidFill>
              <a:latin typeface="Montserrat"/>
            </a:endParaRPr>
          </a:p>
          <a:p>
            <a:pPr>
              <a:buFont typeface="Wingdings" panose="05000000000000000000" pitchFamily="2" charset="2"/>
              <a:buChar char="Ø"/>
            </a:pPr>
            <a:endParaRPr lang="en-US" sz="2000" dirty="0">
              <a:solidFill>
                <a:srgbClr val="000000"/>
              </a:solidFill>
              <a:latin typeface="Montserrat"/>
            </a:endParaRPr>
          </a:p>
          <a:p>
            <a:pPr>
              <a:buFont typeface="Wingdings" panose="05000000000000000000" pitchFamily="2" charset="2"/>
              <a:buChar char="Ø"/>
            </a:pPr>
            <a:endParaRPr lang="en-IN" sz="2000" dirty="0">
              <a:solidFill>
                <a:schemeClr val="tx1"/>
              </a:solidFill>
              <a:latin typeface="Montserrat"/>
            </a:endParaRPr>
          </a:p>
        </p:txBody>
      </p:sp>
    </p:spTree>
    <p:extLst>
      <p:ext uri="{BB962C8B-B14F-4D97-AF65-F5344CB8AC3E}">
        <p14:creationId xmlns:p14="http://schemas.microsoft.com/office/powerpoint/2010/main" val="58622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809749"/>
            <a:ext cx="10397987" cy="4048126"/>
          </a:xfrm>
        </p:spPr>
        <p:txBody>
          <a:bodyPr>
            <a:normAutofit/>
          </a:bodyPr>
          <a:lstStyle/>
          <a:p>
            <a:pPr>
              <a:buFont typeface="Wingdings" panose="05000000000000000000" pitchFamily="2" charset="2"/>
              <a:buChar char="Ø"/>
            </a:pPr>
            <a:endParaRPr lang="en-US" sz="2000" dirty="0">
              <a:solidFill>
                <a:srgbClr val="000000"/>
              </a:solidFill>
              <a:latin typeface="Montserrat"/>
            </a:endParaRPr>
          </a:p>
          <a:p>
            <a:pPr>
              <a:buFont typeface="Wingdings" panose="05000000000000000000" pitchFamily="2" charset="2"/>
              <a:buChar char="Ø"/>
            </a:pPr>
            <a:r>
              <a:rPr lang="en-US" sz="2000" dirty="0">
                <a:solidFill>
                  <a:srgbClr val="000000"/>
                </a:solidFill>
                <a:latin typeface="Montserrat"/>
              </a:rPr>
              <a:t>5.</a:t>
            </a:r>
            <a:r>
              <a:rPr lang="en-US" sz="2000" b="0" i="0" dirty="0">
                <a:solidFill>
                  <a:srgbClr val="000000"/>
                </a:solidFill>
                <a:effectLst/>
                <a:latin typeface="Montserrat"/>
              </a:rPr>
              <a:t> 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pPr>
              <a:buFont typeface="Wingdings" panose="05000000000000000000" pitchFamily="2" charset="2"/>
              <a:buChar char="Ø"/>
            </a:pPr>
            <a:r>
              <a:rPr lang="en-US" sz="2000" dirty="0">
                <a:solidFill>
                  <a:srgbClr val="000000"/>
                </a:solidFill>
                <a:latin typeface="Montserrat"/>
              </a:rPr>
              <a:t>Ans : Considering test data as subscriber pool. Customers having top 20% of probability value is selected because of budget constrain which contain 31.2% of customers likely to be churned. Created Low, Medium and High segments and the below grid is formed for the selected customers : </a:t>
            </a:r>
            <a:endParaRPr lang="en-US" sz="2000" b="0" i="0" dirty="0">
              <a:solidFill>
                <a:srgbClr val="000000"/>
              </a:solidFill>
              <a:effectLst/>
              <a:latin typeface="Montserrat"/>
            </a:endParaRPr>
          </a:p>
          <a:p>
            <a:pPr>
              <a:buFont typeface="Wingdings" panose="05000000000000000000" pitchFamily="2" charset="2"/>
              <a:buChar char="Ø"/>
            </a:pPr>
            <a:endParaRPr lang="en-US" sz="2000" dirty="0">
              <a:solidFill>
                <a:srgbClr val="000000"/>
              </a:solidFill>
              <a:latin typeface="Montserrat"/>
            </a:endParaRPr>
          </a:p>
          <a:p>
            <a:pPr>
              <a:buFont typeface="Wingdings" panose="05000000000000000000" pitchFamily="2" charset="2"/>
              <a:buChar char="Ø"/>
            </a:pPr>
            <a:endParaRPr lang="en-US" sz="2000" b="1" dirty="0">
              <a:solidFill>
                <a:srgbClr val="000000"/>
              </a:solidFill>
              <a:latin typeface="Montserrat"/>
            </a:endParaRPr>
          </a:p>
          <a:p>
            <a:pPr>
              <a:buFont typeface="Wingdings" panose="05000000000000000000" pitchFamily="2" charset="2"/>
              <a:buChar char="Ø"/>
            </a:pPr>
            <a:endParaRPr lang="en-IN" sz="2000" dirty="0">
              <a:solidFill>
                <a:schemeClr val="tx1"/>
              </a:solidFill>
              <a:latin typeface="Montserrat"/>
            </a:endParaRPr>
          </a:p>
        </p:txBody>
      </p:sp>
    </p:spTree>
    <p:extLst>
      <p:ext uri="{BB962C8B-B14F-4D97-AF65-F5344CB8AC3E}">
        <p14:creationId xmlns:p14="http://schemas.microsoft.com/office/powerpoint/2010/main" val="313114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Top Line Questions of Interest</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809749"/>
            <a:ext cx="10397987" cy="4048126"/>
          </a:xfrm>
        </p:spPr>
        <p:txBody>
          <a:bodyPr>
            <a:normAutofit/>
          </a:bodyPr>
          <a:lstStyle/>
          <a:p>
            <a:pPr>
              <a:buFont typeface="Wingdings" panose="05000000000000000000" pitchFamily="2" charset="2"/>
              <a:buChar char="Ø"/>
            </a:pPr>
            <a:endParaRPr lang="en-US" sz="2000" dirty="0">
              <a:solidFill>
                <a:srgbClr val="000000"/>
              </a:solidFill>
              <a:latin typeface="Montserrat"/>
            </a:endParaRPr>
          </a:p>
          <a:p>
            <a:pPr>
              <a:buFont typeface="Wingdings" panose="05000000000000000000" pitchFamily="2" charset="2"/>
              <a:buChar char="Ø"/>
            </a:pPr>
            <a:endParaRPr lang="en-US" sz="2000" b="0" i="0" dirty="0">
              <a:solidFill>
                <a:srgbClr val="000000"/>
              </a:solidFill>
              <a:effectLst/>
              <a:latin typeface="Montserrat"/>
            </a:endParaRPr>
          </a:p>
          <a:p>
            <a:pPr>
              <a:buFont typeface="Wingdings" panose="05000000000000000000" pitchFamily="2" charset="2"/>
              <a:buChar char="Ø"/>
            </a:pPr>
            <a:endParaRPr lang="en-US" sz="2000" dirty="0">
              <a:solidFill>
                <a:srgbClr val="000000"/>
              </a:solidFill>
              <a:latin typeface="Montserrat"/>
            </a:endParaRPr>
          </a:p>
          <a:p>
            <a:pPr>
              <a:buFont typeface="Wingdings" panose="05000000000000000000" pitchFamily="2" charset="2"/>
              <a:buChar char="Ø"/>
            </a:pPr>
            <a:endParaRPr lang="en-US" sz="2000" b="1" dirty="0">
              <a:solidFill>
                <a:srgbClr val="000000"/>
              </a:solidFill>
              <a:latin typeface="Montserrat"/>
            </a:endParaRPr>
          </a:p>
          <a:p>
            <a:pPr>
              <a:buFont typeface="Wingdings" panose="05000000000000000000" pitchFamily="2" charset="2"/>
              <a:buChar char="Ø"/>
            </a:pPr>
            <a:endParaRPr lang="en-IN" sz="2000" dirty="0">
              <a:solidFill>
                <a:schemeClr val="tx1"/>
              </a:solidFill>
              <a:latin typeface="Montserrat"/>
            </a:endParaRPr>
          </a:p>
        </p:txBody>
      </p:sp>
      <p:graphicFrame>
        <p:nvGraphicFramePr>
          <p:cNvPr id="5" name="Table 5">
            <a:extLst>
              <a:ext uri="{FF2B5EF4-FFF2-40B4-BE49-F238E27FC236}">
                <a16:creationId xmlns:a16="http://schemas.microsoft.com/office/drawing/2014/main" id="{40B1676E-CB1F-4FBF-A276-575920A4883E}"/>
              </a:ext>
            </a:extLst>
          </p:cNvPr>
          <p:cNvGraphicFramePr>
            <a:graphicFrameLocks noGrp="1"/>
          </p:cNvGraphicFramePr>
          <p:nvPr>
            <p:extLst>
              <p:ext uri="{D42A27DB-BD31-4B8C-83A1-F6EECF244321}">
                <p14:modId xmlns:p14="http://schemas.microsoft.com/office/powerpoint/2010/main" val="3105219651"/>
              </p:ext>
            </p:extLst>
          </p:nvPr>
        </p:nvGraphicFramePr>
        <p:xfrm>
          <a:off x="1323974" y="1885951"/>
          <a:ext cx="8734427" cy="2505075"/>
        </p:xfrm>
        <a:graphic>
          <a:graphicData uri="http://schemas.openxmlformats.org/drawingml/2006/table">
            <a:tbl>
              <a:tblPr firstRow="1" bandRow="1">
                <a:tableStyleId>{5C22544A-7EE6-4342-B048-85BDC9FD1C3A}</a:tableStyleId>
              </a:tblPr>
              <a:tblGrid>
                <a:gridCol w="1972597">
                  <a:extLst>
                    <a:ext uri="{9D8B030D-6E8A-4147-A177-3AD203B41FA5}">
                      <a16:colId xmlns:a16="http://schemas.microsoft.com/office/drawing/2014/main" val="1838925975"/>
                    </a:ext>
                  </a:extLst>
                </a:gridCol>
                <a:gridCol w="2394616">
                  <a:extLst>
                    <a:ext uri="{9D8B030D-6E8A-4147-A177-3AD203B41FA5}">
                      <a16:colId xmlns:a16="http://schemas.microsoft.com/office/drawing/2014/main" val="4180705563"/>
                    </a:ext>
                  </a:extLst>
                </a:gridCol>
                <a:gridCol w="2183607">
                  <a:extLst>
                    <a:ext uri="{9D8B030D-6E8A-4147-A177-3AD203B41FA5}">
                      <a16:colId xmlns:a16="http://schemas.microsoft.com/office/drawing/2014/main" val="2710706426"/>
                    </a:ext>
                  </a:extLst>
                </a:gridCol>
                <a:gridCol w="2183607">
                  <a:extLst>
                    <a:ext uri="{9D8B030D-6E8A-4147-A177-3AD203B41FA5}">
                      <a16:colId xmlns:a16="http://schemas.microsoft.com/office/drawing/2014/main" val="3128760401"/>
                    </a:ext>
                  </a:extLst>
                </a:gridCol>
              </a:tblGrid>
              <a:tr h="501015">
                <a:tc rowSpan="2">
                  <a:txBody>
                    <a:bodyPr/>
                    <a:lstStyle/>
                    <a:p>
                      <a:r>
                        <a:rPr lang="en-US" b="1" dirty="0">
                          <a:solidFill>
                            <a:schemeClr val="tx1"/>
                          </a:solidFill>
                        </a:rPr>
                        <a:t>Probability of churn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1" dirty="0">
                          <a:solidFill>
                            <a:schemeClr val="tx1"/>
                          </a:solidFill>
                        </a:rPr>
                        <a:t>Revenue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2082"/>
                  </a:ext>
                </a:extLst>
              </a:tr>
              <a:tr h="501015">
                <a:tc vMerge="1">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Medium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1220560"/>
                  </a:ext>
                </a:extLst>
              </a:tr>
              <a:tr h="501015">
                <a:tc>
                  <a:txBody>
                    <a:bodyPr/>
                    <a:lstStyle/>
                    <a:p>
                      <a:r>
                        <a:rPr lang="en-US" b="1" dirty="0">
                          <a:solidFill>
                            <a:schemeClr val="tx1"/>
                          </a:solidFill>
                        </a:rPr>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377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467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103679"/>
                  </a:ext>
                </a:extLst>
              </a:tr>
              <a:tr h="501015">
                <a:tc>
                  <a:txBody>
                    <a:bodyPr/>
                    <a:lstStyle/>
                    <a:p>
                      <a:r>
                        <a:rPr lang="en-US" b="1" dirty="0">
                          <a:solidFill>
                            <a:schemeClr val="tx1"/>
                          </a:solidFill>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397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398 (Target)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73261287"/>
                  </a:ext>
                </a:extLst>
              </a:tr>
              <a:tr h="501015">
                <a:tc>
                  <a:txBody>
                    <a:bodyPr/>
                    <a:lstStyle/>
                    <a:p>
                      <a:r>
                        <a:rPr lang="en-US" b="1" dirty="0">
                          <a:solidFill>
                            <a:schemeClr val="tx1"/>
                          </a:solidFill>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507(Target)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dirty="0">
                          <a:solidFill>
                            <a:schemeClr val="tx1"/>
                          </a:solidFill>
                        </a:rPr>
                        <a:t>338(Target)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397480127"/>
                  </a:ext>
                </a:extLst>
              </a:tr>
            </a:tbl>
          </a:graphicData>
        </a:graphic>
      </p:graphicFrame>
      <p:graphicFrame>
        <p:nvGraphicFramePr>
          <p:cNvPr id="6" name="Table 6">
            <a:extLst>
              <a:ext uri="{FF2B5EF4-FFF2-40B4-BE49-F238E27FC236}">
                <a16:creationId xmlns:a16="http://schemas.microsoft.com/office/drawing/2014/main" id="{8CB37BAF-A907-40E6-8663-0BFD984C73EB}"/>
              </a:ext>
            </a:extLst>
          </p:cNvPr>
          <p:cNvGraphicFramePr>
            <a:graphicFrameLocks noGrp="1"/>
          </p:cNvGraphicFramePr>
          <p:nvPr>
            <p:extLst>
              <p:ext uri="{D42A27DB-BD31-4B8C-83A1-F6EECF244321}">
                <p14:modId xmlns:p14="http://schemas.microsoft.com/office/powerpoint/2010/main" val="1829859018"/>
              </p:ext>
            </p:extLst>
          </p:nvPr>
        </p:nvGraphicFramePr>
        <p:xfrm>
          <a:off x="971550" y="4752975"/>
          <a:ext cx="10397986" cy="1737360"/>
        </p:xfrm>
        <a:graphic>
          <a:graphicData uri="http://schemas.openxmlformats.org/drawingml/2006/table">
            <a:tbl>
              <a:tblPr firstRow="1" bandRow="1">
                <a:tableStyleId>{5C22544A-7EE6-4342-B048-85BDC9FD1C3A}</a:tableStyleId>
              </a:tblPr>
              <a:tblGrid>
                <a:gridCol w="10397986">
                  <a:extLst>
                    <a:ext uri="{9D8B030D-6E8A-4147-A177-3AD203B41FA5}">
                      <a16:colId xmlns:a16="http://schemas.microsoft.com/office/drawing/2014/main" val="594259047"/>
                    </a:ext>
                  </a:extLst>
                </a:gridCol>
              </a:tblGrid>
              <a:tr h="1457324">
                <a:tc>
                  <a:txBody>
                    <a:bodyPr/>
                    <a:lstStyle/>
                    <a:p>
                      <a:r>
                        <a:rPr lang="en-US" b="0" dirty="0">
                          <a:solidFill>
                            <a:schemeClr val="tx1"/>
                          </a:solidFill>
                        </a:rPr>
                        <a:t>Customers having high churn rate and high revenue, high churn rate and medium revenue, medium churn rate and high revenue were targeted and those customer details were saved in the below location as .csv file : </a:t>
                      </a:r>
                    </a:p>
                    <a:p>
                      <a:endParaRPr lang="en-US" b="0" dirty="0">
                        <a:solidFill>
                          <a:schemeClr val="tx1"/>
                        </a:solidFill>
                      </a:endParaRPr>
                    </a:p>
                    <a:p>
                      <a:r>
                        <a:rPr lang="en-IN" sz="1800" b="0" i="1" dirty="0">
                          <a:solidFill>
                            <a:schemeClr val="tx1"/>
                          </a:solidFill>
                        </a:rPr>
                        <a:t>C:\Jig19936\CapstoneProject\final\TargetCustomers_proactiveRetention.csv</a:t>
                      </a:r>
                      <a:endParaRPr lang="en-US" b="0" dirty="0">
                        <a:solidFill>
                          <a:schemeClr val="tx1"/>
                        </a:solidFill>
                      </a:endParaRPr>
                    </a:p>
                    <a:p>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0851171"/>
                  </a:ext>
                </a:extLst>
              </a:tr>
            </a:tbl>
          </a:graphicData>
        </a:graphic>
      </p:graphicFrame>
    </p:spTree>
    <p:extLst>
      <p:ext uri="{BB962C8B-B14F-4D97-AF65-F5344CB8AC3E}">
        <p14:creationId xmlns:p14="http://schemas.microsoft.com/office/powerpoint/2010/main" val="275673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D365-06B4-4EA0-8A6D-12911C8FEA09}"/>
              </a:ext>
            </a:extLst>
          </p:cNvPr>
          <p:cNvSpPr>
            <a:spLocks noGrp="1"/>
          </p:cNvSpPr>
          <p:nvPr>
            <p:ph type="title"/>
          </p:nvPr>
        </p:nvSpPr>
        <p:spPr>
          <a:xfrm>
            <a:off x="838200" y="325370"/>
            <a:ext cx="10515600" cy="628788"/>
          </a:xfrm>
          <a:noFill/>
          <a:ln>
            <a:solidFill>
              <a:schemeClr val="accent6">
                <a:lumMod val="75000"/>
              </a:schemeClr>
            </a:solidFill>
          </a:ln>
        </p:spPr>
        <p:txBody>
          <a:bodyPr>
            <a:normAutofit fontScale="90000"/>
          </a:bodyPr>
          <a:lstStyle/>
          <a:p>
            <a:pPr algn="ctr"/>
            <a:r>
              <a:rPr lang="en-IN" sz="4000" dirty="0"/>
              <a:t>Agenda</a:t>
            </a:r>
            <a:endParaRPr lang="en-IN" dirty="0"/>
          </a:p>
        </p:txBody>
      </p:sp>
      <p:sp>
        <p:nvSpPr>
          <p:cNvPr id="3" name="Content Placeholder 2">
            <a:extLst>
              <a:ext uri="{FF2B5EF4-FFF2-40B4-BE49-F238E27FC236}">
                <a16:creationId xmlns:a16="http://schemas.microsoft.com/office/drawing/2014/main" id="{2B5F501E-C13B-47EB-ADF7-A94DC4ABCD76}"/>
              </a:ext>
            </a:extLst>
          </p:cNvPr>
          <p:cNvSpPr>
            <a:spLocks noGrp="1"/>
          </p:cNvSpPr>
          <p:nvPr>
            <p:ph idx="1"/>
          </p:nvPr>
        </p:nvSpPr>
        <p:spPr>
          <a:xfrm>
            <a:off x="1514475" y="1571625"/>
            <a:ext cx="8439150" cy="4605338"/>
          </a:xfrm>
        </p:spPr>
        <p:txBody>
          <a:bodyPr>
            <a:normAutofit/>
          </a:bodyPr>
          <a:lstStyle/>
          <a:p>
            <a:r>
              <a:rPr lang="en-IN" sz="1800" dirty="0"/>
              <a:t>Project Synopsis</a:t>
            </a:r>
          </a:p>
          <a:p>
            <a:r>
              <a:rPr lang="en-US" dirty="0"/>
              <a:t>Understanding Data : Data Quality Report and Variable Profiling</a:t>
            </a:r>
            <a:endParaRPr lang="en-IN" sz="1800" dirty="0"/>
          </a:p>
          <a:p>
            <a:r>
              <a:rPr lang="en-US" dirty="0"/>
              <a:t>Data Preparation : Outlier Treatment and Missing Value Imputation</a:t>
            </a:r>
          </a:p>
          <a:p>
            <a:r>
              <a:rPr lang="en-US" dirty="0"/>
              <a:t>Feature Engineering: Derived variables creation </a:t>
            </a:r>
          </a:p>
          <a:p>
            <a:r>
              <a:rPr lang="en-US" dirty="0"/>
              <a:t>Model Building</a:t>
            </a:r>
          </a:p>
          <a:p>
            <a:r>
              <a:rPr lang="en-US" dirty="0"/>
              <a:t>Final Model Validation</a:t>
            </a:r>
          </a:p>
          <a:p>
            <a:r>
              <a:rPr lang="en-US" dirty="0"/>
              <a:t>Top Line Questions of Interest</a:t>
            </a:r>
          </a:p>
          <a:p>
            <a:endParaRPr lang="en-US" dirty="0"/>
          </a:p>
          <a:p>
            <a:endParaRPr lang="en-IN" sz="1800" dirty="0"/>
          </a:p>
          <a:p>
            <a:endParaRPr lang="en-IN" sz="1800" dirty="0"/>
          </a:p>
        </p:txBody>
      </p:sp>
      <p:sp>
        <p:nvSpPr>
          <p:cNvPr id="4" name="Content Placeholder 2">
            <a:extLst>
              <a:ext uri="{FF2B5EF4-FFF2-40B4-BE49-F238E27FC236}">
                <a16:creationId xmlns:a16="http://schemas.microsoft.com/office/drawing/2014/main" id="{B327DBCF-94F6-472D-95AC-33AEB70D5D2A}"/>
              </a:ext>
            </a:extLst>
          </p:cNvPr>
          <p:cNvSpPr txBox="1">
            <a:spLocks/>
          </p:cNvSpPr>
          <p:nvPr/>
        </p:nvSpPr>
        <p:spPr>
          <a:xfrm>
            <a:off x="6096000" y="1482102"/>
            <a:ext cx="5467066" cy="5050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p>
        </p:txBody>
      </p:sp>
    </p:spTree>
    <p:extLst>
      <p:ext uri="{BB962C8B-B14F-4D97-AF65-F5344CB8AC3E}">
        <p14:creationId xmlns:p14="http://schemas.microsoft.com/office/powerpoint/2010/main" val="105477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3003-1C70-435F-89BC-F2BED02CF69D}"/>
              </a:ext>
            </a:extLst>
          </p:cNvPr>
          <p:cNvSpPr>
            <a:spLocks noGrp="1"/>
          </p:cNvSpPr>
          <p:nvPr>
            <p:ph type="title"/>
          </p:nvPr>
        </p:nvSpPr>
        <p:spPr>
          <a:xfrm>
            <a:off x="838200" y="365126"/>
            <a:ext cx="10515600" cy="907084"/>
          </a:xfrm>
          <a:ln>
            <a:solidFill>
              <a:schemeClr val="accent6">
                <a:lumMod val="75000"/>
              </a:schemeClr>
            </a:solidFill>
          </a:ln>
        </p:spPr>
        <p:txBody>
          <a:bodyPr>
            <a:normAutofit/>
          </a:bodyPr>
          <a:lstStyle/>
          <a:p>
            <a:pPr algn="ctr"/>
            <a:r>
              <a:rPr lang="en-IN" sz="4000" dirty="0"/>
              <a:t>Project Synopsis</a:t>
            </a:r>
          </a:p>
        </p:txBody>
      </p:sp>
      <p:grpSp>
        <p:nvGrpSpPr>
          <p:cNvPr id="4" name="Group 3">
            <a:extLst>
              <a:ext uri="{FF2B5EF4-FFF2-40B4-BE49-F238E27FC236}">
                <a16:creationId xmlns:a16="http://schemas.microsoft.com/office/drawing/2014/main" id="{812FF7D2-9F60-462E-AC99-EE57C15B7DFA}"/>
              </a:ext>
            </a:extLst>
          </p:cNvPr>
          <p:cNvGrpSpPr/>
          <p:nvPr/>
        </p:nvGrpSpPr>
        <p:grpSpPr>
          <a:xfrm>
            <a:off x="838200" y="1802295"/>
            <a:ext cx="10515600" cy="1371227"/>
            <a:chOff x="838200" y="1802296"/>
            <a:chExt cx="10515600" cy="1139687"/>
          </a:xfrm>
        </p:grpSpPr>
        <p:sp>
          <p:nvSpPr>
            <p:cNvPr id="5" name="Rectangle 4">
              <a:extLst>
                <a:ext uri="{FF2B5EF4-FFF2-40B4-BE49-F238E27FC236}">
                  <a16:creationId xmlns:a16="http://schemas.microsoft.com/office/drawing/2014/main" id="{449395EA-FB0E-40C7-B7D1-BA0E00164021}"/>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C82FB363-1F4D-492F-A039-E3DD42464C77}"/>
                </a:ext>
              </a:extLst>
            </p:cNvPr>
            <p:cNvGrpSpPr/>
            <p:nvPr/>
          </p:nvGrpSpPr>
          <p:grpSpPr>
            <a:xfrm>
              <a:off x="838200" y="1802296"/>
              <a:ext cx="3057939" cy="1139687"/>
              <a:chOff x="838200" y="1802296"/>
              <a:chExt cx="3057939" cy="1139687"/>
            </a:xfrm>
            <a:solidFill>
              <a:schemeClr val="accent1">
                <a:lumMod val="50000"/>
              </a:schemeClr>
            </a:solidFill>
          </p:grpSpPr>
          <p:sp>
            <p:nvSpPr>
              <p:cNvPr id="7" name="Rectangle 6">
                <a:extLst>
                  <a:ext uri="{FF2B5EF4-FFF2-40B4-BE49-F238E27FC236}">
                    <a16:creationId xmlns:a16="http://schemas.microsoft.com/office/drawing/2014/main" id="{D1AB7265-38D2-490D-8BF3-7FDB4A5436F1}"/>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Background</a:t>
                </a:r>
              </a:p>
            </p:txBody>
          </p:sp>
          <p:sp>
            <p:nvSpPr>
              <p:cNvPr id="8" name="Arrow: Right 7">
                <a:extLst>
                  <a:ext uri="{FF2B5EF4-FFF2-40B4-BE49-F238E27FC236}">
                    <a16:creationId xmlns:a16="http://schemas.microsoft.com/office/drawing/2014/main" id="{199A57E1-7CEA-4689-9091-9C55928F1AE0}"/>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9" name="TextBox 8">
            <a:extLst>
              <a:ext uri="{FF2B5EF4-FFF2-40B4-BE49-F238E27FC236}">
                <a16:creationId xmlns:a16="http://schemas.microsoft.com/office/drawing/2014/main" id="{59C721C8-E99A-4753-BF0F-E48F5CD81936}"/>
              </a:ext>
            </a:extLst>
          </p:cNvPr>
          <p:cNvSpPr txBox="1"/>
          <p:nvPr/>
        </p:nvSpPr>
        <p:spPr>
          <a:xfrm>
            <a:off x="3947492" y="1897705"/>
            <a:ext cx="7311058" cy="1323439"/>
          </a:xfrm>
          <a:prstGeom prst="rect">
            <a:avLst/>
          </a:prstGeom>
          <a:noFill/>
        </p:spPr>
        <p:txBody>
          <a:bodyPr wrap="square" rtlCol="0">
            <a:spAutoFit/>
          </a:bodyPr>
          <a:lstStyle/>
          <a:p>
            <a:r>
              <a:rPr lang="en-US" sz="1600" dirty="0"/>
              <a:t>Telecom industry level survey reports have been just released. Mobicom is concerned that Market environment of rising churn and declining ARPU will hit them hard as churn rate of customers is relatively high at Mobicom. Currently they are using a reactive strategy when the customer calls in to close the account.</a:t>
            </a:r>
            <a:endParaRPr lang="en-IN" sz="1600" dirty="0"/>
          </a:p>
        </p:txBody>
      </p:sp>
      <p:grpSp>
        <p:nvGrpSpPr>
          <p:cNvPr id="10" name="Group 9">
            <a:extLst>
              <a:ext uri="{FF2B5EF4-FFF2-40B4-BE49-F238E27FC236}">
                <a16:creationId xmlns:a16="http://schemas.microsoft.com/office/drawing/2014/main" id="{FCF4575D-73F8-423F-85A1-8D8C721FDDA9}"/>
              </a:ext>
            </a:extLst>
          </p:cNvPr>
          <p:cNvGrpSpPr/>
          <p:nvPr/>
        </p:nvGrpSpPr>
        <p:grpSpPr>
          <a:xfrm>
            <a:off x="838200" y="3332797"/>
            <a:ext cx="10515600" cy="1315720"/>
            <a:chOff x="838200" y="1802296"/>
            <a:chExt cx="10515600" cy="1139687"/>
          </a:xfrm>
        </p:grpSpPr>
        <p:sp>
          <p:nvSpPr>
            <p:cNvPr id="11" name="Rectangle 10">
              <a:extLst>
                <a:ext uri="{FF2B5EF4-FFF2-40B4-BE49-F238E27FC236}">
                  <a16:creationId xmlns:a16="http://schemas.microsoft.com/office/drawing/2014/main" id="{74B54C0E-AA12-49F3-A4FA-E73FAEDF86A6}"/>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104DF33A-DB02-4279-9F0C-55F3BC8D2C1B}"/>
                </a:ext>
              </a:extLst>
            </p:cNvPr>
            <p:cNvGrpSpPr/>
            <p:nvPr/>
          </p:nvGrpSpPr>
          <p:grpSpPr>
            <a:xfrm>
              <a:off x="838200" y="1802296"/>
              <a:ext cx="3057939" cy="1139687"/>
              <a:chOff x="838200" y="1802296"/>
              <a:chExt cx="3057939" cy="1139687"/>
            </a:xfrm>
            <a:solidFill>
              <a:schemeClr val="accent1">
                <a:lumMod val="50000"/>
              </a:schemeClr>
            </a:solidFill>
          </p:grpSpPr>
          <p:sp>
            <p:nvSpPr>
              <p:cNvPr id="13" name="Rectangle 12">
                <a:extLst>
                  <a:ext uri="{FF2B5EF4-FFF2-40B4-BE49-F238E27FC236}">
                    <a16:creationId xmlns:a16="http://schemas.microsoft.com/office/drawing/2014/main" id="{8041BBB5-3A2F-47C2-A09E-753FBC7C6E57}"/>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Objective</a:t>
                </a:r>
              </a:p>
            </p:txBody>
          </p:sp>
          <p:sp>
            <p:nvSpPr>
              <p:cNvPr id="14" name="Arrow: Right 13">
                <a:extLst>
                  <a:ext uri="{FF2B5EF4-FFF2-40B4-BE49-F238E27FC236}">
                    <a16:creationId xmlns:a16="http://schemas.microsoft.com/office/drawing/2014/main" id="{E996B669-239C-452F-809A-C7D3C9D76547}"/>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5" name="TextBox 14">
            <a:extLst>
              <a:ext uri="{FF2B5EF4-FFF2-40B4-BE49-F238E27FC236}">
                <a16:creationId xmlns:a16="http://schemas.microsoft.com/office/drawing/2014/main" id="{DB4BA017-CE74-423B-8F95-B0B8250615FB}"/>
              </a:ext>
            </a:extLst>
          </p:cNvPr>
          <p:cNvSpPr txBox="1"/>
          <p:nvPr/>
        </p:nvSpPr>
        <p:spPr>
          <a:xfrm>
            <a:off x="3465443" y="3450589"/>
            <a:ext cx="7457661" cy="1077218"/>
          </a:xfrm>
          <a:prstGeom prst="rect">
            <a:avLst/>
          </a:prstGeom>
          <a:noFill/>
        </p:spPr>
        <p:txBody>
          <a:bodyPr wrap="square" rtlCol="0">
            <a:spAutoFit/>
          </a:bodyPr>
          <a:lstStyle/>
          <a:p>
            <a:pPr lvl="1"/>
            <a:r>
              <a:rPr lang="en-US" sz="1600" dirty="0"/>
              <a:t>Mobicom is planning to roll out targeted pro-active retention programs. To be able to effectively drive these retention strategies, a few questions of interest requires data-based insights and recommendations relating to customer churn.</a:t>
            </a:r>
            <a:endParaRPr lang="en-IN" sz="1600" dirty="0"/>
          </a:p>
        </p:txBody>
      </p:sp>
      <p:grpSp>
        <p:nvGrpSpPr>
          <p:cNvPr id="16" name="Group 15">
            <a:extLst>
              <a:ext uri="{FF2B5EF4-FFF2-40B4-BE49-F238E27FC236}">
                <a16:creationId xmlns:a16="http://schemas.microsoft.com/office/drawing/2014/main" id="{36CD7720-0DA8-468D-96B0-32918B8ABA00}"/>
              </a:ext>
            </a:extLst>
          </p:cNvPr>
          <p:cNvGrpSpPr/>
          <p:nvPr/>
        </p:nvGrpSpPr>
        <p:grpSpPr>
          <a:xfrm>
            <a:off x="838200" y="4989145"/>
            <a:ext cx="10515600" cy="1069555"/>
            <a:chOff x="838200" y="1802296"/>
            <a:chExt cx="10515600" cy="1139687"/>
          </a:xfrm>
        </p:grpSpPr>
        <p:sp>
          <p:nvSpPr>
            <p:cNvPr id="17" name="Rectangle 16">
              <a:extLst>
                <a:ext uri="{FF2B5EF4-FFF2-40B4-BE49-F238E27FC236}">
                  <a16:creationId xmlns:a16="http://schemas.microsoft.com/office/drawing/2014/main" id="{03BACE2E-BABE-426E-B214-17AE332048D8}"/>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a:extLst>
                <a:ext uri="{FF2B5EF4-FFF2-40B4-BE49-F238E27FC236}">
                  <a16:creationId xmlns:a16="http://schemas.microsoft.com/office/drawing/2014/main" id="{C85EBE2D-3E77-4565-8208-8C1A3235F888}"/>
                </a:ext>
              </a:extLst>
            </p:cNvPr>
            <p:cNvGrpSpPr/>
            <p:nvPr/>
          </p:nvGrpSpPr>
          <p:grpSpPr>
            <a:xfrm>
              <a:off x="838200" y="1802296"/>
              <a:ext cx="3057939" cy="1139687"/>
              <a:chOff x="838200" y="1802296"/>
              <a:chExt cx="3057939" cy="1139687"/>
            </a:xfrm>
            <a:solidFill>
              <a:schemeClr val="accent1">
                <a:lumMod val="50000"/>
              </a:schemeClr>
            </a:solidFill>
          </p:grpSpPr>
          <p:sp>
            <p:nvSpPr>
              <p:cNvPr id="19" name="Rectangle 18">
                <a:extLst>
                  <a:ext uri="{FF2B5EF4-FFF2-40B4-BE49-F238E27FC236}">
                    <a16:creationId xmlns:a16="http://schemas.microsoft.com/office/drawing/2014/main" id="{5561711D-ED65-4B13-B40D-86971DFDBD97}"/>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Available Data</a:t>
                </a:r>
              </a:p>
            </p:txBody>
          </p:sp>
          <p:sp>
            <p:nvSpPr>
              <p:cNvPr id="20" name="Arrow: Right 19">
                <a:extLst>
                  <a:ext uri="{FF2B5EF4-FFF2-40B4-BE49-F238E27FC236}">
                    <a16:creationId xmlns:a16="http://schemas.microsoft.com/office/drawing/2014/main" id="{ED2C8164-41F1-46AF-892C-75D7599ECAE1}"/>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1" name="TextBox 20">
            <a:extLst>
              <a:ext uri="{FF2B5EF4-FFF2-40B4-BE49-F238E27FC236}">
                <a16:creationId xmlns:a16="http://schemas.microsoft.com/office/drawing/2014/main" id="{A101732C-17BD-4899-AB6F-2CC8A12682EB}"/>
              </a:ext>
            </a:extLst>
          </p:cNvPr>
          <p:cNvSpPr txBox="1"/>
          <p:nvPr/>
        </p:nvSpPr>
        <p:spPr>
          <a:xfrm>
            <a:off x="3896139" y="5354645"/>
            <a:ext cx="6203675" cy="338554"/>
          </a:xfrm>
          <a:prstGeom prst="rect">
            <a:avLst/>
          </a:prstGeom>
          <a:noFill/>
        </p:spPr>
        <p:txBody>
          <a:bodyPr wrap="square" rtlCol="0">
            <a:spAutoFit/>
          </a:bodyPr>
          <a:lstStyle/>
          <a:p>
            <a:pPr lvl="1"/>
            <a:r>
              <a:rPr lang="en-IN" sz="1600" dirty="0"/>
              <a:t>Data is provided by Jigsaw Academy for capstone project.</a:t>
            </a:r>
          </a:p>
        </p:txBody>
      </p:sp>
    </p:spTree>
    <p:extLst>
      <p:ext uri="{BB962C8B-B14F-4D97-AF65-F5344CB8AC3E}">
        <p14:creationId xmlns:p14="http://schemas.microsoft.com/office/powerpoint/2010/main" val="296478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latin typeface="+mj-lt"/>
              </a:rPr>
              <a:t>Understanding Data</a:t>
            </a:r>
            <a:endParaRPr lang="en-IN" dirty="0">
              <a:solidFill>
                <a:schemeClr val="accent1">
                  <a:lumMod val="75000"/>
                </a:schemeClr>
              </a:solidFill>
              <a:latin typeface="+mj-lt"/>
            </a:endParaRP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1714500"/>
            <a:ext cx="10397987" cy="4329942"/>
          </a:xfrm>
        </p:spPr>
        <p:txBody>
          <a:bodyPr>
            <a:normAutofit fontScale="92500" lnSpcReduction="20000"/>
          </a:bodyPr>
          <a:lstStyle/>
          <a:p>
            <a:pPr>
              <a:buFont typeface="Wingdings" panose="05000000000000000000" pitchFamily="2" charset="2"/>
              <a:buChar char="Ø"/>
            </a:pPr>
            <a:r>
              <a:rPr lang="en-US" sz="2000" dirty="0"/>
              <a:t>A data quality report is created for all the variables with columns: variable name, Datatype, NoOfRecords, UniqueRecords, DataAvailablePercent, MissingPercent and summary details like Mean, Median etc. , and saved the file in the below location :</a:t>
            </a:r>
          </a:p>
          <a:p>
            <a:pPr marL="0" indent="0">
              <a:buNone/>
            </a:pPr>
            <a:r>
              <a:rPr lang="en-IN" sz="2000" dirty="0"/>
              <a:t>       </a:t>
            </a:r>
            <a:r>
              <a:rPr lang="en-IN" sz="2000" i="1" dirty="0"/>
              <a:t>C:\Jig19936\CapstoneProject\final\dataQualityReport.csv</a:t>
            </a:r>
          </a:p>
          <a:p>
            <a:pPr>
              <a:buFont typeface="Wingdings" panose="05000000000000000000" pitchFamily="2" charset="2"/>
              <a:buChar char="Ø"/>
            </a:pPr>
            <a:r>
              <a:rPr lang="en-IN" sz="2000" dirty="0"/>
              <a:t>14 Predictor variables , having more than 15% missing values were omitted from the analysis. </a:t>
            </a:r>
          </a:p>
          <a:p>
            <a:pPr>
              <a:buFont typeface="Wingdings" panose="05000000000000000000" pitchFamily="2" charset="2"/>
              <a:buChar char="Ø"/>
            </a:pPr>
            <a:r>
              <a:rPr lang="en-IN" sz="2000" dirty="0"/>
              <a:t>Decile binning is used to find out trend in event rate for continuous variables. The variables which doesn’t possess any trend in event rate (and not important) were omitted. The analysis is stored in the below location as csv file :</a:t>
            </a:r>
          </a:p>
          <a:p>
            <a:pPr marL="0" indent="0">
              <a:buNone/>
            </a:pPr>
            <a:r>
              <a:rPr lang="en-IN" sz="2000" i="1" dirty="0"/>
              <a:t>	C:\Jig19936\CapstoneProject\final\decile_continuous_data.csv</a:t>
            </a:r>
            <a:endParaRPr lang="en-IN" sz="2000" dirty="0"/>
          </a:p>
          <a:p>
            <a:pPr>
              <a:buFont typeface="Wingdings" panose="05000000000000000000" pitchFamily="2" charset="2"/>
              <a:buChar char="Ø"/>
            </a:pPr>
            <a:r>
              <a:rPr lang="en-IN" sz="2000" dirty="0"/>
              <a:t>Event rate for each level in a categorical variable is computed. For categorical variables having a large no of levels, no of levels were reduced. Levels with similar event rate were clubbed together. The analysis is stored in the below location: </a:t>
            </a:r>
          </a:p>
          <a:p>
            <a:pPr marL="0" indent="0">
              <a:buNone/>
            </a:pPr>
            <a:r>
              <a:rPr lang="en-IN" sz="2000" i="1" dirty="0"/>
              <a:t>	C:\Jig19936\CapstoneProject\final\profile_categorical_data.csv</a:t>
            </a: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422394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Data Preparation</a:t>
            </a:r>
            <a:endParaRPr lang="en-IN" dirty="0">
              <a:solidFill>
                <a:schemeClr val="accent1">
                  <a:lumMod val="75000"/>
                </a:schemeClr>
              </a:solidFill>
              <a:latin typeface="+mj-lt"/>
            </a:endParaRP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2228850"/>
            <a:ext cx="10397987" cy="3333750"/>
          </a:xfrm>
        </p:spPr>
        <p:txBody>
          <a:bodyPr>
            <a:normAutofit/>
          </a:bodyPr>
          <a:lstStyle/>
          <a:p>
            <a:pPr>
              <a:buFont typeface="Wingdings" panose="05000000000000000000" pitchFamily="2" charset="2"/>
              <a:buChar char="Ø"/>
            </a:pPr>
            <a:r>
              <a:rPr lang="en-IN" sz="2000" b="1" dirty="0"/>
              <a:t>Outlier Treatment </a:t>
            </a:r>
            <a:r>
              <a:rPr lang="en-IN" sz="2000" dirty="0"/>
              <a:t>: Box plot analysis is used to identify and eliminate outliers from the data.</a:t>
            </a:r>
          </a:p>
          <a:p>
            <a:pPr>
              <a:buFont typeface="Wingdings" panose="05000000000000000000" pitchFamily="2" charset="2"/>
              <a:buChar char="Ø"/>
            </a:pPr>
            <a:r>
              <a:rPr lang="en-IN" sz="2000" b="1" dirty="0"/>
              <a:t>Missing Value Treatment </a:t>
            </a:r>
            <a:r>
              <a:rPr lang="en-IN" sz="2000" dirty="0"/>
              <a:t>:</a:t>
            </a:r>
          </a:p>
          <a:p>
            <a:pPr lvl="1">
              <a:buFont typeface="Wingdings" panose="05000000000000000000" pitchFamily="2" charset="2"/>
              <a:buChar char="q"/>
            </a:pPr>
            <a:r>
              <a:rPr lang="en-IN" sz="1800" dirty="0"/>
              <a:t>For variables having less no of missing values, the entire row is deleted. </a:t>
            </a:r>
          </a:p>
          <a:p>
            <a:pPr lvl="1">
              <a:buFont typeface="Wingdings" panose="05000000000000000000" pitchFamily="2" charset="2"/>
              <a:buChar char="q"/>
            </a:pPr>
            <a:r>
              <a:rPr lang="en-IN" sz="1800" dirty="0"/>
              <a:t>For continuous variables having large no of missing values, imputation is done based on churn rate association.</a:t>
            </a:r>
          </a:p>
          <a:p>
            <a:pPr lvl="1">
              <a:buFont typeface="Wingdings" panose="05000000000000000000" pitchFamily="2" charset="2"/>
              <a:buChar char="q"/>
            </a:pPr>
            <a:r>
              <a:rPr lang="en-IN" sz="1800" dirty="0"/>
              <a:t>For categorical variables, level having similar churn rate as that of missing values were imputed. </a:t>
            </a:r>
          </a:p>
          <a:p>
            <a:pPr lvl="1">
              <a:buFont typeface="Wingdings" panose="05000000000000000000" pitchFamily="2" charset="2"/>
              <a:buChar char="q"/>
            </a:pPr>
            <a:endParaRPr lang="en-IN" sz="1800" dirty="0"/>
          </a:p>
          <a:p>
            <a:pPr>
              <a:buFont typeface="Wingdings" panose="05000000000000000000" pitchFamily="2" charset="2"/>
              <a:buChar char="Ø"/>
            </a:pPr>
            <a:endParaRPr lang="en-IN"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75297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Feature Engineering</a:t>
            </a:r>
            <a:endParaRPr lang="en-IN" dirty="0">
              <a:solidFill>
                <a:schemeClr val="accent1">
                  <a:lumMod val="75000"/>
                </a:schemeClr>
              </a:solidFill>
              <a:latin typeface="+mj-lt"/>
            </a:endParaRP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2038350"/>
            <a:ext cx="10397987" cy="3524250"/>
          </a:xfrm>
        </p:spPr>
        <p:txBody>
          <a:bodyPr>
            <a:normAutofit lnSpcReduction="10000"/>
          </a:bodyPr>
          <a:lstStyle/>
          <a:p>
            <a:pPr>
              <a:buFont typeface="Wingdings" panose="05000000000000000000" pitchFamily="2" charset="2"/>
              <a:buChar char="Ø"/>
            </a:pPr>
            <a:r>
              <a:rPr lang="en-US" sz="2000" dirty="0"/>
              <a:t>Created new variables out of existing predictor variables to help us aid in model accuracy and answer some to line business questions.</a:t>
            </a:r>
          </a:p>
          <a:p>
            <a:pPr>
              <a:buFont typeface="Wingdings" panose="05000000000000000000" pitchFamily="2" charset="2"/>
              <a:buChar char="Ø"/>
            </a:pPr>
            <a:r>
              <a:rPr lang="en-US" sz="2000" dirty="0"/>
              <a:t>Below are the variables and explanation:</a:t>
            </a:r>
          </a:p>
          <a:p>
            <a:pPr marL="400050" lvl="1" indent="0">
              <a:buNone/>
            </a:pPr>
            <a:r>
              <a:rPr lang="en-US" sz="1800" dirty="0"/>
              <a:t>1. optimal : ovrrev_Mean/</a:t>
            </a:r>
            <a:r>
              <a:rPr lang="en-US" sz="1800" dirty="0" err="1"/>
              <a:t>totrev</a:t>
            </a:r>
            <a:r>
              <a:rPr lang="en-US" sz="1800" dirty="0"/>
              <a:t> </a:t>
            </a:r>
            <a:r>
              <a:rPr lang="en-US" sz="1800" dirty="0">
                <a:sym typeface="Wingdings" panose="05000000000000000000" pitchFamily="2" charset="2"/>
              </a:rPr>
              <a:t> used as a proxy for optimal and non-optimal plans, higher values indicate non-optimal customers. </a:t>
            </a:r>
          </a:p>
          <a:p>
            <a:pPr marL="400050" lvl="1" indent="0">
              <a:buNone/>
            </a:pPr>
            <a:r>
              <a:rPr lang="en-US" sz="1800" dirty="0">
                <a:sym typeface="Wingdings" panose="05000000000000000000" pitchFamily="2" charset="2"/>
              </a:rPr>
              <a:t>2. netquality : comp_vce_Mean/plcd_vce_Mean  used to </a:t>
            </a:r>
            <a:r>
              <a:rPr lang="en-US" sz="1800" dirty="0" err="1">
                <a:sym typeface="Wingdings" panose="05000000000000000000" pitchFamily="2" charset="2"/>
              </a:rPr>
              <a:t>analyse</a:t>
            </a:r>
            <a:r>
              <a:rPr lang="en-US" sz="1800" dirty="0">
                <a:sym typeface="Wingdings" panose="05000000000000000000" pitchFamily="2" charset="2"/>
              </a:rPr>
              <a:t> the network quality .</a:t>
            </a:r>
          </a:p>
          <a:p>
            <a:pPr marL="400050" lvl="1" indent="0">
              <a:buNone/>
            </a:pPr>
            <a:r>
              <a:rPr lang="en-US" sz="1800" dirty="0">
                <a:sym typeface="Wingdings" panose="05000000000000000000" pitchFamily="2" charset="2"/>
              </a:rPr>
              <a:t>3. rectal : Indicator variable derived from the variable “</a:t>
            </a:r>
            <a:r>
              <a:rPr lang="en-US" sz="1800" dirty="0" err="1">
                <a:sym typeface="Wingdings" panose="05000000000000000000" pitchFamily="2" charset="2"/>
              </a:rPr>
              <a:t>retdays</a:t>
            </a:r>
            <a:r>
              <a:rPr lang="en-US" sz="1800" dirty="0">
                <a:sym typeface="Wingdings" panose="05000000000000000000" pitchFamily="2" charset="2"/>
              </a:rPr>
              <a:t>” to understand whether a customer made a retention call or not. </a:t>
            </a:r>
          </a:p>
          <a:p>
            <a:pPr marL="400050" lvl="1" indent="0">
              <a:buNone/>
            </a:pPr>
            <a:r>
              <a:rPr lang="en-US" sz="1800" dirty="0">
                <a:sym typeface="Wingdings" panose="05000000000000000000" pitchFamily="2" charset="2"/>
              </a:rPr>
              <a:t>4. </a:t>
            </a:r>
            <a:r>
              <a:rPr lang="en-US" sz="1800" dirty="0" err="1">
                <a:sym typeface="Wingdings" panose="05000000000000000000" pitchFamily="2" charset="2"/>
              </a:rPr>
              <a:t>month_dummy</a:t>
            </a:r>
            <a:r>
              <a:rPr lang="en-US" sz="1800" dirty="0">
                <a:sym typeface="Wingdings" panose="05000000000000000000" pitchFamily="2" charset="2"/>
              </a:rPr>
              <a:t> : Categorical variable created from the variable months, bases on event rate.</a:t>
            </a:r>
            <a:endParaRPr lang="en-IN" sz="18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335379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Model Building</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2038350"/>
            <a:ext cx="10397987" cy="3524250"/>
          </a:xfrm>
        </p:spPr>
        <p:txBody>
          <a:bodyPr>
            <a:normAutofit lnSpcReduction="10000"/>
          </a:bodyPr>
          <a:lstStyle/>
          <a:p>
            <a:pPr>
              <a:buFont typeface="Wingdings" panose="05000000000000000000" pitchFamily="2" charset="2"/>
              <a:buChar char="Ø"/>
            </a:pPr>
            <a:endParaRPr lang="en-IN" sz="2000" dirty="0"/>
          </a:p>
          <a:p>
            <a:pPr>
              <a:buFont typeface="Wingdings" panose="05000000000000000000" pitchFamily="2" charset="2"/>
              <a:buChar char="Ø"/>
            </a:pPr>
            <a:r>
              <a:rPr lang="en-US" sz="2000" dirty="0"/>
              <a:t>Divided the total data into 70% train and 30% test datasets, and primary logistic regression model is built.</a:t>
            </a:r>
          </a:p>
          <a:p>
            <a:pPr>
              <a:buFont typeface="Wingdings" panose="05000000000000000000" pitchFamily="2" charset="2"/>
              <a:buChar char="Ø"/>
            </a:pPr>
            <a:r>
              <a:rPr lang="en-US" sz="2000" dirty="0"/>
              <a:t>Made dummy variables for categorical variable levels having significance. </a:t>
            </a:r>
          </a:p>
          <a:p>
            <a:pPr>
              <a:buFont typeface="Wingdings" panose="05000000000000000000" pitchFamily="2" charset="2"/>
              <a:buChar char="Ø"/>
            </a:pPr>
            <a:r>
              <a:rPr lang="en-US" sz="2000" dirty="0"/>
              <a:t>Several iterations were made by eliminating non-significant variables and model satisfying the below condition is finalized. </a:t>
            </a:r>
          </a:p>
          <a:p>
            <a:pPr lvl="1">
              <a:buFont typeface="Wingdings" panose="05000000000000000000" pitchFamily="2" charset="2"/>
              <a:buChar char="q"/>
            </a:pPr>
            <a:r>
              <a:rPr lang="en-US" sz="1800" dirty="0"/>
              <a:t>All the predictor variables have significant beta coefficients (&lt;0.05 p values) with a proper sign</a:t>
            </a:r>
          </a:p>
          <a:p>
            <a:pPr lvl="1">
              <a:buFont typeface="Wingdings" panose="05000000000000000000" pitchFamily="2" charset="2"/>
              <a:buChar char="q"/>
            </a:pPr>
            <a:r>
              <a:rPr lang="en-US" sz="1800" dirty="0"/>
              <a:t>VIF(</a:t>
            </a:r>
            <a:r>
              <a:rPr lang="en-US" sz="2000" dirty="0"/>
              <a:t>Variable Inflation factor</a:t>
            </a:r>
            <a:r>
              <a:rPr lang="en-US" sz="1800" dirty="0"/>
              <a:t>) is less than 5</a:t>
            </a:r>
          </a:p>
          <a:p>
            <a:pPr lvl="1">
              <a:buFont typeface="Wingdings" panose="05000000000000000000" pitchFamily="2" charset="2"/>
              <a:buChar char="q"/>
            </a:pPr>
            <a:r>
              <a:rPr lang="en-US" sz="1800" dirty="0"/>
              <a:t>Least AIC value and good difference between null deviance and residual deviance. </a:t>
            </a:r>
          </a:p>
        </p:txBody>
      </p:sp>
    </p:spTree>
    <p:extLst>
      <p:ext uri="{BB962C8B-B14F-4D97-AF65-F5344CB8AC3E}">
        <p14:creationId xmlns:p14="http://schemas.microsoft.com/office/powerpoint/2010/main" val="418185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397987" cy="64376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dirty="0">
                <a:solidFill>
                  <a:schemeClr val="accent1">
                    <a:lumMod val="75000"/>
                  </a:schemeClr>
                </a:solidFill>
              </a:rPr>
              <a:t>Final Model Validation</a:t>
            </a:r>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612913" y="2038350"/>
            <a:ext cx="10397987" cy="3524250"/>
          </a:xfrm>
        </p:spPr>
        <p:txBody>
          <a:bodyPr>
            <a:normAutofit fontScale="85000" lnSpcReduction="10000"/>
          </a:bodyPr>
          <a:lstStyle/>
          <a:p>
            <a:pPr>
              <a:buFont typeface="Wingdings" panose="05000000000000000000" pitchFamily="2" charset="2"/>
              <a:buChar char="Ø"/>
            </a:pPr>
            <a:r>
              <a:rPr lang="en-IN" sz="2000" dirty="0"/>
              <a:t>Final Model performance and accuracy is validated based on the below criteria: </a:t>
            </a:r>
          </a:p>
          <a:p>
            <a:pPr marL="0" indent="0">
              <a:buNone/>
            </a:pPr>
            <a:endParaRPr lang="en-IN" sz="2000" dirty="0"/>
          </a:p>
          <a:p>
            <a:pPr marL="0" indent="0">
              <a:buNone/>
            </a:pPr>
            <a:r>
              <a:rPr lang="en-IN" sz="2000" dirty="0"/>
              <a:t>	1. ROCR curve is plotted and the </a:t>
            </a:r>
            <a:r>
              <a:rPr lang="en-US" sz="2000" dirty="0"/>
              <a:t>model yielded an AUC of 0.64 for the test dataset.</a:t>
            </a:r>
            <a:endParaRPr lang="en-IN" sz="2000" dirty="0"/>
          </a:p>
          <a:p>
            <a:pPr marL="0" indent="0">
              <a:buNone/>
            </a:pPr>
            <a:r>
              <a:rPr lang="en-IN" sz="2000" dirty="0"/>
              <a:t>	2.Confusion Matrix : An accuracy of 59.24% of accuracy is obtained for test data using confusion matrix analysis. </a:t>
            </a:r>
          </a:p>
          <a:p>
            <a:pPr marL="0" indent="0">
              <a:buNone/>
            </a:pPr>
            <a:r>
              <a:rPr lang="en-IN" sz="2000" dirty="0"/>
              <a:t>	3. Kappa Matrix : 0.154 level of agreement is obtained for test data using kappa matrix analysis.</a:t>
            </a:r>
          </a:p>
          <a:p>
            <a:pPr marL="0" indent="0">
              <a:buNone/>
            </a:pPr>
            <a:r>
              <a:rPr lang="en-IN" sz="2000" dirty="0"/>
              <a:t>      4. Gains table is obtained and observed that top 30% probability score can target 44.1% of customers likely to be churned. </a:t>
            </a:r>
          </a:p>
          <a:p>
            <a:pPr marL="0" indent="0">
              <a:buNone/>
            </a:pPr>
            <a:endParaRPr lang="en-IN" sz="2000" dirty="0"/>
          </a:p>
          <a:p>
            <a:pPr marL="0" indent="0">
              <a:buNone/>
            </a:pPr>
            <a:r>
              <a:rPr lang="en-IN" sz="2000" dirty="0"/>
              <a:t>	</a:t>
            </a:r>
          </a:p>
        </p:txBody>
      </p:sp>
    </p:spTree>
    <p:extLst>
      <p:ext uri="{BB962C8B-B14F-4D97-AF65-F5344CB8AC3E}">
        <p14:creationId xmlns:p14="http://schemas.microsoft.com/office/powerpoint/2010/main" val="303435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3CF-42DF-4A4A-AE12-BFFF40994E1F}"/>
              </a:ext>
            </a:extLst>
          </p:cNvPr>
          <p:cNvSpPr>
            <a:spLocks noGrp="1"/>
          </p:cNvSpPr>
          <p:nvPr>
            <p:ph type="title"/>
          </p:nvPr>
        </p:nvSpPr>
        <p:spPr>
          <a:xfrm>
            <a:off x="677334" y="5095874"/>
            <a:ext cx="8596667" cy="674024"/>
          </a:xfrm>
        </p:spPr>
        <p:txBody>
          <a:bodyPr>
            <a:normAutofit/>
          </a:bodyPr>
          <a:lstStyle/>
          <a:p>
            <a:pPr algn="ctr"/>
            <a:r>
              <a:rPr lang="en-US" dirty="0"/>
              <a:t>					Final Model – ROCR Curve for Test data </a:t>
            </a:r>
          </a:p>
        </p:txBody>
      </p:sp>
      <p:pic>
        <p:nvPicPr>
          <p:cNvPr id="6" name="Picture Placeholder 5">
            <a:extLst>
              <a:ext uri="{FF2B5EF4-FFF2-40B4-BE49-F238E27FC236}">
                <a16:creationId xmlns:a16="http://schemas.microsoft.com/office/drawing/2014/main" id="{9DD05443-F915-43D7-A661-45E7C6571D5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755" b="13755"/>
          <a:stretch>
            <a:fillRect/>
          </a:stretch>
        </p:blipFill>
        <p:spPr>
          <a:xfrm>
            <a:off x="1371600" y="904875"/>
            <a:ext cx="9239250" cy="4190999"/>
          </a:xfrm>
        </p:spPr>
      </p:pic>
      <p:sp>
        <p:nvSpPr>
          <p:cNvPr id="8" name="Rectangle 7">
            <a:extLst>
              <a:ext uri="{FF2B5EF4-FFF2-40B4-BE49-F238E27FC236}">
                <a16:creationId xmlns:a16="http://schemas.microsoft.com/office/drawing/2014/main" id="{B06F2720-F453-4DBD-94FD-9EA3DB59A75F}"/>
              </a:ext>
            </a:extLst>
          </p:cNvPr>
          <p:cNvSpPr/>
          <p:nvPr/>
        </p:nvSpPr>
        <p:spPr>
          <a:xfrm>
            <a:off x="6381750" y="2962275"/>
            <a:ext cx="1285875"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AUC=0.64</a:t>
            </a:r>
          </a:p>
        </p:txBody>
      </p:sp>
    </p:spTree>
    <p:extLst>
      <p:ext uri="{BB962C8B-B14F-4D97-AF65-F5344CB8AC3E}">
        <p14:creationId xmlns:p14="http://schemas.microsoft.com/office/powerpoint/2010/main" val="1590519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1884</TotalTime>
  <Words>1744</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Montserrat</vt:lpstr>
      <vt:lpstr>Trebuchet MS</vt:lpstr>
      <vt:lpstr>Wingdings</vt:lpstr>
      <vt:lpstr>Wingdings 3</vt:lpstr>
      <vt:lpstr>Facet</vt:lpstr>
      <vt:lpstr> CAPSTONE PROJECT  TELECOM CHURN ANALYSIS</vt:lpstr>
      <vt:lpstr>Agenda</vt:lpstr>
      <vt:lpstr>Project Synopsis</vt:lpstr>
      <vt:lpstr>Understanding Data</vt:lpstr>
      <vt:lpstr>Data Preparation</vt:lpstr>
      <vt:lpstr>Feature Engineering</vt:lpstr>
      <vt:lpstr>Model Building</vt:lpstr>
      <vt:lpstr>Final Model Validation</vt:lpstr>
      <vt:lpstr>     Final Model – ROCR Curve for Test data </vt:lpstr>
      <vt:lpstr>         Final Model – Gains Chart</vt:lpstr>
      <vt:lpstr>         Final Model – Gains Table</vt:lpstr>
      <vt:lpstr>Top Line Questions of Interest</vt:lpstr>
      <vt:lpstr>Top Line Questions of Interest</vt:lpstr>
      <vt:lpstr>Top Line Questions of Interest</vt:lpstr>
      <vt:lpstr>Top Line Questions of Interest</vt:lpstr>
      <vt:lpstr>Top Line Questions of Interest</vt:lpstr>
      <vt:lpstr>Top Line Questions of Interest</vt:lpstr>
      <vt:lpstr>Top Line Questions of Interest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Student Applications &amp; Performance</dc:title>
  <dc:creator>home</dc:creator>
  <cp:lastModifiedBy>USER</cp:lastModifiedBy>
  <cp:revision>107</cp:revision>
  <dcterms:created xsi:type="dcterms:W3CDTF">2020-05-19T10:13:44Z</dcterms:created>
  <dcterms:modified xsi:type="dcterms:W3CDTF">2020-08-20T23:02:00Z</dcterms:modified>
</cp:coreProperties>
</file>