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59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4F9B3-86BE-4F1E-BBC7-116AB4B6D642}" type="doc">
      <dgm:prSet loTypeId="urn:microsoft.com/office/officeart/2005/8/layout/cycle3" loCatId="cycle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F5C44C-C5AF-492B-ADF4-DD1E1717D0AF}">
      <dgm:prSet/>
      <dgm:spPr/>
      <dgm:t>
        <a:bodyPr/>
        <a:lstStyle/>
        <a:p>
          <a:r>
            <a:rPr lang="en-US" b="0" i="0"/>
            <a:t>DesitionTreeClassifier is the best predicting model  with </a:t>
          </a:r>
          <a:endParaRPr lang="en-US"/>
        </a:p>
      </dgm:t>
    </dgm:pt>
    <dgm:pt modelId="{4E38860C-229E-4DA6-ADD2-547F808B5699}" type="parTrans" cxnId="{985772B0-6A09-4D14-95DC-A7DDD88C8B23}">
      <dgm:prSet/>
      <dgm:spPr/>
      <dgm:t>
        <a:bodyPr/>
        <a:lstStyle/>
        <a:p>
          <a:endParaRPr lang="en-US"/>
        </a:p>
      </dgm:t>
    </dgm:pt>
    <dgm:pt modelId="{E1D9D69E-045E-4728-97C9-4848AC031C52}" type="sibTrans" cxnId="{985772B0-6A09-4D14-95DC-A7DDD88C8B23}">
      <dgm:prSet/>
      <dgm:spPr/>
      <dgm:t>
        <a:bodyPr/>
        <a:lstStyle/>
        <a:p>
          <a:endParaRPr lang="en-US"/>
        </a:p>
      </dgm:t>
    </dgm:pt>
    <dgm:pt modelId="{A60865D5-AB1D-47F5-9F7C-2A33704D9968}">
      <dgm:prSet/>
      <dgm:spPr/>
      <dgm:t>
        <a:bodyPr/>
        <a:lstStyle/>
        <a:p>
          <a:r>
            <a:rPr lang="en-US" b="0" i="0"/>
            <a:t>F1 Score - 0.98</a:t>
          </a:r>
          <a:endParaRPr lang="en-US"/>
        </a:p>
      </dgm:t>
    </dgm:pt>
    <dgm:pt modelId="{531C8F65-7FCF-43F2-BD12-AF58B4BE3D55}" type="parTrans" cxnId="{D877FF5C-29E5-4519-BA0F-8BAC88299767}">
      <dgm:prSet/>
      <dgm:spPr/>
      <dgm:t>
        <a:bodyPr/>
        <a:lstStyle/>
        <a:p>
          <a:endParaRPr lang="en-US"/>
        </a:p>
      </dgm:t>
    </dgm:pt>
    <dgm:pt modelId="{2C6E98F1-EFDD-42E1-B56B-08022BDA7310}" type="sibTrans" cxnId="{D877FF5C-29E5-4519-BA0F-8BAC88299767}">
      <dgm:prSet/>
      <dgm:spPr/>
      <dgm:t>
        <a:bodyPr/>
        <a:lstStyle/>
        <a:p>
          <a:endParaRPr lang="en-US"/>
        </a:p>
      </dgm:t>
    </dgm:pt>
    <dgm:pt modelId="{5A101C0C-C0C9-4BCD-858D-BC669D737DA3}" type="pres">
      <dgm:prSet presAssocID="{CC54F9B3-86BE-4F1E-BBC7-116AB4B6D642}" presName="Name0" presStyleCnt="0">
        <dgm:presLayoutVars>
          <dgm:dir/>
          <dgm:resizeHandles val="exact"/>
        </dgm:presLayoutVars>
      </dgm:prSet>
      <dgm:spPr/>
    </dgm:pt>
    <dgm:pt modelId="{7568CC96-6810-4BB9-AD59-DA79FFE10986}" type="pres">
      <dgm:prSet presAssocID="{CC54F9B3-86BE-4F1E-BBC7-116AB4B6D642}" presName="node1" presStyleLbl="node1" presStyleIdx="0" presStyleCnt="2">
        <dgm:presLayoutVars>
          <dgm:bulletEnabled val="1"/>
        </dgm:presLayoutVars>
      </dgm:prSet>
      <dgm:spPr/>
    </dgm:pt>
    <dgm:pt modelId="{44B7B75E-BB16-4746-9429-6E6444211BD6}" type="pres">
      <dgm:prSet presAssocID="{CC54F9B3-86BE-4F1E-BBC7-116AB4B6D642}" presName="sibTrans" presStyleLbl="bgShp" presStyleIdx="0" presStyleCnt="1"/>
      <dgm:spPr/>
    </dgm:pt>
    <dgm:pt modelId="{9D3EFE26-7591-4722-8DDB-D65FE65BBCA2}" type="pres">
      <dgm:prSet presAssocID="{CC54F9B3-86BE-4F1E-BBC7-116AB4B6D642}" presName="node2" presStyleLbl="node1" presStyleIdx="1" presStyleCnt="2">
        <dgm:presLayoutVars>
          <dgm:bulletEnabled val="1"/>
        </dgm:presLayoutVars>
      </dgm:prSet>
      <dgm:spPr/>
    </dgm:pt>
    <dgm:pt modelId="{1C354C36-23B1-46FC-A8E5-CB01B6D2FFF7}" type="pres">
      <dgm:prSet presAssocID="{CC54F9B3-86BE-4F1E-BBC7-116AB4B6D642}" presName="sp1" presStyleCnt="0"/>
      <dgm:spPr/>
    </dgm:pt>
    <dgm:pt modelId="{1B8812FE-4D31-422E-AABC-6B410436AA28}" type="pres">
      <dgm:prSet presAssocID="{CC54F9B3-86BE-4F1E-BBC7-116AB4B6D642}" presName="sp2" presStyleCnt="0"/>
      <dgm:spPr/>
    </dgm:pt>
  </dgm:ptLst>
  <dgm:cxnLst>
    <dgm:cxn modelId="{F7290E29-C6F1-474C-B1E5-E50685E29C2A}" type="presOf" srcId="{A60865D5-AB1D-47F5-9F7C-2A33704D9968}" destId="{9D3EFE26-7591-4722-8DDB-D65FE65BBCA2}" srcOrd="0" destOrd="0" presId="urn:microsoft.com/office/officeart/2005/8/layout/cycle3"/>
    <dgm:cxn modelId="{D877FF5C-29E5-4519-BA0F-8BAC88299767}" srcId="{CC54F9B3-86BE-4F1E-BBC7-116AB4B6D642}" destId="{A60865D5-AB1D-47F5-9F7C-2A33704D9968}" srcOrd="1" destOrd="0" parTransId="{531C8F65-7FCF-43F2-BD12-AF58B4BE3D55}" sibTransId="{2C6E98F1-EFDD-42E1-B56B-08022BDA7310}"/>
    <dgm:cxn modelId="{985772B0-6A09-4D14-95DC-A7DDD88C8B23}" srcId="{CC54F9B3-86BE-4F1E-BBC7-116AB4B6D642}" destId="{4EF5C44C-C5AF-492B-ADF4-DD1E1717D0AF}" srcOrd="0" destOrd="0" parTransId="{4E38860C-229E-4DA6-ADD2-547F808B5699}" sibTransId="{E1D9D69E-045E-4728-97C9-4848AC031C52}"/>
    <dgm:cxn modelId="{F8DB3BD3-CF9F-4D1E-88EA-9AF786787820}" type="presOf" srcId="{4EF5C44C-C5AF-492B-ADF4-DD1E1717D0AF}" destId="{7568CC96-6810-4BB9-AD59-DA79FFE10986}" srcOrd="0" destOrd="0" presId="urn:microsoft.com/office/officeart/2005/8/layout/cycle3"/>
    <dgm:cxn modelId="{48AD55E1-4593-49ED-907C-7BB143914DA6}" type="presOf" srcId="{CC54F9B3-86BE-4F1E-BBC7-116AB4B6D642}" destId="{5A101C0C-C0C9-4BCD-858D-BC669D737DA3}" srcOrd="0" destOrd="0" presId="urn:microsoft.com/office/officeart/2005/8/layout/cycle3"/>
    <dgm:cxn modelId="{542250F2-6F80-49D0-839A-BC8B28BE1B7F}" type="presOf" srcId="{E1D9D69E-045E-4728-97C9-4848AC031C52}" destId="{44B7B75E-BB16-4746-9429-6E6444211BD6}" srcOrd="0" destOrd="0" presId="urn:microsoft.com/office/officeart/2005/8/layout/cycle3"/>
    <dgm:cxn modelId="{04F16A69-B1C3-4D1A-A7BE-711D1EFD6EAD}" type="presParOf" srcId="{5A101C0C-C0C9-4BCD-858D-BC669D737DA3}" destId="{7568CC96-6810-4BB9-AD59-DA79FFE10986}" srcOrd="0" destOrd="0" presId="urn:microsoft.com/office/officeart/2005/8/layout/cycle3"/>
    <dgm:cxn modelId="{DD58FF4F-0AA1-44FF-A8AC-FEBB7BF97A33}" type="presParOf" srcId="{5A101C0C-C0C9-4BCD-858D-BC669D737DA3}" destId="{44B7B75E-BB16-4746-9429-6E6444211BD6}" srcOrd="1" destOrd="0" presId="urn:microsoft.com/office/officeart/2005/8/layout/cycle3"/>
    <dgm:cxn modelId="{0A5D9E3F-7ED8-4F77-B0B9-149D712582FC}" type="presParOf" srcId="{5A101C0C-C0C9-4BCD-858D-BC669D737DA3}" destId="{9D3EFE26-7591-4722-8DDB-D65FE65BBCA2}" srcOrd="2" destOrd="0" presId="urn:microsoft.com/office/officeart/2005/8/layout/cycle3"/>
    <dgm:cxn modelId="{FE012128-587B-4A01-878D-46F4E6833D24}" type="presParOf" srcId="{5A101C0C-C0C9-4BCD-858D-BC669D737DA3}" destId="{1C354C36-23B1-46FC-A8E5-CB01B6D2FFF7}" srcOrd="3" destOrd="0" presId="urn:microsoft.com/office/officeart/2005/8/layout/cycle3"/>
    <dgm:cxn modelId="{A45FFEEE-50B8-4625-B9DA-38AC710873C1}" type="presParOf" srcId="{5A101C0C-C0C9-4BCD-858D-BC669D737DA3}" destId="{1B8812FE-4D31-422E-AABC-6B410436AA28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7B75E-BB16-4746-9429-6E6444211BD6}">
      <dsp:nvSpPr>
        <dsp:cNvPr id="0" name=""/>
        <dsp:cNvSpPr/>
      </dsp:nvSpPr>
      <dsp:spPr>
        <a:xfrm>
          <a:off x="376701" y="-218547"/>
          <a:ext cx="5363392" cy="5363392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68CC96-6810-4BB9-AD59-DA79FFE10986}">
      <dsp:nvSpPr>
        <dsp:cNvPr id="0" name=""/>
        <dsp:cNvSpPr/>
      </dsp:nvSpPr>
      <dsp:spPr>
        <a:xfrm>
          <a:off x="1284055" y="0"/>
          <a:ext cx="3548684" cy="177434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DesitionTreeClassifier is the best predicting model  with </a:t>
          </a:r>
          <a:endParaRPr lang="en-US" sz="2500" kern="1200"/>
        </a:p>
      </dsp:txBody>
      <dsp:txXfrm>
        <a:off x="1370671" y="86616"/>
        <a:ext cx="3375452" cy="1601110"/>
      </dsp:txXfrm>
    </dsp:sp>
    <dsp:sp modelId="{9D3EFE26-7591-4722-8DDB-D65FE65BBCA2}">
      <dsp:nvSpPr>
        <dsp:cNvPr id="0" name=""/>
        <dsp:cNvSpPr/>
      </dsp:nvSpPr>
      <dsp:spPr>
        <a:xfrm>
          <a:off x="1284055" y="3154385"/>
          <a:ext cx="3548684" cy="1774342"/>
        </a:xfrm>
        <a:prstGeom prst="roundRect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F1 Score - 0.98</a:t>
          </a:r>
          <a:endParaRPr lang="en-US" sz="2500" kern="1200"/>
        </a:p>
      </dsp:txBody>
      <dsp:txXfrm>
        <a:off x="1370671" y="3241001"/>
        <a:ext cx="3375452" cy="160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E563-EE29-4F06-9F68-69BA419E2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3"/>
            <a:ext cx="3382297" cy="2315938"/>
          </a:xfrm>
        </p:spPr>
        <p:txBody>
          <a:bodyPr>
            <a:normAutofit/>
          </a:bodyPr>
          <a:lstStyle/>
          <a:p>
            <a:r>
              <a:rPr lang="en-US" sz="2400" dirty="0"/>
              <a:t>Capstone Project 1: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8FEF8-0C35-41E3-B8DE-B99F02FA2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3500284"/>
            <a:ext cx="3382298" cy="22415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cap="none" dirty="0"/>
              <a:t>Women’s Shoe Prices</a:t>
            </a:r>
          </a:p>
          <a:p>
            <a:pPr>
              <a:lnSpc>
                <a:spcPct val="90000"/>
              </a:lnSpc>
            </a:pPr>
            <a:endParaRPr lang="en-US" cap="none" dirty="0"/>
          </a:p>
          <a:p>
            <a:pPr>
              <a:lnSpc>
                <a:spcPct val="90000"/>
              </a:lnSpc>
            </a:pPr>
            <a:r>
              <a:rPr lang="en-US" cap="none" dirty="0"/>
              <a:t>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algn="r">
              <a:lnSpc>
                <a:spcPct val="90000"/>
              </a:lnSpc>
            </a:pPr>
            <a:r>
              <a:rPr lang="en-US" cap="none" dirty="0"/>
              <a:t>Jisha Karthik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84284-3480-4FD0-A88C-F1E96315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3" y="2222236"/>
            <a:ext cx="6470907" cy="24104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67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702EED-1D28-48B0-A59C-F123CC6F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784" y="844607"/>
            <a:ext cx="8760432" cy="51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17BF2-4CE0-40EF-9F17-DC0F72296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43" y="1253447"/>
            <a:ext cx="9061082" cy="43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63B893-2ED5-42EE-BF59-A66E03F1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622181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Diamonds in Shoe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8CE5-C3DD-42A8-B610-351E550B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03" y="2120900"/>
            <a:ext cx="3415378" cy="38989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Some of the very high priced items in the data are not shoes, they are wedding bands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DB51F-1459-417D-B128-D1437EFB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96" y="844847"/>
            <a:ext cx="4410418" cy="52504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976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Freeform 5">
            <a:extLst>
              <a:ext uri="{FF2B5EF4-FFF2-40B4-BE49-F238E27FC236}">
                <a16:creationId xmlns:a16="http://schemas.microsoft.com/office/drawing/2014/main" id="{B2F7123F-BDDB-4B3D-A49C-0DB5CA443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2056" name="Picture 2" descr="Related image">
            <a:extLst>
              <a:ext uri="{FF2B5EF4-FFF2-40B4-BE49-F238E27FC236}">
                <a16:creationId xmlns:a16="http://schemas.microsoft.com/office/drawing/2014/main" id="{F088F930-F282-45F9-B01B-EB6DFE807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r="9090" b="-1"/>
          <a:stretch/>
        </p:blipFill>
        <p:spPr bwMode="auto">
          <a:xfrm>
            <a:off x="474133" y="475488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AC32B-C903-4ED2-9A23-567A6146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1170043"/>
            <a:ext cx="10740154" cy="45270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The average shoe price in our data is 88.24, median is 51.99. The more customers bought shoes cost between $29.99 and $119.95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D592B83-3798-4537-9299-ECA40D75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6" name="Footer Placeholder 4">
            <a:extLst>
              <a:ext uri="{FF2B5EF4-FFF2-40B4-BE49-F238E27FC236}">
                <a16:creationId xmlns:a16="http://schemas.microsoft.com/office/drawing/2014/main" id="{CDA82A80-E6FF-4DFB-979C-210DD5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8" name="Date Placeholder 3">
            <a:extLst>
              <a:ext uri="{FF2B5EF4-FFF2-40B4-BE49-F238E27FC236}">
                <a16:creationId xmlns:a16="http://schemas.microsoft.com/office/drawing/2014/main" id="{E6706D8A-B9DC-4D79-81FD-B9719261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1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0E4D9-9685-494D-AD29-A6398AC3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Outliers in 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E324C9-6603-4A87-9C2E-739CA1026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792" y="1114621"/>
            <a:ext cx="6319122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5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7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46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1A115-154F-431D-B796-8405D4C8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Average price by brand</a:t>
            </a:r>
            <a:b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4856BC83-2E7D-43AC-A47C-C9B3D970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All brands except Ralph Lauren has average price under $200</a:t>
            </a:r>
            <a:endParaRPr lang="en-US" b="0" i="0" kern="1200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1" name="Content Placeholder 5">
            <a:extLst>
              <a:ext uri="{FF2B5EF4-FFF2-40B4-BE49-F238E27FC236}">
                <a16:creationId xmlns:a16="http://schemas.microsoft.com/office/drawing/2014/main" id="{EB0B58CD-37F2-4619-B678-0C1645BF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906779"/>
            <a:ext cx="6470907" cy="304132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076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7494-62CB-4D86-8673-A4EB92E0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>
                <a:latin typeface="+mj-lt"/>
                <a:ea typeface="+mj-ea"/>
                <a:cs typeface="+mj-cs"/>
              </a:rPr>
              <a:t>Brand popularity chart</a:t>
            </a:r>
            <a:br>
              <a:rPr lang="en-US" sz="2000" b="0" i="0" kern="1200">
                <a:latin typeface="+mj-lt"/>
                <a:ea typeface="+mj-ea"/>
                <a:cs typeface="+mj-cs"/>
              </a:rPr>
            </a:br>
            <a:endParaRPr lang="en-US" sz="2000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3A17F2B-FA7F-40DB-8ACA-4CE422FE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/>
              <a:t>Most selling brand Journee Collection with low average price</a:t>
            </a:r>
          </a:p>
          <a:p>
            <a:r>
              <a:rPr lang="en-US" sz="1600"/>
              <a:t>Second top selling brand Ralph Lauren with highest average price</a:t>
            </a:r>
          </a:p>
          <a:p>
            <a:endParaRPr lang="en-US" sz="1600"/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8C03CFDB-D970-4BB6-8B26-B449A7F39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" r="3522" b="-3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71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D665-728E-4ED4-ACE4-F79EF0C5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Price range 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2F41C713-766B-4516-BABA-B9210AC2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No. of shoes sold Price &lt; 30 3828</a:t>
            </a:r>
          </a:p>
          <a:p>
            <a:r>
              <a:rPr lang="en-US" sz="1600" dirty="0"/>
              <a:t>Price &gt;= 30 &amp; &lt;= 100   </a:t>
            </a:r>
          </a:p>
          <a:p>
            <a:pPr marL="0" indent="0">
              <a:buNone/>
            </a:pPr>
            <a:r>
              <a:rPr lang="en-US" sz="1600" dirty="0"/>
              <a:t>      15943 </a:t>
            </a:r>
          </a:p>
          <a:p>
            <a:r>
              <a:rPr lang="en-US" sz="1600" dirty="0"/>
              <a:t>Price &gt; 100  </a:t>
            </a:r>
          </a:p>
          <a:p>
            <a:pPr marL="0" indent="0">
              <a:buNone/>
            </a:pPr>
            <a:r>
              <a:rPr lang="en-US" sz="1600" dirty="0"/>
              <a:t>      4914     </a:t>
            </a:r>
          </a:p>
          <a:p>
            <a:pPr marL="0" indent="0">
              <a:buNone/>
            </a:pPr>
            <a:r>
              <a:rPr lang="en-US" sz="1600" dirty="0"/>
              <a:t>                                </a:t>
            </a:r>
          </a:p>
          <a:p>
            <a:pPr marL="0" indent="0">
              <a:buNone/>
            </a:pP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7" name="Content Placeholder 3">
            <a:extLst>
              <a:ext uri="{FF2B5EF4-FFF2-40B4-BE49-F238E27FC236}">
                <a16:creationId xmlns:a16="http://schemas.microsoft.com/office/drawing/2014/main" id="{6FE69BF2-BF7A-430D-B2C5-16EBA831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3162456"/>
            <a:ext cx="6158802" cy="22941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41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1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3CA8-EA28-4E4B-AC7C-A61E506D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Good shoes sells better than cheaper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10962-A943-49D2-8CE5-AA46D36B9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7560" y="1113063"/>
            <a:ext cx="423531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67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81FB2-4B0C-4909-9EBA-5C68CB45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27680-D7E4-4ECE-A53C-9451A6EB4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162625"/>
            <a:ext cx="6470907" cy="452963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94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E20E-D15C-4850-8AC7-D2552DA3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3300"/>
              <a:t>Topic : Women’s shoe prices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4F61-A1DF-4643-A8CE-7FEAE3FA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3008672"/>
            <a:ext cx="7080319" cy="35789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First there was Cinderella, then there was Carrie Bradshaw. On average, a woman owns 20 pairs of shoes at any given time. Many own more. The retail shoe industry is constantly growing, women's shoes controls nearly a quarter of the 342 billion dollar footware industry in US.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/>
              <a:t>Questions: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What prices and brands sells more?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Which ones have the widest distribution of prices?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Is there a typical price distribution across brands?       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u="sng" dirty="0"/>
              <a:t>Dataset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Women’s shoe prices dataset from Kaggle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3074" name="Picture 2" descr="Image result for women's jokes about shoes">
            <a:extLst>
              <a:ext uri="{FF2B5EF4-FFF2-40B4-BE49-F238E27FC236}">
                <a16:creationId xmlns:a16="http://schemas.microsoft.com/office/drawing/2014/main" id="{3899B422-94BB-469D-B4E0-D7999850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220" y="2775951"/>
            <a:ext cx="2568749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816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AED6-B9AE-41BA-9E79-56CD78C1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name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0C69-8525-4FE8-AB2F-2C924CAFB2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Models and Algorithms </a:t>
            </a:r>
          </a:p>
          <a:p>
            <a:r>
              <a:rPr lang="en-US" dirty="0" err="1"/>
              <a:t>LogisticRegression</a:t>
            </a:r>
            <a:r>
              <a:rPr lang="en-US" dirty="0"/>
              <a:t> - LR</a:t>
            </a:r>
          </a:p>
          <a:p>
            <a:r>
              <a:rPr lang="en-US" dirty="0" err="1"/>
              <a:t>LinearDiscriminantAnalysis</a:t>
            </a:r>
            <a:r>
              <a:rPr lang="en-US" dirty="0"/>
              <a:t> - LDA</a:t>
            </a:r>
          </a:p>
          <a:p>
            <a:r>
              <a:rPr lang="en-US" dirty="0" err="1"/>
              <a:t>KNeighborsClassifier</a:t>
            </a:r>
            <a:r>
              <a:rPr lang="en-US" dirty="0"/>
              <a:t> - KNN</a:t>
            </a:r>
          </a:p>
          <a:p>
            <a:r>
              <a:rPr lang="en-US" dirty="0" err="1"/>
              <a:t>DecisionTreeClassifier</a:t>
            </a:r>
            <a:r>
              <a:rPr lang="en-US" dirty="0"/>
              <a:t> - CART</a:t>
            </a:r>
          </a:p>
          <a:p>
            <a:r>
              <a:rPr lang="en-US" dirty="0" err="1"/>
              <a:t>GaussianNB</a:t>
            </a:r>
            <a:r>
              <a:rPr lang="en-US" dirty="0"/>
              <a:t> - NB</a:t>
            </a:r>
          </a:p>
          <a:p>
            <a:r>
              <a:rPr lang="en-US" dirty="0"/>
              <a:t>SVC - SVM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81DC1-259F-425F-B0B3-D836839041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Accuracy Rate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509A1-B55B-4EB3-8AAF-864E51F2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007" y="3213244"/>
            <a:ext cx="2309988" cy="1844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813D2-8E53-4FD3-A450-3B81499C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07" y="3081324"/>
            <a:ext cx="2578814" cy="2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4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C99EA-4677-43BD-AB59-64676B0D6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6" y="1381288"/>
            <a:ext cx="10035037" cy="40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8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212D2F1-3944-4942-A23E-17C20535F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2BD51DF-3A5A-455D-A32B-B9EB43BB6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384515A-3472-4B9A-94E5-0C10F2E94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126D553-ECE7-4AA9-884B-0DD8B582B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D213F7E-17AD-4118-939D-4918F688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344C32A-36E8-45AB-8FB2-25D57CCE2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7226FBE-D2E1-4443-8DDC-B722AA606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62E82E9-3C15-44FB-9474-66002AD62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26F9C1B5-D9B1-4257-93F2-70496F754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3F015A23-3992-42F6-B909-29DCE7628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197C998A-4074-4935-9519-64672208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7DD88FE-01A0-4F04-99DC-2B1140F59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2E9868-C728-43FF-95CC-38902E514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12A5749-6A2A-4FAF-824E-16E9569B9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Freeform 5">
            <a:extLst>
              <a:ext uri="{FF2B5EF4-FFF2-40B4-BE49-F238E27FC236}">
                <a16:creationId xmlns:a16="http://schemas.microsoft.com/office/drawing/2014/main" id="{A2615BF4-8323-4853-9A41-09C4DFBC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14" name="Freeform 5">
            <a:extLst>
              <a:ext uri="{FF2B5EF4-FFF2-40B4-BE49-F238E27FC236}">
                <a16:creationId xmlns:a16="http://schemas.microsoft.com/office/drawing/2014/main" id="{E68B4297-39F1-4DD7-A4EF-8E4E5011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15" name="Oval 105">
            <a:extLst>
              <a:ext uri="{FF2B5EF4-FFF2-40B4-BE49-F238E27FC236}">
                <a16:creationId xmlns:a16="http://schemas.microsoft.com/office/drawing/2014/main" id="{7DFAF1DD-0169-4D59-8646-8EFAD90F4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Freeform 5">
            <a:extLst>
              <a:ext uri="{FF2B5EF4-FFF2-40B4-BE49-F238E27FC236}">
                <a16:creationId xmlns:a16="http://schemas.microsoft.com/office/drawing/2014/main" id="{E45D7473-2985-4534-8629-4C76A563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7525952-6DA3-49FE-9FCF-3C6577DA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Prediction Model </a:t>
            </a:r>
          </a:p>
        </p:txBody>
      </p:sp>
      <p:sp>
        <p:nvSpPr>
          <p:cNvPr id="117" name="Rectangle 109">
            <a:extLst>
              <a:ext uri="{FF2B5EF4-FFF2-40B4-BE49-F238E27FC236}">
                <a16:creationId xmlns:a16="http://schemas.microsoft.com/office/drawing/2014/main" id="{2B8277BD-4019-4E99-866A-1EA4007E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0" name="Text Placeholder 9">
            <a:extLst>
              <a:ext uri="{FF2B5EF4-FFF2-40B4-BE49-F238E27FC236}">
                <a16:creationId xmlns:a16="http://schemas.microsoft.com/office/drawing/2014/main" id="{8067ABEA-C72F-4E59-9C6E-E17C807D2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672839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243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BEF2-6104-4EFC-B371-C237434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973394"/>
            <a:ext cx="4798142" cy="3421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0D44E-2AB9-4650-AA0C-85D6B37EF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87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5671-AAC0-44A8-8B68-AB01480F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/>
              <a:t>Overview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092A-41BF-46FD-80CC-A0C22D52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2603500"/>
            <a:ext cx="9542741" cy="3416300"/>
          </a:xfrm>
        </p:spPr>
        <p:txBody>
          <a:bodyPr>
            <a:normAutofit/>
          </a:bodyPr>
          <a:lstStyle/>
          <a:p>
            <a:r>
              <a:rPr lang="en-US" dirty="0"/>
              <a:t>The dataset includes 33801 observations and 52 variables </a:t>
            </a:r>
          </a:p>
          <a:p>
            <a:r>
              <a:rPr lang="en-US" dirty="0"/>
              <a:t>Data features 35 categorical variables,16 numerical and one boolean column</a:t>
            </a:r>
          </a:p>
          <a:p>
            <a:r>
              <a:rPr lang="en-US" dirty="0"/>
              <a:t>The variables are basic features of product , price and merchants</a:t>
            </a:r>
          </a:p>
          <a:p>
            <a:pPr marL="0" indent="0">
              <a:buNone/>
            </a:pPr>
            <a:r>
              <a:rPr lang="en-US" b="1" dirty="0"/>
              <a:t>Challenges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Dataset has NA’s and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Checking and removing near zero variance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Final dataset contains 24 variables and 33800 observations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A7852-B5D9-402A-8286-F61CE33A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Price variables in data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1" name="Content Placeholder 3">
            <a:extLst>
              <a:ext uri="{FF2B5EF4-FFF2-40B4-BE49-F238E27FC236}">
                <a16:creationId xmlns:a16="http://schemas.microsoft.com/office/drawing/2014/main" id="{876CF860-D411-4835-A853-9544C6C33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70"/>
          <a:stretch/>
        </p:blipFill>
        <p:spPr>
          <a:xfrm>
            <a:off x="292950" y="1417834"/>
            <a:ext cx="7259993" cy="40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1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7CECE-8D41-45B3-A6B9-B24681CF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Sale price distribution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0" name="Content Placeholder 3">
            <a:extLst>
              <a:ext uri="{FF2B5EF4-FFF2-40B4-BE49-F238E27FC236}">
                <a16:creationId xmlns:a16="http://schemas.microsoft.com/office/drawing/2014/main" id="{B51352E2-0723-485E-9881-B01A6736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141671"/>
            <a:ext cx="6443180" cy="45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4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E8676-88C0-437D-9125-70848D12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435978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Price distribution of specific brands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8F63-642C-4E99-B041-9EA31FA83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4929" y="4591665"/>
            <a:ext cx="4435978" cy="985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cap="all" dirty="0"/>
              <a:t>Top 10 brands not showing  price    normal price distribution.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EA44EEC-513B-44FD-A33C-A3AF3F364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13063"/>
            <a:ext cx="4986236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Content Placeholder 3">
            <a:extLst>
              <a:ext uri="{FF2B5EF4-FFF2-40B4-BE49-F238E27FC236}">
                <a16:creationId xmlns:a16="http://schemas.microsoft.com/office/drawing/2014/main" id="{0F0A1DFB-6DC9-4CAF-8BC0-590D81626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490" y="1763994"/>
            <a:ext cx="4658784" cy="109481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36428-3190-4BDF-A1FE-4B2231AFA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490" y="4089253"/>
            <a:ext cx="4658784" cy="908463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92323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AA0A3-6074-4F56-A483-93624F70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7"/>
            <a:ext cx="3161016" cy="2101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Popular colors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CBD518-DB6A-4BBB-A628-EE2A0E55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5" y="3515033"/>
            <a:ext cx="3161016" cy="26989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Black, Brown, White, Blue And Silver Is Popular Colors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3A547C1-956F-4A27-92BE-C3595296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79" y="843652"/>
            <a:ext cx="6803548" cy="51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5A9721-F6F8-4F16-9CDE-042F1E95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6" y="1143000"/>
            <a:ext cx="10035037" cy="43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4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BB2D0-98E7-483F-9D15-7D296BEA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89" y="1143000"/>
            <a:ext cx="9257015" cy="48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03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362</Words>
  <Application>Microsoft Office PowerPoint</Application>
  <PresentationFormat>Widescreen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 Boardroom</vt:lpstr>
      <vt:lpstr>Capstone Project 1:</vt:lpstr>
      <vt:lpstr>Topic : Women’s shoe prices data analysis</vt:lpstr>
      <vt:lpstr>Overview of Data</vt:lpstr>
      <vt:lpstr>Price variables in data</vt:lpstr>
      <vt:lpstr>Sale price distribution</vt:lpstr>
      <vt:lpstr>Price distribution of specific brands</vt:lpstr>
      <vt:lpstr>Popular colors</vt:lpstr>
      <vt:lpstr>PowerPoint Presentation</vt:lpstr>
      <vt:lpstr>PowerPoint Presentation</vt:lpstr>
      <vt:lpstr>PowerPoint Presentation</vt:lpstr>
      <vt:lpstr>PowerPoint Presentation</vt:lpstr>
      <vt:lpstr>Diamonds in Shoe Box</vt:lpstr>
      <vt:lpstr>The average shoe price in our data is 88.24, median is 51.99. The more customers bought shoes cost between $29.99 and $119.95</vt:lpstr>
      <vt:lpstr>Outliers in data</vt:lpstr>
      <vt:lpstr>Average price by brand </vt:lpstr>
      <vt:lpstr>Brand popularity chart </vt:lpstr>
      <vt:lpstr>Price range </vt:lpstr>
      <vt:lpstr>Good shoes sells better than cheaper price</vt:lpstr>
      <vt:lpstr>Correlation matrix</vt:lpstr>
      <vt:lpstr>Brand name prediction</vt:lpstr>
      <vt:lpstr>PowerPoint Presentation</vt:lpstr>
      <vt:lpstr>Prediction Model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1:</dc:title>
  <dc:creator>jisha</dc:creator>
  <cp:lastModifiedBy>jisha</cp:lastModifiedBy>
  <cp:revision>3</cp:revision>
  <dcterms:created xsi:type="dcterms:W3CDTF">2018-12-23T00:38:27Z</dcterms:created>
  <dcterms:modified xsi:type="dcterms:W3CDTF">2018-12-23T00:58:23Z</dcterms:modified>
</cp:coreProperties>
</file>