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10994" y="2698750"/>
            <a:ext cx="15078710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23309" y="2900629"/>
            <a:ext cx="10054081" cy="276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1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55970" y="3743960"/>
            <a:ext cx="7052309" cy="1854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127635">
              <a:lnSpc>
                <a:spcPct val="100000"/>
              </a:lnSpc>
              <a:spcBef>
                <a:spcPts val="100"/>
              </a:spcBef>
            </a:pPr>
            <a:r>
              <a:rPr dirty="0" sz="6000" spc="-45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dirty="0" sz="6000" spc="-120">
                <a:solidFill>
                  <a:srgbClr val="006FC0"/>
                </a:solidFill>
                <a:latin typeface="Times New Roman"/>
                <a:cs typeface="Times New Roman"/>
              </a:rPr>
              <a:t>oo</a:t>
            </a:r>
            <a:r>
              <a:rPr dirty="0" sz="6000" spc="-135">
                <a:solidFill>
                  <a:srgbClr val="006FC0"/>
                </a:solidFill>
                <a:latin typeface="Times New Roman"/>
                <a:cs typeface="Times New Roman"/>
              </a:rPr>
              <a:t>l</a:t>
            </a:r>
            <a:r>
              <a:rPr dirty="0" sz="6000" spc="-5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dirty="0" sz="6000" spc="-38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6000" spc="-12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dirty="0" sz="6000" spc="-10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dirty="0" sz="6000" spc="-5">
                <a:solidFill>
                  <a:srgbClr val="006FC0"/>
                </a:solidFill>
                <a:latin typeface="Times New Roman"/>
                <a:cs typeface="Times New Roman"/>
              </a:rPr>
              <a:t>d</a:t>
            </a:r>
            <a:r>
              <a:rPr dirty="0" sz="6000" spc="-204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6000" spc="-45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dirty="0" sz="600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dirty="0" sz="6000" spc="-25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dirty="0" sz="6000" spc="-105">
                <a:solidFill>
                  <a:srgbClr val="006FC0"/>
                </a:solidFill>
                <a:latin typeface="Times New Roman"/>
                <a:cs typeface="Times New Roman"/>
              </a:rPr>
              <a:t>hn</a:t>
            </a:r>
            <a:r>
              <a:rPr dirty="0" sz="6000" spc="-11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dirty="0" sz="6000" spc="-105">
                <a:solidFill>
                  <a:srgbClr val="006FC0"/>
                </a:solidFill>
                <a:latin typeface="Times New Roman"/>
                <a:cs typeface="Times New Roman"/>
              </a:rPr>
              <a:t>qu</a:t>
            </a:r>
            <a:r>
              <a:rPr dirty="0" sz="6000" spc="-10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dirty="0" sz="6000" spc="-5">
                <a:solidFill>
                  <a:srgbClr val="006FC0"/>
                </a:solidFill>
                <a:latin typeface="Times New Roman"/>
                <a:cs typeface="Times New Roman"/>
              </a:rPr>
              <a:t>s  </a:t>
            </a:r>
            <a:r>
              <a:rPr dirty="0" sz="6000" spc="-105">
                <a:solidFill>
                  <a:srgbClr val="006FC0"/>
                </a:solidFill>
                <a:latin typeface="Times New Roman"/>
                <a:cs typeface="Times New Roman"/>
              </a:rPr>
              <a:t>f</a:t>
            </a:r>
            <a:r>
              <a:rPr dirty="0" sz="6000" spc="-105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dirty="0" sz="6000" spc="-5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dirty="0" sz="6000" spc="-15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6000" spc="-125">
                <a:solidFill>
                  <a:srgbClr val="006FC0"/>
                </a:solidFill>
                <a:latin typeface="Times New Roman"/>
                <a:cs typeface="Times New Roman"/>
              </a:rPr>
              <a:t>Su</a:t>
            </a:r>
            <a:r>
              <a:rPr dirty="0" sz="6000" spc="-135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dirty="0" sz="6000" spc="-13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dirty="0" sz="6000" spc="-125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dirty="0" sz="6000" spc="-135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dirty="0" sz="6000" spc="-125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dirty="0" sz="6000" spc="-12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dirty="0" sz="6000" spc="-125">
                <a:solidFill>
                  <a:srgbClr val="006FC0"/>
                </a:solidFill>
                <a:latin typeface="Times New Roman"/>
                <a:cs typeface="Times New Roman"/>
              </a:rPr>
              <a:t>b</a:t>
            </a:r>
            <a:r>
              <a:rPr dirty="0" sz="6000" spc="-135">
                <a:solidFill>
                  <a:srgbClr val="006FC0"/>
                </a:solidFill>
                <a:latin typeface="Times New Roman"/>
                <a:cs typeface="Times New Roman"/>
              </a:rPr>
              <a:t>l</a:t>
            </a:r>
            <a:r>
              <a:rPr dirty="0" sz="600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dirty="0" sz="6000" spc="-39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6000" spc="-65">
                <a:solidFill>
                  <a:srgbClr val="006FC0"/>
                </a:solidFill>
                <a:latin typeface="Times New Roman"/>
                <a:cs typeface="Times New Roman"/>
              </a:rPr>
              <a:t>D</a:t>
            </a:r>
            <a:r>
              <a:rPr dirty="0" sz="6000" spc="-75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dirty="0" sz="6000" spc="-85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dirty="0" sz="6000" spc="-85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dirty="0" sz="6000" spc="-75">
                <a:solidFill>
                  <a:srgbClr val="006FC0"/>
                </a:solidFill>
                <a:latin typeface="Times New Roman"/>
                <a:cs typeface="Times New Roman"/>
              </a:rPr>
              <a:t>g</a:t>
            </a:r>
            <a:r>
              <a:rPr dirty="0" sz="6000" spc="-5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3106" y="8889593"/>
            <a:ext cx="2695575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solidFill>
                  <a:srgbClr val="006FC0"/>
                </a:solidFill>
                <a:latin typeface="Calibri"/>
                <a:cs typeface="Calibri"/>
              </a:rPr>
              <a:t>MOHD</a:t>
            </a:r>
            <a:r>
              <a:rPr dirty="0" sz="3200" spc="-4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006FC0"/>
                </a:solidFill>
                <a:latin typeface="Calibri"/>
                <a:cs typeface="Calibri"/>
              </a:rPr>
              <a:t>JEESHAN </a:t>
            </a:r>
            <a:r>
              <a:rPr dirty="0" sz="3200" spc="-7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006FC0"/>
                </a:solidFill>
                <a:latin typeface="Calibri"/>
                <a:cs typeface="Calibri"/>
              </a:rPr>
              <a:t>MS</a:t>
            </a:r>
            <a:r>
              <a:rPr dirty="0" sz="3200" spc="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 spc="-45">
                <a:solidFill>
                  <a:srgbClr val="006FC0"/>
                </a:solidFill>
                <a:latin typeface="Calibri"/>
                <a:cs typeface="Calibri"/>
              </a:rPr>
              <a:t>LALITA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14824" y="8889593"/>
            <a:ext cx="1994535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20">
                <a:solidFill>
                  <a:srgbClr val="006FC0"/>
                </a:solidFill>
                <a:latin typeface="Calibri"/>
                <a:cs typeface="Calibri"/>
              </a:rPr>
              <a:t>1BY21IS087</a:t>
            </a:r>
            <a:endParaRPr sz="3200">
              <a:latin typeface="Calibri"/>
              <a:cs typeface="Calibri"/>
            </a:endParaRPr>
          </a:p>
          <a:p>
            <a:pPr marL="58419">
              <a:lnSpc>
                <a:spcPct val="100000"/>
              </a:lnSpc>
            </a:pPr>
            <a:r>
              <a:rPr dirty="0" sz="3200" spc="-5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r>
              <a:rPr dirty="0" sz="3200" spc="-120">
                <a:solidFill>
                  <a:srgbClr val="006FC0"/>
                </a:solidFill>
                <a:latin typeface="Calibri"/>
                <a:cs typeface="Calibri"/>
              </a:rPr>
              <a:t>B</a:t>
            </a:r>
            <a:r>
              <a:rPr dirty="0" sz="3200" spc="-10">
                <a:solidFill>
                  <a:srgbClr val="006FC0"/>
                </a:solidFill>
                <a:latin typeface="Calibri"/>
                <a:cs typeface="Calibri"/>
              </a:rPr>
              <a:t>Y21IS0</a:t>
            </a:r>
            <a:r>
              <a:rPr dirty="0" sz="3200" spc="-20">
                <a:solidFill>
                  <a:srgbClr val="006FC0"/>
                </a:solidFill>
                <a:latin typeface="Calibri"/>
                <a:cs typeface="Calibri"/>
              </a:rPr>
              <a:t>8</a:t>
            </a:r>
            <a:r>
              <a:rPr dirty="0" sz="3200" spc="-5">
                <a:solidFill>
                  <a:srgbClr val="006FC0"/>
                </a:solidFill>
                <a:latin typeface="Calibri"/>
                <a:cs typeface="Calibri"/>
              </a:rPr>
              <a:t>8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91959" y="8022463"/>
            <a:ext cx="443293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35">
                <a:solidFill>
                  <a:srgbClr val="C00000"/>
                </a:solidFill>
                <a:latin typeface="Times New Roman"/>
                <a:cs typeface="Times New Roman"/>
              </a:rPr>
              <a:t>PRESENTED</a:t>
            </a:r>
            <a:r>
              <a:rPr dirty="0" sz="4800" spc="-4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4800" spc="-190">
                <a:solidFill>
                  <a:srgbClr val="C00000"/>
                </a:solidFill>
                <a:latin typeface="Times New Roman"/>
                <a:cs typeface="Times New Roman"/>
              </a:rPr>
              <a:t>BY: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59688" y="2560066"/>
            <a:ext cx="9154160" cy="2169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3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3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25">
                <a:solidFill>
                  <a:srgbClr val="FFFFFF"/>
                </a:solidFill>
                <a:latin typeface="Verdana"/>
                <a:cs typeface="Verdana"/>
              </a:rPr>
              <a:t>aim</a:t>
            </a:r>
            <a:r>
              <a:rPr dirty="0" sz="23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3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30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40">
                <a:solidFill>
                  <a:srgbClr val="FFFFFF"/>
                </a:solidFill>
                <a:latin typeface="Verdana"/>
                <a:cs typeface="Verdana"/>
              </a:rPr>
              <a:t>sustainable</a:t>
            </a:r>
            <a:r>
              <a:rPr dirty="0" sz="23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4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dirty="0" sz="23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2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23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2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3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4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40">
                <a:solidFill>
                  <a:srgbClr val="FFFFFF"/>
                </a:solidFill>
                <a:latin typeface="Verdana"/>
                <a:cs typeface="Verdana"/>
              </a:rPr>
              <a:t>spaces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35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dirty="0" sz="23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45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dirty="0" sz="23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2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300" spc="-40">
                <a:solidFill>
                  <a:srgbClr val="FFFFFF"/>
                </a:solidFill>
                <a:latin typeface="Verdana"/>
                <a:cs typeface="Verdana"/>
              </a:rPr>
              <a:t>more</a:t>
            </a:r>
            <a:r>
              <a:rPr dirty="0" sz="23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40">
                <a:solidFill>
                  <a:srgbClr val="FFFFFF"/>
                </a:solidFill>
                <a:latin typeface="Verdana"/>
                <a:cs typeface="Verdana"/>
              </a:rPr>
              <a:t>positive</a:t>
            </a:r>
            <a:r>
              <a:rPr dirty="0" sz="23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40">
                <a:solidFill>
                  <a:srgbClr val="FFFFFF"/>
                </a:solidFill>
                <a:latin typeface="Verdana"/>
                <a:cs typeface="Verdana"/>
              </a:rPr>
              <a:t>impact</a:t>
            </a:r>
            <a:r>
              <a:rPr dirty="0" sz="23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3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23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35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dirty="0" sz="23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40">
                <a:solidFill>
                  <a:srgbClr val="FFFFFF"/>
                </a:solidFill>
                <a:latin typeface="Verdana"/>
                <a:cs typeface="Verdana"/>
              </a:rPr>
              <a:t>climate,</a:t>
            </a:r>
            <a:r>
              <a:rPr dirty="0" sz="23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45">
                <a:solidFill>
                  <a:srgbClr val="FFFFFF"/>
                </a:solidFill>
                <a:latin typeface="Verdana"/>
                <a:cs typeface="Verdana"/>
              </a:rPr>
              <a:t>environment</a:t>
            </a:r>
            <a:r>
              <a:rPr dirty="0" sz="23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3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3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70">
                <a:solidFill>
                  <a:srgbClr val="FFFFFF"/>
                </a:solidFill>
                <a:latin typeface="Verdana"/>
                <a:cs typeface="Verdana"/>
              </a:rPr>
              <a:t>society.</a:t>
            </a:r>
            <a:endParaRPr sz="23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430"/>
              </a:spcBef>
            </a:pPr>
            <a:r>
              <a:rPr dirty="0" sz="2300" spc="-40">
                <a:solidFill>
                  <a:srgbClr val="FFFFFF"/>
                </a:solidFill>
                <a:latin typeface="Verdana"/>
                <a:cs typeface="Verdana"/>
              </a:rPr>
              <a:t>Designers</a:t>
            </a:r>
            <a:r>
              <a:rPr dirty="0" sz="23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40">
                <a:solidFill>
                  <a:srgbClr val="FFFFFF"/>
                </a:solidFill>
                <a:latin typeface="Verdana"/>
                <a:cs typeface="Verdana"/>
              </a:rPr>
              <a:t>reduce</a:t>
            </a:r>
            <a:r>
              <a:rPr dirty="0" sz="23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40">
                <a:solidFill>
                  <a:srgbClr val="FFFFFF"/>
                </a:solidFill>
                <a:latin typeface="Verdana"/>
                <a:cs typeface="Verdana"/>
              </a:rPr>
              <a:t>waste</a:t>
            </a:r>
            <a:r>
              <a:rPr dirty="0" sz="23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2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dirty="0" sz="23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40">
                <a:solidFill>
                  <a:srgbClr val="FFFFFF"/>
                </a:solidFill>
                <a:latin typeface="Verdana"/>
                <a:cs typeface="Verdana"/>
              </a:rPr>
              <a:t>making</a:t>
            </a:r>
            <a:r>
              <a:rPr dirty="0" sz="23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40">
                <a:solidFill>
                  <a:srgbClr val="FFFFFF"/>
                </a:solidFill>
                <a:latin typeface="Verdana"/>
                <a:cs typeface="Verdana"/>
              </a:rPr>
              <a:t>products</a:t>
            </a:r>
            <a:r>
              <a:rPr dirty="0" sz="23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35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dirty="0" sz="23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3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dirty="0" sz="23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45">
                <a:solidFill>
                  <a:srgbClr val="FFFFFF"/>
                </a:solidFill>
                <a:latin typeface="Verdana"/>
                <a:cs typeface="Verdana"/>
              </a:rPr>
              <a:t>recyclable,</a:t>
            </a:r>
            <a:endParaRPr sz="2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300" spc="-45">
                <a:solidFill>
                  <a:srgbClr val="FFFFFF"/>
                </a:solidFill>
                <a:latin typeface="Verdana"/>
                <a:cs typeface="Verdana"/>
              </a:rPr>
              <a:t>compostable</a:t>
            </a:r>
            <a:r>
              <a:rPr dirty="0" sz="23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3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3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45">
                <a:solidFill>
                  <a:srgbClr val="FFFFFF"/>
                </a:solidFill>
                <a:latin typeface="Verdana"/>
                <a:cs typeface="Verdana"/>
              </a:rPr>
              <a:t>even</a:t>
            </a:r>
            <a:r>
              <a:rPr dirty="0" sz="23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40">
                <a:solidFill>
                  <a:srgbClr val="FFFFFF"/>
                </a:solidFill>
                <a:latin typeface="Verdana"/>
                <a:cs typeface="Verdana"/>
              </a:rPr>
              <a:t>better</a:t>
            </a:r>
            <a:r>
              <a:rPr dirty="0" sz="230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23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40">
                <a:solidFill>
                  <a:srgbClr val="FFFFFF"/>
                </a:solidFill>
                <a:latin typeface="Verdana"/>
                <a:cs typeface="Verdana"/>
              </a:rPr>
              <a:t>endlessly</a:t>
            </a:r>
            <a:r>
              <a:rPr dirty="0" sz="23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45">
                <a:solidFill>
                  <a:srgbClr val="FFFFFF"/>
                </a:solidFill>
                <a:latin typeface="Verdana"/>
                <a:cs typeface="Verdana"/>
              </a:rPr>
              <a:t>reusable.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55673" y="1059560"/>
            <a:ext cx="550608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130">
                <a:solidFill>
                  <a:srgbClr val="FFAB40"/>
                </a:solidFill>
              </a:rPr>
              <a:t>S</a:t>
            </a:r>
            <a:r>
              <a:rPr dirty="0" sz="4200" spc="-114">
                <a:solidFill>
                  <a:srgbClr val="FFAB40"/>
                </a:solidFill>
              </a:rPr>
              <a:t>ust</a:t>
            </a:r>
            <a:r>
              <a:rPr dirty="0" sz="4200" spc="-120">
                <a:solidFill>
                  <a:srgbClr val="FFAB40"/>
                </a:solidFill>
              </a:rPr>
              <a:t>a</a:t>
            </a:r>
            <a:r>
              <a:rPr dirty="0" sz="4200" spc="-140">
                <a:solidFill>
                  <a:srgbClr val="FFAB40"/>
                </a:solidFill>
              </a:rPr>
              <a:t>in</a:t>
            </a:r>
            <a:r>
              <a:rPr dirty="0" sz="4200" spc="-120">
                <a:solidFill>
                  <a:srgbClr val="FFAB40"/>
                </a:solidFill>
              </a:rPr>
              <a:t>a</a:t>
            </a:r>
            <a:r>
              <a:rPr dirty="0" sz="4200" spc="-130">
                <a:solidFill>
                  <a:srgbClr val="FFAB40"/>
                </a:solidFill>
              </a:rPr>
              <a:t>b</a:t>
            </a:r>
            <a:r>
              <a:rPr dirty="0" sz="4200" spc="-140">
                <a:solidFill>
                  <a:srgbClr val="FFAB40"/>
                </a:solidFill>
              </a:rPr>
              <a:t>l</a:t>
            </a:r>
            <a:r>
              <a:rPr dirty="0" sz="4200">
                <a:solidFill>
                  <a:srgbClr val="FFAB40"/>
                </a:solidFill>
              </a:rPr>
              <a:t>e</a:t>
            </a:r>
            <a:r>
              <a:rPr dirty="0" sz="4200" spc="-345">
                <a:solidFill>
                  <a:srgbClr val="FFAB40"/>
                </a:solidFill>
              </a:rPr>
              <a:t> </a:t>
            </a:r>
            <a:r>
              <a:rPr dirty="0" sz="4200" spc="-35">
                <a:solidFill>
                  <a:srgbClr val="FFAB40"/>
                </a:solidFill>
              </a:rPr>
              <a:t>D</a:t>
            </a:r>
            <a:r>
              <a:rPr dirty="0" sz="4200" spc="-105">
                <a:solidFill>
                  <a:srgbClr val="FFAB40"/>
                </a:solidFill>
              </a:rPr>
              <a:t>e</a:t>
            </a:r>
            <a:r>
              <a:rPr dirty="0" sz="4200" spc="-190">
                <a:solidFill>
                  <a:srgbClr val="FFAB40"/>
                </a:solidFill>
              </a:rPr>
              <a:t>s</a:t>
            </a:r>
            <a:r>
              <a:rPr dirty="0" sz="4200" spc="-120">
                <a:solidFill>
                  <a:srgbClr val="FFAB40"/>
                </a:solidFill>
              </a:rPr>
              <a:t>i</a:t>
            </a:r>
            <a:r>
              <a:rPr dirty="0" sz="4200" spc="15">
                <a:solidFill>
                  <a:srgbClr val="FFAB40"/>
                </a:solidFill>
              </a:rPr>
              <a:t>g</a:t>
            </a:r>
            <a:r>
              <a:rPr dirty="0" sz="4200">
                <a:solidFill>
                  <a:srgbClr val="FFAB40"/>
                </a:solidFill>
              </a:rPr>
              <a:t>n</a:t>
            </a:r>
            <a:endParaRPr sz="4200"/>
          </a:p>
        </p:txBody>
      </p:sp>
      <p:grpSp>
        <p:nvGrpSpPr>
          <p:cNvPr id="5" name="object 5"/>
          <p:cNvGrpSpPr/>
          <p:nvPr/>
        </p:nvGrpSpPr>
        <p:grpSpPr>
          <a:xfrm>
            <a:off x="1953767" y="710184"/>
            <a:ext cx="13950950" cy="8662670"/>
            <a:chOff x="1953767" y="710184"/>
            <a:chExt cx="13950950" cy="8662670"/>
          </a:xfrm>
        </p:grpSpPr>
        <p:sp>
          <p:nvSpPr>
            <p:cNvPr id="6" name="object 6"/>
            <p:cNvSpPr/>
            <p:nvPr/>
          </p:nvSpPr>
          <p:spPr>
            <a:xfrm>
              <a:off x="1953767" y="710184"/>
              <a:ext cx="5217795" cy="30480"/>
            </a:xfrm>
            <a:custGeom>
              <a:avLst/>
              <a:gdLst/>
              <a:ahLst/>
              <a:cxnLst/>
              <a:rect l="l" t="t" r="r" b="b"/>
              <a:pathLst>
                <a:path w="5217795" h="30479">
                  <a:moveTo>
                    <a:pt x="5217795" y="0"/>
                  </a:moveTo>
                  <a:lnTo>
                    <a:pt x="0" y="0"/>
                  </a:lnTo>
                  <a:lnTo>
                    <a:pt x="0" y="30479"/>
                  </a:lnTo>
                  <a:lnTo>
                    <a:pt x="5217795" y="30479"/>
                  </a:lnTo>
                  <a:lnTo>
                    <a:pt x="5217795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65663" y="914400"/>
              <a:ext cx="5638800" cy="8458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190"/>
            <a:ext cx="18263616" cy="10286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22766" y="13208"/>
            <a:ext cx="5776595" cy="1155065"/>
          </a:xfrm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0"/>
              </a:spcBef>
            </a:pPr>
            <a:r>
              <a:rPr dirty="0" sz="4800" spc="-60">
                <a:solidFill>
                  <a:srgbClr val="FFAB40"/>
                </a:solidFill>
              </a:rPr>
              <a:t>T</a:t>
            </a:r>
            <a:r>
              <a:rPr dirty="0" sz="4800" spc="-50">
                <a:solidFill>
                  <a:srgbClr val="FFAB40"/>
                </a:solidFill>
              </a:rPr>
              <a:t>OO</a:t>
            </a:r>
            <a:r>
              <a:rPr dirty="0" sz="4800" spc="-60">
                <a:solidFill>
                  <a:srgbClr val="FFAB40"/>
                </a:solidFill>
              </a:rPr>
              <a:t>L</a:t>
            </a:r>
            <a:r>
              <a:rPr dirty="0" sz="4800">
                <a:solidFill>
                  <a:srgbClr val="FFAB40"/>
                </a:solidFill>
              </a:rPr>
              <a:t>S</a:t>
            </a:r>
            <a:r>
              <a:rPr dirty="0" sz="4800" spc="-800">
                <a:solidFill>
                  <a:srgbClr val="FFAB40"/>
                </a:solidFill>
              </a:rPr>
              <a:t> </a:t>
            </a:r>
            <a:r>
              <a:rPr dirty="0" sz="2600" spc="-65">
                <a:solidFill>
                  <a:srgbClr val="FFAB40"/>
                </a:solidFill>
              </a:rPr>
              <a:t>F</a:t>
            </a:r>
            <a:r>
              <a:rPr dirty="0" sz="2600" spc="-55">
                <a:solidFill>
                  <a:srgbClr val="FFAB40"/>
                </a:solidFill>
              </a:rPr>
              <a:t>O</a:t>
            </a:r>
            <a:r>
              <a:rPr dirty="0" sz="2600" spc="-10">
                <a:solidFill>
                  <a:srgbClr val="FFAB40"/>
                </a:solidFill>
              </a:rPr>
              <a:t>R</a:t>
            </a:r>
            <a:r>
              <a:rPr dirty="0" sz="2600" spc="-90">
                <a:solidFill>
                  <a:srgbClr val="FFAB40"/>
                </a:solidFill>
              </a:rPr>
              <a:t> </a:t>
            </a:r>
            <a:r>
              <a:rPr dirty="0" sz="2600" spc="-55">
                <a:solidFill>
                  <a:srgbClr val="FFAB40"/>
                </a:solidFill>
              </a:rPr>
              <a:t>SUS</a:t>
            </a:r>
            <a:r>
              <a:rPr dirty="0" sz="2600" spc="-50">
                <a:solidFill>
                  <a:srgbClr val="FFAB40"/>
                </a:solidFill>
              </a:rPr>
              <a:t>T</a:t>
            </a:r>
            <a:r>
              <a:rPr dirty="0" sz="2600" spc="-55">
                <a:solidFill>
                  <a:srgbClr val="FFAB40"/>
                </a:solidFill>
              </a:rPr>
              <a:t>A</a:t>
            </a:r>
            <a:r>
              <a:rPr dirty="0" sz="2600" spc="-55">
                <a:solidFill>
                  <a:srgbClr val="FFAB40"/>
                </a:solidFill>
              </a:rPr>
              <a:t>I</a:t>
            </a:r>
            <a:r>
              <a:rPr dirty="0" sz="2600" spc="-70">
                <a:solidFill>
                  <a:srgbClr val="FFAB40"/>
                </a:solidFill>
              </a:rPr>
              <a:t>N</a:t>
            </a:r>
            <a:r>
              <a:rPr dirty="0" sz="2600" spc="-55">
                <a:solidFill>
                  <a:srgbClr val="FFAB40"/>
                </a:solidFill>
              </a:rPr>
              <a:t>A</a:t>
            </a:r>
            <a:r>
              <a:rPr dirty="0" sz="2600" spc="-65">
                <a:solidFill>
                  <a:srgbClr val="FFAB40"/>
                </a:solidFill>
              </a:rPr>
              <a:t>B</a:t>
            </a:r>
            <a:r>
              <a:rPr dirty="0" sz="2600" spc="-55">
                <a:solidFill>
                  <a:srgbClr val="FFAB40"/>
                </a:solidFill>
              </a:rPr>
              <a:t>L</a:t>
            </a:r>
            <a:r>
              <a:rPr dirty="0" sz="2600" spc="-5">
                <a:solidFill>
                  <a:srgbClr val="FFAB40"/>
                </a:solidFill>
              </a:rPr>
              <a:t>E  </a:t>
            </a:r>
            <a:r>
              <a:rPr dirty="0" sz="2600" spc="-45">
                <a:solidFill>
                  <a:srgbClr val="FFAB40"/>
                </a:solidFill>
              </a:rPr>
              <a:t>DESIGN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8903334" y="6047359"/>
            <a:ext cx="7591425" cy="15868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0"/>
              </a:spcBef>
            </a:pPr>
            <a:r>
              <a:rPr dirty="0" sz="2000" spc="5" b="1">
                <a:solidFill>
                  <a:srgbClr val="FFFF00"/>
                </a:solidFill>
                <a:latin typeface="Verdana"/>
                <a:cs typeface="Verdana"/>
              </a:rPr>
              <a:t>ENERGY</a:t>
            </a:r>
            <a:r>
              <a:rPr dirty="0" sz="2000" spc="10" b="1">
                <a:solidFill>
                  <a:srgbClr val="FFFF00"/>
                </a:solidFill>
                <a:latin typeface="Verdana"/>
                <a:cs typeface="Verdana"/>
              </a:rPr>
              <a:t> MODELING</a:t>
            </a:r>
            <a:r>
              <a:rPr dirty="0" sz="2000" spc="15" b="1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000" spc="10" b="1">
                <a:solidFill>
                  <a:srgbClr val="FFFF00"/>
                </a:solidFill>
                <a:latin typeface="Verdana"/>
                <a:cs typeface="Verdana"/>
              </a:rPr>
              <a:t>SOFTWARE</a:t>
            </a:r>
            <a:r>
              <a:rPr dirty="0" sz="1800" spc="10" b="1">
                <a:solidFill>
                  <a:srgbClr val="FFFF00"/>
                </a:solidFill>
                <a:latin typeface="Verdana"/>
                <a:cs typeface="Verdana"/>
              </a:rPr>
              <a:t>:</a:t>
            </a:r>
            <a:r>
              <a:rPr dirty="0" sz="1800" spc="640" b="1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Verdana"/>
                <a:cs typeface="Verdana"/>
              </a:rPr>
              <a:t>Energy</a:t>
            </a:r>
            <a:r>
              <a:rPr dirty="0" sz="2050" spc="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50" spc="5">
                <a:solidFill>
                  <a:srgbClr val="FFFFFF"/>
                </a:solidFill>
                <a:latin typeface="Verdana"/>
                <a:cs typeface="Verdana"/>
              </a:rPr>
              <a:t>modeling </a:t>
            </a:r>
            <a:r>
              <a:rPr dirty="0" sz="2050" spc="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50" spc="15">
                <a:solidFill>
                  <a:srgbClr val="FFFFFF"/>
                </a:solidFill>
                <a:latin typeface="Verdana"/>
                <a:cs typeface="Verdana"/>
              </a:rPr>
              <a:t>tools </a:t>
            </a:r>
            <a:r>
              <a:rPr dirty="0" sz="2050" spc="10">
                <a:solidFill>
                  <a:srgbClr val="FFFFFF"/>
                </a:solidFill>
                <a:latin typeface="Verdana"/>
                <a:cs typeface="Verdana"/>
              </a:rPr>
              <a:t>simulate </a:t>
            </a:r>
            <a:r>
              <a:rPr dirty="0" sz="2050" spc="5">
                <a:solidFill>
                  <a:srgbClr val="FFFFFF"/>
                </a:solidFill>
                <a:latin typeface="Verdana"/>
                <a:cs typeface="Verdana"/>
              </a:rPr>
              <a:t>the energy</a:t>
            </a:r>
            <a:r>
              <a:rPr dirty="0" sz="2050" spc="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50" spc="5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dirty="0" sz="2050" spc="10">
                <a:solidFill>
                  <a:srgbClr val="FFFFFF"/>
                </a:solidFill>
                <a:latin typeface="Verdana"/>
                <a:cs typeface="Verdana"/>
              </a:rPr>
              <a:t> of </a:t>
            </a:r>
            <a:r>
              <a:rPr dirty="0" sz="2050" spc="-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Verdana"/>
                <a:cs typeface="Verdana"/>
              </a:rPr>
              <a:t>building, </a:t>
            </a:r>
            <a:r>
              <a:rPr dirty="0" sz="2050" spc="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Verdana"/>
                <a:cs typeface="Verdana"/>
              </a:rPr>
              <a:t>helping</a:t>
            </a:r>
            <a:r>
              <a:rPr dirty="0" sz="2050" spc="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50" spc="5">
                <a:solidFill>
                  <a:srgbClr val="FFFFFF"/>
                </a:solidFill>
                <a:latin typeface="Verdana"/>
                <a:cs typeface="Verdana"/>
              </a:rPr>
              <a:t>architects</a:t>
            </a:r>
            <a:r>
              <a:rPr dirty="0" sz="2050" spc="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50" spc="5">
                <a:solidFill>
                  <a:srgbClr val="FFFFFF"/>
                </a:solidFill>
                <a:latin typeface="Verdana"/>
                <a:cs typeface="Verdana"/>
              </a:rPr>
              <a:t>optimize</a:t>
            </a:r>
            <a:r>
              <a:rPr dirty="0" sz="2050" spc="10">
                <a:solidFill>
                  <a:srgbClr val="FFFFFF"/>
                </a:solidFill>
                <a:latin typeface="Verdana"/>
                <a:cs typeface="Verdana"/>
              </a:rPr>
              <a:t> insulation,</a:t>
            </a:r>
            <a:r>
              <a:rPr dirty="0" sz="2050" spc="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50" spc="-15">
                <a:solidFill>
                  <a:srgbClr val="FFFFFF"/>
                </a:solidFill>
                <a:latin typeface="Verdana"/>
                <a:cs typeface="Verdana"/>
              </a:rPr>
              <a:t>HVAC</a:t>
            </a:r>
            <a:r>
              <a:rPr dirty="0" sz="205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Verdana"/>
                <a:cs typeface="Verdana"/>
              </a:rPr>
              <a:t>systems, </a:t>
            </a:r>
            <a:r>
              <a:rPr dirty="0" sz="2050" spc="-7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50" spc="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050" spc="10">
                <a:solidFill>
                  <a:srgbClr val="FFFFFF"/>
                </a:solidFill>
                <a:latin typeface="Verdana"/>
                <a:cs typeface="Verdana"/>
              </a:rPr>
              <a:t>lighting. </a:t>
            </a:r>
            <a:r>
              <a:rPr dirty="0" sz="2050" spc="5">
                <a:solidFill>
                  <a:srgbClr val="FFFFFF"/>
                </a:solidFill>
                <a:latin typeface="Verdana"/>
                <a:cs typeface="Verdana"/>
              </a:rPr>
              <a:t>These </a:t>
            </a:r>
            <a:r>
              <a:rPr dirty="0" sz="2050" spc="10">
                <a:solidFill>
                  <a:srgbClr val="FFFFFF"/>
                </a:solidFill>
                <a:latin typeface="Verdana"/>
                <a:cs typeface="Verdana"/>
              </a:rPr>
              <a:t>simulations inform </a:t>
            </a:r>
            <a:r>
              <a:rPr dirty="0" sz="2050">
                <a:solidFill>
                  <a:srgbClr val="FFFFFF"/>
                </a:solidFill>
                <a:latin typeface="Verdana"/>
                <a:cs typeface="Verdana"/>
              </a:rPr>
              <a:t>design </a:t>
            </a:r>
            <a:r>
              <a:rPr dirty="0" sz="2050" spc="10">
                <a:solidFill>
                  <a:srgbClr val="FFFFFF"/>
                </a:solidFill>
                <a:latin typeface="Verdana"/>
                <a:cs typeface="Verdana"/>
              </a:rPr>
              <a:t>decisions </a:t>
            </a:r>
            <a:r>
              <a:rPr dirty="0" sz="2050" spc="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dirty="0" sz="2050" spc="15">
                <a:solidFill>
                  <a:srgbClr val="FFFFFF"/>
                </a:solidFill>
                <a:latin typeface="Verdana"/>
                <a:cs typeface="Verdana"/>
              </a:rPr>
              <a:t>minimize</a:t>
            </a:r>
            <a:r>
              <a:rPr dirty="0" sz="205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Verdana"/>
                <a:cs typeface="Verdana"/>
              </a:rPr>
              <a:t>energy</a:t>
            </a:r>
            <a:r>
              <a:rPr dirty="0" sz="2050" spc="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50" spc="15">
                <a:solidFill>
                  <a:srgbClr val="FFFFFF"/>
                </a:solidFill>
                <a:latin typeface="Verdana"/>
                <a:cs typeface="Verdana"/>
              </a:rPr>
              <a:t>consumption.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4016" y="1740865"/>
            <a:ext cx="8764905" cy="21158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b="1">
                <a:solidFill>
                  <a:srgbClr val="FFFF00"/>
                </a:solidFill>
                <a:latin typeface="Calibri"/>
                <a:cs typeface="Calibri"/>
              </a:rPr>
              <a:t>BUILDING </a:t>
            </a:r>
            <a:r>
              <a:rPr dirty="0" sz="2800" spc="-25" b="1">
                <a:solidFill>
                  <a:srgbClr val="FFFF00"/>
                </a:solidFill>
                <a:latin typeface="Calibri"/>
                <a:cs typeface="Calibri"/>
              </a:rPr>
              <a:t>INFORMATION</a:t>
            </a:r>
            <a:r>
              <a:rPr dirty="0" sz="2800" spc="-10" b="1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00"/>
                </a:solidFill>
                <a:latin typeface="Calibri"/>
                <a:cs typeface="Calibri"/>
              </a:rPr>
              <a:t>MODELING</a:t>
            </a:r>
            <a:r>
              <a:rPr dirty="0" sz="2800" b="1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00"/>
                </a:solidFill>
                <a:latin typeface="Calibri"/>
                <a:cs typeface="Calibri"/>
              </a:rPr>
              <a:t>(BIM):</a:t>
            </a:r>
            <a:r>
              <a:rPr dirty="0" sz="2800" spc="35" b="1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alibri"/>
                <a:cs typeface="Calibri"/>
              </a:rPr>
              <a:t>BIM </a:t>
            </a:r>
            <a:r>
              <a:rPr dirty="0" sz="270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2700">
              <a:latin typeface="Calibri"/>
              <a:cs typeface="Calibri"/>
            </a:endParaRPr>
          </a:p>
          <a:p>
            <a:pPr marL="12700" marR="105410">
              <a:lnSpc>
                <a:spcPct val="100000"/>
              </a:lnSpc>
              <a:spcBef>
                <a:spcPts val="5"/>
              </a:spcBef>
            </a:pPr>
            <a:r>
              <a:rPr dirty="0" sz="2700">
                <a:solidFill>
                  <a:srgbClr val="FFFFFF"/>
                </a:solidFill>
                <a:latin typeface="Calibri"/>
                <a:cs typeface="Calibri"/>
              </a:rPr>
              <a:t>allows</a:t>
            </a:r>
            <a:r>
              <a:rPr dirty="0" sz="27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alibri"/>
                <a:cs typeface="Calibri"/>
              </a:rPr>
              <a:t>architects</a:t>
            </a:r>
            <a:r>
              <a:rPr dirty="0" sz="27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7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dirty="0" sz="27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alibri"/>
                <a:cs typeface="Calibri"/>
              </a:rPr>
              <a:t>detailed</a:t>
            </a:r>
            <a:r>
              <a:rPr dirty="0" sz="27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alibri"/>
                <a:cs typeface="Calibri"/>
              </a:rPr>
              <a:t>digital</a:t>
            </a:r>
            <a:r>
              <a:rPr dirty="0" sz="27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FFFFFF"/>
                </a:solidFill>
                <a:latin typeface="Calibri"/>
                <a:cs typeface="Calibri"/>
              </a:rPr>
              <a:t>models</a:t>
            </a:r>
            <a:r>
              <a:rPr dirty="0" sz="27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00" spc="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7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alibri"/>
                <a:cs typeface="Calibri"/>
              </a:rPr>
              <a:t>buildings, </a:t>
            </a:r>
            <a:r>
              <a:rPr dirty="0" sz="2700" spc="-5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alibri"/>
                <a:cs typeface="Calibri"/>
              </a:rPr>
              <a:t>facilitating </a:t>
            </a:r>
            <a:r>
              <a:rPr dirty="0" sz="2700" spc="-10">
                <a:solidFill>
                  <a:srgbClr val="FFFFFF"/>
                </a:solidFill>
                <a:latin typeface="Calibri"/>
                <a:cs typeface="Calibri"/>
              </a:rPr>
              <a:t>efficient </a:t>
            </a:r>
            <a:r>
              <a:rPr dirty="0" sz="2700">
                <a:solidFill>
                  <a:srgbClr val="FFFFFF"/>
                </a:solidFill>
                <a:latin typeface="Calibri"/>
                <a:cs typeface="Calibri"/>
              </a:rPr>
              <a:t>design </a:t>
            </a:r>
            <a:r>
              <a:rPr dirty="0" sz="2700" spc="-10">
                <a:solidFill>
                  <a:srgbClr val="FFFFFF"/>
                </a:solidFill>
                <a:latin typeface="Calibri"/>
                <a:cs typeface="Calibri"/>
              </a:rPr>
              <a:t>iteration </a:t>
            </a:r>
            <a:r>
              <a:rPr dirty="0" sz="27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2700" spc="-5">
                <a:solidFill>
                  <a:srgbClr val="FFFFFF"/>
                </a:solidFill>
                <a:latin typeface="Calibri"/>
                <a:cs typeface="Calibri"/>
              </a:rPr>
              <a:t>simulation. It </a:t>
            </a:r>
            <a:r>
              <a:rPr dirty="0" sz="2700">
                <a:solidFill>
                  <a:srgbClr val="FFFFFF"/>
                </a:solidFill>
                <a:latin typeface="Calibri"/>
                <a:cs typeface="Calibri"/>
              </a:rPr>
              <a:t>enables </a:t>
            </a:r>
            <a:r>
              <a:rPr dirty="0" sz="2700" spc="-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Calibri"/>
                <a:cs typeface="Calibri"/>
              </a:rPr>
              <a:t>energy </a:t>
            </a:r>
            <a:r>
              <a:rPr dirty="0" sz="2700" spc="-5">
                <a:solidFill>
                  <a:srgbClr val="FFFFFF"/>
                </a:solidFill>
                <a:latin typeface="Calibri"/>
                <a:cs typeface="Calibri"/>
              </a:rPr>
              <a:t>analysis, </a:t>
            </a:r>
            <a:r>
              <a:rPr dirty="0" sz="2700" spc="-10">
                <a:solidFill>
                  <a:srgbClr val="FFFFFF"/>
                </a:solidFill>
                <a:latin typeface="Calibri"/>
                <a:cs typeface="Calibri"/>
              </a:rPr>
              <a:t>daylighting </a:t>
            </a:r>
            <a:r>
              <a:rPr dirty="0" sz="2700" spc="-5">
                <a:solidFill>
                  <a:srgbClr val="FFFFFF"/>
                </a:solidFill>
                <a:latin typeface="Calibri"/>
                <a:cs typeface="Calibri"/>
              </a:rPr>
              <a:t>studies, </a:t>
            </a:r>
            <a:r>
              <a:rPr dirty="0" sz="27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2700" spc="-5">
                <a:solidFill>
                  <a:srgbClr val="FFFFFF"/>
                </a:solidFill>
                <a:latin typeface="Calibri"/>
                <a:cs typeface="Calibri"/>
              </a:rPr>
              <a:t>material </a:t>
            </a:r>
            <a:r>
              <a:rPr dirty="0" sz="2700">
                <a:solidFill>
                  <a:srgbClr val="FFFFFF"/>
                </a:solidFill>
                <a:latin typeface="Calibri"/>
                <a:cs typeface="Calibri"/>
              </a:rPr>
              <a:t>selection </a:t>
            </a:r>
            <a:r>
              <a:rPr dirty="0" sz="2700" spc="-1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7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FFFFFF"/>
                </a:solidFill>
                <a:latin typeface="Calibri"/>
                <a:cs typeface="Calibri"/>
              </a:rPr>
              <a:t>align</a:t>
            </a:r>
            <a:r>
              <a:rPr dirty="0" sz="27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00" spc="5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7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alibri"/>
                <a:cs typeface="Calibri"/>
              </a:rPr>
              <a:t>sustainability</a:t>
            </a:r>
            <a:r>
              <a:rPr dirty="0" sz="27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alibri"/>
                <a:cs typeface="Calibri"/>
              </a:rPr>
              <a:t>goals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" y="0"/>
            <a:ext cx="18269711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76777" y="1443304"/>
            <a:ext cx="10819130" cy="7651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50" spc="-95">
                <a:solidFill>
                  <a:srgbClr val="FFAB40"/>
                </a:solidFill>
              </a:rPr>
              <a:t>LIFE</a:t>
            </a:r>
            <a:r>
              <a:rPr dirty="0" sz="4850" spc="-185">
                <a:solidFill>
                  <a:srgbClr val="FFAB40"/>
                </a:solidFill>
              </a:rPr>
              <a:t> </a:t>
            </a:r>
            <a:r>
              <a:rPr dirty="0" sz="4850" spc="-100">
                <a:solidFill>
                  <a:srgbClr val="FFAB40"/>
                </a:solidFill>
              </a:rPr>
              <a:t>CYCLE</a:t>
            </a:r>
            <a:r>
              <a:rPr dirty="0" sz="4850" spc="-185">
                <a:solidFill>
                  <a:srgbClr val="FFAB40"/>
                </a:solidFill>
              </a:rPr>
              <a:t> </a:t>
            </a:r>
            <a:r>
              <a:rPr dirty="0" sz="4850" spc="-110">
                <a:solidFill>
                  <a:srgbClr val="FFAB40"/>
                </a:solidFill>
              </a:rPr>
              <a:t>ASSESSMENT</a:t>
            </a:r>
            <a:r>
              <a:rPr dirty="0" sz="4850" spc="-160">
                <a:solidFill>
                  <a:srgbClr val="FFAB40"/>
                </a:solidFill>
              </a:rPr>
              <a:t> </a:t>
            </a:r>
            <a:r>
              <a:rPr dirty="0" sz="4850" spc="-100">
                <a:solidFill>
                  <a:srgbClr val="FFAB40"/>
                </a:solidFill>
              </a:rPr>
              <a:t>(LCA):</a:t>
            </a:r>
            <a:endParaRPr sz="4850"/>
          </a:p>
        </p:txBody>
      </p:sp>
      <p:sp>
        <p:nvSpPr>
          <p:cNvPr id="4" name="object 4"/>
          <p:cNvSpPr txBox="1"/>
          <p:nvPr/>
        </p:nvSpPr>
        <p:spPr>
          <a:xfrm>
            <a:off x="3979290" y="2946654"/>
            <a:ext cx="10314305" cy="1549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86055" marR="194945">
              <a:lnSpc>
                <a:spcPct val="100000"/>
              </a:lnSpc>
              <a:spcBef>
                <a:spcPts val="95"/>
              </a:spcBef>
            </a:pPr>
            <a:r>
              <a:rPr dirty="0" sz="2500" spc="85">
                <a:solidFill>
                  <a:srgbClr val="FFFFFF"/>
                </a:solidFill>
                <a:latin typeface="Verdana"/>
                <a:cs typeface="Verdana"/>
              </a:rPr>
              <a:t>LCA</a:t>
            </a:r>
            <a:r>
              <a:rPr dirty="0" sz="2500" spc="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tools</a:t>
            </a:r>
            <a:r>
              <a:rPr dirty="0" sz="2500" spc="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10">
                <a:solidFill>
                  <a:srgbClr val="FFFFFF"/>
                </a:solidFill>
                <a:latin typeface="Verdana"/>
                <a:cs typeface="Verdana"/>
              </a:rPr>
              <a:t>evaluate</a:t>
            </a:r>
            <a:r>
              <a:rPr dirty="0" sz="2500" spc="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9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500" spc="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20">
                <a:solidFill>
                  <a:srgbClr val="FFFFFF"/>
                </a:solidFill>
                <a:latin typeface="Verdana"/>
                <a:cs typeface="Verdana"/>
              </a:rPr>
              <a:t>environmental</a:t>
            </a:r>
            <a:r>
              <a:rPr dirty="0" sz="2500" spc="3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impact</a:t>
            </a:r>
            <a:r>
              <a:rPr dirty="0" sz="2500" spc="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6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500" spc="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14">
                <a:solidFill>
                  <a:srgbClr val="FFFFFF"/>
                </a:solidFill>
                <a:latin typeface="Verdana"/>
                <a:cs typeface="Verdana"/>
              </a:rPr>
              <a:t>building </a:t>
            </a:r>
            <a:r>
              <a:rPr dirty="0" sz="2500" spc="-8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14">
                <a:solidFill>
                  <a:srgbClr val="FFFFFF"/>
                </a:solidFill>
                <a:latin typeface="Verdana"/>
                <a:cs typeface="Verdana"/>
              </a:rPr>
              <a:t>materials</a:t>
            </a:r>
            <a:r>
              <a:rPr dirty="0" sz="2500" spc="3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8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500" spc="3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14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dirty="0" sz="2500" spc="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20">
                <a:solidFill>
                  <a:srgbClr val="FFFFFF"/>
                </a:solidFill>
                <a:latin typeface="Verdana"/>
                <a:cs typeface="Verdana"/>
              </a:rPr>
              <a:t>throughout</a:t>
            </a:r>
            <a:r>
              <a:rPr dirty="0" sz="2500" spc="3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dirty="0" sz="2500" spc="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14">
                <a:solidFill>
                  <a:srgbClr val="FFFFFF"/>
                </a:solidFill>
                <a:latin typeface="Verdana"/>
                <a:cs typeface="Verdana"/>
              </a:rPr>
              <a:t>lifecycle.</a:t>
            </a:r>
            <a:endParaRPr sz="2500">
              <a:latin typeface="Verdana"/>
              <a:cs typeface="Verdana"/>
            </a:endParaRPr>
          </a:p>
          <a:p>
            <a:pPr algn="ctr" marL="12065" marR="5080" indent="-12065">
              <a:lnSpc>
                <a:spcPct val="100000"/>
              </a:lnSpc>
            </a:pPr>
            <a:r>
              <a:rPr dirty="0" sz="2500" spc="120">
                <a:solidFill>
                  <a:srgbClr val="FFFFFF"/>
                </a:solidFill>
                <a:latin typeface="Verdana"/>
                <a:cs typeface="Verdana"/>
              </a:rPr>
              <a:t>Architects</a:t>
            </a:r>
            <a:r>
              <a:rPr dirty="0" sz="2500" spc="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85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2500" spc="3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90">
                <a:solidFill>
                  <a:srgbClr val="FFFFFF"/>
                </a:solidFill>
                <a:latin typeface="Verdana"/>
                <a:cs typeface="Verdana"/>
              </a:rPr>
              <a:t>make</a:t>
            </a:r>
            <a:r>
              <a:rPr dirty="0" sz="2500" spc="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14">
                <a:solidFill>
                  <a:srgbClr val="FFFFFF"/>
                </a:solidFill>
                <a:latin typeface="Verdana"/>
                <a:cs typeface="Verdana"/>
              </a:rPr>
              <a:t>informed</a:t>
            </a:r>
            <a:r>
              <a:rPr dirty="0" sz="2500" spc="3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10">
                <a:solidFill>
                  <a:srgbClr val="FFFFFF"/>
                </a:solidFill>
                <a:latin typeface="Verdana"/>
                <a:cs typeface="Verdana"/>
              </a:rPr>
              <a:t>choices</a:t>
            </a:r>
            <a:r>
              <a:rPr dirty="0" sz="2500" spc="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7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dirty="0" sz="2500" spc="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14">
                <a:solidFill>
                  <a:srgbClr val="FFFFFF"/>
                </a:solidFill>
                <a:latin typeface="Verdana"/>
                <a:cs typeface="Verdana"/>
              </a:rPr>
              <a:t>selecting </a:t>
            </a:r>
            <a:r>
              <a:rPr dirty="0" sz="2500" spc="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14">
                <a:solidFill>
                  <a:srgbClr val="FFFFFF"/>
                </a:solidFill>
                <a:latin typeface="Verdana"/>
                <a:cs typeface="Verdana"/>
              </a:rPr>
              <a:t>materials</a:t>
            </a:r>
            <a:r>
              <a:rPr dirty="0" sz="2500" spc="3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95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2500" spc="3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00">
                <a:solidFill>
                  <a:srgbClr val="FFFFFF"/>
                </a:solidFill>
                <a:latin typeface="Verdana"/>
                <a:cs typeface="Verdana"/>
              </a:rPr>
              <a:t>lower</a:t>
            </a:r>
            <a:r>
              <a:rPr dirty="0" sz="2500" spc="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14">
                <a:solidFill>
                  <a:srgbClr val="FFFFFF"/>
                </a:solidFill>
                <a:latin typeface="Verdana"/>
                <a:cs typeface="Verdana"/>
              </a:rPr>
              <a:t>embodied</a:t>
            </a:r>
            <a:r>
              <a:rPr dirty="0" sz="2500" spc="3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10">
                <a:solidFill>
                  <a:srgbClr val="FFFFFF"/>
                </a:solidFill>
                <a:latin typeface="Verdana"/>
                <a:cs typeface="Verdana"/>
              </a:rPr>
              <a:t>energy</a:t>
            </a:r>
            <a:r>
              <a:rPr dirty="0" sz="2500" spc="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8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500" spc="4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10">
                <a:solidFill>
                  <a:srgbClr val="FFFFFF"/>
                </a:solidFill>
                <a:latin typeface="Verdana"/>
                <a:cs typeface="Verdana"/>
              </a:rPr>
              <a:t>longer</a:t>
            </a:r>
            <a:r>
              <a:rPr dirty="0" sz="2500" spc="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14">
                <a:solidFill>
                  <a:srgbClr val="FFFFFF"/>
                </a:solidFill>
                <a:latin typeface="Verdana"/>
                <a:cs typeface="Verdana"/>
              </a:rPr>
              <a:t>lifespan</a:t>
            </a:r>
            <a:endParaRPr sz="25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28288" y="5269992"/>
            <a:ext cx="10631423" cy="3846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189"/>
            <a:ext cx="18288000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5673" y="1109853"/>
            <a:ext cx="6065520" cy="1216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 sz="3900" spc="-114">
                <a:solidFill>
                  <a:srgbClr val="FFAB40"/>
                </a:solidFill>
              </a:rPr>
              <a:t>S</a:t>
            </a:r>
            <a:r>
              <a:rPr dirty="0" sz="3900" spc="-125">
                <a:solidFill>
                  <a:srgbClr val="FFAB40"/>
                </a:solidFill>
              </a:rPr>
              <a:t>U</a:t>
            </a:r>
            <a:r>
              <a:rPr dirty="0" sz="3900" spc="-114">
                <a:solidFill>
                  <a:srgbClr val="FFAB40"/>
                </a:solidFill>
              </a:rPr>
              <a:t>S</a:t>
            </a:r>
            <a:r>
              <a:rPr dirty="0" sz="3900" spc="-120">
                <a:solidFill>
                  <a:srgbClr val="FFAB40"/>
                </a:solidFill>
              </a:rPr>
              <a:t>T</a:t>
            </a:r>
            <a:r>
              <a:rPr dirty="0" sz="3900" spc="-110">
                <a:solidFill>
                  <a:srgbClr val="FFAB40"/>
                </a:solidFill>
              </a:rPr>
              <a:t>A</a:t>
            </a:r>
            <a:r>
              <a:rPr dirty="0" sz="3900" spc="-120">
                <a:solidFill>
                  <a:srgbClr val="FFAB40"/>
                </a:solidFill>
              </a:rPr>
              <a:t>I</a:t>
            </a:r>
            <a:r>
              <a:rPr dirty="0" sz="3900" spc="-110">
                <a:solidFill>
                  <a:srgbClr val="FFAB40"/>
                </a:solidFill>
              </a:rPr>
              <a:t>N</a:t>
            </a:r>
            <a:r>
              <a:rPr dirty="0" sz="3900" spc="-130">
                <a:solidFill>
                  <a:srgbClr val="FFAB40"/>
                </a:solidFill>
              </a:rPr>
              <a:t>A</a:t>
            </a:r>
            <a:r>
              <a:rPr dirty="0" sz="3900" spc="-120">
                <a:solidFill>
                  <a:srgbClr val="FFAB40"/>
                </a:solidFill>
              </a:rPr>
              <a:t>B</a:t>
            </a:r>
            <a:r>
              <a:rPr dirty="0" sz="3900" spc="-114">
                <a:solidFill>
                  <a:srgbClr val="FFAB40"/>
                </a:solidFill>
              </a:rPr>
              <a:t>L</a:t>
            </a:r>
            <a:r>
              <a:rPr dirty="0" sz="3900" spc="5">
                <a:solidFill>
                  <a:srgbClr val="FFAB40"/>
                </a:solidFill>
              </a:rPr>
              <a:t>E</a:t>
            </a:r>
            <a:r>
              <a:rPr dirty="0" sz="3900" spc="-340">
                <a:solidFill>
                  <a:srgbClr val="FFAB40"/>
                </a:solidFill>
              </a:rPr>
              <a:t> </a:t>
            </a:r>
            <a:r>
              <a:rPr dirty="0" sz="3900" spc="-125">
                <a:solidFill>
                  <a:srgbClr val="FFAB40"/>
                </a:solidFill>
              </a:rPr>
              <a:t>DE</a:t>
            </a:r>
            <a:r>
              <a:rPr dirty="0" sz="3900" spc="-114">
                <a:solidFill>
                  <a:srgbClr val="FFAB40"/>
                </a:solidFill>
              </a:rPr>
              <a:t>S</a:t>
            </a:r>
            <a:r>
              <a:rPr dirty="0" sz="3900" spc="-120">
                <a:solidFill>
                  <a:srgbClr val="FFAB40"/>
                </a:solidFill>
              </a:rPr>
              <a:t>I</a:t>
            </a:r>
            <a:r>
              <a:rPr dirty="0" sz="3900" spc="-125">
                <a:solidFill>
                  <a:srgbClr val="FFAB40"/>
                </a:solidFill>
              </a:rPr>
              <a:t>G</a:t>
            </a:r>
            <a:r>
              <a:rPr dirty="0" sz="3900" spc="5">
                <a:solidFill>
                  <a:srgbClr val="FFAB40"/>
                </a:solidFill>
              </a:rPr>
              <a:t>N  </a:t>
            </a:r>
            <a:r>
              <a:rPr dirty="0" sz="3900" spc="-105">
                <a:solidFill>
                  <a:srgbClr val="FFAB40"/>
                </a:solidFill>
              </a:rPr>
              <a:t>TECHNIQUES:</a:t>
            </a:r>
            <a:endParaRPr sz="3900"/>
          </a:p>
        </p:txBody>
      </p:sp>
      <p:grpSp>
        <p:nvGrpSpPr>
          <p:cNvPr id="4" name="object 4"/>
          <p:cNvGrpSpPr/>
          <p:nvPr/>
        </p:nvGrpSpPr>
        <p:grpSpPr>
          <a:xfrm>
            <a:off x="1953767" y="710184"/>
            <a:ext cx="14591030" cy="8025765"/>
            <a:chOff x="1953767" y="710184"/>
            <a:chExt cx="14591030" cy="8025765"/>
          </a:xfrm>
        </p:grpSpPr>
        <p:sp>
          <p:nvSpPr>
            <p:cNvPr id="5" name="object 5"/>
            <p:cNvSpPr/>
            <p:nvPr/>
          </p:nvSpPr>
          <p:spPr>
            <a:xfrm>
              <a:off x="1953767" y="710184"/>
              <a:ext cx="5217795" cy="30480"/>
            </a:xfrm>
            <a:custGeom>
              <a:avLst/>
              <a:gdLst/>
              <a:ahLst/>
              <a:cxnLst/>
              <a:rect l="l" t="t" r="r" b="b"/>
              <a:pathLst>
                <a:path w="5217795" h="30479">
                  <a:moveTo>
                    <a:pt x="5217795" y="0"/>
                  </a:moveTo>
                  <a:lnTo>
                    <a:pt x="0" y="0"/>
                  </a:lnTo>
                  <a:lnTo>
                    <a:pt x="0" y="30479"/>
                  </a:lnTo>
                  <a:lnTo>
                    <a:pt x="5217795" y="30479"/>
                  </a:lnTo>
                  <a:lnTo>
                    <a:pt x="5217795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5520" y="2639568"/>
              <a:ext cx="6669024" cy="60960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954783" y="2600070"/>
            <a:ext cx="7277734" cy="5111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105" b="1">
                <a:solidFill>
                  <a:srgbClr val="FFFF00"/>
                </a:solidFill>
                <a:latin typeface="Verdana"/>
                <a:cs typeface="Verdana"/>
              </a:rPr>
              <a:t>PASSIVE</a:t>
            </a:r>
            <a:r>
              <a:rPr dirty="0" sz="2350" spc="240" b="1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350" spc="95" b="1">
                <a:solidFill>
                  <a:srgbClr val="FFFF00"/>
                </a:solidFill>
                <a:latin typeface="Verdana"/>
                <a:cs typeface="Verdana"/>
              </a:rPr>
              <a:t>DESIGN</a:t>
            </a:r>
            <a:r>
              <a:rPr dirty="0" sz="2350" spc="235" b="1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350" spc="105" b="1">
                <a:solidFill>
                  <a:srgbClr val="FFFF00"/>
                </a:solidFill>
                <a:latin typeface="Verdana"/>
                <a:cs typeface="Verdana"/>
              </a:rPr>
              <a:t>STRATEGIES:</a:t>
            </a:r>
            <a:endParaRPr sz="2350">
              <a:latin typeface="Verdana"/>
              <a:cs typeface="Verdana"/>
            </a:endParaRPr>
          </a:p>
          <a:p>
            <a:pPr marL="12700" marR="534035">
              <a:lnSpc>
                <a:spcPct val="100000"/>
              </a:lnSpc>
              <a:spcBef>
                <a:spcPts val="110"/>
              </a:spcBef>
            </a:pPr>
            <a:r>
              <a:rPr dirty="0" sz="2350" spc="90">
                <a:solidFill>
                  <a:srgbClr val="FFFFFF"/>
                </a:solidFill>
                <a:latin typeface="Verdana"/>
                <a:cs typeface="Verdana"/>
              </a:rPr>
              <a:t>Passive</a:t>
            </a:r>
            <a:r>
              <a:rPr dirty="0" sz="2350" spc="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95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dirty="0" sz="2350" spc="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95">
                <a:solidFill>
                  <a:srgbClr val="FFFFFF"/>
                </a:solidFill>
                <a:latin typeface="Verdana"/>
                <a:cs typeface="Verdana"/>
              </a:rPr>
              <a:t>utilizes</a:t>
            </a:r>
            <a:r>
              <a:rPr dirty="0" sz="2350" spc="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8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350" spc="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95">
                <a:solidFill>
                  <a:srgbClr val="FFFFFF"/>
                </a:solidFill>
                <a:latin typeface="Verdana"/>
                <a:cs typeface="Verdana"/>
              </a:rPr>
              <a:t>natural </a:t>
            </a:r>
            <a:r>
              <a:rPr dirty="0" sz="2350" spc="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95">
                <a:solidFill>
                  <a:srgbClr val="FFFFFF"/>
                </a:solidFill>
                <a:latin typeface="Verdana"/>
                <a:cs typeface="Verdana"/>
              </a:rPr>
              <a:t>elements</a:t>
            </a:r>
            <a:r>
              <a:rPr dirty="0" sz="2350" spc="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6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350" spc="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95">
                <a:solidFill>
                  <a:srgbClr val="FFFFFF"/>
                </a:solidFill>
                <a:latin typeface="Verdana"/>
                <a:cs typeface="Verdana"/>
              </a:rPr>
              <a:t>achieve</a:t>
            </a:r>
            <a:r>
              <a:rPr dirty="0" sz="2350" spc="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95">
                <a:solidFill>
                  <a:srgbClr val="FFFFFF"/>
                </a:solidFill>
                <a:latin typeface="Verdana"/>
                <a:cs typeface="Verdana"/>
              </a:rPr>
              <a:t>comfort.</a:t>
            </a:r>
            <a:r>
              <a:rPr dirty="0" sz="2350" spc="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75">
                <a:solidFill>
                  <a:srgbClr val="FFFFFF"/>
                </a:solidFill>
                <a:latin typeface="Verdana"/>
                <a:cs typeface="Verdana"/>
              </a:rPr>
              <a:t>Techniques </a:t>
            </a:r>
            <a:r>
              <a:rPr dirty="0" sz="2350" spc="-8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100">
                <a:solidFill>
                  <a:srgbClr val="FFFFFF"/>
                </a:solidFill>
                <a:latin typeface="Verdana"/>
                <a:cs typeface="Verdana"/>
              </a:rPr>
              <a:t>include</a:t>
            </a:r>
            <a:r>
              <a:rPr dirty="0" sz="2350" spc="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100">
                <a:solidFill>
                  <a:srgbClr val="FFFFFF"/>
                </a:solidFill>
                <a:latin typeface="Verdana"/>
                <a:cs typeface="Verdana"/>
              </a:rPr>
              <a:t>orienting</a:t>
            </a:r>
            <a:r>
              <a:rPr dirty="0" sz="2350" spc="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100">
                <a:solidFill>
                  <a:srgbClr val="FFFFFF"/>
                </a:solidFill>
                <a:latin typeface="Verdana"/>
                <a:cs typeface="Verdana"/>
              </a:rPr>
              <a:t>buildings</a:t>
            </a:r>
            <a:r>
              <a:rPr dirty="0" sz="2350" spc="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7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2350" spc="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95">
                <a:solidFill>
                  <a:srgbClr val="FFFFFF"/>
                </a:solidFill>
                <a:latin typeface="Verdana"/>
                <a:cs typeface="Verdana"/>
              </a:rPr>
              <a:t>optimal </a:t>
            </a:r>
            <a:r>
              <a:rPr dirty="0" sz="2350" spc="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105">
                <a:solidFill>
                  <a:srgbClr val="FFFFFF"/>
                </a:solidFill>
                <a:latin typeface="Verdana"/>
                <a:cs typeface="Verdana"/>
              </a:rPr>
              <a:t>sunlight,</a:t>
            </a:r>
            <a:r>
              <a:rPr dirty="0" sz="2350" spc="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95">
                <a:solidFill>
                  <a:srgbClr val="FFFFFF"/>
                </a:solidFill>
                <a:latin typeface="Verdana"/>
                <a:cs typeface="Verdana"/>
              </a:rPr>
              <a:t>natural</a:t>
            </a:r>
            <a:r>
              <a:rPr dirty="0" sz="2350" spc="2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105">
                <a:solidFill>
                  <a:srgbClr val="FFFFFF"/>
                </a:solidFill>
                <a:latin typeface="Verdana"/>
                <a:cs typeface="Verdana"/>
              </a:rPr>
              <a:t>ventilation,</a:t>
            </a:r>
            <a:r>
              <a:rPr dirty="0" sz="2350" spc="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7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350" spc="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9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dirty="0" sz="2350" spc="95">
                <a:solidFill>
                  <a:srgbClr val="FFFFFF"/>
                </a:solidFill>
                <a:latin typeface="Verdana"/>
                <a:cs typeface="Verdana"/>
              </a:rPr>
              <a:t> thermal</a:t>
            </a:r>
            <a:r>
              <a:rPr dirty="0" sz="2350" spc="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85">
                <a:solidFill>
                  <a:srgbClr val="FFFFFF"/>
                </a:solidFill>
                <a:latin typeface="Verdana"/>
                <a:cs typeface="Verdana"/>
              </a:rPr>
              <a:t>mass</a:t>
            </a:r>
            <a:r>
              <a:rPr dirty="0" sz="2350" spc="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6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350" spc="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100">
                <a:solidFill>
                  <a:srgbClr val="FFFFFF"/>
                </a:solidFill>
                <a:latin typeface="Verdana"/>
                <a:cs typeface="Verdana"/>
              </a:rPr>
              <a:t>regulate</a:t>
            </a:r>
            <a:r>
              <a:rPr dirty="0" sz="2350" spc="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90">
                <a:solidFill>
                  <a:srgbClr val="FFFFFF"/>
                </a:solidFill>
                <a:latin typeface="Verdana"/>
                <a:cs typeface="Verdana"/>
              </a:rPr>
              <a:t>indoor </a:t>
            </a:r>
            <a:r>
              <a:rPr dirty="0" sz="2350" spc="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100">
                <a:solidFill>
                  <a:srgbClr val="FFFFFF"/>
                </a:solidFill>
                <a:latin typeface="Verdana"/>
                <a:cs typeface="Verdana"/>
              </a:rPr>
              <a:t>temperatures.</a:t>
            </a:r>
            <a:endParaRPr sz="23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Verdana"/>
              <a:cs typeface="Verdana"/>
            </a:endParaRPr>
          </a:p>
          <a:p>
            <a:pPr marL="73025">
              <a:lnSpc>
                <a:spcPct val="100000"/>
              </a:lnSpc>
            </a:pPr>
            <a:r>
              <a:rPr dirty="0" sz="2350" spc="-5" b="1">
                <a:solidFill>
                  <a:srgbClr val="FFFF00"/>
                </a:solidFill>
                <a:latin typeface="Verdana"/>
                <a:cs typeface="Verdana"/>
              </a:rPr>
              <a:t>RENEWABLE</a:t>
            </a:r>
            <a:r>
              <a:rPr dirty="0" sz="2350" spc="-75" b="1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350" spc="-5" b="1">
                <a:solidFill>
                  <a:srgbClr val="FFFF00"/>
                </a:solidFill>
                <a:latin typeface="Verdana"/>
                <a:cs typeface="Verdana"/>
              </a:rPr>
              <a:t>ENERGY</a:t>
            </a:r>
            <a:r>
              <a:rPr dirty="0" sz="2350" spc="-25" b="1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350" b="1">
                <a:solidFill>
                  <a:srgbClr val="FFFF00"/>
                </a:solidFill>
                <a:latin typeface="Verdana"/>
                <a:cs typeface="Verdana"/>
              </a:rPr>
              <a:t>INTEGRATION:</a:t>
            </a:r>
            <a:endParaRPr sz="2350">
              <a:latin typeface="Verdana"/>
              <a:cs typeface="Verdana"/>
            </a:endParaRPr>
          </a:p>
          <a:p>
            <a:pPr marL="73025" marR="5080">
              <a:lnSpc>
                <a:spcPct val="100000"/>
              </a:lnSpc>
              <a:spcBef>
                <a:spcPts val="15"/>
              </a:spcBef>
            </a:pPr>
            <a:r>
              <a:rPr dirty="0" sz="2350">
                <a:solidFill>
                  <a:srgbClr val="EDEBE0"/>
                </a:solidFill>
                <a:latin typeface="Verdana"/>
                <a:cs typeface="Verdana"/>
              </a:rPr>
              <a:t>Architects can </a:t>
            </a:r>
            <a:r>
              <a:rPr dirty="0" sz="2350" spc="-5">
                <a:solidFill>
                  <a:srgbClr val="EDEBE0"/>
                </a:solidFill>
                <a:latin typeface="Verdana"/>
                <a:cs typeface="Verdana"/>
              </a:rPr>
              <a:t>incorporate renewable energy </a:t>
            </a:r>
            <a:r>
              <a:rPr dirty="0" sz="2350">
                <a:solidFill>
                  <a:srgbClr val="EDEBE0"/>
                </a:solidFill>
                <a:latin typeface="Verdana"/>
                <a:cs typeface="Verdana"/>
              </a:rPr>
              <a:t> </a:t>
            </a:r>
            <a:r>
              <a:rPr dirty="0" sz="2350" spc="-5">
                <a:solidFill>
                  <a:srgbClr val="EDEBE0"/>
                </a:solidFill>
                <a:latin typeface="Verdana"/>
                <a:cs typeface="Verdana"/>
              </a:rPr>
              <a:t>sources </a:t>
            </a:r>
            <a:r>
              <a:rPr dirty="0" sz="2350">
                <a:solidFill>
                  <a:srgbClr val="EDEBE0"/>
                </a:solidFill>
                <a:latin typeface="Verdana"/>
                <a:cs typeface="Verdana"/>
              </a:rPr>
              <a:t>such as </a:t>
            </a:r>
            <a:r>
              <a:rPr dirty="0" sz="2350" spc="-5">
                <a:solidFill>
                  <a:srgbClr val="EDEBE0"/>
                </a:solidFill>
                <a:latin typeface="Verdana"/>
                <a:cs typeface="Verdana"/>
              </a:rPr>
              <a:t>solar panels </a:t>
            </a:r>
            <a:r>
              <a:rPr dirty="0" sz="2350">
                <a:solidFill>
                  <a:srgbClr val="EDEBE0"/>
                </a:solidFill>
                <a:latin typeface="Verdana"/>
                <a:cs typeface="Verdana"/>
              </a:rPr>
              <a:t>and </a:t>
            </a:r>
            <a:r>
              <a:rPr dirty="0" sz="2350" spc="-5">
                <a:solidFill>
                  <a:srgbClr val="EDEBE0"/>
                </a:solidFill>
                <a:latin typeface="Verdana"/>
                <a:cs typeface="Verdana"/>
              </a:rPr>
              <a:t>wind </a:t>
            </a:r>
            <a:r>
              <a:rPr dirty="0" sz="2350">
                <a:solidFill>
                  <a:srgbClr val="EDEBE0"/>
                </a:solidFill>
                <a:latin typeface="Verdana"/>
                <a:cs typeface="Verdana"/>
              </a:rPr>
              <a:t>turbines </a:t>
            </a:r>
            <a:r>
              <a:rPr dirty="0" sz="2350" spc="5">
                <a:solidFill>
                  <a:srgbClr val="EDEBE0"/>
                </a:solidFill>
                <a:latin typeface="Verdana"/>
                <a:cs typeface="Verdana"/>
              </a:rPr>
              <a:t> </a:t>
            </a:r>
            <a:r>
              <a:rPr dirty="0" sz="2350">
                <a:solidFill>
                  <a:srgbClr val="EDEBE0"/>
                </a:solidFill>
                <a:latin typeface="Verdana"/>
                <a:cs typeface="Verdana"/>
              </a:rPr>
              <a:t>into</a:t>
            </a:r>
            <a:r>
              <a:rPr dirty="0" sz="2350" spc="-25">
                <a:solidFill>
                  <a:srgbClr val="EDEBE0"/>
                </a:solidFill>
                <a:latin typeface="Verdana"/>
                <a:cs typeface="Verdana"/>
              </a:rPr>
              <a:t> </a:t>
            </a:r>
            <a:r>
              <a:rPr dirty="0" sz="2350" spc="-5">
                <a:solidFill>
                  <a:srgbClr val="EDEBE0"/>
                </a:solidFill>
                <a:latin typeface="Verdana"/>
                <a:cs typeface="Verdana"/>
              </a:rPr>
              <a:t>building</a:t>
            </a:r>
            <a:r>
              <a:rPr dirty="0" sz="2350" spc="15">
                <a:solidFill>
                  <a:srgbClr val="EDEBE0"/>
                </a:solidFill>
                <a:latin typeface="Verdana"/>
                <a:cs typeface="Verdana"/>
              </a:rPr>
              <a:t> </a:t>
            </a:r>
            <a:r>
              <a:rPr dirty="0" sz="2350" spc="-5">
                <a:solidFill>
                  <a:srgbClr val="EDEBE0"/>
                </a:solidFill>
                <a:latin typeface="Verdana"/>
                <a:cs typeface="Verdana"/>
              </a:rPr>
              <a:t>designs.</a:t>
            </a:r>
            <a:r>
              <a:rPr dirty="0" sz="2350">
                <a:solidFill>
                  <a:srgbClr val="EDEBE0"/>
                </a:solidFill>
                <a:latin typeface="Verdana"/>
                <a:cs typeface="Verdana"/>
              </a:rPr>
              <a:t> </a:t>
            </a:r>
            <a:r>
              <a:rPr dirty="0" sz="2350" spc="-5">
                <a:solidFill>
                  <a:srgbClr val="EDEBE0"/>
                </a:solidFill>
                <a:latin typeface="Verdana"/>
                <a:cs typeface="Verdana"/>
              </a:rPr>
              <a:t>These systems</a:t>
            </a:r>
            <a:r>
              <a:rPr dirty="0" sz="2350" spc="15">
                <a:solidFill>
                  <a:srgbClr val="EDEBE0"/>
                </a:solidFill>
                <a:latin typeface="Verdana"/>
                <a:cs typeface="Verdana"/>
              </a:rPr>
              <a:t> </a:t>
            </a:r>
            <a:r>
              <a:rPr dirty="0" sz="2350" spc="-10">
                <a:solidFill>
                  <a:srgbClr val="EDEBE0"/>
                </a:solidFill>
                <a:latin typeface="Verdana"/>
                <a:cs typeface="Verdana"/>
              </a:rPr>
              <a:t>generate </a:t>
            </a:r>
            <a:r>
              <a:rPr dirty="0" sz="2350" spc="-5">
                <a:solidFill>
                  <a:srgbClr val="EDEBE0"/>
                </a:solidFill>
                <a:latin typeface="Verdana"/>
                <a:cs typeface="Verdana"/>
              </a:rPr>
              <a:t> </a:t>
            </a:r>
            <a:r>
              <a:rPr dirty="0" sz="2350">
                <a:solidFill>
                  <a:srgbClr val="EDEBE0"/>
                </a:solidFill>
                <a:latin typeface="Verdana"/>
                <a:cs typeface="Verdana"/>
              </a:rPr>
              <a:t>clean </a:t>
            </a:r>
            <a:r>
              <a:rPr dirty="0" sz="2350" spc="-5">
                <a:solidFill>
                  <a:srgbClr val="EDEBE0"/>
                </a:solidFill>
                <a:latin typeface="Verdana"/>
                <a:cs typeface="Verdana"/>
              </a:rPr>
              <a:t>energy </a:t>
            </a:r>
            <a:r>
              <a:rPr dirty="0" sz="2350">
                <a:solidFill>
                  <a:srgbClr val="EDEBE0"/>
                </a:solidFill>
                <a:latin typeface="Verdana"/>
                <a:cs typeface="Verdana"/>
              </a:rPr>
              <a:t>and </a:t>
            </a:r>
            <a:r>
              <a:rPr dirty="0" sz="2350" spc="-5">
                <a:solidFill>
                  <a:srgbClr val="EDEBE0"/>
                </a:solidFill>
                <a:latin typeface="Verdana"/>
                <a:cs typeface="Verdana"/>
              </a:rPr>
              <a:t>contribute </a:t>
            </a:r>
            <a:r>
              <a:rPr dirty="0" sz="2350">
                <a:solidFill>
                  <a:srgbClr val="EDEBE0"/>
                </a:solidFill>
                <a:latin typeface="Verdana"/>
                <a:cs typeface="Verdana"/>
              </a:rPr>
              <a:t>to </a:t>
            </a:r>
            <a:r>
              <a:rPr dirty="0" sz="2350" spc="-5">
                <a:solidFill>
                  <a:srgbClr val="EDEBE0"/>
                </a:solidFill>
                <a:latin typeface="Verdana"/>
                <a:cs typeface="Verdana"/>
              </a:rPr>
              <a:t>reduced reliance </a:t>
            </a:r>
            <a:r>
              <a:rPr dirty="0" sz="2350" spc="-815">
                <a:solidFill>
                  <a:srgbClr val="EDEBE0"/>
                </a:solidFill>
                <a:latin typeface="Verdana"/>
                <a:cs typeface="Verdana"/>
              </a:rPr>
              <a:t> </a:t>
            </a:r>
            <a:r>
              <a:rPr dirty="0" sz="2350" spc="-10">
                <a:solidFill>
                  <a:srgbClr val="EDEBE0"/>
                </a:solidFill>
                <a:latin typeface="Verdana"/>
                <a:cs typeface="Verdana"/>
              </a:rPr>
              <a:t>on</a:t>
            </a:r>
            <a:r>
              <a:rPr dirty="0" sz="2350" spc="5">
                <a:solidFill>
                  <a:srgbClr val="EDEBE0"/>
                </a:solidFill>
                <a:latin typeface="Verdana"/>
                <a:cs typeface="Verdana"/>
              </a:rPr>
              <a:t> </a:t>
            </a:r>
            <a:r>
              <a:rPr dirty="0" sz="2350" spc="-5">
                <a:solidFill>
                  <a:srgbClr val="EDEBE0"/>
                </a:solidFill>
                <a:latin typeface="Verdana"/>
                <a:cs typeface="Verdana"/>
              </a:rPr>
              <a:t>fossil</a:t>
            </a:r>
            <a:r>
              <a:rPr dirty="0" sz="2350" spc="20">
                <a:solidFill>
                  <a:srgbClr val="EDEBE0"/>
                </a:solidFill>
                <a:latin typeface="Verdana"/>
                <a:cs typeface="Verdana"/>
              </a:rPr>
              <a:t> </a:t>
            </a:r>
            <a:r>
              <a:rPr dirty="0" sz="2350" spc="-5">
                <a:solidFill>
                  <a:srgbClr val="EDEBE0"/>
                </a:solidFill>
                <a:latin typeface="Verdana"/>
                <a:cs typeface="Verdana"/>
              </a:rPr>
              <a:t>fuels</a:t>
            </a:r>
            <a:r>
              <a:rPr dirty="0" sz="1800" spc="-5">
                <a:solidFill>
                  <a:srgbClr val="FFFF00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1" y="12189"/>
            <a:ext cx="18287999" cy="102869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38341" y="1684096"/>
            <a:ext cx="3707765" cy="73596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650" spc="-125">
                <a:solidFill>
                  <a:srgbClr val="FFAB40"/>
                </a:solidFill>
              </a:rPr>
              <a:t>Con</a:t>
            </a:r>
            <a:r>
              <a:rPr dirty="0" sz="4650" spc="-120">
                <a:solidFill>
                  <a:srgbClr val="FFAB40"/>
                </a:solidFill>
              </a:rPr>
              <a:t>c</a:t>
            </a:r>
            <a:r>
              <a:rPr dirty="0" sz="4650" spc="-130">
                <a:solidFill>
                  <a:srgbClr val="FFAB40"/>
                </a:solidFill>
              </a:rPr>
              <a:t>lu</a:t>
            </a:r>
            <a:r>
              <a:rPr dirty="0" sz="4650" spc="-120">
                <a:solidFill>
                  <a:srgbClr val="FFAB40"/>
                </a:solidFill>
              </a:rPr>
              <a:t>s</a:t>
            </a:r>
            <a:r>
              <a:rPr dirty="0" sz="4650" spc="-130">
                <a:solidFill>
                  <a:srgbClr val="FFAB40"/>
                </a:solidFill>
              </a:rPr>
              <a:t>i</a:t>
            </a:r>
            <a:r>
              <a:rPr dirty="0" sz="4650" spc="-150">
                <a:solidFill>
                  <a:srgbClr val="FFAB40"/>
                </a:solidFill>
              </a:rPr>
              <a:t>o</a:t>
            </a:r>
            <a:r>
              <a:rPr dirty="0" sz="4650" spc="-125">
                <a:solidFill>
                  <a:srgbClr val="FFAB40"/>
                </a:solidFill>
              </a:rPr>
              <a:t>n</a:t>
            </a:r>
            <a:r>
              <a:rPr dirty="0" sz="4650">
                <a:solidFill>
                  <a:srgbClr val="FFAB40"/>
                </a:solidFill>
              </a:rPr>
              <a:t>:</a:t>
            </a:r>
            <a:endParaRPr sz="4650"/>
          </a:p>
        </p:txBody>
      </p:sp>
      <p:sp>
        <p:nvSpPr>
          <p:cNvPr id="4" name="object 4"/>
          <p:cNvSpPr/>
          <p:nvPr/>
        </p:nvSpPr>
        <p:spPr>
          <a:xfrm>
            <a:off x="1953767" y="710184"/>
            <a:ext cx="5217795" cy="30480"/>
          </a:xfrm>
          <a:custGeom>
            <a:avLst/>
            <a:gdLst/>
            <a:ahLst/>
            <a:cxnLst/>
            <a:rect l="l" t="t" r="r" b="b"/>
            <a:pathLst>
              <a:path w="5217795" h="30479">
                <a:moveTo>
                  <a:pt x="5217795" y="0"/>
                </a:moveTo>
                <a:lnTo>
                  <a:pt x="0" y="0"/>
                </a:lnTo>
                <a:lnTo>
                  <a:pt x="0" y="30479"/>
                </a:lnTo>
                <a:lnTo>
                  <a:pt x="5217795" y="30479"/>
                </a:lnTo>
                <a:lnTo>
                  <a:pt x="5217795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04569" marR="508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Examples </a:t>
            </a:r>
            <a:r>
              <a:rPr dirty="0" spc="-5"/>
              <a:t>of </a:t>
            </a:r>
            <a:r>
              <a:rPr dirty="0" spc="-10"/>
              <a:t>sustainable </a:t>
            </a:r>
            <a:r>
              <a:rPr dirty="0" spc="-5"/>
              <a:t>design </a:t>
            </a:r>
            <a:r>
              <a:rPr dirty="0" spc="-10"/>
              <a:t>include </a:t>
            </a:r>
            <a:r>
              <a:rPr dirty="0"/>
              <a:t>the </a:t>
            </a:r>
            <a:r>
              <a:rPr dirty="0" spc="5"/>
              <a:t> </a:t>
            </a:r>
            <a:r>
              <a:rPr dirty="0" spc="-5"/>
              <a:t>Shanghai </a:t>
            </a:r>
            <a:r>
              <a:rPr dirty="0" spc="-75"/>
              <a:t>Tower </a:t>
            </a:r>
            <a:r>
              <a:rPr dirty="0" spc="-5"/>
              <a:t>in China </a:t>
            </a:r>
            <a:r>
              <a:rPr dirty="0"/>
              <a:t>and the </a:t>
            </a:r>
            <a:r>
              <a:rPr dirty="0" spc="-15"/>
              <a:t>Bullitt Center </a:t>
            </a:r>
            <a:r>
              <a:rPr dirty="0" spc="-5"/>
              <a:t>in </a:t>
            </a:r>
            <a:r>
              <a:rPr dirty="0" spc="-800"/>
              <a:t> </a:t>
            </a:r>
            <a:r>
              <a:rPr dirty="0" spc="-15"/>
              <a:t>Seattle. </a:t>
            </a:r>
            <a:r>
              <a:rPr dirty="0" spc="-5"/>
              <a:t>These buildings </a:t>
            </a:r>
            <a:r>
              <a:rPr dirty="0" spc="-15"/>
              <a:t>often </a:t>
            </a:r>
            <a:r>
              <a:rPr dirty="0" spc="-25"/>
              <a:t>involve </a:t>
            </a:r>
            <a:r>
              <a:rPr dirty="0"/>
              <a:t>the use </a:t>
            </a:r>
            <a:r>
              <a:rPr dirty="0" spc="-5"/>
              <a:t>of </a:t>
            </a:r>
            <a:r>
              <a:rPr dirty="0"/>
              <a:t> </a:t>
            </a:r>
            <a:r>
              <a:rPr dirty="0" spc="-5"/>
              <a:t>solar </a:t>
            </a:r>
            <a:r>
              <a:rPr dirty="0"/>
              <a:t>panels, </a:t>
            </a:r>
            <a:r>
              <a:rPr dirty="0" spc="-5"/>
              <a:t>self-balancing </a:t>
            </a:r>
            <a:r>
              <a:rPr dirty="0" spc="-25"/>
              <a:t>water systems, </a:t>
            </a:r>
            <a:r>
              <a:rPr dirty="0"/>
              <a:t>and </a:t>
            </a:r>
            <a:r>
              <a:rPr dirty="0" spc="5"/>
              <a:t> </a:t>
            </a:r>
            <a:r>
              <a:rPr dirty="0" spc="-5"/>
              <a:t>eco-friendly</a:t>
            </a:r>
            <a:r>
              <a:rPr dirty="0" spc="-35"/>
              <a:t> </a:t>
            </a:r>
            <a:r>
              <a:rPr dirty="0" spc="-10"/>
              <a:t>materials in</a:t>
            </a:r>
            <a:r>
              <a:rPr dirty="0" spc="5"/>
              <a:t> </a:t>
            </a:r>
            <a:r>
              <a:rPr dirty="0" spc="-15"/>
              <a:t>construction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0994" y="2698750"/>
            <a:ext cx="389572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80"/>
              <a:t>Thanks!</a:t>
            </a:r>
          </a:p>
        </p:txBody>
      </p:sp>
      <p:sp>
        <p:nvSpPr>
          <p:cNvPr id="3" name="object 3"/>
          <p:cNvSpPr/>
          <p:nvPr/>
        </p:nvSpPr>
        <p:spPr>
          <a:xfrm>
            <a:off x="1609344" y="4315968"/>
            <a:ext cx="5217795" cy="27940"/>
          </a:xfrm>
          <a:custGeom>
            <a:avLst/>
            <a:gdLst/>
            <a:ahLst/>
            <a:cxnLst/>
            <a:rect l="l" t="t" r="r" b="b"/>
            <a:pathLst>
              <a:path w="5217795" h="27939">
                <a:moveTo>
                  <a:pt x="5217795" y="0"/>
                </a:moveTo>
                <a:lnTo>
                  <a:pt x="0" y="0"/>
                </a:lnTo>
                <a:lnTo>
                  <a:pt x="0" y="27432"/>
                </a:lnTo>
                <a:lnTo>
                  <a:pt x="5217795" y="27432"/>
                </a:lnTo>
                <a:lnTo>
                  <a:pt x="5217795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2024-07-23T18:31:15Z</dcterms:created>
  <dcterms:modified xsi:type="dcterms:W3CDTF">2024-07-23T18:31:15Z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2024-07-23T00:00:00Z</vt:filetime>
  </property>
</Properties>
</file>