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0"/>
  </p:notesMasterIdLst>
  <p:handoutMasterIdLst>
    <p:handoutMasterId r:id="rId11"/>
  </p:handoutMasterIdLst>
  <p:sldIdLst>
    <p:sldId id="746" r:id="rId2"/>
    <p:sldId id="813" r:id="rId3"/>
    <p:sldId id="814" r:id="rId4"/>
    <p:sldId id="816" r:id="rId5"/>
    <p:sldId id="817" r:id="rId6"/>
    <p:sldId id="818" r:id="rId7"/>
    <p:sldId id="819" r:id="rId8"/>
    <p:sldId id="812" r:id="rId9"/>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902" autoAdjust="0"/>
  </p:normalViewPr>
  <p:slideViewPr>
    <p:cSldViewPr>
      <p:cViewPr varScale="1">
        <p:scale>
          <a:sx n="116" d="100"/>
          <a:sy n="116" d="100"/>
        </p:scale>
        <p:origin x="390" y="108"/>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12/13/2020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12/13/2020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Product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99063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3796158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35487468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7" r:id="rId19"/>
    <p:sldLayoutId id="2147483828" r:id="rId20"/>
    <p:sldLayoutId id="2147483829" r:id="rId2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60848"/>
            <a:ext cx="4495800" cy="1487218"/>
          </a:xfrm>
        </p:spPr>
        <p:txBody>
          <a:bodyPr/>
          <a:lstStyle/>
          <a:p>
            <a:r>
              <a:rPr lang="en-US" dirty="0"/>
              <a:t>Medical Diagnosis with Deep Learning on Chest X-Ray</a:t>
            </a:r>
            <a:endParaRPr lang="en-IN" dirty="0"/>
          </a:p>
        </p:txBody>
      </p:sp>
      <p:sp>
        <p:nvSpPr>
          <p:cNvPr id="3" name="Text Placeholder 2"/>
          <p:cNvSpPr>
            <a:spLocks noGrp="1"/>
          </p:cNvSpPr>
          <p:nvPr>
            <p:ph type="body" sz="quarter" idx="15"/>
          </p:nvPr>
        </p:nvSpPr>
        <p:spPr/>
        <p:txBody>
          <a:bodyPr/>
          <a:lstStyle/>
          <a:p>
            <a:r>
              <a:rPr lang="en-IN" i="0" dirty="0"/>
              <a:t>Team Pascal</a:t>
            </a:r>
            <a:endParaRPr 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en-IN" dirty="0" smtClean="0"/>
              <a:t>IDU1301</a:t>
            </a:r>
            <a:endParaRPr 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Medical Diagnosis with Deep Learning on Chest X-Ray</a:t>
            </a:r>
          </a:p>
        </p:txBody>
      </p:sp>
      <p:sp>
        <p:nvSpPr>
          <p:cNvPr id="3" name="Text Placeholder 2"/>
          <p:cNvSpPr>
            <a:spLocks noGrp="1"/>
          </p:cNvSpPr>
          <p:nvPr>
            <p:ph type="body" sz="quarter" idx="13"/>
          </p:nvPr>
        </p:nvSpPr>
        <p:spPr/>
        <p:txBody>
          <a:bodyPr/>
          <a:lstStyle/>
          <a:p>
            <a:r>
              <a:rPr lang="en-US" dirty="0" smtClean="0"/>
              <a:t>Team Pascal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8990347"/>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1638626">
                  <a:extLst>
                    <a:ext uri="{9D8B030D-6E8A-4147-A177-3AD203B41FA5}">
                      <a16:colId xmlns:a16="http://schemas.microsoft.com/office/drawing/2014/main" xmlns=""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lumMod val="75000"/>
                              <a:lumOff val="25000"/>
                            </a:schemeClr>
                          </a:solidFill>
                          <a:latin typeface="PF DinText Pro" panose="02000506020000020004" pitchFamily="2" charset="0"/>
                          <a:ea typeface="+mn-ea"/>
                          <a:cs typeface="+mn-cs"/>
                        </a:rPr>
                        <a:t>Akhil Verma</a:t>
                      </a: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Jishi P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P</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2583316"/>
              </p:ext>
            </p:extLst>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598295">
                  <a:extLst>
                    <a:ext uri="{9D8B030D-6E8A-4147-A177-3AD203B41FA5}">
                      <a16:colId xmlns:a16="http://schemas.microsoft.com/office/drawing/2014/main" xmlns=""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lumMod val="75000"/>
                              <a:lumOff val="25000"/>
                            </a:schemeClr>
                          </a:solidFill>
                          <a:latin typeface="PF DinText Pro" panose="02000506020000020004" pitchFamily="2" charset="0"/>
                          <a:ea typeface="+mn-ea"/>
                          <a:cs typeface="+mn-cs"/>
                        </a:rPr>
                        <a:t>Jishi P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P</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xmlns=""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Anitha Ch</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310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38878" y="1859132"/>
            <a:ext cx="2570215" cy="2721996"/>
          </a:xfrm>
        </p:spPr>
        <p:txBody>
          <a:bodyPr/>
          <a:lstStyle/>
          <a:p>
            <a:r>
              <a:rPr lang="en-US" dirty="0" smtClean="0"/>
              <a:t>Based on the Chest X-Ray of patients, we need to classify the type of pathological condition the patient is suffering from among the 14 different types.</a:t>
            </a:r>
            <a:endParaRPr lang="en-US" dirty="0"/>
          </a:p>
        </p:txBody>
      </p:sp>
      <p:sp>
        <p:nvSpPr>
          <p:cNvPr id="4" name="Text Placeholder 3"/>
          <p:cNvSpPr>
            <a:spLocks noGrp="1"/>
          </p:cNvSpPr>
          <p:nvPr>
            <p:ph type="body" sz="quarter" idx="11"/>
          </p:nvPr>
        </p:nvSpPr>
        <p:spPr/>
        <p:txBody>
          <a:bodyPr/>
          <a:lstStyle/>
          <a:p>
            <a:r>
              <a:rPr lang="en-US" dirty="0" smtClean="0"/>
              <a:t>We are building a Deep Learning model using the Dense121 pre-trained weights using </a:t>
            </a:r>
            <a:r>
              <a:rPr lang="en-US" dirty="0" err="1" smtClean="0"/>
              <a:t>TensorFlow</a:t>
            </a:r>
            <a:r>
              <a:rPr lang="en-US" dirty="0" smtClean="0"/>
              <a:t>. The model will be trained in GPU for faster training.</a:t>
            </a:r>
            <a:endParaRPr lang="en-US" dirty="0"/>
          </a:p>
        </p:txBody>
      </p:sp>
      <p:sp>
        <p:nvSpPr>
          <p:cNvPr id="5" name="Text Placeholder 4"/>
          <p:cNvSpPr>
            <a:spLocks noGrp="1"/>
          </p:cNvSpPr>
          <p:nvPr>
            <p:ph type="body" sz="quarter" idx="12"/>
          </p:nvPr>
        </p:nvSpPr>
        <p:spPr/>
        <p:txBody>
          <a:bodyPr/>
          <a:lstStyle/>
          <a:p>
            <a:r>
              <a:rPr lang="en-US" dirty="0" smtClean="0"/>
              <a:t>Model is trained and documented in Jupyter Notebook. Any new Chest X-Ray comes for prediction has to be uploaded in the same for getting the results.</a:t>
            </a:r>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28633061"/>
              </p:ext>
            </p:extLst>
          </p:nvPr>
        </p:nvGraphicFramePr>
        <p:xfrm>
          <a:off x="341086" y="1942947"/>
          <a:ext cx="10771188" cy="2225040"/>
        </p:xfrm>
        <a:graphic>
          <a:graphicData uri="http://schemas.openxmlformats.org/drawingml/2006/table">
            <a:tbl>
              <a:tblPr firstRow="1" bandRow="1">
                <a:tableStyleId>{ED083AE6-46FA-4A59-8FB0-9F97EB10719F}</a:tableStyleId>
              </a:tblPr>
              <a:tblGrid>
                <a:gridCol w="962386">
                  <a:extLst>
                    <a:ext uri="{9D8B030D-6E8A-4147-A177-3AD203B41FA5}">
                      <a16:colId xmlns:a16="http://schemas.microsoft.com/office/drawing/2014/main" xmlns="" val="20000"/>
                    </a:ext>
                  </a:extLst>
                </a:gridCol>
                <a:gridCol w="2516863">
                  <a:extLst>
                    <a:ext uri="{9D8B030D-6E8A-4147-A177-3AD203B41FA5}">
                      <a16:colId xmlns:a16="http://schemas.microsoft.com/office/drawing/2014/main" xmlns="" val="20001"/>
                    </a:ext>
                  </a:extLst>
                </a:gridCol>
                <a:gridCol w="7291939">
                  <a:extLst>
                    <a:ext uri="{9D8B030D-6E8A-4147-A177-3AD203B41FA5}">
                      <a16:colId xmlns:a16="http://schemas.microsoft.com/office/drawing/2014/main" xmlns="" val="20002"/>
                    </a:ext>
                  </a:extLst>
                </a:gridCol>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a:t>
                      </a:r>
                      <a:endParaRPr lang="en-US" dirty="0"/>
                    </a:p>
                  </a:txBody>
                  <a:tcPr/>
                </a:tc>
                <a:tc>
                  <a:txBody>
                    <a:bodyPr/>
                    <a:lstStyle/>
                    <a:p>
                      <a:r>
                        <a:rPr lang="en-US" dirty="0" err="1" smtClean="0"/>
                        <a:t>TensorFlow</a:t>
                      </a:r>
                      <a:endParaRPr lang="en-US" dirty="0"/>
                    </a:p>
                  </a:txBody>
                  <a:tcPr/>
                </a:tc>
                <a:tc>
                  <a:txBody>
                    <a:bodyPr/>
                    <a:lstStyle/>
                    <a:p>
                      <a:r>
                        <a:rPr lang="en-US" dirty="0" smtClean="0"/>
                        <a:t>GPU</a:t>
                      </a:r>
                      <a:r>
                        <a:rPr lang="en-US" baseline="0" dirty="0" smtClean="0"/>
                        <a:t> supported model training</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a:t>
                      </a:r>
                      <a:endParaRPr lang="en-US" dirty="0"/>
                    </a:p>
                  </a:txBody>
                  <a:tcPr/>
                </a:tc>
                <a:tc>
                  <a:txBody>
                    <a:bodyPr/>
                    <a:lstStyle/>
                    <a:p>
                      <a:r>
                        <a:rPr lang="en-US" dirty="0" smtClean="0"/>
                        <a:t>Python</a:t>
                      </a:r>
                      <a:endParaRPr lang="en-US" dirty="0"/>
                    </a:p>
                  </a:txBody>
                  <a:tcPr/>
                </a:tc>
                <a:tc>
                  <a:txBody>
                    <a:bodyPr/>
                    <a:lstStyle/>
                    <a:p>
                      <a:r>
                        <a:rPr lang="en-US" dirty="0" smtClean="0"/>
                        <a:t>Better integration and support with Deep Learning frameworks.</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Jupyter</a:t>
                      </a:r>
                      <a:r>
                        <a:rPr lang="en-US" baseline="0" dirty="0" smtClean="0"/>
                        <a:t> Notebook</a:t>
                      </a:r>
                      <a:endParaRPr lang="en-US" dirty="0"/>
                    </a:p>
                  </a:txBody>
                  <a:tcPr/>
                </a:tc>
                <a:tc>
                  <a:txBody>
                    <a:bodyPr/>
                    <a:lstStyle/>
                    <a:p>
                      <a:r>
                        <a:rPr lang="en-US" dirty="0" smtClean="0"/>
                        <a:t>Easier to document and code the requirements.</a:t>
                      </a:r>
                      <a:endParaRPr lang="en-US" dirty="0"/>
                    </a:p>
                  </a:txBody>
                  <a:tcPr/>
                </a:tc>
                <a:extLst>
                  <a:ext uri="{0D108BD9-81ED-4DB2-BD59-A6C34878D82A}">
                    <a16:rowId xmlns:a16="http://schemas.microsoft.com/office/drawing/2014/main" xmlns="" val="10003"/>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xmlns="" val="1000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4428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Product Deployment</a:t>
            </a:r>
            <a:endParaRPr lang="en-US" dirty="0"/>
          </a:p>
        </p:txBody>
      </p:sp>
      <p:sp>
        <p:nvSpPr>
          <p:cNvPr id="3" name="Content Placeholder 2"/>
          <p:cNvSpPr>
            <a:spLocks noGrp="1"/>
          </p:cNvSpPr>
          <p:nvPr>
            <p:ph sz="half" idx="2"/>
          </p:nvPr>
        </p:nvSpPr>
        <p:spPr/>
        <p:txBody>
          <a:bodyPr/>
          <a:lstStyle/>
          <a:p>
            <a:r>
              <a:rPr lang="en-US" dirty="0" smtClean="0"/>
              <a:t>Planned to build a mobile (</a:t>
            </a:r>
            <a:r>
              <a:rPr lang="en-US" dirty="0" err="1" smtClean="0"/>
              <a:t>iOS</a:t>
            </a:r>
            <a:r>
              <a:rPr lang="en-US" dirty="0" smtClean="0"/>
              <a:t>/Android) based application to load the trained deep learning model using tensorflow serving and predict the class based on the Chest X-Ray image captured.</a:t>
            </a:r>
            <a:endParaRPr lang="en-US" dirty="0"/>
          </a:p>
        </p:txBody>
      </p:sp>
      <p:sp>
        <p:nvSpPr>
          <p:cNvPr id="4" name="Text Placeholder 3"/>
          <p:cNvSpPr>
            <a:spLocks noGrp="1"/>
          </p:cNvSpPr>
          <p:nvPr>
            <p:ph type="body" sz="quarter" idx="3"/>
          </p:nvPr>
        </p:nvSpPr>
        <p:spPr>
          <a:xfrm>
            <a:off x="6172200" y="1579565"/>
            <a:ext cx="5756448" cy="823912"/>
          </a:xfrm>
        </p:spPr>
        <p:txBody>
          <a:bodyPr/>
          <a:lstStyle/>
          <a:p>
            <a:r>
              <a:rPr lang="en-US" dirty="0" smtClean="0"/>
              <a:t>Value Added to QuEST / Customer</a:t>
            </a:r>
            <a:endParaRPr lang="en-US" dirty="0"/>
          </a:p>
        </p:txBody>
      </p:sp>
      <p:sp>
        <p:nvSpPr>
          <p:cNvPr id="5" name="Content Placeholder 4"/>
          <p:cNvSpPr>
            <a:spLocks noGrp="1"/>
          </p:cNvSpPr>
          <p:nvPr>
            <p:ph sz="quarter" idx="4"/>
          </p:nvPr>
        </p:nvSpPr>
        <p:spPr/>
        <p:txBody>
          <a:bodyPr/>
          <a:lstStyle/>
          <a:p>
            <a:r>
              <a:rPr lang="en-US" dirty="0" smtClean="0"/>
              <a:t>The project could be used as a POC to showcase the QuEST capabilities in deep leaning or computer vision.</a:t>
            </a:r>
            <a:endParaRPr lang="en-US" dirty="0"/>
          </a:p>
        </p:txBody>
      </p:sp>
      <p:sp>
        <p:nvSpPr>
          <p:cNvPr id="6" name="Title 5"/>
          <p:cNvSpPr>
            <a:spLocks noGrp="1"/>
          </p:cNvSpPr>
          <p:nvPr>
            <p:ph type="title"/>
          </p:nvPr>
        </p:nvSpPr>
        <p:spPr/>
        <p:txBody>
          <a:bodyPr/>
          <a:lstStyle/>
          <a:p>
            <a:r>
              <a:rPr lang="en-US" dirty="0" smtClean="0"/>
              <a:t>Business Case</a:t>
            </a:r>
            <a:endParaRPr lang="en-US" dirty="0"/>
          </a:p>
        </p:txBody>
      </p:sp>
    </p:spTree>
    <p:extLst>
      <p:ext uri="{BB962C8B-B14F-4D97-AF65-F5344CB8AC3E}">
        <p14:creationId xmlns:p14="http://schemas.microsoft.com/office/powerpoint/2010/main" val="8108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r>
              <a:rPr lang="en-US" dirty="0" smtClean="0"/>
              <a:t>Learned to pre-process the images using the Image generator class of </a:t>
            </a:r>
            <a:r>
              <a:rPr lang="en-US" dirty="0" err="1" smtClean="0"/>
              <a:t>TensorFlow</a:t>
            </a:r>
            <a:r>
              <a:rPr lang="en-US" dirty="0" smtClean="0"/>
              <a:t>.</a:t>
            </a:r>
          </a:p>
          <a:p>
            <a:r>
              <a:rPr lang="en-US" dirty="0" smtClean="0"/>
              <a:t>Trained the model using Dense121 architecture of deep learning.</a:t>
            </a:r>
          </a:p>
          <a:p>
            <a:r>
              <a:rPr lang="en-US" dirty="0" smtClean="0"/>
              <a:t>Learned that balancing the data in case of unbalanced dataset will hugely benefit in model performance.</a:t>
            </a:r>
            <a:endParaRPr lang="en-US" dirty="0"/>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p:txBody>
          <a:bodyPr/>
          <a:lstStyle/>
          <a:p>
            <a:r>
              <a:rPr lang="en-US" dirty="0" smtClean="0"/>
              <a:t>Incorporating </a:t>
            </a:r>
            <a:r>
              <a:rPr lang="en-US" dirty="0"/>
              <a:t>p</a:t>
            </a:r>
            <a:r>
              <a:rPr lang="en-US" dirty="0" smtClean="0"/>
              <a:t>atient age and </a:t>
            </a:r>
            <a:r>
              <a:rPr lang="en-US" dirty="0"/>
              <a:t>p</a:t>
            </a:r>
            <a:r>
              <a:rPr lang="en-US" dirty="0" smtClean="0"/>
              <a:t>atient gender information while building the model could improve the results. </a:t>
            </a:r>
          </a:p>
          <a:p>
            <a:r>
              <a:rPr lang="en-US" dirty="0" smtClean="0"/>
              <a:t>Model </a:t>
            </a:r>
            <a:r>
              <a:rPr lang="en-US" dirty="0" smtClean="0"/>
              <a:t>could be trained for more number of epochs to get better performing models.</a:t>
            </a:r>
          </a:p>
          <a:p>
            <a:r>
              <a:rPr lang="en-US" dirty="0" smtClean="0"/>
              <a:t>Model could be deployed using tensorflow serving with a nicely build UI in mobile for future use case.</a:t>
            </a:r>
          </a:p>
          <a:p>
            <a:endParaRPr lang="en-US" dirty="0"/>
          </a:p>
        </p:txBody>
      </p:sp>
      <p:sp>
        <p:nvSpPr>
          <p:cNvPr id="6" name="Title 5"/>
          <p:cNvSpPr>
            <a:spLocks noGrp="1"/>
          </p:cNvSpPr>
          <p:nvPr>
            <p:ph type="title"/>
          </p:nvPr>
        </p:nvSpPr>
        <p:spPr/>
        <p:txBody>
          <a:bodyPr/>
          <a:lstStyle/>
          <a:p>
            <a:r>
              <a:rPr lang="en-US" dirty="0" smtClean="0"/>
              <a:t>Learning Points</a:t>
            </a:r>
            <a:endParaRPr lang="en-US" dirty="0"/>
          </a:p>
        </p:txBody>
      </p:sp>
    </p:spTree>
    <p:extLst>
      <p:ext uri="{BB962C8B-B14F-4D97-AF65-F5344CB8AC3E}">
        <p14:creationId xmlns:p14="http://schemas.microsoft.com/office/powerpoint/2010/main" val="413004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Experience</a:t>
            </a:r>
            <a:endParaRPr lang="en-US" dirty="0"/>
          </a:p>
        </p:txBody>
      </p:sp>
      <p:sp>
        <p:nvSpPr>
          <p:cNvPr id="5" name="Content Placeholder 4"/>
          <p:cNvSpPr>
            <a:spLocks noGrp="1"/>
          </p:cNvSpPr>
          <p:nvPr>
            <p:ph type="body" sz="half" idx="2"/>
          </p:nvPr>
        </p:nvSpPr>
        <p:spPr/>
        <p:txBody>
          <a:bodyPr/>
          <a:lstStyle/>
          <a:p>
            <a:r>
              <a:rPr lang="en-US" b="1" dirty="0" smtClean="0"/>
              <a:t>The team had a wonderful experience collaborating and communicating with each other from different locations for </a:t>
            </a:r>
            <a:r>
              <a:rPr lang="en-US" b="1" dirty="0" err="1" smtClean="0"/>
              <a:t>haQathon</a:t>
            </a:r>
            <a:r>
              <a:rPr lang="en-US" b="1" dirty="0" smtClean="0"/>
              <a:t> 2020. The support of mentor (Akhil Verma) in coordinating the team  and providing the guidance helped the team to achieve the goal with ease. </a:t>
            </a:r>
            <a:endParaRPr 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extLst>
      <p:ext uri="{BB962C8B-B14F-4D97-AF65-F5344CB8AC3E}">
        <p14:creationId xmlns:p14="http://schemas.microsoft.com/office/powerpoint/2010/main" val="169295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rP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269</TotalTime>
  <Words>848</Words>
  <Application>Microsoft Office PowerPoint</Application>
  <PresentationFormat>Widescreen</PresentationFormat>
  <Paragraphs>105</Paragraphs>
  <Slides>8</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Arial</vt:lpstr>
      <vt:lpstr>Calibri</vt:lpstr>
      <vt:lpstr>Courier New</vt:lpstr>
      <vt:lpstr>Lato Light</vt:lpstr>
      <vt:lpstr>PF Din Text Cond Pro Medium</vt:lpstr>
      <vt:lpstr>PF DinText Pro</vt:lpstr>
      <vt:lpstr>PF DinText Pro Medium</vt:lpstr>
      <vt:lpstr>PF DinText Pro Thin </vt:lpstr>
      <vt:lpstr>Segoe UI</vt:lpstr>
      <vt:lpstr>Segoe UI Light</vt:lpstr>
      <vt:lpstr>Segoe UI Semibold</vt:lpstr>
      <vt:lpstr>Symbol</vt:lpstr>
      <vt:lpstr>Trebuchet MS</vt:lpstr>
      <vt:lpstr>Wingdings</vt:lpstr>
      <vt:lpstr>theme</vt:lpstr>
      <vt:lpstr>Medical Diagnosis with Deep Learning on Chest X-Ray</vt:lpstr>
      <vt:lpstr>PowerPoint Presentation</vt:lpstr>
      <vt:lpstr>Scope</vt:lpstr>
      <vt:lpstr>Technology Choices</vt:lpstr>
      <vt:lpstr>Business Case</vt:lpstr>
      <vt:lpstr>Learning Points</vt:lpstr>
      <vt:lpstr>The Experience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Jishi Pp</cp:lastModifiedBy>
  <cp:revision>12</cp:revision>
  <cp:lastPrinted>2019-07-21T11:39:35Z</cp:lastPrinted>
  <dcterms:created xsi:type="dcterms:W3CDTF">2020-11-24T08:10:51Z</dcterms:created>
  <dcterms:modified xsi:type="dcterms:W3CDTF">2020-12-13T18:04:11Z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