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74" r:id="rId11"/>
    <p:sldId id="275" r:id="rId12"/>
    <p:sldId id="276" r:id="rId13"/>
    <p:sldId id="277" r:id="rId14"/>
    <p:sldId id="280" r:id="rId15"/>
    <p:sldId id="269" r:id="rId16"/>
    <p:sldId id="279" r:id="rId17"/>
    <p:sldId id="271" r:id="rId18"/>
    <p:sldId id="264" r:id="rId19"/>
    <p:sldId id="265" r:id="rId20"/>
    <p:sldId id="278"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66" d="100"/>
          <a:sy n="66"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3721-C998-534E-4736-D6863D18AB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D7F93C-023E-AAD8-1DF5-5243C19C6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D1A665-6EC7-782E-408A-EBABE0D8406A}"/>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5" name="Footer Placeholder 4">
            <a:extLst>
              <a:ext uri="{FF2B5EF4-FFF2-40B4-BE49-F238E27FC236}">
                <a16:creationId xmlns:a16="http://schemas.microsoft.com/office/drawing/2014/main" id="{62E8C0E2-5D5C-779B-95F1-73C117AEA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89193D-5BD1-E40F-36B5-43D77D670F7B}"/>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204087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DBB5-094A-1F78-A1AA-7FD7955A09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A25B6C-A063-11BC-15F6-5D50E986EA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FDF3A-7209-5762-5E68-987CEFEA2AD7}"/>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5" name="Footer Placeholder 4">
            <a:extLst>
              <a:ext uri="{FF2B5EF4-FFF2-40B4-BE49-F238E27FC236}">
                <a16:creationId xmlns:a16="http://schemas.microsoft.com/office/drawing/2014/main" id="{EC943200-00E1-0472-D9D5-D80651B785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2BAF0-0FC8-0E34-81EC-DEDC5465CEA3}"/>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272999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A9040-8A93-5CBA-AC13-35E7B0A6F1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341827-7D82-37A0-2634-711EAA7F9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21897-1342-66D2-5652-06445C09A08D}"/>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5" name="Footer Placeholder 4">
            <a:extLst>
              <a:ext uri="{FF2B5EF4-FFF2-40B4-BE49-F238E27FC236}">
                <a16:creationId xmlns:a16="http://schemas.microsoft.com/office/drawing/2014/main" id="{750AFE09-336C-4B7E-C1B9-2C0B4253F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C95F5-9A07-3230-EDCC-79C4D39D519E}"/>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36863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6F32-CD0E-6A68-BDAC-AFAFBB02E4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713E6B-D3BF-4B0B-0A98-BC7B8CF4E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E42D7-77B7-4962-474F-23C03C7953E1}"/>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5" name="Footer Placeholder 4">
            <a:extLst>
              <a:ext uri="{FF2B5EF4-FFF2-40B4-BE49-F238E27FC236}">
                <a16:creationId xmlns:a16="http://schemas.microsoft.com/office/drawing/2014/main" id="{0BD87EAD-C1C3-CAD7-441C-F121D4093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2EF48-C891-29E5-AE65-9690F33B9006}"/>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365914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12CC-5A0B-2CD0-19DF-9B62102D8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E10ABE-D778-EFA9-A626-2F9C1465A7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331CF-8637-FB91-4DDF-3C93FB23309B}"/>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5" name="Footer Placeholder 4">
            <a:extLst>
              <a:ext uri="{FF2B5EF4-FFF2-40B4-BE49-F238E27FC236}">
                <a16:creationId xmlns:a16="http://schemas.microsoft.com/office/drawing/2014/main" id="{A965DC46-82B8-176C-5329-EA7ABD2BB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2E8C9-109F-A2B0-0B16-6D13CBF76AB1}"/>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381620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8863-68B6-E14C-66DC-EE543AB2CA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8859D4-4DAD-7FBA-7281-0BFE43049A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6EBD88-86A2-FA9B-B4B6-B355B17B5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FA5733-B914-5D03-CCCC-46E4C4218430}"/>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6" name="Footer Placeholder 5">
            <a:extLst>
              <a:ext uri="{FF2B5EF4-FFF2-40B4-BE49-F238E27FC236}">
                <a16:creationId xmlns:a16="http://schemas.microsoft.com/office/drawing/2014/main" id="{FED9CC5B-CF28-01BB-3823-1B2A710D30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F1BEF4-C808-91CC-2033-F7B51E3722BB}"/>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5925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7E12-05AE-59D7-295D-257C2070EA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96DA1-11FD-AE89-323E-A9818B990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7C8FBD-869D-FE89-2B04-E70717E50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7B23A2-4D84-3469-90B6-8855397CCF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28F60C-0DED-13EF-D543-FC91A46FF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F4FAA3-A2BC-1F44-EF30-DD661C4982F2}"/>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8" name="Footer Placeholder 7">
            <a:extLst>
              <a:ext uri="{FF2B5EF4-FFF2-40B4-BE49-F238E27FC236}">
                <a16:creationId xmlns:a16="http://schemas.microsoft.com/office/drawing/2014/main" id="{56DBC1AF-2100-2008-F62E-5A36AC6CB1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A405A9-18EC-CB23-56BC-16EEEFD90235}"/>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400364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C6C4-870C-3B5A-8F45-3C3AB5F395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00E550-919D-8187-1B1A-1F04CD27F342}"/>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4" name="Footer Placeholder 3">
            <a:extLst>
              <a:ext uri="{FF2B5EF4-FFF2-40B4-BE49-F238E27FC236}">
                <a16:creationId xmlns:a16="http://schemas.microsoft.com/office/drawing/2014/main" id="{ABB69F60-07DE-B8FC-E4F7-A8C92785B5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3E1BB0-4E90-08F7-08CC-CDC06A9EC9C5}"/>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299095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16E9A-2764-298C-3AD8-AC1CEB88E641}"/>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3" name="Footer Placeholder 2">
            <a:extLst>
              <a:ext uri="{FF2B5EF4-FFF2-40B4-BE49-F238E27FC236}">
                <a16:creationId xmlns:a16="http://schemas.microsoft.com/office/drawing/2014/main" id="{27FEF0B2-3F75-3D68-DABE-0B29299138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014FCD-0342-B4C4-F1AB-7EE15CC2087D}"/>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113017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B84C-4356-835E-2499-2F4977579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2199A7-70DF-9E4E-5C1A-F7CFF11AE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AE4441-DA44-88E0-25F1-2AAD642C8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05391-8E8B-1904-3D9B-2826702DFABD}"/>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6" name="Footer Placeholder 5">
            <a:extLst>
              <a:ext uri="{FF2B5EF4-FFF2-40B4-BE49-F238E27FC236}">
                <a16:creationId xmlns:a16="http://schemas.microsoft.com/office/drawing/2014/main" id="{F97A8E32-DBA7-7E15-2D15-8FCF0A722B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2125CF-7448-B24E-4853-FCC80C400AE8}"/>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145666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5A98-396E-8C39-A706-F4725EFD8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A26B3B-4EA4-82DD-4589-0ECBBFB79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75D98A-B403-C43E-2DF0-6E2D7D354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1BBFE-08EC-802F-69AF-DD56739B0F87}"/>
              </a:ext>
            </a:extLst>
          </p:cNvPr>
          <p:cNvSpPr>
            <a:spLocks noGrp="1"/>
          </p:cNvSpPr>
          <p:nvPr>
            <p:ph type="dt" sz="half" idx="10"/>
          </p:nvPr>
        </p:nvSpPr>
        <p:spPr/>
        <p:txBody>
          <a:bodyPr/>
          <a:lstStyle/>
          <a:p>
            <a:fld id="{CDEFF773-9868-4219-B88A-24FC89A18474}" type="datetimeFigureOut">
              <a:rPr lang="en-IN" smtClean="0"/>
              <a:t>22-11-2023</a:t>
            </a:fld>
            <a:endParaRPr lang="en-IN"/>
          </a:p>
        </p:txBody>
      </p:sp>
      <p:sp>
        <p:nvSpPr>
          <p:cNvPr id="6" name="Footer Placeholder 5">
            <a:extLst>
              <a:ext uri="{FF2B5EF4-FFF2-40B4-BE49-F238E27FC236}">
                <a16:creationId xmlns:a16="http://schemas.microsoft.com/office/drawing/2014/main" id="{FE455202-C785-C866-51B0-BF8C29EB5D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1756D4-73F3-E0AD-0F8B-088D2C4C10D7}"/>
              </a:ext>
            </a:extLst>
          </p:cNvPr>
          <p:cNvSpPr>
            <a:spLocks noGrp="1"/>
          </p:cNvSpPr>
          <p:nvPr>
            <p:ph type="sldNum" sz="quarter" idx="12"/>
          </p:nvPr>
        </p:nvSpPr>
        <p:spPr/>
        <p:txBody>
          <a:bodyPr/>
          <a:lstStyle/>
          <a:p>
            <a:fld id="{3F7BC22C-B090-4985-A787-872E405E7EC1}" type="slidenum">
              <a:rPr lang="en-IN" smtClean="0"/>
              <a:t>‹#›</a:t>
            </a:fld>
            <a:endParaRPr lang="en-IN"/>
          </a:p>
        </p:txBody>
      </p:sp>
    </p:spTree>
    <p:extLst>
      <p:ext uri="{BB962C8B-B14F-4D97-AF65-F5344CB8AC3E}">
        <p14:creationId xmlns:p14="http://schemas.microsoft.com/office/powerpoint/2010/main" val="138897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02A171-4257-FD48-BF10-ED332336C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10F84-3308-C973-FABD-7C4740675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F523C-B123-5120-FF45-7AF5085DA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FF773-9868-4219-B88A-24FC89A18474}" type="datetimeFigureOut">
              <a:rPr lang="en-IN" smtClean="0"/>
              <a:t>22-11-2023</a:t>
            </a:fld>
            <a:endParaRPr lang="en-IN"/>
          </a:p>
        </p:txBody>
      </p:sp>
      <p:sp>
        <p:nvSpPr>
          <p:cNvPr id="5" name="Footer Placeholder 4">
            <a:extLst>
              <a:ext uri="{FF2B5EF4-FFF2-40B4-BE49-F238E27FC236}">
                <a16:creationId xmlns:a16="http://schemas.microsoft.com/office/drawing/2014/main" id="{A56C6463-D029-4A20-A6F8-80DE8B0A0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B36A4B-5CFB-7716-CAE9-EACD9B6F3F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BC22C-B090-4985-A787-872E405E7EC1}" type="slidenum">
              <a:rPr lang="en-IN" smtClean="0"/>
              <a:t>‹#›</a:t>
            </a:fld>
            <a:endParaRPr lang="en-IN"/>
          </a:p>
        </p:txBody>
      </p:sp>
    </p:spTree>
    <p:extLst>
      <p:ext uri="{BB962C8B-B14F-4D97-AF65-F5344CB8AC3E}">
        <p14:creationId xmlns:p14="http://schemas.microsoft.com/office/powerpoint/2010/main" val="3033129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2BAA-2535-75B1-DDF1-8BF9EBB9C68F}"/>
              </a:ext>
            </a:extLst>
          </p:cNvPr>
          <p:cNvSpPr>
            <a:spLocks noGrp="1"/>
          </p:cNvSpPr>
          <p:nvPr>
            <p:ph type="ctrTitle"/>
          </p:nvPr>
        </p:nvSpPr>
        <p:spPr>
          <a:xfrm>
            <a:off x="1524000" y="406400"/>
            <a:ext cx="9144000" cy="2716628"/>
          </a:xfrm>
        </p:spPr>
        <p:txBody>
          <a:bodyPr>
            <a:normAutofit/>
          </a:bodyPr>
          <a:lstStyle/>
          <a:p>
            <a:r>
              <a:rPr lang="en-IN" sz="4400" b="1" dirty="0">
                <a:latin typeface="Times New Roman" panose="02020603050405020304" pitchFamily="18" charset="0"/>
                <a:cs typeface="Times New Roman" panose="02020603050405020304" pitchFamily="18" charset="0"/>
              </a:rPr>
              <a:t>ONLINE-TUTOR MANAGEMENT SYSTEM</a:t>
            </a:r>
            <a:br>
              <a:rPr lang="en-IN"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EA2F72-E626-895C-C7E6-54D4650BA6D3}"/>
              </a:ext>
            </a:extLst>
          </p:cNvPr>
          <p:cNvSpPr>
            <a:spLocks noGrp="1"/>
          </p:cNvSpPr>
          <p:nvPr>
            <p:ph type="subTitle" idx="1"/>
          </p:nvPr>
        </p:nvSpPr>
        <p:spPr>
          <a:xfrm>
            <a:off x="1524000" y="3429000"/>
            <a:ext cx="9144000" cy="1828799"/>
          </a:xfrm>
        </p:spPr>
        <p:txBody>
          <a:bodyPr>
            <a:normAutofit fontScale="25000" lnSpcReduction="20000"/>
          </a:bodyPr>
          <a:lstStyle/>
          <a:p>
            <a:endParaRPr lang="en-IN" dirty="0"/>
          </a:p>
          <a:p>
            <a:r>
              <a:rPr lang="en-IN" sz="9600" dirty="0">
                <a:latin typeface="Times New Roman" panose="02020603050405020304" pitchFamily="18" charset="0"/>
                <a:cs typeface="Times New Roman" panose="02020603050405020304" pitchFamily="18" charset="0"/>
              </a:rPr>
              <a:t>MINI PROJECT </a:t>
            </a:r>
          </a:p>
          <a:p>
            <a:r>
              <a:rPr lang="en-IN" sz="9600" dirty="0">
                <a:latin typeface="Times New Roman" panose="02020603050405020304" pitchFamily="18" charset="0"/>
                <a:cs typeface="Times New Roman" panose="02020603050405020304" pitchFamily="18" charset="0"/>
              </a:rPr>
              <a:t>Department of MCA,MES College of Engineering ,</a:t>
            </a:r>
            <a:r>
              <a:rPr lang="en-IN" sz="9600" dirty="0" err="1">
                <a:latin typeface="Times New Roman" panose="02020603050405020304" pitchFamily="18" charset="0"/>
                <a:cs typeface="Times New Roman" panose="02020603050405020304" pitchFamily="18" charset="0"/>
              </a:rPr>
              <a:t>Kuttippuram</a:t>
            </a:r>
            <a:endParaRPr lang="en-IN" sz="9600" dirty="0">
              <a:latin typeface="Times New Roman" panose="02020603050405020304" pitchFamily="18" charset="0"/>
              <a:cs typeface="Times New Roman" panose="02020603050405020304" pitchFamily="18" charset="0"/>
            </a:endParaRPr>
          </a:p>
          <a:p>
            <a:r>
              <a:rPr lang="en-IN" sz="9600" dirty="0">
                <a:latin typeface="Times New Roman" panose="02020603050405020304" pitchFamily="18" charset="0"/>
                <a:cs typeface="Times New Roman" panose="02020603050405020304" pitchFamily="18" charset="0"/>
              </a:rPr>
              <a:t>25</a:t>
            </a:r>
            <a:r>
              <a:rPr lang="en-IN" sz="9600" baseline="30000" dirty="0">
                <a:latin typeface="Times New Roman" panose="02020603050405020304" pitchFamily="18" charset="0"/>
                <a:cs typeface="Times New Roman" panose="02020603050405020304" pitchFamily="18" charset="0"/>
              </a:rPr>
              <a:t>th</a:t>
            </a:r>
            <a:r>
              <a:rPr lang="en-IN" sz="9600" dirty="0">
                <a:latin typeface="Times New Roman" panose="02020603050405020304" pitchFamily="18" charset="0"/>
                <a:cs typeface="Times New Roman" panose="02020603050405020304" pitchFamily="18" charset="0"/>
              </a:rPr>
              <a:t> OCTOBER 2023</a:t>
            </a:r>
          </a:p>
          <a:p>
            <a:endParaRPr lang="en-IN" sz="9600" dirty="0">
              <a:latin typeface="Times New Roman" panose="02020603050405020304" pitchFamily="18" charset="0"/>
              <a:cs typeface="Times New Roman" panose="02020603050405020304" pitchFamily="18" charset="0"/>
            </a:endParaRPr>
          </a:p>
          <a:p>
            <a:r>
              <a:rPr lang="en-IN" sz="8000" u="sng" dirty="0">
                <a:latin typeface="Times New Roman" panose="02020603050405020304" pitchFamily="18" charset="0"/>
                <a:cs typeface="Times New Roman" panose="02020603050405020304" pitchFamily="18" charset="0"/>
              </a:rPr>
              <a:t>PREPARED BY</a:t>
            </a:r>
          </a:p>
          <a:p>
            <a:r>
              <a:rPr lang="en-IN" sz="11200" dirty="0">
                <a:latin typeface="Times New Roman" panose="02020603050405020304" pitchFamily="18" charset="0"/>
                <a:cs typeface="Times New Roman" panose="02020603050405020304" pitchFamily="18" charset="0"/>
              </a:rPr>
              <a:t>JISHITHA M N(MES22MCA-2029)</a:t>
            </a:r>
          </a:p>
          <a:p>
            <a:endParaRPr lang="en-IN" sz="11200" b="1" dirty="0"/>
          </a:p>
          <a:p>
            <a:endParaRPr lang="en-IN" sz="11200" b="1" dirty="0"/>
          </a:p>
          <a:p>
            <a:endParaRPr lang="en-IN" sz="11200" b="1" dirty="0"/>
          </a:p>
          <a:p>
            <a:endParaRPr lang="en-IN" sz="11200" b="1" dirty="0"/>
          </a:p>
          <a:p>
            <a:endParaRPr lang="en-IN" sz="11200" b="1" dirty="0"/>
          </a:p>
          <a:p>
            <a:endParaRPr lang="en-IN" sz="11200" b="1"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4650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FD327-66E1-D4AE-E389-7BEDB5564037}"/>
              </a:ext>
            </a:extLst>
          </p:cNvPr>
          <p:cNvSpPr txBox="1"/>
          <p:nvPr/>
        </p:nvSpPr>
        <p:spPr>
          <a:xfrm>
            <a:off x="126609" y="157287"/>
            <a:ext cx="335902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USER STORY</a:t>
            </a:r>
          </a:p>
        </p:txBody>
      </p:sp>
      <p:graphicFrame>
        <p:nvGraphicFramePr>
          <p:cNvPr id="5" name="Table 4">
            <a:extLst>
              <a:ext uri="{FF2B5EF4-FFF2-40B4-BE49-F238E27FC236}">
                <a16:creationId xmlns:a16="http://schemas.microsoft.com/office/drawing/2014/main" id="{E9C68ACB-539F-B66E-BC89-37A8E1348C2A}"/>
              </a:ext>
            </a:extLst>
          </p:cNvPr>
          <p:cNvGraphicFramePr>
            <a:graphicFrameLocks noGrp="1"/>
          </p:cNvGraphicFramePr>
          <p:nvPr>
            <p:extLst>
              <p:ext uri="{D42A27DB-BD31-4B8C-83A1-F6EECF244321}">
                <p14:modId xmlns:p14="http://schemas.microsoft.com/office/powerpoint/2010/main" val="540890219"/>
              </p:ext>
            </p:extLst>
          </p:nvPr>
        </p:nvGraphicFramePr>
        <p:xfrm>
          <a:off x="126609" y="1059569"/>
          <a:ext cx="11718388" cy="5486400"/>
        </p:xfrm>
        <a:graphic>
          <a:graphicData uri="http://schemas.openxmlformats.org/drawingml/2006/table">
            <a:tbl>
              <a:tblPr firstRow="1" bandRow="1">
                <a:tableStyleId>{5C22544A-7EE6-4342-B048-85BDC9FD1C3A}</a:tableStyleId>
              </a:tblPr>
              <a:tblGrid>
                <a:gridCol w="1651330">
                  <a:extLst>
                    <a:ext uri="{9D8B030D-6E8A-4147-A177-3AD203B41FA5}">
                      <a16:colId xmlns:a16="http://schemas.microsoft.com/office/drawing/2014/main" val="3647042863"/>
                    </a:ext>
                  </a:extLst>
                </a:gridCol>
                <a:gridCol w="2312675">
                  <a:extLst>
                    <a:ext uri="{9D8B030D-6E8A-4147-A177-3AD203B41FA5}">
                      <a16:colId xmlns:a16="http://schemas.microsoft.com/office/drawing/2014/main" val="4093666802"/>
                    </a:ext>
                  </a:extLst>
                </a:gridCol>
                <a:gridCol w="3878652">
                  <a:extLst>
                    <a:ext uri="{9D8B030D-6E8A-4147-A177-3AD203B41FA5}">
                      <a16:colId xmlns:a16="http://schemas.microsoft.com/office/drawing/2014/main" val="3700638815"/>
                    </a:ext>
                  </a:extLst>
                </a:gridCol>
                <a:gridCol w="3875731">
                  <a:extLst>
                    <a:ext uri="{9D8B030D-6E8A-4147-A177-3AD203B41FA5}">
                      <a16:colId xmlns:a16="http://schemas.microsoft.com/office/drawing/2014/main" val="3002513936"/>
                    </a:ext>
                  </a:extLst>
                </a:gridCol>
              </a:tblGrid>
              <a:tr h="326386">
                <a:tc>
                  <a:txBody>
                    <a:bodyPr/>
                    <a:lstStyle/>
                    <a:p>
                      <a:r>
                        <a:rPr lang="en-IN" dirty="0"/>
                        <a:t>User story ID</a:t>
                      </a:r>
                    </a:p>
                  </a:txBody>
                  <a:tcPr/>
                </a:tc>
                <a:tc>
                  <a:txBody>
                    <a:bodyPr/>
                    <a:lstStyle/>
                    <a:p>
                      <a:r>
                        <a:rPr lang="en-IN" dirty="0"/>
                        <a:t>As &lt; type of user&gt;</a:t>
                      </a:r>
                    </a:p>
                  </a:txBody>
                  <a:tcPr/>
                </a:tc>
                <a:tc>
                  <a:txBody>
                    <a:bodyPr/>
                    <a:lstStyle/>
                    <a:p>
                      <a:r>
                        <a:rPr lang="en-IN" dirty="0"/>
                        <a:t>I want to </a:t>
                      </a:r>
                    </a:p>
                  </a:txBody>
                  <a:tcPr/>
                </a:tc>
                <a:tc>
                  <a:txBody>
                    <a:bodyPr/>
                    <a:lstStyle/>
                    <a:p>
                      <a:r>
                        <a:rPr lang="en-IN" dirty="0"/>
                        <a:t>So that I can</a:t>
                      </a:r>
                    </a:p>
                  </a:txBody>
                  <a:tcPr/>
                </a:tc>
                <a:extLst>
                  <a:ext uri="{0D108BD9-81ED-4DB2-BD59-A6C34878D82A}">
                    <a16:rowId xmlns:a16="http://schemas.microsoft.com/office/drawing/2014/main" val="3401675861"/>
                  </a:ext>
                </a:extLst>
              </a:tr>
              <a:tr h="571176">
                <a:tc>
                  <a:txBody>
                    <a:bodyPr/>
                    <a:lstStyle/>
                    <a:p>
                      <a:r>
                        <a:rPr lang="en-IN" dirty="0"/>
                        <a:t>1</a:t>
                      </a:r>
                    </a:p>
                  </a:txBody>
                  <a:tcPr/>
                </a:tc>
                <a:tc>
                  <a:txBody>
                    <a:bodyPr/>
                    <a:lstStyle/>
                    <a:p>
                      <a:r>
                        <a:rPr lang="en-IN" dirty="0"/>
                        <a:t>ADMIN</a:t>
                      </a:r>
                    </a:p>
                  </a:txBody>
                  <a:tcPr/>
                </a:tc>
                <a:tc>
                  <a:txBody>
                    <a:bodyPr/>
                    <a:lstStyle/>
                    <a:p>
                      <a:r>
                        <a:rPr lang="en-IN" dirty="0"/>
                        <a:t>Login</a:t>
                      </a:r>
                    </a:p>
                  </a:txBody>
                  <a:tcPr/>
                </a:tc>
                <a:tc>
                  <a:txBody>
                    <a:bodyPr/>
                    <a:lstStyle/>
                    <a:p>
                      <a:r>
                        <a:rPr lang="en-IN" dirty="0"/>
                        <a:t>Login successful with correct Username and Password</a:t>
                      </a:r>
                    </a:p>
                  </a:txBody>
                  <a:tcPr/>
                </a:tc>
                <a:extLst>
                  <a:ext uri="{0D108BD9-81ED-4DB2-BD59-A6C34878D82A}">
                    <a16:rowId xmlns:a16="http://schemas.microsoft.com/office/drawing/2014/main" val="1029093872"/>
                  </a:ext>
                </a:extLst>
              </a:tr>
              <a:tr h="571176">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ADMIN</a:t>
                      </a:r>
                    </a:p>
                    <a:p>
                      <a:endParaRPr lang="en-IN" dirty="0"/>
                    </a:p>
                  </a:txBody>
                  <a:tcPr/>
                </a:tc>
                <a:tc>
                  <a:txBody>
                    <a:bodyPr/>
                    <a:lstStyle/>
                    <a:p>
                      <a:r>
                        <a:rPr lang="en-IN" dirty="0"/>
                        <a:t>Approve Teachers</a:t>
                      </a:r>
                    </a:p>
                  </a:txBody>
                  <a:tcPr/>
                </a:tc>
                <a:tc>
                  <a:txBody>
                    <a:bodyPr/>
                    <a:lstStyle/>
                    <a:p>
                      <a:r>
                        <a:rPr lang="en-IN" dirty="0"/>
                        <a:t>Approve teacher who are registered</a:t>
                      </a:r>
                    </a:p>
                  </a:txBody>
                  <a:tcPr/>
                </a:tc>
                <a:extLst>
                  <a:ext uri="{0D108BD9-81ED-4DB2-BD59-A6C34878D82A}">
                    <a16:rowId xmlns:a16="http://schemas.microsoft.com/office/drawing/2014/main" val="2700811971"/>
                  </a:ext>
                </a:extLst>
              </a:tr>
              <a:tr h="571176">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ADMIN</a:t>
                      </a:r>
                    </a:p>
                    <a:p>
                      <a:endParaRPr lang="en-IN" dirty="0"/>
                    </a:p>
                  </a:txBody>
                  <a:tcPr/>
                </a:tc>
                <a:tc>
                  <a:txBody>
                    <a:bodyPr/>
                    <a:lstStyle/>
                    <a:p>
                      <a:r>
                        <a:rPr lang="en-IN" dirty="0"/>
                        <a:t>Block/Unblock Teacher</a:t>
                      </a:r>
                    </a:p>
                  </a:txBody>
                  <a:tcPr/>
                </a:tc>
                <a:tc>
                  <a:txBody>
                    <a:bodyPr/>
                    <a:lstStyle/>
                    <a:p>
                      <a:r>
                        <a:rPr lang="en-IN" dirty="0"/>
                        <a:t>Block and Unblock Teacher </a:t>
                      </a:r>
                    </a:p>
                  </a:txBody>
                  <a:tcPr/>
                </a:tc>
                <a:extLst>
                  <a:ext uri="{0D108BD9-81ED-4DB2-BD59-A6C34878D82A}">
                    <a16:rowId xmlns:a16="http://schemas.microsoft.com/office/drawing/2014/main" val="288723150"/>
                  </a:ext>
                </a:extLst>
              </a:tr>
              <a:tr h="571176">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ADMIN</a:t>
                      </a:r>
                    </a:p>
                    <a:p>
                      <a:endParaRPr lang="en-IN" dirty="0"/>
                    </a:p>
                  </a:txBody>
                  <a:tcPr/>
                </a:tc>
                <a:tc>
                  <a:txBody>
                    <a:bodyPr/>
                    <a:lstStyle/>
                    <a:p>
                      <a:r>
                        <a:rPr lang="en-IN" dirty="0"/>
                        <a:t>Block/Unblock Student</a:t>
                      </a:r>
                    </a:p>
                  </a:txBody>
                  <a:tcPr/>
                </a:tc>
                <a:tc>
                  <a:txBody>
                    <a:bodyPr/>
                    <a:lstStyle/>
                    <a:p>
                      <a:r>
                        <a:rPr lang="en-IN" dirty="0"/>
                        <a:t>Block and Unblock Student</a:t>
                      </a:r>
                    </a:p>
                  </a:txBody>
                  <a:tcPr/>
                </a:tc>
                <a:extLst>
                  <a:ext uri="{0D108BD9-81ED-4DB2-BD59-A6C34878D82A}">
                    <a16:rowId xmlns:a16="http://schemas.microsoft.com/office/drawing/2014/main" val="3381925957"/>
                  </a:ext>
                </a:extLst>
              </a:tr>
              <a:tr h="571176">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ADMIN</a:t>
                      </a:r>
                    </a:p>
                    <a:p>
                      <a:endParaRPr lang="en-IN" dirty="0"/>
                    </a:p>
                  </a:txBody>
                  <a:tcPr/>
                </a:tc>
                <a:tc>
                  <a:txBody>
                    <a:bodyPr/>
                    <a:lstStyle/>
                    <a:p>
                      <a:r>
                        <a:rPr lang="en-IN" dirty="0"/>
                        <a:t>Add Instructions</a:t>
                      </a:r>
                    </a:p>
                  </a:txBody>
                  <a:tcPr/>
                </a:tc>
                <a:tc>
                  <a:txBody>
                    <a:bodyPr/>
                    <a:lstStyle/>
                    <a:p>
                      <a:r>
                        <a:rPr lang="en-IN" dirty="0"/>
                        <a:t>Give instructions to the Teachers </a:t>
                      </a:r>
                    </a:p>
                  </a:txBody>
                  <a:tcPr/>
                </a:tc>
                <a:extLst>
                  <a:ext uri="{0D108BD9-81ED-4DB2-BD59-A6C34878D82A}">
                    <a16:rowId xmlns:a16="http://schemas.microsoft.com/office/drawing/2014/main" val="3833106082"/>
                  </a:ext>
                </a:extLst>
              </a:tr>
              <a:tr h="571176">
                <a:tc>
                  <a:txBody>
                    <a:bodyPr/>
                    <a:lstStyle/>
                    <a:p>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ADMIN</a:t>
                      </a:r>
                    </a:p>
                    <a:p>
                      <a:endParaRPr lang="en-IN" dirty="0"/>
                    </a:p>
                  </a:txBody>
                  <a:tcPr/>
                </a:tc>
                <a:tc>
                  <a:txBody>
                    <a:bodyPr/>
                    <a:lstStyle/>
                    <a:p>
                      <a:r>
                        <a:rPr lang="en-IN" dirty="0"/>
                        <a:t>View feedback and rating</a:t>
                      </a:r>
                    </a:p>
                  </a:txBody>
                  <a:tcPr/>
                </a:tc>
                <a:tc>
                  <a:txBody>
                    <a:bodyPr/>
                    <a:lstStyle/>
                    <a:p>
                      <a:r>
                        <a:rPr lang="en-IN" dirty="0"/>
                        <a:t>View feedback and rating from students</a:t>
                      </a:r>
                    </a:p>
                  </a:txBody>
                  <a:tcPr/>
                </a:tc>
                <a:extLst>
                  <a:ext uri="{0D108BD9-81ED-4DB2-BD59-A6C34878D82A}">
                    <a16:rowId xmlns:a16="http://schemas.microsoft.com/office/drawing/2014/main" val="2148982069"/>
                  </a:ext>
                </a:extLst>
              </a:tr>
              <a:tr h="571176">
                <a:tc>
                  <a:txBody>
                    <a:bodyPr/>
                    <a:lstStyle/>
                    <a:p>
                      <a:r>
                        <a:rPr lang="en-IN"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ADMIN</a:t>
                      </a:r>
                    </a:p>
                    <a:p>
                      <a:endParaRPr lang="en-IN" dirty="0"/>
                    </a:p>
                  </a:txBody>
                  <a:tcPr/>
                </a:tc>
                <a:tc>
                  <a:txBody>
                    <a:bodyPr/>
                    <a:lstStyle/>
                    <a:p>
                      <a:r>
                        <a:rPr lang="en-IN" dirty="0"/>
                        <a:t>View Complaint and reply</a:t>
                      </a:r>
                    </a:p>
                  </a:txBody>
                  <a:tcPr/>
                </a:tc>
                <a:tc>
                  <a:txBody>
                    <a:bodyPr/>
                    <a:lstStyle/>
                    <a:p>
                      <a:r>
                        <a:rPr lang="en-IN" dirty="0"/>
                        <a:t>View complaints and send reply</a:t>
                      </a:r>
                    </a:p>
                  </a:txBody>
                  <a:tcPr/>
                </a:tc>
                <a:extLst>
                  <a:ext uri="{0D108BD9-81ED-4DB2-BD59-A6C34878D82A}">
                    <a16:rowId xmlns:a16="http://schemas.microsoft.com/office/drawing/2014/main" val="263202475"/>
                  </a:ext>
                </a:extLst>
              </a:tr>
              <a:tr h="571176">
                <a:tc>
                  <a:txBody>
                    <a:bodyPr/>
                    <a:lstStyle/>
                    <a:p>
                      <a:r>
                        <a:rPr 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ADMIN</a:t>
                      </a:r>
                    </a:p>
                    <a:p>
                      <a:endParaRPr lang="en-IN" dirty="0"/>
                    </a:p>
                  </a:txBody>
                  <a:tcPr/>
                </a:tc>
                <a:tc>
                  <a:txBody>
                    <a:bodyPr/>
                    <a:lstStyle/>
                    <a:p>
                      <a:r>
                        <a:rPr lang="en-IN" dirty="0"/>
                        <a:t>Chat with Teachers</a:t>
                      </a:r>
                    </a:p>
                  </a:txBody>
                  <a:tcPr/>
                </a:tc>
                <a:tc>
                  <a:txBody>
                    <a:bodyPr/>
                    <a:lstStyle/>
                    <a:p>
                      <a:r>
                        <a:rPr lang="en-IN" dirty="0"/>
                        <a:t>Chat with Teachers</a:t>
                      </a:r>
                    </a:p>
                  </a:txBody>
                  <a:tcPr/>
                </a:tc>
                <a:extLst>
                  <a:ext uri="{0D108BD9-81ED-4DB2-BD59-A6C34878D82A}">
                    <a16:rowId xmlns:a16="http://schemas.microsoft.com/office/drawing/2014/main" val="4209439875"/>
                  </a:ext>
                </a:extLst>
              </a:tr>
            </a:tbl>
          </a:graphicData>
        </a:graphic>
      </p:graphicFrame>
    </p:spTree>
    <p:extLst>
      <p:ext uri="{BB962C8B-B14F-4D97-AF65-F5344CB8AC3E}">
        <p14:creationId xmlns:p14="http://schemas.microsoft.com/office/powerpoint/2010/main" val="288222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5DF617A-5B27-25FC-A839-BA3FA78641B4}"/>
              </a:ext>
            </a:extLst>
          </p:cNvPr>
          <p:cNvGraphicFramePr>
            <a:graphicFrameLocks noGrp="1"/>
          </p:cNvGraphicFramePr>
          <p:nvPr>
            <p:extLst>
              <p:ext uri="{D42A27DB-BD31-4B8C-83A1-F6EECF244321}">
                <p14:modId xmlns:p14="http://schemas.microsoft.com/office/powerpoint/2010/main" val="1607100768"/>
              </p:ext>
            </p:extLst>
          </p:nvPr>
        </p:nvGraphicFramePr>
        <p:xfrm>
          <a:off x="468649" y="707886"/>
          <a:ext cx="11254702" cy="6109309"/>
        </p:xfrm>
        <a:graphic>
          <a:graphicData uri="http://schemas.openxmlformats.org/drawingml/2006/table">
            <a:tbl>
              <a:tblPr firstRow="1" bandRow="1">
                <a:tableStyleId>{5C22544A-7EE6-4342-B048-85BDC9FD1C3A}</a:tableStyleId>
              </a:tblPr>
              <a:tblGrid>
                <a:gridCol w="2034210">
                  <a:extLst>
                    <a:ext uri="{9D8B030D-6E8A-4147-A177-3AD203B41FA5}">
                      <a16:colId xmlns:a16="http://schemas.microsoft.com/office/drawing/2014/main" val="3647042863"/>
                    </a:ext>
                  </a:extLst>
                </a:gridCol>
                <a:gridCol w="3082961">
                  <a:extLst>
                    <a:ext uri="{9D8B030D-6E8A-4147-A177-3AD203B41FA5}">
                      <a16:colId xmlns:a16="http://schemas.microsoft.com/office/drawing/2014/main" val="4093666802"/>
                    </a:ext>
                  </a:extLst>
                </a:gridCol>
                <a:gridCol w="3150410">
                  <a:extLst>
                    <a:ext uri="{9D8B030D-6E8A-4147-A177-3AD203B41FA5}">
                      <a16:colId xmlns:a16="http://schemas.microsoft.com/office/drawing/2014/main" val="3700638815"/>
                    </a:ext>
                  </a:extLst>
                </a:gridCol>
                <a:gridCol w="2987121">
                  <a:extLst>
                    <a:ext uri="{9D8B030D-6E8A-4147-A177-3AD203B41FA5}">
                      <a16:colId xmlns:a16="http://schemas.microsoft.com/office/drawing/2014/main" val="3002513936"/>
                    </a:ext>
                  </a:extLst>
                </a:gridCol>
              </a:tblGrid>
              <a:tr h="351571">
                <a:tc>
                  <a:txBody>
                    <a:bodyPr/>
                    <a:lstStyle/>
                    <a:p>
                      <a:r>
                        <a:rPr lang="en-IN" dirty="0"/>
                        <a:t>User story ID</a:t>
                      </a:r>
                    </a:p>
                  </a:txBody>
                  <a:tcPr/>
                </a:tc>
                <a:tc>
                  <a:txBody>
                    <a:bodyPr/>
                    <a:lstStyle/>
                    <a:p>
                      <a:r>
                        <a:rPr lang="en-IN" dirty="0"/>
                        <a:t>As &lt; type of user&gt;</a:t>
                      </a:r>
                    </a:p>
                  </a:txBody>
                  <a:tcPr/>
                </a:tc>
                <a:tc>
                  <a:txBody>
                    <a:bodyPr/>
                    <a:lstStyle/>
                    <a:p>
                      <a:r>
                        <a:rPr lang="en-IN" dirty="0"/>
                        <a:t>I want to </a:t>
                      </a:r>
                    </a:p>
                  </a:txBody>
                  <a:tcPr/>
                </a:tc>
                <a:tc>
                  <a:txBody>
                    <a:bodyPr/>
                    <a:lstStyle/>
                    <a:p>
                      <a:r>
                        <a:rPr lang="en-IN" dirty="0"/>
                        <a:t>So that I can</a:t>
                      </a:r>
                    </a:p>
                  </a:txBody>
                  <a:tcPr/>
                </a:tc>
                <a:extLst>
                  <a:ext uri="{0D108BD9-81ED-4DB2-BD59-A6C34878D82A}">
                    <a16:rowId xmlns:a16="http://schemas.microsoft.com/office/drawing/2014/main" val="3401675861"/>
                  </a:ext>
                </a:extLst>
              </a:tr>
              <a:tr h="615249">
                <a:tc>
                  <a:txBody>
                    <a:bodyPr/>
                    <a:lstStyle/>
                    <a:p>
                      <a:r>
                        <a:rPr lang="en-IN" dirty="0"/>
                        <a:t>9</a:t>
                      </a:r>
                    </a:p>
                  </a:txBody>
                  <a:tcPr/>
                </a:tc>
                <a:tc>
                  <a:txBody>
                    <a:bodyPr/>
                    <a:lstStyle/>
                    <a:p>
                      <a:r>
                        <a:rPr lang="en-IN" dirty="0"/>
                        <a:t>ADMIN</a:t>
                      </a:r>
                    </a:p>
                  </a:txBody>
                  <a:tcPr/>
                </a:tc>
                <a:tc>
                  <a:txBody>
                    <a:bodyPr/>
                    <a:lstStyle/>
                    <a:p>
                      <a:r>
                        <a:rPr lang="en-IN" dirty="0"/>
                        <a:t>Add and Manage Salary</a:t>
                      </a:r>
                    </a:p>
                  </a:txBody>
                  <a:tcPr/>
                </a:tc>
                <a:tc>
                  <a:txBody>
                    <a:bodyPr/>
                    <a:lstStyle/>
                    <a:p>
                      <a:r>
                        <a:rPr lang="en-IN" dirty="0"/>
                        <a:t>Add and Manage salary to teachers</a:t>
                      </a:r>
                    </a:p>
                  </a:txBody>
                  <a:tcPr/>
                </a:tc>
                <a:extLst>
                  <a:ext uri="{0D108BD9-81ED-4DB2-BD59-A6C34878D82A}">
                    <a16:rowId xmlns:a16="http://schemas.microsoft.com/office/drawing/2014/main" val="445062900"/>
                  </a:ext>
                </a:extLst>
              </a:tr>
              <a:tr h="530279">
                <a:tc>
                  <a:txBody>
                    <a:bodyPr/>
                    <a:lstStyle/>
                    <a:p>
                      <a:r>
                        <a:rPr lang="en-IN" dirty="0"/>
                        <a:t>10</a:t>
                      </a:r>
                    </a:p>
                  </a:txBody>
                  <a:tcPr/>
                </a:tc>
                <a:tc>
                  <a:txBody>
                    <a:bodyPr/>
                    <a:lstStyle/>
                    <a:p>
                      <a:r>
                        <a:rPr lang="en-IN" dirty="0"/>
                        <a:t>ADMIN</a:t>
                      </a:r>
                    </a:p>
                  </a:txBody>
                  <a:tcPr/>
                </a:tc>
                <a:tc>
                  <a:txBody>
                    <a:bodyPr/>
                    <a:lstStyle/>
                    <a:p>
                      <a:r>
                        <a:rPr lang="en-IN" dirty="0"/>
                        <a:t>Payment history</a:t>
                      </a:r>
                    </a:p>
                  </a:txBody>
                  <a:tcPr/>
                </a:tc>
                <a:tc>
                  <a:txBody>
                    <a:bodyPr/>
                    <a:lstStyle/>
                    <a:p>
                      <a:r>
                        <a:rPr lang="en-IN" dirty="0"/>
                        <a:t>View payment History </a:t>
                      </a:r>
                    </a:p>
                  </a:txBody>
                  <a:tcPr/>
                </a:tc>
                <a:extLst>
                  <a:ext uri="{0D108BD9-81ED-4DB2-BD59-A6C34878D82A}">
                    <a16:rowId xmlns:a16="http://schemas.microsoft.com/office/drawing/2014/main" val="1029093872"/>
                  </a:ext>
                </a:extLst>
              </a:tr>
              <a:tr h="615249">
                <a:tc>
                  <a:txBody>
                    <a:bodyPr/>
                    <a:lstStyle/>
                    <a:p>
                      <a:r>
                        <a:rPr lang="en-IN" dirty="0"/>
                        <a:t>11</a:t>
                      </a:r>
                    </a:p>
                  </a:txBody>
                  <a:tcPr/>
                </a:tc>
                <a:tc>
                  <a:txBody>
                    <a:bodyPr/>
                    <a:lstStyle/>
                    <a:p>
                      <a:r>
                        <a:rPr lang="en-IN" dirty="0"/>
                        <a:t>TEACHER</a:t>
                      </a:r>
                    </a:p>
                  </a:txBody>
                  <a:tcPr/>
                </a:tc>
                <a:tc>
                  <a:txBody>
                    <a:bodyPr/>
                    <a:lstStyle/>
                    <a:p>
                      <a:r>
                        <a:rPr lang="en-IN" dirty="0"/>
                        <a:t>Signup</a:t>
                      </a:r>
                    </a:p>
                  </a:txBody>
                  <a:tcPr/>
                </a:tc>
                <a:tc>
                  <a:txBody>
                    <a:bodyPr/>
                    <a:lstStyle/>
                    <a:p>
                      <a:r>
                        <a:rPr lang="en-IN" dirty="0"/>
                        <a:t>Register with details</a:t>
                      </a:r>
                    </a:p>
                  </a:txBody>
                  <a:tcPr/>
                </a:tc>
                <a:extLst>
                  <a:ext uri="{0D108BD9-81ED-4DB2-BD59-A6C34878D82A}">
                    <a16:rowId xmlns:a16="http://schemas.microsoft.com/office/drawing/2014/main" val="2700811971"/>
                  </a:ext>
                </a:extLst>
              </a:tr>
              <a:tr h="615249">
                <a:tc>
                  <a:txBody>
                    <a:bodyPr/>
                    <a:lstStyle/>
                    <a:p>
                      <a:r>
                        <a:rPr lang="en-IN" dirty="0"/>
                        <a:t>12</a:t>
                      </a:r>
                    </a:p>
                  </a:txBody>
                  <a:tcPr/>
                </a:tc>
                <a:tc>
                  <a:txBody>
                    <a:bodyPr/>
                    <a:lstStyle/>
                    <a:p>
                      <a:r>
                        <a:rPr lang="en-IN" dirty="0"/>
                        <a:t>TEACHER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Login</a:t>
                      </a:r>
                    </a:p>
                  </a:txBody>
                  <a:tcPr/>
                </a:tc>
                <a:tc>
                  <a:txBody>
                    <a:bodyPr/>
                    <a:lstStyle/>
                    <a:p>
                      <a:r>
                        <a:rPr lang="en-IN" dirty="0"/>
                        <a:t>Login Successful with correct username and password</a:t>
                      </a:r>
                    </a:p>
                  </a:txBody>
                  <a:tcPr/>
                </a:tc>
                <a:extLst>
                  <a:ext uri="{0D108BD9-81ED-4DB2-BD59-A6C34878D82A}">
                    <a16:rowId xmlns:a16="http://schemas.microsoft.com/office/drawing/2014/main" val="288723150"/>
                  </a:ext>
                </a:extLst>
              </a:tr>
              <a:tr h="615249">
                <a:tc>
                  <a:txBody>
                    <a:bodyPr/>
                    <a:lstStyle/>
                    <a:p>
                      <a:r>
                        <a:rPr lang="en-IN" dirty="0"/>
                        <a:t>13</a:t>
                      </a:r>
                    </a:p>
                  </a:txBody>
                  <a:tcPr/>
                </a:tc>
                <a:tc>
                  <a:txBody>
                    <a:bodyPr/>
                    <a:lstStyle/>
                    <a:p>
                      <a:r>
                        <a:rPr lang="en-IN" dirty="0"/>
                        <a:t>TEACHER</a:t>
                      </a:r>
                    </a:p>
                    <a:p>
                      <a:endParaRPr lang="en-IN" dirty="0"/>
                    </a:p>
                  </a:txBody>
                  <a:tcPr/>
                </a:tc>
                <a:tc>
                  <a:txBody>
                    <a:bodyPr/>
                    <a:lstStyle/>
                    <a:p>
                      <a:r>
                        <a:rPr lang="en-IN" dirty="0"/>
                        <a:t>View instructions from Admin</a:t>
                      </a:r>
                    </a:p>
                  </a:txBody>
                  <a:tcPr/>
                </a:tc>
                <a:tc>
                  <a:txBody>
                    <a:bodyPr/>
                    <a:lstStyle/>
                    <a:p>
                      <a:r>
                        <a:rPr lang="en-IN" dirty="0"/>
                        <a:t>View instructions given by admin</a:t>
                      </a:r>
                    </a:p>
                  </a:txBody>
                  <a:tcPr/>
                </a:tc>
                <a:extLst>
                  <a:ext uri="{0D108BD9-81ED-4DB2-BD59-A6C34878D82A}">
                    <a16:rowId xmlns:a16="http://schemas.microsoft.com/office/drawing/2014/main" val="3381925957"/>
                  </a:ext>
                </a:extLst>
              </a:tr>
              <a:tr h="615249">
                <a:tc>
                  <a:txBody>
                    <a:bodyPr/>
                    <a:lstStyle/>
                    <a:p>
                      <a:r>
                        <a:rPr lang="en-IN" dirty="0"/>
                        <a:t>14</a:t>
                      </a:r>
                    </a:p>
                  </a:txBody>
                  <a:tcPr/>
                </a:tc>
                <a:tc>
                  <a:txBody>
                    <a:bodyPr/>
                    <a:lstStyle/>
                    <a:p>
                      <a:r>
                        <a:rPr lang="en-IN" dirty="0"/>
                        <a:t>TEACHER</a:t>
                      </a:r>
                    </a:p>
                    <a:p>
                      <a:endParaRPr lang="en-IN" dirty="0"/>
                    </a:p>
                  </a:txBody>
                  <a:tcPr/>
                </a:tc>
                <a:tc>
                  <a:txBody>
                    <a:bodyPr/>
                    <a:lstStyle/>
                    <a:p>
                      <a:r>
                        <a:rPr lang="en-IN" dirty="0"/>
                        <a:t>Chat with Students</a:t>
                      </a:r>
                    </a:p>
                  </a:txBody>
                  <a:tcPr/>
                </a:tc>
                <a:tc>
                  <a:txBody>
                    <a:bodyPr/>
                    <a:lstStyle/>
                    <a:p>
                      <a:r>
                        <a:rPr lang="en-IN" dirty="0"/>
                        <a:t>Chat with student</a:t>
                      </a:r>
                    </a:p>
                  </a:txBody>
                  <a:tcPr/>
                </a:tc>
                <a:extLst>
                  <a:ext uri="{0D108BD9-81ED-4DB2-BD59-A6C34878D82A}">
                    <a16:rowId xmlns:a16="http://schemas.microsoft.com/office/drawing/2014/main" val="3833106082"/>
                  </a:ext>
                </a:extLst>
              </a:tr>
              <a:tr h="615249">
                <a:tc>
                  <a:txBody>
                    <a:bodyPr/>
                    <a:lstStyle/>
                    <a:p>
                      <a:r>
                        <a:rPr lang="en-IN" dirty="0"/>
                        <a:t>15</a:t>
                      </a:r>
                    </a:p>
                  </a:txBody>
                  <a:tcPr/>
                </a:tc>
                <a:tc>
                  <a:txBody>
                    <a:bodyPr/>
                    <a:lstStyle/>
                    <a:p>
                      <a:r>
                        <a:rPr lang="en-IN" dirty="0"/>
                        <a:t>TEACHER</a:t>
                      </a:r>
                    </a:p>
                    <a:p>
                      <a:endParaRPr lang="en-IN" dirty="0"/>
                    </a:p>
                  </a:txBody>
                  <a:tcPr/>
                </a:tc>
                <a:tc>
                  <a:txBody>
                    <a:bodyPr/>
                    <a:lstStyle/>
                    <a:p>
                      <a:r>
                        <a:rPr lang="en-IN" dirty="0"/>
                        <a:t>View request and approve</a:t>
                      </a:r>
                    </a:p>
                  </a:txBody>
                  <a:tcPr/>
                </a:tc>
                <a:tc>
                  <a:txBody>
                    <a:bodyPr/>
                    <a:lstStyle/>
                    <a:p>
                      <a:r>
                        <a:rPr lang="en-IN" dirty="0"/>
                        <a:t>View requested students and approve them</a:t>
                      </a:r>
                    </a:p>
                  </a:txBody>
                  <a:tcPr/>
                </a:tc>
                <a:extLst>
                  <a:ext uri="{0D108BD9-81ED-4DB2-BD59-A6C34878D82A}">
                    <a16:rowId xmlns:a16="http://schemas.microsoft.com/office/drawing/2014/main" val="2148982069"/>
                  </a:ext>
                </a:extLst>
              </a:tr>
              <a:tr h="615249">
                <a:tc>
                  <a:txBody>
                    <a:bodyPr/>
                    <a:lstStyle/>
                    <a:p>
                      <a:r>
                        <a:rPr lang="en-IN" dirty="0"/>
                        <a:t>16</a:t>
                      </a:r>
                    </a:p>
                  </a:txBody>
                  <a:tcPr/>
                </a:tc>
                <a:tc>
                  <a:txBody>
                    <a:bodyPr/>
                    <a:lstStyle/>
                    <a:p>
                      <a:r>
                        <a:rPr lang="en-IN" dirty="0"/>
                        <a:t>TEACHER</a:t>
                      </a:r>
                    </a:p>
                    <a:p>
                      <a:endParaRPr lang="en-IN" dirty="0"/>
                    </a:p>
                  </a:txBody>
                  <a:tcPr/>
                </a:tc>
                <a:tc>
                  <a:txBody>
                    <a:bodyPr/>
                    <a:lstStyle/>
                    <a:p>
                      <a:r>
                        <a:rPr lang="en-IN" dirty="0"/>
                        <a:t>Add study materials</a:t>
                      </a:r>
                    </a:p>
                  </a:txBody>
                  <a:tcPr/>
                </a:tc>
                <a:tc>
                  <a:txBody>
                    <a:bodyPr/>
                    <a:lstStyle/>
                    <a:p>
                      <a:r>
                        <a:rPr lang="en-IN" dirty="0"/>
                        <a:t>Upload study materials to corresponding subject</a:t>
                      </a:r>
                    </a:p>
                  </a:txBody>
                  <a:tcPr/>
                </a:tc>
                <a:extLst>
                  <a:ext uri="{0D108BD9-81ED-4DB2-BD59-A6C34878D82A}">
                    <a16:rowId xmlns:a16="http://schemas.microsoft.com/office/drawing/2014/main" val="263202475"/>
                  </a:ext>
                </a:extLst>
              </a:tr>
              <a:tr h="757541">
                <a:tc>
                  <a:txBody>
                    <a:bodyPr/>
                    <a:lstStyle/>
                    <a:p>
                      <a:r>
                        <a:rPr lang="en-IN" dirty="0"/>
                        <a:t>17</a:t>
                      </a:r>
                    </a:p>
                  </a:txBody>
                  <a:tcPr/>
                </a:tc>
                <a:tc>
                  <a:txBody>
                    <a:bodyPr/>
                    <a:lstStyle/>
                    <a:p>
                      <a:r>
                        <a:rPr lang="en-IN" dirty="0"/>
                        <a:t>TEACHER</a:t>
                      </a:r>
                    </a:p>
                    <a:p>
                      <a:endParaRPr lang="en-IN" dirty="0"/>
                    </a:p>
                  </a:txBody>
                  <a:tcPr/>
                </a:tc>
                <a:tc>
                  <a:txBody>
                    <a:bodyPr/>
                    <a:lstStyle/>
                    <a:p>
                      <a:r>
                        <a:rPr lang="en-IN" dirty="0"/>
                        <a:t>Add test</a:t>
                      </a:r>
                    </a:p>
                  </a:txBody>
                  <a:tcPr/>
                </a:tc>
                <a:tc>
                  <a:txBody>
                    <a:bodyPr/>
                    <a:lstStyle/>
                    <a:p>
                      <a:r>
                        <a:rPr lang="en-IN" dirty="0"/>
                        <a:t>Add test to students</a:t>
                      </a:r>
                    </a:p>
                  </a:txBody>
                  <a:tcPr/>
                </a:tc>
                <a:extLst>
                  <a:ext uri="{0D108BD9-81ED-4DB2-BD59-A6C34878D82A}">
                    <a16:rowId xmlns:a16="http://schemas.microsoft.com/office/drawing/2014/main" val="4209439875"/>
                  </a:ext>
                </a:extLst>
              </a:tr>
            </a:tbl>
          </a:graphicData>
        </a:graphic>
      </p:graphicFrame>
      <p:sp>
        <p:nvSpPr>
          <p:cNvPr id="4" name="TextBox 3">
            <a:extLst>
              <a:ext uri="{FF2B5EF4-FFF2-40B4-BE49-F238E27FC236}">
                <a16:creationId xmlns:a16="http://schemas.microsoft.com/office/drawing/2014/main" id="{CD70110D-C1B1-5DEC-017B-17CE9284AC87}"/>
              </a:ext>
            </a:extLst>
          </p:cNvPr>
          <p:cNvSpPr txBox="1"/>
          <p:nvPr/>
        </p:nvSpPr>
        <p:spPr>
          <a:xfrm>
            <a:off x="468649" y="0"/>
            <a:ext cx="6097554"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USER STORY</a:t>
            </a:r>
          </a:p>
        </p:txBody>
      </p:sp>
    </p:spTree>
    <p:extLst>
      <p:ext uri="{BB962C8B-B14F-4D97-AF65-F5344CB8AC3E}">
        <p14:creationId xmlns:p14="http://schemas.microsoft.com/office/powerpoint/2010/main" val="1199080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3C2FF1-7D66-E763-CE23-EE9012CA1843}"/>
              </a:ext>
            </a:extLst>
          </p:cNvPr>
          <p:cNvSpPr txBox="1"/>
          <p:nvPr/>
        </p:nvSpPr>
        <p:spPr>
          <a:xfrm>
            <a:off x="604158" y="361175"/>
            <a:ext cx="6097554"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USER STORY</a:t>
            </a:r>
          </a:p>
        </p:txBody>
      </p:sp>
      <p:graphicFrame>
        <p:nvGraphicFramePr>
          <p:cNvPr id="4" name="Table 3">
            <a:extLst>
              <a:ext uri="{FF2B5EF4-FFF2-40B4-BE49-F238E27FC236}">
                <a16:creationId xmlns:a16="http://schemas.microsoft.com/office/drawing/2014/main" id="{9EA5FE2C-5B22-D849-7922-2BC218C72C66}"/>
              </a:ext>
            </a:extLst>
          </p:cNvPr>
          <p:cNvGraphicFramePr>
            <a:graphicFrameLocks noGrp="1"/>
          </p:cNvGraphicFramePr>
          <p:nvPr>
            <p:extLst>
              <p:ext uri="{D42A27DB-BD31-4B8C-83A1-F6EECF244321}">
                <p14:modId xmlns:p14="http://schemas.microsoft.com/office/powerpoint/2010/main" val="414491616"/>
              </p:ext>
            </p:extLst>
          </p:nvPr>
        </p:nvGraphicFramePr>
        <p:xfrm>
          <a:off x="709126" y="1110343"/>
          <a:ext cx="11038114" cy="5521376"/>
        </p:xfrm>
        <a:graphic>
          <a:graphicData uri="http://schemas.openxmlformats.org/drawingml/2006/table">
            <a:tbl>
              <a:tblPr firstRow="1" bandRow="1">
                <a:tableStyleId>{5C22544A-7EE6-4342-B048-85BDC9FD1C3A}</a:tableStyleId>
              </a:tblPr>
              <a:tblGrid>
                <a:gridCol w="1995063">
                  <a:extLst>
                    <a:ext uri="{9D8B030D-6E8A-4147-A177-3AD203B41FA5}">
                      <a16:colId xmlns:a16="http://schemas.microsoft.com/office/drawing/2014/main" val="3647042863"/>
                    </a:ext>
                  </a:extLst>
                </a:gridCol>
                <a:gridCol w="3023632">
                  <a:extLst>
                    <a:ext uri="{9D8B030D-6E8A-4147-A177-3AD203B41FA5}">
                      <a16:colId xmlns:a16="http://schemas.microsoft.com/office/drawing/2014/main" val="4093666802"/>
                    </a:ext>
                  </a:extLst>
                </a:gridCol>
                <a:gridCol w="3101403">
                  <a:extLst>
                    <a:ext uri="{9D8B030D-6E8A-4147-A177-3AD203B41FA5}">
                      <a16:colId xmlns:a16="http://schemas.microsoft.com/office/drawing/2014/main" val="3700638815"/>
                    </a:ext>
                  </a:extLst>
                </a:gridCol>
                <a:gridCol w="2918016">
                  <a:extLst>
                    <a:ext uri="{9D8B030D-6E8A-4147-A177-3AD203B41FA5}">
                      <a16:colId xmlns:a16="http://schemas.microsoft.com/office/drawing/2014/main" val="3002513936"/>
                    </a:ext>
                  </a:extLst>
                </a:gridCol>
              </a:tblGrid>
              <a:tr h="362993">
                <a:tc>
                  <a:txBody>
                    <a:bodyPr/>
                    <a:lstStyle/>
                    <a:p>
                      <a:r>
                        <a:rPr lang="en-IN" dirty="0"/>
                        <a:t>User story ID</a:t>
                      </a:r>
                    </a:p>
                  </a:txBody>
                  <a:tcPr/>
                </a:tc>
                <a:tc>
                  <a:txBody>
                    <a:bodyPr/>
                    <a:lstStyle/>
                    <a:p>
                      <a:r>
                        <a:rPr lang="en-IN" dirty="0"/>
                        <a:t>As &lt; type of user&gt;</a:t>
                      </a:r>
                    </a:p>
                  </a:txBody>
                  <a:tcPr/>
                </a:tc>
                <a:tc>
                  <a:txBody>
                    <a:bodyPr/>
                    <a:lstStyle/>
                    <a:p>
                      <a:r>
                        <a:rPr lang="en-IN" dirty="0"/>
                        <a:t>I want to </a:t>
                      </a:r>
                    </a:p>
                  </a:txBody>
                  <a:tcPr/>
                </a:tc>
                <a:tc>
                  <a:txBody>
                    <a:bodyPr/>
                    <a:lstStyle/>
                    <a:p>
                      <a:r>
                        <a:rPr lang="en-IN" dirty="0"/>
                        <a:t>So that I can</a:t>
                      </a:r>
                    </a:p>
                  </a:txBody>
                  <a:tcPr/>
                </a:tc>
                <a:extLst>
                  <a:ext uri="{0D108BD9-81ED-4DB2-BD59-A6C34878D82A}">
                    <a16:rowId xmlns:a16="http://schemas.microsoft.com/office/drawing/2014/main" val="3401675861"/>
                  </a:ext>
                </a:extLst>
              </a:tr>
              <a:tr h="547508">
                <a:tc>
                  <a:txBody>
                    <a:bodyPr/>
                    <a:lstStyle/>
                    <a:p>
                      <a:r>
                        <a:rPr lang="en-IN" dirty="0"/>
                        <a:t>18</a:t>
                      </a:r>
                    </a:p>
                  </a:txBody>
                  <a:tcPr/>
                </a:tc>
                <a:tc>
                  <a:txBody>
                    <a:bodyPr/>
                    <a:lstStyle/>
                    <a:p>
                      <a:r>
                        <a:rPr lang="en-IN" dirty="0"/>
                        <a:t>TEACHER</a:t>
                      </a:r>
                    </a:p>
                  </a:txBody>
                  <a:tcPr/>
                </a:tc>
                <a:tc>
                  <a:txBody>
                    <a:bodyPr/>
                    <a:lstStyle/>
                    <a:p>
                      <a:r>
                        <a:rPr lang="en-IN" dirty="0"/>
                        <a:t>Add and manage questions </a:t>
                      </a:r>
                    </a:p>
                  </a:txBody>
                  <a:tcPr/>
                </a:tc>
                <a:tc>
                  <a:txBody>
                    <a:bodyPr/>
                    <a:lstStyle/>
                    <a:p>
                      <a:r>
                        <a:rPr lang="en-IN" dirty="0"/>
                        <a:t>Add and manage questions</a:t>
                      </a:r>
                    </a:p>
                  </a:txBody>
                  <a:tcPr/>
                </a:tc>
                <a:extLst>
                  <a:ext uri="{0D108BD9-81ED-4DB2-BD59-A6C34878D82A}">
                    <a16:rowId xmlns:a16="http://schemas.microsoft.com/office/drawing/2014/main" val="1029093872"/>
                  </a:ext>
                </a:extLst>
              </a:tr>
              <a:tr h="547508">
                <a:tc>
                  <a:txBody>
                    <a:bodyPr/>
                    <a:lstStyle/>
                    <a:p>
                      <a:r>
                        <a:rPr lang="en-IN" dirty="0"/>
                        <a:t>19</a:t>
                      </a:r>
                    </a:p>
                  </a:txBody>
                  <a:tcPr/>
                </a:tc>
                <a:tc>
                  <a:txBody>
                    <a:bodyPr/>
                    <a:lstStyle/>
                    <a:p>
                      <a:r>
                        <a:rPr lang="en-IN" dirty="0"/>
                        <a:t>TEACHER</a:t>
                      </a:r>
                    </a:p>
                  </a:txBody>
                  <a:tcPr/>
                </a:tc>
                <a:tc>
                  <a:txBody>
                    <a:bodyPr/>
                    <a:lstStyle/>
                    <a:p>
                      <a:r>
                        <a:rPr lang="en-IN" dirty="0"/>
                        <a:t>Payment history</a:t>
                      </a:r>
                    </a:p>
                  </a:txBody>
                  <a:tcPr/>
                </a:tc>
                <a:tc>
                  <a:txBody>
                    <a:bodyPr/>
                    <a:lstStyle/>
                    <a:p>
                      <a:r>
                        <a:rPr lang="en-IN" dirty="0"/>
                        <a:t>View payment details of students</a:t>
                      </a:r>
                    </a:p>
                  </a:txBody>
                  <a:tcPr/>
                </a:tc>
                <a:extLst>
                  <a:ext uri="{0D108BD9-81ED-4DB2-BD59-A6C34878D82A}">
                    <a16:rowId xmlns:a16="http://schemas.microsoft.com/office/drawing/2014/main" val="2700811971"/>
                  </a:ext>
                </a:extLst>
              </a:tr>
              <a:tr h="635238">
                <a:tc>
                  <a:txBody>
                    <a:bodyPr/>
                    <a:lstStyle/>
                    <a:p>
                      <a:r>
                        <a:rPr lang="en-IN" dirty="0"/>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TEACHER</a:t>
                      </a:r>
                    </a:p>
                    <a:p>
                      <a:endParaRPr lang="en-IN" dirty="0"/>
                    </a:p>
                  </a:txBody>
                  <a:tcPr/>
                </a:tc>
                <a:tc>
                  <a:txBody>
                    <a:bodyPr/>
                    <a:lstStyle/>
                    <a:p>
                      <a:r>
                        <a:rPr lang="en-IN" dirty="0"/>
                        <a:t>View result</a:t>
                      </a:r>
                    </a:p>
                  </a:txBody>
                  <a:tcPr/>
                </a:tc>
                <a:tc>
                  <a:txBody>
                    <a:bodyPr/>
                    <a:lstStyle/>
                    <a:p>
                      <a:r>
                        <a:rPr lang="en-IN" dirty="0"/>
                        <a:t>View results of test</a:t>
                      </a:r>
                    </a:p>
                  </a:txBody>
                  <a:tcPr/>
                </a:tc>
                <a:extLst>
                  <a:ext uri="{0D108BD9-81ED-4DB2-BD59-A6C34878D82A}">
                    <a16:rowId xmlns:a16="http://schemas.microsoft.com/office/drawing/2014/main" val="288723150"/>
                  </a:ext>
                </a:extLst>
              </a:tr>
              <a:tr h="635238">
                <a:tc>
                  <a:txBody>
                    <a:bodyPr/>
                    <a:lstStyle/>
                    <a:p>
                      <a:r>
                        <a:rPr lang="en-IN" dirty="0"/>
                        <a:t>21</a:t>
                      </a:r>
                    </a:p>
                  </a:txBody>
                  <a:tcPr/>
                </a:tc>
                <a:tc>
                  <a:txBody>
                    <a:bodyPr/>
                    <a:lstStyle/>
                    <a:p>
                      <a:r>
                        <a:rPr lang="en-IN" dirty="0"/>
                        <a:t>TEACHER</a:t>
                      </a:r>
                    </a:p>
                  </a:txBody>
                  <a:tcPr/>
                </a:tc>
                <a:tc>
                  <a:txBody>
                    <a:bodyPr/>
                    <a:lstStyle/>
                    <a:p>
                      <a:r>
                        <a:rPr lang="en-IN" dirty="0"/>
                        <a:t>Chat with Admin</a:t>
                      </a:r>
                    </a:p>
                  </a:txBody>
                  <a:tcPr/>
                </a:tc>
                <a:tc>
                  <a:txBody>
                    <a:bodyPr/>
                    <a:lstStyle/>
                    <a:p>
                      <a:r>
                        <a:rPr lang="en-IN" dirty="0"/>
                        <a:t>Chat with admin</a:t>
                      </a:r>
                    </a:p>
                  </a:txBody>
                  <a:tcPr/>
                </a:tc>
                <a:extLst>
                  <a:ext uri="{0D108BD9-81ED-4DB2-BD59-A6C34878D82A}">
                    <a16:rowId xmlns:a16="http://schemas.microsoft.com/office/drawing/2014/main" val="3381925957"/>
                  </a:ext>
                </a:extLst>
              </a:tr>
              <a:tr h="635238">
                <a:tc>
                  <a:txBody>
                    <a:bodyPr/>
                    <a:lstStyle/>
                    <a:p>
                      <a:r>
                        <a:rPr lang="en-IN" dirty="0"/>
                        <a:t>22</a:t>
                      </a:r>
                    </a:p>
                  </a:txBody>
                  <a:tcPr/>
                </a:tc>
                <a:tc>
                  <a:txBody>
                    <a:bodyPr/>
                    <a:lstStyle/>
                    <a:p>
                      <a:r>
                        <a:rPr lang="en-IN" dirty="0"/>
                        <a:t>TEACHER</a:t>
                      </a:r>
                    </a:p>
                  </a:txBody>
                  <a:tcPr/>
                </a:tc>
                <a:tc>
                  <a:txBody>
                    <a:bodyPr/>
                    <a:lstStyle/>
                    <a:p>
                      <a:r>
                        <a:rPr lang="en-IN" dirty="0"/>
                        <a:t>View salary </a:t>
                      </a:r>
                    </a:p>
                  </a:txBody>
                  <a:tcPr/>
                </a:tc>
                <a:tc>
                  <a:txBody>
                    <a:bodyPr/>
                    <a:lstStyle/>
                    <a:p>
                      <a:r>
                        <a:rPr lang="en-IN" dirty="0"/>
                        <a:t>View salary details</a:t>
                      </a:r>
                    </a:p>
                  </a:txBody>
                  <a:tcPr/>
                </a:tc>
                <a:extLst>
                  <a:ext uri="{0D108BD9-81ED-4DB2-BD59-A6C34878D82A}">
                    <a16:rowId xmlns:a16="http://schemas.microsoft.com/office/drawing/2014/main" val="3833106082"/>
                  </a:ext>
                </a:extLst>
              </a:tr>
              <a:tr h="635238">
                <a:tc>
                  <a:txBody>
                    <a:bodyPr/>
                    <a:lstStyle/>
                    <a:p>
                      <a:r>
                        <a:rPr lang="en-IN" dirty="0"/>
                        <a:t>23</a:t>
                      </a:r>
                    </a:p>
                  </a:txBody>
                  <a:tcPr/>
                </a:tc>
                <a:tc>
                  <a:txBody>
                    <a:bodyPr/>
                    <a:lstStyle/>
                    <a:p>
                      <a:r>
                        <a:rPr lang="en-IN" dirty="0"/>
                        <a:t>STUDENT</a:t>
                      </a:r>
                    </a:p>
                  </a:txBody>
                  <a:tcPr/>
                </a:tc>
                <a:tc>
                  <a:txBody>
                    <a:bodyPr/>
                    <a:lstStyle/>
                    <a:p>
                      <a:r>
                        <a:rPr lang="en-IN" dirty="0"/>
                        <a:t>Signup</a:t>
                      </a:r>
                    </a:p>
                  </a:txBody>
                  <a:tcPr/>
                </a:tc>
                <a:tc>
                  <a:txBody>
                    <a:bodyPr/>
                    <a:lstStyle/>
                    <a:p>
                      <a:r>
                        <a:rPr lang="en-IN" dirty="0"/>
                        <a:t>Register with details</a:t>
                      </a:r>
                    </a:p>
                  </a:txBody>
                  <a:tcPr/>
                </a:tc>
                <a:extLst>
                  <a:ext uri="{0D108BD9-81ED-4DB2-BD59-A6C34878D82A}">
                    <a16:rowId xmlns:a16="http://schemas.microsoft.com/office/drawing/2014/main" val="2148982069"/>
                  </a:ext>
                </a:extLst>
              </a:tr>
              <a:tr h="635238">
                <a:tc>
                  <a:txBody>
                    <a:bodyPr/>
                    <a:lstStyle/>
                    <a:p>
                      <a:r>
                        <a:rPr lang="en-IN" dirty="0"/>
                        <a:t>24</a:t>
                      </a:r>
                    </a:p>
                  </a:txBody>
                  <a:tcPr/>
                </a:tc>
                <a:tc>
                  <a:txBody>
                    <a:bodyPr/>
                    <a:lstStyle/>
                    <a:p>
                      <a:r>
                        <a:rPr lang="en-IN" dirty="0"/>
                        <a:t>STUDENT</a:t>
                      </a:r>
                    </a:p>
                    <a:p>
                      <a:endParaRPr lang="en-IN" dirty="0"/>
                    </a:p>
                  </a:txBody>
                  <a:tcPr/>
                </a:tc>
                <a:tc>
                  <a:txBody>
                    <a:bodyPr/>
                    <a:lstStyle/>
                    <a:p>
                      <a:r>
                        <a:rPr lang="en-IN" dirty="0"/>
                        <a:t>Login</a:t>
                      </a:r>
                    </a:p>
                  </a:txBody>
                  <a:tcPr/>
                </a:tc>
                <a:tc>
                  <a:txBody>
                    <a:bodyPr/>
                    <a:lstStyle/>
                    <a:p>
                      <a:r>
                        <a:rPr lang="en-IN" dirty="0"/>
                        <a:t>Login successful with correct username and password</a:t>
                      </a:r>
                    </a:p>
                  </a:txBody>
                  <a:tcPr/>
                </a:tc>
                <a:extLst>
                  <a:ext uri="{0D108BD9-81ED-4DB2-BD59-A6C34878D82A}">
                    <a16:rowId xmlns:a16="http://schemas.microsoft.com/office/drawing/2014/main" val="263202475"/>
                  </a:ext>
                </a:extLst>
              </a:tr>
              <a:tr h="782154">
                <a:tc>
                  <a:txBody>
                    <a:bodyPr/>
                    <a:lstStyle/>
                    <a:p>
                      <a:r>
                        <a:rPr lang="en-IN" dirty="0"/>
                        <a:t>25</a:t>
                      </a:r>
                    </a:p>
                  </a:txBody>
                  <a:tcPr/>
                </a:tc>
                <a:tc>
                  <a:txBody>
                    <a:bodyPr/>
                    <a:lstStyle/>
                    <a:p>
                      <a:r>
                        <a:rPr lang="en-IN" dirty="0"/>
                        <a:t>STUDENT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Send feedback and rating</a:t>
                      </a:r>
                    </a:p>
                  </a:txBody>
                  <a:tcPr/>
                </a:tc>
                <a:tc>
                  <a:txBody>
                    <a:bodyPr/>
                    <a:lstStyle/>
                    <a:p>
                      <a:r>
                        <a:rPr lang="en-IN" dirty="0"/>
                        <a:t>Send feedback and rating</a:t>
                      </a:r>
                    </a:p>
                  </a:txBody>
                  <a:tcPr/>
                </a:tc>
                <a:extLst>
                  <a:ext uri="{0D108BD9-81ED-4DB2-BD59-A6C34878D82A}">
                    <a16:rowId xmlns:a16="http://schemas.microsoft.com/office/drawing/2014/main" val="4209439875"/>
                  </a:ext>
                </a:extLst>
              </a:tr>
            </a:tbl>
          </a:graphicData>
        </a:graphic>
      </p:graphicFrame>
    </p:spTree>
    <p:extLst>
      <p:ext uri="{BB962C8B-B14F-4D97-AF65-F5344CB8AC3E}">
        <p14:creationId xmlns:p14="http://schemas.microsoft.com/office/powerpoint/2010/main" val="60016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250740-83A1-263E-7611-CC471A9A1932}"/>
              </a:ext>
            </a:extLst>
          </p:cNvPr>
          <p:cNvGraphicFramePr>
            <a:graphicFrameLocks noGrp="1"/>
          </p:cNvGraphicFramePr>
          <p:nvPr>
            <p:extLst>
              <p:ext uri="{D42A27DB-BD31-4B8C-83A1-F6EECF244321}">
                <p14:modId xmlns:p14="http://schemas.microsoft.com/office/powerpoint/2010/main" val="3884191780"/>
              </p:ext>
            </p:extLst>
          </p:nvPr>
        </p:nvGraphicFramePr>
        <p:xfrm>
          <a:off x="715617" y="1110343"/>
          <a:ext cx="11031623" cy="3561318"/>
        </p:xfrm>
        <a:graphic>
          <a:graphicData uri="http://schemas.openxmlformats.org/drawingml/2006/table">
            <a:tbl>
              <a:tblPr firstRow="1" bandRow="1">
                <a:tableStyleId>{5C22544A-7EE6-4342-B048-85BDC9FD1C3A}</a:tableStyleId>
              </a:tblPr>
              <a:tblGrid>
                <a:gridCol w="1988572">
                  <a:extLst>
                    <a:ext uri="{9D8B030D-6E8A-4147-A177-3AD203B41FA5}">
                      <a16:colId xmlns:a16="http://schemas.microsoft.com/office/drawing/2014/main" val="3647042863"/>
                    </a:ext>
                  </a:extLst>
                </a:gridCol>
                <a:gridCol w="3023632">
                  <a:extLst>
                    <a:ext uri="{9D8B030D-6E8A-4147-A177-3AD203B41FA5}">
                      <a16:colId xmlns:a16="http://schemas.microsoft.com/office/drawing/2014/main" val="4093666802"/>
                    </a:ext>
                  </a:extLst>
                </a:gridCol>
                <a:gridCol w="3101403">
                  <a:extLst>
                    <a:ext uri="{9D8B030D-6E8A-4147-A177-3AD203B41FA5}">
                      <a16:colId xmlns:a16="http://schemas.microsoft.com/office/drawing/2014/main" val="3700638815"/>
                    </a:ext>
                  </a:extLst>
                </a:gridCol>
                <a:gridCol w="2918016">
                  <a:extLst>
                    <a:ext uri="{9D8B030D-6E8A-4147-A177-3AD203B41FA5}">
                      <a16:colId xmlns:a16="http://schemas.microsoft.com/office/drawing/2014/main" val="3002513936"/>
                    </a:ext>
                  </a:extLst>
                </a:gridCol>
              </a:tblGrid>
              <a:tr h="362993">
                <a:tc>
                  <a:txBody>
                    <a:bodyPr/>
                    <a:lstStyle/>
                    <a:p>
                      <a:r>
                        <a:rPr lang="en-IN" dirty="0"/>
                        <a:t>User story ID</a:t>
                      </a:r>
                    </a:p>
                  </a:txBody>
                  <a:tcPr/>
                </a:tc>
                <a:tc>
                  <a:txBody>
                    <a:bodyPr/>
                    <a:lstStyle/>
                    <a:p>
                      <a:r>
                        <a:rPr lang="en-IN" dirty="0"/>
                        <a:t>As &lt; type of user&gt;</a:t>
                      </a:r>
                    </a:p>
                  </a:txBody>
                  <a:tcPr/>
                </a:tc>
                <a:tc>
                  <a:txBody>
                    <a:bodyPr/>
                    <a:lstStyle/>
                    <a:p>
                      <a:r>
                        <a:rPr lang="en-IN" dirty="0"/>
                        <a:t>I want to </a:t>
                      </a:r>
                    </a:p>
                  </a:txBody>
                  <a:tcPr/>
                </a:tc>
                <a:tc>
                  <a:txBody>
                    <a:bodyPr/>
                    <a:lstStyle/>
                    <a:p>
                      <a:r>
                        <a:rPr lang="en-IN" dirty="0"/>
                        <a:t>So that I can</a:t>
                      </a:r>
                    </a:p>
                  </a:txBody>
                  <a:tcPr/>
                </a:tc>
                <a:extLst>
                  <a:ext uri="{0D108BD9-81ED-4DB2-BD59-A6C34878D82A}">
                    <a16:rowId xmlns:a16="http://schemas.microsoft.com/office/drawing/2014/main" val="3401675861"/>
                  </a:ext>
                </a:extLst>
              </a:tr>
              <a:tr h="547508">
                <a:tc>
                  <a:txBody>
                    <a:bodyPr/>
                    <a:lstStyle/>
                    <a:p>
                      <a:r>
                        <a:rPr lang="en-IN" dirty="0"/>
                        <a:t>26</a:t>
                      </a:r>
                    </a:p>
                  </a:txBody>
                  <a:tcPr/>
                </a:tc>
                <a:tc>
                  <a:txBody>
                    <a:bodyPr/>
                    <a:lstStyle/>
                    <a:p>
                      <a:r>
                        <a:rPr lang="en-IN" dirty="0"/>
                        <a:t>STUDENT</a:t>
                      </a:r>
                    </a:p>
                    <a:p>
                      <a:endParaRPr lang="en-IN" dirty="0"/>
                    </a:p>
                  </a:txBody>
                  <a:tcPr/>
                </a:tc>
                <a:tc>
                  <a:txBody>
                    <a:bodyPr/>
                    <a:lstStyle/>
                    <a:p>
                      <a:r>
                        <a:rPr lang="en-IN" dirty="0"/>
                        <a:t>Attend  test</a:t>
                      </a:r>
                    </a:p>
                  </a:txBody>
                  <a:tcPr/>
                </a:tc>
                <a:tc>
                  <a:txBody>
                    <a:bodyPr/>
                    <a:lstStyle/>
                    <a:p>
                      <a:r>
                        <a:rPr lang="en-IN" dirty="0"/>
                        <a:t>Attend test </a:t>
                      </a:r>
                    </a:p>
                  </a:txBody>
                  <a:tcPr/>
                </a:tc>
                <a:extLst>
                  <a:ext uri="{0D108BD9-81ED-4DB2-BD59-A6C34878D82A}">
                    <a16:rowId xmlns:a16="http://schemas.microsoft.com/office/drawing/2014/main" val="1029093872"/>
                  </a:ext>
                </a:extLst>
              </a:tr>
              <a:tr h="547508">
                <a:tc>
                  <a:txBody>
                    <a:bodyPr/>
                    <a:lstStyle/>
                    <a:p>
                      <a:r>
                        <a:rPr lang="en-IN" dirty="0"/>
                        <a:t>27</a:t>
                      </a:r>
                    </a:p>
                  </a:txBody>
                  <a:tcPr/>
                </a:tc>
                <a:tc>
                  <a:txBody>
                    <a:bodyPr/>
                    <a:lstStyle/>
                    <a:p>
                      <a:r>
                        <a:rPr lang="en-IN" dirty="0"/>
                        <a:t>STUDENT</a:t>
                      </a:r>
                    </a:p>
                    <a:p>
                      <a:endParaRPr lang="en-IN" dirty="0"/>
                    </a:p>
                  </a:txBody>
                  <a:tcPr/>
                </a:tc>
                <a:tc>
                  <a:txBody>
                    <a:bodyPr/>
                    <a:lstStyle/>
                    <a:p>
                      <a:r>
                        <a:rPr lang="en-IN" dirty="0"/>
                        <a:t>View result</a:t>
                      </a:r>
                    </a:p>
                  </a:txBody>
                  <a:tcPr/>
                </a:tc>
                <a:tc>
                  <a:txBody>
                    <a:bodyPr/>
                    <a:lstStyle/>
                    <a:p>
                      <a:r>
                        <a:rPr lang="en-IN" dirty="0"/>
                        <a:t>View result of test that are attended</a:t>
                      </a:r>
                    </a:p>
                  </a:txBody>
                  <a:tcPr/>
                </a:tc>
                <a:extLst>
                  <a:ext uri="{0D108BD9-81ED-4DB2-BD59-A6C34878D82A}">
                    <a16:rowId xmlns:a16="http://schemas.microsoft.com/office/drawing/2014/main" val="2700811971"/>
                  </a:ext>
                </a:extLst>
              </a:tr>
              <a:tr h="635238">
                <a:tc>
                  <a:txBody>
                    <a:bodyPr/>
                    <a:lstStyle/>
                    <a:p>
                      <a:r>
                        <a:rPr lang="en-IN" dirty="0"/>
                        <a:t>28</a:t>
                      </a:r>
                    </a:p>
                  </a:txBody>
                  <a:tcPr/>
                </a:tc>
                <a:tc>
                  <a:txBody>
                    <a:bodyPr/>
                    <a:lstStyle/>
                    <a:p>
                      <a:r>
                        <a:rPr lang="en-IN" dirty="0"/>
                        <a:t>STUDENT</a:t>
                      </a:r>
                    </a:p>
                    <a:p>
                      <a:endParaRPr lang="en-IN" dirty="0"/>
                    </a:p>
                  </a:txBody>
                  <a:tcPr/>
                </a:tc>
                <a:tc>
                  <a:txBody>
                    <a:bodyPr/>
                    <a:lstStyle/>
                    <a:p>
                      <a:r>
                        <a:rPr lang="en-IN" dirty="0"/>
                        <a:t>payment</a:t>
                      </a:r>
                    </a:p>
                  </a:txBody>
                  <a:tcPr/>
                </a:tc>
                <a:tc>
                  <a:txBody>
                    <a:bodyPr/>
                    <a:lstStyle/>
                    <a:p>
                      <a:r>
                        <a:rPr lang="en-IN" dirty="0"/>
                        <a:t>pay </a:t>
                      </a:r>
                      <a:r>
                        <a:rPr lang="en-IN" dirty="0" err="1"/>
                        <a:t>Tution</a:t>
                      </a:r>
                      <a:r>
                        <a:rPr lang="en-IN" dirty="0"/>
                        <a:t> fee</a:t>
                      </a:r>
                    </a:p>
                  </a:txBody>
                  <a:tcPr/>
                </a:tc>
                <a:extLst>
                  <a:ext uri="{0D108BD9-81ED-4DB2-BD59-A6C34878D82A}">
                    <a16:rowId xmlns:a16="http://schemas.microsoft.com/office/drawing/2014/main" val="288723150"/>
                  </a:ext>
                </a:extLst>
              </a:tr>
              <a:tr h="635238">
                <a:tc>
                  <a:txBody>
                    <a:bodyPr/>
                    <a:lstStyle/>
                    <a:p>
                      <a:r>
                        <a:rPr lang="en-IN" dirty="0"/>
                        <a:t>29</a:t>
                      </a:r>
                    </a:p>
                  </a:txBody>
                  <a:tcPr/>
                </a:tc>
                <a:tc>
                  <a:txBody>
                    <a:bodyPr/>
                    <a:lstStyle/>
                    <a:p>
                      <a:r>
                        <a:rPr lang="en-IN" dirty="0"/>
                        <a:t>STUDENT</a:t>
                      </a:r>
                    </a:p>
                  </a:txBody>
                  <a:tcPr/>
                </a:tc>
                <a:tc>
                  <a:txBody>
                    <a:bodyPr/>
                    <a:lstStyle/>
                    <a:p>
                      <a:r>
                        <a:rPr lang="en-IN" dirty="0"/>
                        <a:t>View teacher and request</a:t>
                      </a:r>
                    </a:p>
                  </a:txBody>
                  <a:tcPr/>
                </a:tc>
                <a:tc>
                  <a:txBody>
                    <a:bodyPr/>
                    <a:lstStyle/>
                    <a:p>
                      <a:r>
                        <a:rPr lang="en-IN" dirty="0"/>
                        <a:t>View teacher and send request</a:t>
                      </a:r>
                    </a:p>
                  </a:txBody>
                  <a:tcPr/>
                </a:tc>
                <a:extLst>
                  <a:ext uri="{0D108BD9-81ED-4DB2-BD59-A6C34878D82A}">
                    <a16:rowId xmlns:a16="http://schemas.microsoft.com/office/drawing/2014/main" val="3319193127"/>
                  </a:ext>
                </a:extLst>
              </a:tr>
              <a:tr h="635238">
                <a:tc>
                  <a:txBody>
                    <a:bodyPr/>
                    <a:lstStyle/>
                    <a:p>
                      <a:r>
                        <a:rPr lang="en-IN" dirty="0"/>
                        <a:t>30</a:t>
                      </a:r>
                    </a:p>
                  </a:txBody>
                  <a:tcPr/>
                </a:tc>
                <a:tc>
                  <a:txBody>
                    <a:bodyPr/>
                    <a:lstStyle/>
                    <a:p>
                      <a:r>
                        <a:rPr lang="en-IN" dirty="0"/>
                        <a:t>STUDENT</a:t>
                      </a:r>
                    </a:p>
                  </a:txBody>
                  <a:tcPr/>
                </a:tc>
                <a:tc>
                  <a:txBody>
                    <a:bodyPr/>
                    <a:lstStyle/>
                    <a:p>
                      <a:r>
                        <a:rPr lang="en-IN" dirty="0"/>
                        <a:t>View materials</a:t>
                      </a:r>
                    </a:p>
                  </a:txBody>
                  <a:tcPr/>
                </a:tc>
                <a:tc>
                  <a:txBody>
                    <a:bodyPr/>
                    <a:lstStyle/>
                    <a:p>
                      <a:r>
                        <a:rPr lang="en-IN" dirty="0"/>
                        <a:t>View study materials</a:t>
                      </a:r>
                    </a:p>
                  </a:txBody>
                  <a:tcPr/>
                </a:tc>
                <a:extLst>
                  <a:ext uri="{0D108BD9-81ED-4DB2-BD59-A6C34878D82A}">
                    <a16:rowId xmlns:a16="http://schemas.microsoft.com/office/drawing/2014/main" val="1438079703"/>
                  </a:ext>
                </a:extLst>
              </a:tr>
            </a:tbl>
          </a:graphicData>
        </a:graphic>
      </p:graphicFrame>
      <p:sp>
        <p:nvSpPr>
          <p:cNvPr id="3" name="TextBox 2">
            <a:extLst>
              <a:ext uri="{FF2B5EF4-FFF2-40B4-BE49-F238E27FC236}">
                <a16:creationId xmlns:a16="http://schemas.microsoft.com/office/drawing/2014/main" id="{08C80691-1FB6-D4C9-8A06-4AF121EFCEA5}"/>
              </a:ext>
            </a:extLst>
          </p:cNvPr>
          <p:cNvSpPr txBox="1"/>
          <p:nvPr/>
        </p:nvSpPr>
        <p:spPr>
          <a:xfrm>
            <a:off x="466531" y="177282"/>
            <a:ext cx="351764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USER STORY</a:t>
            </a:r>
          </a:p>
        </p:txBody>
      </p:sp>
    </p:spTree>
    <p:extLst>
      <p:ext uri="{BB962C8B-B14F-4D97-AF65-F5344CB8AC3E}">
        <p14:creationId xmlns:p14="http://schemas.microsoft.com/office/powerpoint/2010/main" val="110454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5FC6E4-BCFF-6C17-5851-1C7E1779E882}"/>
              </a:ext>
            </a:extLst>
          </p:cNvPr>
          <p:cNvSpPr txBox="1"/>
          <p:nvPr/>
        </p:nvSpPr>
        <p:spPr>
          <a:xfrm>
            <a:off x="516835" y="557456"/>
            <a:ext cx="6096000" cy="707886"/>
          </a:xfrm>
          <a:prstGeom prst="rect">
            <a:avLst/>
          </a:prstGeom>
          <a:noFill/>
        </p:spPr>
        <p:txBody>
          <a:bodyPr wrap="square">
            <a:spAutoFit/>
          </a:bodyPr>
          <a:lstStyle/>
          <a:p>
            <a:r>
              <a:rPr lang="en-IN" sz="4000" dirty="0"/>
              <a:t>Project Plan</a:t>
            </a:r>
          </a:p>
        </p:txBody>
      </p:sp>
      <p:graphicFrame>
        <p:nvGraphicFramePr>
          <p:cNvPr id="4" name="Table 3">
            <a:extLst>
              <a:ext uri="{FF2B5EF4-FFF2-40B4-BE49-F238E27FC236}">
                <a16:creationId xmlns:a16="http://schemas.microsoft.com/office/drawing/2014/main" id="{9322CCF9-CD73-0E02-FD0C-E76AD8F4979A}"/>
              </a:ext>
            </a:extLst>
          </p:cNvPr>
          <p:cNvGraphicFramePr>
            <a:graphicFrameLocks noGrp="1"/>
          </p:cNvGraphicFramePr>
          <p:nvPr>
            <p:extLst>
              <p:ext uri="{D42A27DB-BD31-4B8C-83A1-F6EECF244321}">
                <p14:modId xmlns:p14="http://schemas.microsoft.com/office/powerpoint/2010/main" val="1442215915"/>
              </p:ext>
            </p:extLst>
          </p:nvPr>
        </p:nvGraphicFramePr>
        <p:xfrm>
          <a:off x="781877" y="1792815"/>
          <a:ext cx="9381433" cy="4751937"/>
        </p:xfrm>
        <a:graphic>
          <a:graphicData uri="http://schemas.openxmlformats.org/drawingml/2006/table">
            <a:tbl>
              <a:tblPr firstRow="1" bandRow="1">
                <a:tableStyleId>{22838BEF-8BB2-4498-84A7-C5851F593DF1}</a:tableStyleId>
              </a:tblPr>
              <a:tblGrid>
                <a:gridCol w="1562654">
                  <a:extLst>
                    <a:ext uri="{9D8B030D-6E8A-4147-A177-3AD203B41FA5}">
                      <a16:colId xmlns:a16="http://schemas.microsoft.com/office/drawing/2014/main" val="1685141822"/>
                    </a:ext>
                  </a:extLst>
                </a:gridCol>
                <a:gridCol w="1540195">
                  <a:extLst>
                    <a:ext uri="{9D8B030D-6E8A-4147-A177-3AD203B41FA5}">
                      <a16:colId xmlns:a16="http://schemas.microsoft.com/office/drawing/2014/main" val="357021312"/>
                    </a:ext>
                  </a:extLst>
                </a:gridCol>
                <a:gridCol w="1569646">
                  <a:extLst>
                    <a:ext uri="{9D8B030D-6E8A-4147-A177-3AD203B41FA5}">
                      <a16:colId xmlns:a16="http://schemas.microsoft.com/office/drawing/2014/main" val="401851884"/>
                    </a:ext>
                  </a:extLst>
                </a:gridCol>
                <a:gridCol w="1569646">
                  <a:extLst>
                    <a:ext uri="{9D8B030D-6E8A-4147-A177-3AD203B41FA5}">
                      <a16:colId xmlns:a16="http://schemas.microsoft.com/office/drawing/2014/main" val="1758622645"/>
                    </a:ext>
                  </a:extLst>
                </a:gridCol>
                <a:gridCol w="1569646">
                  <a:extLst>
                    <a:ext uri="{9D8B030D-6E8A-4147-A177-3AD203B41FA5}">
                      <a16:colId xmlns:a16="http://schemas.microsoft.com/office/drawing/2014/main" val="2222958348"/>
                    </a:ext>
                  </a:extLst>
                </a:gridCol>
                <a:gridCol w="1569646">
                  <a:extLst>
                    <a:ext uri="{9D8B030D-6E8A-4147-A177-3AD203B41FA5}">
                      <a16:colId xmlns:a16="http://schemas.microsoft.com/office/drawing/2014/main" val="2414814744"/>
                    </a:ext>
                  </a:extLst>
                </a:gridCol>
              </a:tblGrid>
              <a:tr h="1156769">
                <a:tc>
                  <a:txBody>
                    <a:bodyPr/>
                    <a:lstStyle/>
                    <a:p>
                      <a:pPr algn="ctr"/>
                      <a:endParaRPr lang="en-IN" dirty="0"/>
                    </a:p>
                    <a:p>
                      <a:pPr algn="ctr"/>
                      <a:r>
                        <a:rPr lang="en-IN" dirty="0"/>
                        <a:t>User Story ID</a:t>
                      </a:r>
                    </a:p>
                  </a:txBody>
                  <a:tcPr/>
                </a:tc>
                <a:tc>
                  <a:txBody>
                    <a:bodyPr/>
                    <a:lstStyle/>
                    <a:p>
                      <a:pPr algn="ctr"/>
                      <a:endParaRPr lang="en-IN" dirty="0"/>
                    </a:p>
                    <a:p>
                      <a:pPr algn="ctr"/>
                      <a:r>
                        <a:rPr lang="en-IN" dirty="0"/>
                        <a:t>Sprint</a:t>
                      </a:r>
                    </a:p>
                  </a:txBody>
                  <a:tcPr/>
                </a:tc>
                <a:tc>
                  <a:txBody>
                    <a:bodyPr/>
                    <a:lstStyle/>
                    <a:p>
                      <a:endParaRPr lang="en-IN" dirty="0"/>
                    </a:p>
                    <a:p>
                      <a:r>
                        <a:rPr lang="en-IN" dirty="0"/>
                        <a:t>Start Date</a:t>
                      </a:r>
                    </a:p>
                  </a:txBody>
                  <a:tcPr/>
                </a:tc>
                <a:tc>
                  <a:txBody>
                    <a:bodyPr/>
                    <a:lstStyle/>
                    <a:p>
                      <a:endParaRPr lang="en-IN" dirty="0"/>
                    </a:p>
                    <a:p>
                      <a:r>
                        <a:rPr lang="en-IN" dirty="0"/>
                        <a:t>End Date</a:t>
                      </a:r>
                    </a:p>
                  </a:txBody>
                  <a:tcPr/>
                </a:tc>
                <a:tc>
                  <a:txBody>
                    <a:bodyPr/>
                    <a:lstStyle/>
                    <a:p>
                      <a:endParaRPr lang="en-IN" dirty="0"/>
                    </a:p>
                    <a:p>
                      <a:r>
                        <a:rPr lang="en-IN" dirty="0"/>
                        <a:t>Days</a:t>
                      </a:r>
                    </a:p>
                  </a:txBody>
                  <a:tcPr/>
                </a:tc>
                <a:tc>
                  <a:txBody>
                    <a:bodyPr/>
                    <a:lstStyle/>
                    <a:p>
                      <a:endParaRPr lang="en-IN" dirty="0"/>
                    </a:p>
                    <a:p>
                      <a:r>
                        <a:rPr lang="en-IN" dirty="0"/>
                        <a:t>Status</a:t>
                      </a:r>
                    </a:p>
                  </a:txBody>
                  <a:tcPr/>
                </a:tc>
                <a:extLst>
                  <a:ext uri="{0D108BD9-81ED-4DB2-BD59-A6C34878D82A}">
                    <a16:rowId xmlns:a16="http://schemas.microsoft.com/office/drawing/2014/main" val="1399191196"/>
                  </a:ext>
                </a:extLst>
              </a:tr>
              <a:tr h="670192">
                <a:tc>
                  <a:txBody>
                    <a:bodyPr/>
                    <a:lstStyle/>
                    <a:p>
                      <a:r>
                        <a:rPr lang="en-IN" dirty="0"/>
                        <a:t>1 , 2 , 3 ,</a:t>
                      </a:r>
                    </a:p>
                    <a:p>
                      <a:r>
                        <a:rPr lang="en-IN" dirty="0"/>
                        <a:t>4,5</a:t>
                      </a:r>
                    </a:p>
                  </a:txBody>
                  <a:tcPr/>
                </a:tc>
                <a:tc rowSpan="2">
                  <a:txBody>
                    <a:bodyPr/>
                    <a:lstStyle/>
                    <a:p>
                      <a:endParaRPr lang="en-IN" dirty="0"/>
                    </a:p>
                    <a:p>
                      <a:r>
                        <a:rPr lang="en-IN" dirty="0"/>
                        <a:t>Sprint 1</a:t>
                      </a:r>
                    </a:p>
                  </a:txBody>
                  <a:tcPr/>
                </a:tc>
                <a:tc>
                  <a:txBody>
                    <a:bodyPr/>
                    <a:lstStyle/>
                    <a:p>
                      <a:r>
                        <a:rPr lang="en-IN" dirty="0"/>
                        <a:t>15/09/23</a:t>
                      </a:r>
                    </a:p>
                  </a:txBody>
                  <a:tcPr/>
                </a:tc>
                <a:tc>
                  <a:txBody>
                    <a:bodyPr/>
                    <a:lstStyle/>
                    <a:p>
                      <a:r>
                        <a:rPr lang="en-IN" dirty="0"/>
                        <a:t>29/09/23</a:t>
                      </a:r>
                    </a:p>
                  </a:txBody>
                  <a:tcPr/>
                </a:tc>
                <a:tc>
                  <a:txBody>
                    <a:bodyPr/>
                    <a:lstStyle/>
                    <a:p>
                      <a:r>
                        <a:rPr lang="en-IN" dirty="0"/>
                        <a:t>14</a:t>
                      </a:r>
                    </a:p>
                  </a:txBody>
                  <a:tcPr/>
                </a:tc>
                <a:tc>
                  <a:txBody>
                    <a:bodyPr/>
                    <a:lstStyle/>
                    <a:p>
                      <a:r>
                        <a:rPr lang="en-IN" dirty="0"/>
                        <a:t>Planned</a:t>
                      </a:r>
                    </a:p>
                  </a:txBody>
                  <a:tcPr/>
                </a:tc>
                <a:extLst>
                  <a:ext uri="{0D108BD9-81ED-4DB2-BD59-A6C34878D82A}">
                    <a16:rowId xmlns:a16="http://schemas.microsoft.com/office/drawing/2014/main" val="3196673588"/>
                  </a:ext>
                </a:extLst>
              </a:tr>
              <a:tr h="670192">
                <a:tc>
                  <a:txBody>
                    <a:bodyPr/>
                    <a:lstStyle/>
                    <a:p>
                      <a:r>
                        <a:rPr lang="en-IN" dirty="0"/>
                        <a:t>11,12 , 13,14,15</a:t>
                      </a:r>
                    </a:p>
                  </a:txBody>
                  <a:tcPr/>
                </a:tc>
                <a:tc vMerge="1">
                  <a:txBody>
                    <a:bodyPr/>
                    <a:lstStyle/>
                    <a:p>
                      <a:endParaRPr lang="en-IN" dirty="0"/>
                    </a:p>
                  </a:txBody>
                  <a:tcPr/>
                </a:tc>
                <a:tc>
                  <a:txBody>
                    <a:bodyPr/>
                    <a:lstStyle/>
                    <a:p>
                      <a:r>
                        <a:rPr lang="en-IN" dirty="0"/>
                        <a:t>30/09/23</a:t>
                      </a:r>
                    </a:p>
                  </a:txBody>
                  <a:tcPr/>
                </a:tc>
                <a:tc>
                  <a:txBody>
                    <a:bodyPr/>
                    <a:lstStyle/>
                    <a:p>
                      <a:r>
                        <a:rPr lang="en-IN" dirty="0"/>
                        <a:t>12/10/23</a:t>
                      </a:r>
                    </a:p>
                  </a:txBody>
                  <a:tcPr/>
                </a:tc>
                <a:tc>
                  <a:txBody>
                    <a:bodyPr/>
                    <a:lstStyle/>
                    <a:p>
                      <a:r>
                        <a:rPr lang="en-IN" dirty="0"/>
                        <a:t>13</a:t>
                      </a:r>
                    </a:p>
                  </a:txBody>
                  <a:tcPr/>
                </a:tc>
                <a:tc>
                  <a:txBody>
                    <a:bodyPr/>
                    <a:lstStyle/>
                    <a:p>
                      <a:r>
                        <a:rPr lang="en-IN" dirty="0"/>
                        <a:t>Planned</a:t>
                      </a:r>
                    </a:p>
                  </a:txBody>
                  <a:tcPr/>
                </a:tc>
                <a:extLst>
                  <a:ext uri="{0D108BD9-81ED-4DB2-BD59-A6C34878D82A}">
                    <a16:rowId xmlns:a16="http://schemas.microsoft.com/office/drawing/2014/main" val="1494988516"/>
                  </a:ext>
                </a:extLst>
              </a:tr>
              <a:tr h="670192">
                <a:tc>
                  <a:txBody>
                    <a:bodyPr/>
                    <a:lstStyle/>
                    <a:p>
                      <a:r>
                        <a:rPr lang="en-IN" dirty="0"/>
                        <a:t>6,7,8,9,10</a:t>
                      </a:r>
                    </a:p>
                  </a:txBody>
                  <a:tcPr/>
                </a:tc>
                <a:tc rowSpan="2">
                  <a:txBody>
                    <a:bodyPr/>
                    <a:lstStyle/>
                    <a:p>
                      <a:endParaRPr lang="en-IN" dirty="0"/>
                    </a:p>
                    <a:p>
                      <a:r>
                        <a:rPr lang="en-IN" dirty="0"/>
                        <a:t>Sprint 2</a:t>
                      </a:r>
                    </a:p>
                  </a:txBody>
                  <a:tcPr/>
                </a:tc>
                <a:tc>
                  <a:txBody>
                    <a:bodyPr/>
                    <a:lstStyle/>
                    <a:p>
                      <a:r>
                        <a:rPr lang="en-IN" dirty="0"/>
                        <a:t>13/10/23</a:t>
                      </a:r>
                    </a:p>
                  </a:txBody>
                  <a:tcPr/>
                </a:tc>
                <a:tc>
                  <a:txBody>
                    <a:bodyPr/>
                    <a:lstStyle/>
                    <a:p>
                      <a:r>
                        <a:rPr lang="en-IN" dirty="0"/>
                        <a:t>29/10/23</a:t>
                      </a:r>
                    </a:p>
                  </a:txBody>
                  <a:tcPr/>
                </a:tc>
                <a:tc>
                  <a:txBody>
                    <a:bodyPr/>
                    <a:lstStyle/>
                    <a:p>
                      <a:r>
                        <a:rPr lang="en-IN" dirty="0"/>
                        <a:t>16</a:t>
                      </a:r>
                    </a:p>
                  </a:txBody>
                  <a:tcPr/>
                </a:tc>
                <a:tc>
                  <a:txBody>
                    <a:bodyPr/>
                    <a:lstStyle/>
                    <a:p>
                      <a:r>
                        <a:rPr lang="en-IN" dirty="0"/>
                        <a:t>Planned</a:t>
                      </a:r>
                    </a:p>
                  </a:txBody>
                  <a:tcPr/>
                </a:tc>
                <a:extLst>
                  <a:ext uri="{0D108BD9-81ED-4DB2-BD59-A6C34878D82A}">
                    <a16:rowId xmlns:a16="http://schemas.microsoft.com/office/drawing/2014/main" val="340678565"/>
                  </a:ext>
                </a:extLst>
              </a:tr>
              <a:tr h="670192">
                <a:tc>
                  <a:txBody>
                    <a:bodyPr/>
                    <a:lstStyle/>
                    <a:p>
                      <a:r>
                        <a:rPr lang="en-IN" dirty="0"/>
                        <a:t>16,17,18,19,</a:t>
                      </a:r>
                    </a:p>
                    <a:p>
                      <a:r>
                        <a:rPr lang="en-IN" dirty="0"/>
                        <a:t>20</a:t>
                      </a:r>
                    </a:p>
                  </a:txBody>
                  <a:tcPr/>
                </a:tc>
                <a:tc vMerge="1">
                  <a:txBody>
                    <a:bodyPr/>
                    <a:lstStyle/>
                    <a:p>
                      <a:r>
                        <a:rPr lang="en-IN" dirty="0"/>
                        <a:t>Sprint 4</a:t>
                      </a:r>
                    </a:p>
                  </a:txBody>
                  <a:tcPr/>
                </a:tc>
                <a:tc>
                  <a:txBody>
                    <a:bodyPr/>
                    <a:lstStyle/>
                    <a:p>
                      <a:r>
                        <a:rPr lang="en-IN" dirty="0"/>
                        <a:t>30/10/23</a:t>
                      </a:r>
                    </a:p>
                  </a:txBody>
                  <a:tcPr/>
                </a:tc>
                <a:tc>
                  <a:txBody>
                    <a:bodyPr/>
                    <a:lstStyle/>
                    <a:p>
                      <a:r>
                        <a:rPr lang="en-IN" dirty="0"/>
                        <a:t>3/11/23</a:t>
                      </a:r>
                    </a:p>
                  </a:txBody>
                  <a:tcPr/>
                </a:tc>
                <a:tc>
                  <a:txBody>
                    <a:bodyPr/>
                    <a:lstStyle/>
                    <a:p>
                      <a:r>
                        <a:rPr lang="en-IN" dirty="0"/>
                        <a:t>4</a:t>
                      </a:r>
                    </a:p>
                  </a:txBody>
                  <a:tcPr/>
                </a:tc>
                <a:tc>
                  <a:txBody>
                    <a:bodyPr/>
                    <a:lstStyle/>
                    <a:p>
                      <a:r>
                        <a:rPr lang="en-IN" dirty="0"/>
                        <a:t>Planned</a:t>
                      </a:r>
                    </a:p>
                  </a:txBody>
                  <a:tcPr/>
                </a:tc>
                <a:extLst>
                  <a:ext uri="{0D108BD9-81ED-4DB2-BD59-A6C34878D82A}">
                    <a16:rowId xmlns:a16="http://schemas.microsoft.com/office/drawing/2014/main" val="2074641768"/>
                  </a:ext>
                </a:extLst>
              </a:tr>
              <a:tr h="670192">
                <a:tc>
                  <a:txBody>
                    <a:bodyPr/>
                    <a:lstStyle/>
                    <a:p>
                      <a:r>
                        <a:rPr lang="en-IN" dirty="0"/>
                        <a:t>21,22,23,24,25,26,27,28,29,30</a:t>
                      </a:r>
                    </a:p>
                  </a:txBody>
                  <a:tcPr/>
                </a:tc>
                <a:tc>
                  <a:txBody>
                    <a:bodyPr/>
                    <a:lstStyle/>
                    <a:p>
                      <a:r>
                        <a:rPr lang="en-IN" dirty="0"/>
                        <a:t>Sprint 3</a:t>
                      </a:r>
                    </a:p>
                  </a:txBody>
                  <a:tcPr/>
                </a:tc>
                <a:tc>
                  <a:txBody>
                    <a:bodyPr/>
                    <a:lstStyle/>
                    <a:p>
                      <a:r>
                        <a:rPr lang="en-IN" dirty="0"/>
                        <a:t>8/11/23</a:t>
                      </a:r>
                    </a:p>
                  </a:txBody>
                  <a:tcPr/>
                </a:tc>
                <a:tc>
                  <a:txBody>
                    <a:bodyPr/>
                    <a:lstStyle/>
                    <a:p>
                      <a:r>
                        <a:rPr lang="en-IN" dirty="0"/>
                        <a:t>30/11/23</a:t>
                      </a:r>
                    </a:p>
                  </a:txBody>
                  <a:tcPr/>
                </a:tc>
                <a:tc>
                  <a:txBody>
                    <a:bodyPr/>
                    <a:lstStyle/>
                    <a:p>
                      <a:r>
                        <a:rPr lang="en-IN" dirty="0"/>
                        <a:t>22</a:t>
                      </a:r>
                    </a:p>
                  </a:txBody>
                  <a:tcPr/>
                </a:tc>
                <a:tc>
                  <a:txBody>
                    <a:bodyPr/>
                    <a:lstStyle/>
                    <a:p>
                      <a:r>
                        <a:rPr lang="en-IN" dirty="0"/>
                        <a:t>Planned</a:t>
                      </a:r>
                    </a:p>
                  </a:txBody>
                  <a:tcPr/>
                </a:tc>
                <a:extLst>
                  <a:ext uri="{0D108BD9-81ED-4DB2-BD59-A6C34878D82A}">
                    <a16:rowId xmlns:a16="http://schemas.microsoft.com/office/drawing/2014/main" val="167537980"/>
                  </a:ext>
                </a:extLst>
              </a:tr>
            </a:tbl>
          </a:graphicData>
        </a:graphic>
      </p:graphicFrame>
    </p:spTree>
    <p:extLst>
      <p:ext uri="{BB962C8B-B14F-4D97-AF65-F5344CB8AC3E}">
        <p14:creationId xmlns:p14="http://schemas.microsoft.com/office/powerpoint/2010/main" val="262507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F9EB2-D4A8-939B-D2F4-808453B0BED8}"/>
              </a:ext>
            </a:extLst>
          </p:cNvPr>
          <p:cNvSpPr txBox="1"/>
          <p:nvPr/>
        </p:nvSpPr>
        <p:spPr>
          <a:xfrm>
            <a:off x="75211" y="41832"/>
            <a:ext cx="7959013" cy="1569660"/>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SPRINT PLAN</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SPRINT 1:-</a:t>
            </a:r>
          </a:p>
        </p:txBody>
      </p:sp>
      <p:graphicFrame>
        <p:nvGraphicFramePr>
          <p:cNvPr id="4" name="Table 3">
            <a:extLst>
              <a:ext uri="{FF2B5EF4-FFF2-40B4-BE49-F238E27FC236}">
                <a16:creationId xmlns:a16="http://schemas.microsoft.com/office/drawing/2014/main" id="{C9BC6B64-8668-6E5E-CC5D-8F24CD27997D}"/>
              </a:ext>
            </a:extLst>
          </p:cNvPr>
          <p:cNvGraphicFramePr>
            <a:graphicFrameLocks noGrp="1"/>
          </p:cNvGraphicFramePr>
          <p:nvPr>
            <p:extLst>
              <p:ext uri="{D42A27DB-BD31-4B8C-83A1-F6EECF244321}">
                <p14:modId xmlns:p14="http://schemas.microsoft.com/office/powerpoint/2010/main" val="3195281577"/>
              </p:ext>
            </p:extLst>
          </p:nvPr>
        </p:nvGraphicFramePr>
        <p:xfrm>
          <a:off x="64110" y="1800912"/>
          <a:ext cx="12063779" cy="4112686"/>
        </p:xfrm>
        <a:graphic>
          <a:graphicData uri="http://schemas.openxmlformats.org/drawingml/2006/table">
            <a:tbl>
              <a:tblPr firstRow="1">
                <a:tableStyleId>{69CF1AB2-1976-4502-BF36-3FF5EA218861}</a:tableStyleId>
              </a:tblPr>
              <a:tblGrid>
                <a:gridCol w="1025143">
                  <a:extLst>
                    <a:ext uri="{9D8B030D-6E8A-4147-A177-3AD203B41FA5}">
                      <a16:colId xmlns:a16="http://schemas.microsoft.com/office/drawing/2014/main" val="3394264907"/>
                    </a:ext>
                  </a:extLst>
                </a:gridCol>
                <a:gridCol w="1371600">
                  <a:extLst>
                    <a:ext uri="{9D8B030D-6E8A-4147-A177-3AD203B41FA5}">
                      <a16:colId xmlns:a16="http://schemas.microsoft.com/office/drawing/2014/main" val="2138529112"/>
                    </a:ext>
                  </a:extLst>
                </a:gridCol>
                <a:gridCol w="1063869">
                  <a:extLst>
                    <a:ext uri="{9D8B030D-6E8A-4147-A177-3AD203B41FA5}">
                      <a16:colId xmlns:a16="http://schemas.microsoft.com/office/drawing/2014/main" val="3969464182"/>
                    </a:ext>
                  </a:extLst>
                </a:gridCol>
                <a:gridCol w="844867">
                  <a:extLst>
                    <a:ext uri="{9D8B030D-6E8A-4147-A177-3AD203B41FA5}">
                      <a16:colId xmlns:a16="http://schemas.microsoft.com/office/drawing/2014/main" val="2155722978"/>
                    </a:ext>
                  </a:extLst>
                </a:gridCol>
                <a:gridCol w="844867">
                  <a:extLst>
                    <a:ext uri="{9D8B030D-6E8A-4147-A177-3AD203B41FA5}">
                      <a16:colId xmlns:a16="http://schemas.microsoft.com/office/drawing/2014/main" val="2700383086"/>
                    </a:ext>
                  </a:extLst>
                </a:gridCol>
                <a:gridCol w="844867">
                  <a:extLst>
                    <a:ext uri="{9D8B030D-6E8A-4147-A177-3AD203B41FA5}">
                      <a16:colId xmlns:a16="http://schemas.microsoft.com/office/drawing/2014/main" val="3953731147"/>
                    </a:ext>
                  </a:extLst>
                </a:gridCol>
                <a:gridCol w="844867">
                  <a:extLst>
                    <a:ext uri="{9D8B030D-6E8A-4147-A177-3AD203B41FA5}">
                      <a16:colId xmlns:a16="http://schemas.microsoft.com/office/drawing/2014/main" val="3893401800"/>
                    </a:ext>
                  </a:extLst>
                </a:gridCol>
                <a:gridCol w="844867">
                  <a:extLst>
                    <a:ext uri="{9D8B030D-6E8A-4147-A177-3AD203B41FA5}">
                      <a16:colId xmlns:a16="http://schemas.microsoft.com/office/drawing/2014/main" val="3331553113"/>
                    </a:ext>
                  </a:extLst>
                </a:gridCol>
                <a:gridCol w="844867">
                  <a:extLst>
                    <a:ext uri="{9D8B030D-6E8A-4147-A177-3AD203B41FA5}">
                      <a16:colId xmlns:a16="http://schemas.microsoft.com/office/drawing/2014/main" val="2161570895"/>
                    </a:ext>
                  </a:extLst>
                </a:gridCol>
                <a:gridCol w="908876">
                  <a:extLst>
                    <a:ext uri="{9D8B030D-6E8A-4147-A177-3AD203B41FA5}">
                      <a16:colId xmlns:a16="http://schemas.microsoft.com/office/drawing/2014/main" val="645540985"/>
                    </a:ext>
                  </a:extLst>
                </a:gridCol>
                <a:gridCol w="844867">
                  <a:extLst>
                    <a:ext uri="{9D8B030D-6E8A-4147-A177-3AD203B41FA5}">
                      <a16:colId xmlns:a16="http://schemas.microsoft.com/office/drawing/2014/main" val="1540928529"/>
                    </a:ext>
                  </a:extLst>
                </a:gridCol>
                <a:gridCol w="844867">
                  <a:extLst>
                    <a:ext uri="{9D8B030D-6E8A-4147-A177-3AD203B41FA5}">
                      <a16:colId xmlns:a16="http://schemas.microsoft.com/office/drawing/2014/main" val="2082402835"/>
                    </a:ext>
                  </a:extLst>
                </a:gridCol>
                <a:gridCol w="935355">
                  <a:extLst>
                    <a:ext uri="{9D8B030D-6E8A-4147-A177-3AD203B41FA5}">
                      <a16:colId xmlns:a16="http://schemas.microsoft.com/office/drawing/2014/main" val="2389436431"/>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15/09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20/09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21/09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28/09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29/09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04/10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05/10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06/10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11/10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12/10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18377492"/>
                  </a:ext>
                </a:extLst>
              </a:tr>
              <a:tr h="583981">
                <a:tc>
                  <a:txBody>
                    <a:bodyPr/>
                    <a:lstStyle/>
                    <a:p>
                      <a:pPr algn="ctr"/>
                      <a:r>
                        <a:rPr lang="en-US" sz="1600" dirty="0"/>
                        <a:t>Form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15/09/2023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90507063"/>
                  </a:ext>
                </a:extLst>
              </a:tr>
              <a:tr h="621863">
                <a:tc>
                  <a:txBody>
                    <a:bodyPr/>
                    <a:lstStyle/>
                    <a:p>
                      <a:pPr algn="ctr"/>
                      <a:r>
                        <a:rPr lang="en-US" sz="1600" dirty="0"/>
                        <a:t>Table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28/09/2023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93656507"/>
                  </a:ext>
                </a:extLst>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06/10/2023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6</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68436512"/>
                  </a:ext>
                </a:extLst>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12/10/2023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37044788"/>
                  </a:ext>
                </a:extLst>
              </a:tr>
              <a:tr h="806179">
                <a:tc gridSpan="2">
                  <a:txBody>
                    <a:bodyPr/>
                    <a:lstStyle/>
                    <a:p>
                      <a:pPr algn="ctr"/>
                      <a:r>
                        <a:rPr lang="en-US" sz="1600" b="1"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04558217"/>
                  </a:ext>
                </a:extLst>
              </a:tr>
            </a:tbl>
          </a:graphicData>
        </a:graphic>
      </p:graphicFrame>
    </p:spTree>
    <p:extLst>
      <p:ext uri="{BB962C8B-B14F-4D97-AF65-F5344CB8AC3E}">
        <p14:creationId xmlns:p14="http://schemas.microsoft.com/office/powerpoint/2010/main" val="164709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DD395-F9A5-B2C5-8657-F2168B146771}"/>
              </a:ext>
            </a:extLst>
          </p:cNvPr>
          <p:cNvSpPr txBox="1"/>
          <p:nvPr/>
        </p:nvSpPr>
        <p:spPr>
          <a:xfrm>
            <a:off x="343894" y="554805"/>
            <a:ext cx="6094674" cy="707886"/>
          </a:xfrm>
          <a:prstGeom prst="rect">
            <a:avLst/>
          </a:prstGeom>
          <a:noFill/>
        </p:spPr>
        <p:txBody>
          <a:bodyPr wrap="square">
            <a:spAutoFit/>
          </a:bodyPr>
          <a:lstStyle/>
          <a:p>
            <a:r>
              <a:rPr lang="en-IN" sz="4000" dirty="0"/>
              <a:t>SPRINT 2:-</a:t>
            </a:r>
          </a:p>
        </p:txBody>
      </p:sp>
      <p:graphicFrame>
        <p:nvGraphicFramePr>
          <p:cNvPr id="4" name="Table 3">
            <a:extLst>
              <a:ext uri="{FF2B5EF4-FFF2-40B4-BE49-F238E27FC236}">
                <a16:creationId xmlns:a16="http://schemas.microsoft.com/office/drawing/2014/main" id="{B2D8B1FC-5344-017A-86EF-AA23FEC79ED7}"/>
              </a:ext>
            </a:extLst>
          </p:cNvPr>
          <p:cNvGraphicFramePr>
            <a:graphicFrameLocks noGrp="1"/>
          </p:cNvGraphicFramePr>
          <p:nvPr>
            <p:extLst>
              <p:ext uri="{D42A27DB-BD31-4B8C-83A1-F6EECF244321}">
                <p14:modId xmlns:p14="http://schemas.microsoft.com/office/powerpoint/2010/main" val="1238957499"/>
              </p:ext>
            </p:extLst>
          </p:nvPr>
        </p:nvGraphicFramePr>
        <p:xfrm>
          <a:off x="55570" y="1611441"/>
          <a:ext cx="12021783" cy="4267003"/>
        </p:xfrm>
        <a:graphic>
          <a:graphicData uri="http://schemas.openxmlformats.org/drawingml/2006/table">
            <a:tbl>
              <a:tblPr firstRow="1">
                <a:tableStyleId>{69CF1AB2-1976-4502-BF36-3FF5EA218861}</a:tableStyleId>
              </a:tblPr>
              <a:tblGrid>
                <a:gridCol w="983147">
                  <a:extLst>
                    <a:ext uri="{9D8B030D-6E8A-4147-A177-3AD203B41FA5}">
                      <a16:colId xmlns:a16="http://schemas.microsoft.com/office/drawing/2014/main" val="41270065"/>
                    </a:ext>
                  </a:extLst>
                </a:gridCol>
                <a:gridCol w="1371600">
                  <a:extLst>
                    <a:ext uri="{9D8B030D-6E8A-4147-A177-3AD203B41FA5}">
                      <a16:colId xmlns:a16="http://schemas.microsoft.com/office/drawing/2014/main" val="3732649257"/>
                    </a:ext>
                  </a:extLst>
                </a:gridCol>
                <a:gridCol w="1063869">
                  <a:extLst>
                    <a:ext uri="{9D8B030D-6E8A-4147-A177-3AD203B41FA5}">
                      <a16:colId xmlns:a16="http://schemas.microsoft.com/office/drawing/2014/main" val="2503543459"/>
                    </a:ext>
                  </a:extLst>
                </a:gridCol>
                <a:gridCol w="844867">
                  <a:extLst>
                    <a:ext uri="{9D8B030D-6E8A-4147-A177-3AD203B41FA5}">
                      <a16:colId xmlns:a16="http://schemas.microsoft.com/office/drawing/2014/main" val="3309382192"/>
                    </a:ext>
                  </a:extLst>
                </a:gridCol>
                <a:gridCol w="844867">
                  <a:extLst>
                    <a:ext uri="{9D8B030D-6E8A-4147-A177-3AD203B41FA5}">
                      <a16:colId xmlns:a16="http://schemas.microsoft.com/office/drawing/2014/main" val="3609485595"/>
                    </a:ext>
                  </a:extLst>
                </a:gridCol>
                <a:gridCol w="844867">
                  <a:extLst>
                    <a:ext uri="{9D8B030D-6E8A-4147-A177-3AD203B41FA5}">
                      <a16:colId xmlns:a16="http://schemas.microsoft.com/office/drawing/2014/main" val="1210869054"/>
                    </a:ext>
                  </a:extLst>
                </a:gridCol>
                <a:gridCol w="844867">
                  <a:extLst>
                    <a:ext uri="{9D8B030D-6E8A-4147-A177-3AD203B41FA5}">
                      <a16:colId xmlns:a16="http://schemas.microsoft.com/office/drawing/2014/main" val="2774762878"/>
                    </a:ext>
                  </a:extLst>
                </a:gridCol>
                <a:gridCol w="844867">
                  <a:extLst>
                    <a:ext uri="{9D8B030D-6E8A-4147-A177-3AD203B41FA5}">
                      <a16:colId xmlns:a16="http://schemas.microsoft.com/office/drawing/2014/main" val="3232915191"/>
                    </a:ext>
                  </a:extLst>
                </a:gridCol>
                <a:gridCol w="844867">
                  <a:extLst>
                    <a:ext uri="{9D8B030D-6E8A-4147-A177-3AD203B41FA5}">
                      <a16:colId xmlns:a16="http://schemas.microsoft.com/office/drawing/2014/main" val="2860184879"/>
                    </a:ext>
                  </a:extLst>
                </a:gridCol>
                <a:gridCol w="908876">
                  <a:extLst>
                    <a:ext uri="{9D8B030D-6E8A-4147-A177-3AD203B41FA5}">
                      <a16:colId xmlns:a16="http://schemas.microsoft.com/office/drawing/2014/main" val="4111485469"/>
                    </a:ext>
                  </a:extLst>
                </a:gridCol>
                <a:gridCol w="844867">
                  <a:extLst>
                    <a:ext uri="{9D8B030D-6E8A-4147-A177-3AD203B41FA5}">
                      <a16:colId xmlns:a16="http://schemas.microsoft.com/office/drawing/2014/main" val="1920945244"/>
                    </a:ext>
                  </a:extLst>
                </a:gridCol>
                <a:gridCol w="844867">
                  <a:extLst>
                    <a:ext uri="{9D8B030D-6E8A-4147-A177-3AD203B41FA5}">
                      <a16:colId xmlns:a16="http://schemas.microsoft.com/office/drawing/2014/main" val="3140170226"/>
                    </a:ext>
                  </a:extLst>
                </a:gridCol>
                <a:gridCol w="935355">
                  <a:extLst>
                    <a:ext uri="{9D8B030D-6E8A-4147-A177-3AD203B41FA5}">
                      <a16:colId xmlns:a16="http://schemas.microsoft.com/office/drawing/2014/main" val="673946194"/>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13/10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18/10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19/10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20/10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25/10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26/10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27/10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01/11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02/11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03/11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21445681"/>
                  </a:ext>
                </a:extLst>
              </a:tr>
              <a:tr h="583981">
                <a:tc>
                  <a:txBody>
                    <a:bodyPr/>
                    <a:lstStyle/>
                    <a:p>
                      <a:pPr algn="ctr"/>
                      <a:r>
                        <a:rPr lang="en-US" sz="1600" dirty="0"/>
                        <a:t>Form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13/10/2023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38917589"/>
                  </a:ext>
                </a:extLst>
              </a:tr>
              <a:tr h="621863">
                <a:tc>
                  <a:txBody>
                    <a:bodyPr/>
                    <a:lstStyle/>
                    <a:p>
                      <a:pPr algn="ctr"/>
                      <a:r>
                        <a:rPr lang="en-US" sz="1600" dirty="0"/>
                        <a:t>Table Design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18/10/2023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97092816"/>
                  </a:ext>
                </a:extLst>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01/11/2023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8</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31589044"/>
                  </a:ext>
                </a:extLst>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03/11/2023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4023155"/>
                  </a:ext>
                </a:extLst>
              </a:tr>
              <a:tr h="806179">
                <a:tc gridSpan="2">
                  <a:txBody>
                    <a:bodyPr/>
                    <a:lstStyle/>
                    <a:p>
                      <a:pPr algn="ctr"/>
                      <a:r>
                        <a:rPr lang="en-US" sz="1600" b="1"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14</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6917006"/>
                  </a:ext>
                </a:extLst>
              </a:tr>
            </a:tbl>
          </a:graphicData>
        </a:graphic>
      </p:graphicFrame>
    </p:spTree>
    <p:extLst>
      <p:ext uri="{BB962C8B-B14F-4D97-AF65-F5344CB8AC3E}">
        <p14:creationId xmlns:p14="http://schemas.microsoft.com/office/powerpoint/2010/main" val="3594189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F9A1F-3C90-5488-C00D-C03B11B5FF64}"/>
              </a:ext>
            </a:extLst>
          </p:cNvPr>
          <p:cNvSpPr txBox="1"/>
          <p:nvPr/>
        </p:nvSpPr>
        <p:spPr>
          <a:xfrm>
            <a:off x="615820" y="643812"/>
            <a:ext cx="3732245" cy="523220"/>
          </a:xfrm>
          <a:prstGeom prst="rect">
            <a:avLst/>
          </a:prstGeom>
          <a:noFill/>
        </p:spPr>
        <p:txBody>
          <a:bodyPr wrap="square" rtlCol="0">
            <a:spAutoFit/>
          </a:bodyPr>
          <a:lstStyle/>
          <a:p>
            <a:r>
              <a:rPr lang="en-IN" sz="2800" b="1" dirty="0"/>
              <a:t>SPRINT 3 :-</a:t>
            </a:r>
          </a:p>
        </p:txBody>
      </p:sp>
      <p:graphicFrame>
        <p:nvGraphicFramePr>
          <p:cNvPr id="3" name="Table 2">
            <a:extLst>
              <a:ext uri="{FF2B5EF4-FFF2-40B4-BE49-F238E27FC236}">
                <a16:creationId xmlns:a16="http://schemas.microsoft.com/office/drawing/2014/main" id="{221AF0BF-F874-34D8-DA34-9FB22B18E848}"/>
              </a:ext>
            </a:extLst>
          </p:cNvPr>
          <p:cNvGraphicFramePr>
            <a:graphicFrameLocks noGrp="1"/>
          </p:cNvGraphicFramePr>
          <p:nvPr>
            <p:extLst>
              <p:ext uri="{D42A27DB-BD31-4B8C-83A1-F6EECF244321}">
                <p14:modId xmlns:p14="http://schemas.microsoft.com/office/powerpoint/2010/main" val="207252701"/>
              </p:ext>
            </p:extLst>
          </p:nvPr>
        </p:nvGraphicFramePr>
        <p:xfrm>
          <a:off x="152519" y="1660868"/>
          <a:ext cx="12039481" cy="3304999"/>
        </p:xfrm>
        <a:graphic>
          <a:graphicData uri="http://schemas.openxmlformats.org/drawingml/2006/table">
            <a:tbl>
              <a:tblPr firstRow="1">
                <a:tableStyleId>{69CF1AB2-1976-4502-BF36-3FF5EA218861}</a:tableStyleId>
              </a:tblPr>
              <a:tblGrid>
                <a:gridCol w="864869">
                  <a:extLst>
                    <a:ext uri="{9D8B030D-6E8A-4147-A177-3AD203B41FA5}">
                      <a16:colId xmlns:a16="http://schemas.microsoft.com/office/drawing/2014/main" val="3811328479"/>
                    </a:ext>
                  </a:extLst>
                </a:gridCol>
                <a:gridCol w="1206588">
                  <a:extLst>
                    <a:ext uri="{9D8B030D-6E8A-4147-A177-3AD203B41FA5}">
                      <a16:colId xmlns:a16="http://schemas.microsoft.com/office/drawing/2014/main" val="3563700302"/>
                    </a:ext>
                  </a:extLst>
                </a:gridCol>
                <a:gridCol w="935879">
                  <a:extLst>
                    <a:ext uri="{9D8B030D-6E8A-4147-A177-3AD203B41FA5}">
                      <a16:colId xmlns:a16="http://schemas.microsoft.com/office/drawing/2014/main" val="1903208711"/>
                    </a:ext>
                  </a:extLst>
                </a:gridCol>
                <a:gridCol w="796698">
                  <a:extLst>
                    <a:ext uri="{9D8B030D-6E8A-4147-A177-3AD203B41FA5}">
                      <a16:colId xmlns:a16="http://schemas.microsoft.com/office/drawing/2014/main" val="3526617797"/>
                    </a:ext>
                  </a:extLst>
                </a:gridCol>
                <a:gridCol w="805404">
                  <a:extLst>
                    <a:ext uri="{9D8B030D-6E8A-4147-A177-3AD203B41FA5}">
                      <a16:colId xmlns:a16="http://schemas.microsoft.com/office/drawing/2014/main" val="452931411"/>
                    </a:ext>
                  </a:extLst>
                </a:gridCol>
                <a:gridCol w="801051">
                  <a:extLst>
                    <a:ext uri="{9D8B030D-6E8A-4147-A177-3AD203B41FA5}">
                      <a16:colId xmlns:a16="http://schemas.microsoft.com/office/drawing/2014/main" val="1583516652"/>
                    </a:ext>
                  </a:extLst>
                </a:gridCol>
                <a:gridCol w="801051">
                  <a:extLst>
                    <a:ext uri="{9D8B030D-6E8A-4147-A177-3AD203B41FA5}">
                      <a16:colId xmlns:a16="http://schemas.microsoft.com/office/drawing/2014/main" val="1605672581"/>
                    </a:ext>
                  </a:extLst>
                </a:gridCol>
                <a:gridCol w="801051">
                  <a:extLst>
                    <a:ext uri="{9D8B030D-6E8A-4147-A177-3AD203B41FA5}">
                      <a16:colId xmlns:a16="http://schemas.microsoft.com/office/drawing/2014/main" val="1622121309"/>
                    </a:ext>
                  </a:extLst>
                </a:gridCol>
                <a:gridCol w="801051">
                  <a:extLst>
                    <a:ext uri="{9D8B030D-6E8A-4147-A177-3AD203B41FA5}">
                      <a16:colId xmlns:a16="http://schemas.microsoft.com/office/drawing/2014/main" val="3999014874"/>
                    </a:ext>
                  </a:extLst>
                </a:gridCol>
                <a:gridCol w="799533">
                  <a:extLst>
                    <a:ext uri="{9D8B030D-6E8A-4147-A177-3AD203B41FA5}">
                      <a16:colId xmlns:a16="http://schemas.microsoft.com/office/drawing/2014/main" val="81545091"/>
                    </a:ext>
                  </a:extLst>
                </a:gridCol>
                <a:gridCol w="801051">
                  <a:extLst>
                    <a:ext uri="{9D8B030D-6E8A-4147-A177-3AD203B41FA5}">
                      <a16:colId xmlns:a16="http://schemas.microsoft.com/office/drawing/2014/main" val="1696875438"/>
                    </a:ext>
                  </a:extLst>
                </a:gridCol>
                <a:gridCol w="801051">
                  <a:extLst>
                    <a:ext uri="{9D8B030D-6E8A-4147-A177-3AD203B41FA5}">
                      <a16:colId xmlns:a16="http://schemas.microsoft.com/office/drawing/2014/main" val="368539400"/>
                    </a:ext>
                  </a:extLst>
                </a:gridCol>
                <a:gridCol w="886846">
                  <a:extLst>
                    <a:ext uri="{9D8B030D-6E8A-4147-A177-3AD203B41FA5}">
                      <a16:colId xmlns:a16="http://schemas.microsoft.com/office/drawing/2014/main" val="185851097"/>
                    </a:ext>
                  </a:extLst>
                </a:gridCol>
                <a:gridCol w="937358">
                  <a:extLst>
                    <a:ext uri="{9D8B030D-6E8A-4147-A177-3AD203B41FA5}">
                      <a16:colId xmlns:a16="http://schemas.microsoft.com/office/drawing/2014/main" val="329535592"/>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Backlog Item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t>Status and</a:t>
                      </a:r>
                    </a:p>
                    <a:p>
                      <a:pPr algn="ctr"/>
                      <a:r>
                        <a:rPr lang="en-IN" sz="1600" dirty="0"/>
                        <a:t>Completion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Original Estimate in hours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a:t>
                      </a:r>
                    </a:p>
                    <a:p>
                      <a:pPr algn="ctr"/>
                      <a:r>
                        <a:rPr lang="en-US" sz="1600" dirty="0"/>
                        <a:t>08/11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2</a:t>
                      </a:r>
                    </a:p>
                    <a:p>
                      <a:pPr algn="ctr"/>
                      <a:r>
                        <a:rPr lang="en-US" sz="1600" dirty="0"/>
                        <a:t>09/11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3</a:t>
                      </a:r>
                    </a:p>
                    <a:p>
                      <a:pPr algn="ctr"/>
                      <a:r>
                        <a:rPr lang="en-US" sz="1600" dirty="0"/>
                        <a:t>10/11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4</a:t>
                      </a:r>
                    </a:p>
                    <a:p>
                      <a:pPr algn="ctr"/>
                      <a:r>
                        <a:rPr lang="en-US" sz="1600" dirty="0"/>
                        <a:t>15/11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5</a:t>
                      </a:r>
                    </a:p>
                    <a:p>
                      <a:pPr algn="ctr"/>
                      <a:r>
                        <a:rPr lang="en-US" sz="1600" dirty="0"/>
                        <a:t>16/11</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6</a:t>
                      </a:r>
                    </a:p>
                    <a:p>
                      <a:pPr algn="ctr"/>
                      <a:r>
                        <a:rPr lang="en-US" sz="1600" dirty="0"/>
                        <a:t>17/11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7</a:t>
                      </a:r>
                    </a:p>
                    <a:p>
                      <a:pPr algn="ctr"/>
                      <a:r>
                        <a:rPr lang="en-US" sz="1600" dirty="0"/>
                        <a:t>22/11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8</a:t>
                      </a:r>
                    </a:p>
                    <a:p>
                      <a:pPr algn="ctr"/>
                      <a:r>
                        <a:rPr lang="en-US" sz="1600" dirty="0"/>
                        <a:t>23/11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9</a:t>
                      </a:r>
                    </a:p>
                    <a:p>
                      <a:pPr algn="ctr"/>
                      <a:r>
                        <a:rPr lang="en-US" sz="1600" dirty="0"/>
                        <a:t>24/11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10</a:t>
                      </a:r>
                    </a:p>
                    <a:p>
                      <a:pPr algn="ctr"/>
                      <a:r>
                        <a:rPr lang="en-US" sz="1600" dirty="0"/>
                        <a:t>29/11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Day 11</a:t>
                      </a:r>
                    </a:p>
                    <a:p>
                      <a:pPr algn="ctr"/>
                      <a:r>
                        <a:rPr lang="en-US" sz="1600" dirty="0"/>
                        <a:t>30/11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66973311"/>
                  </a:ext>
                </a:extLst>
              </a:tr>
              <a:tr h="609060">
                <a:tc>
                  <a:txBody>
                    <a:bodyPr/>
                    <a:lstStyle/>
                    <a:p>
                      <a:pPr algn="ctr"/>
                      <a:r>
                        <a:rPr lang="en-US" sz="1600" dirty="0"/>
                        <a:t>Coding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22/11/2023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9</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22925403"/>
                  </a:ext>
                </a:extLst>
              </a:tr>
              <a:tr h="668643">
                <a:tc>
                  <a:txBody>
                    <a:bodyPr/>
                    <a:lstStyle/>
                    <a:p>
                      <a:pPr algn="ctr"/>
                      <a:r>
                        <a:rPr lang="en-US" sz="1600" dirty="0"/>
                        <a:t>Testing &amp;</a:t>
                      </a:r>
                    </a:p>
                    <a:p>
                      <a:pPr algn="ctr"/>
                      <a:r>
                        <a:rPr lang="en-US" sz="1600" dirty="0"/>
                        <a:t>Validation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30/11/2023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5</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0</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531304"/>
                  </a:ext>
                </a:extLst>
              </a:tr>
              <a:tr h="806179">
                <a:tc gridSpan="2">
                  <a:txBody>
                    <a:bodyPr/>
                    <a:lstStyle/>
                    <a:p>
                      <a:pPr algn="ctr"/>
                      <a:r>
                        <a:rPr lang="en-US" sz="1600" b="1" dirty="0"/>
                        <a:t>Total</a:t>
                      </a:r>
                      <a:endParaRPr lang="en-IN" sz="1600" b="1"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14</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1</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36819662"/>
                  </a:ext>
                </a:extLst>
              </a:tr>
            </a:tbl>
          </a:graphicData>
        </a:graphic>
      </p:graphicFrame>
    </p:spTree>
    <p:extLst>
      <p:ext uri="{BB962C8B-B14F-4D97-AF65-F5344CB8AC3E}">
        <p14:creationId xmlns:p14="http://schemas.microsoft.com/office/powerpoint/2010/main" val="223086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8F6FC-0473-FDAB-7B47-6A98CF06B85F}"/>
              </a:ext>
            </a:extLst>
          </p:cNvPr>
          <p:cNvSpPr txBox="1"/>
          <p:nvPr/>
        </p:nvSpPr>
        <p:spPr>
          <a:xfrm>
            <a:off x="606490" y="326572"/>
            <a:ext cx="11010122"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DATA FLOW DIAGRAM</a:t>
            </a:r>
          </a:p>
          <a:p>
            <a:endParaRPr lang="en-IN" sz="4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40A681-DA1B-20F6-46BF-2585F57CA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355" y="1782727"/>
            <a:ext cx="10018644" cy="4227444"/>
          </a:xfrm>
          <a:prstGeom prst="rect">
            <a:avLst/>
          </a:prstGeom>
        </p:spPr>
      </p:pic>
      <p:sp>
        <p:nvSpPr>
          <p:cNvPr id="3" name="TextBox 2">
            <a:extLst>
              <a:ext uri="{FF2B5EF4-FFF2-40B4-BE49-F238E27FC236}">
                <a16:creationId xmlns:a16="http://schemas.microsoft.com/office/drawing/2014/main" id="{80D5FCB8-08C3-0AE2-1FE0-758090BD6BB7}"/>
              </a:ext>
            </a:extLst>
          </p:cNvPr>
          <p:cNvSpPr txBox="1"/>
          <p:nvPr/>
        </p:nvSpPr>
        <p:spPr>
          <a:xfrm rot="1949053">
            <a:off x="4951828" y="3244334"/>
            <a:ext cx="1003494" cy="369332"/>
          </a:xfrm>
          <a:prstGeom prst="rect">
            <a:avLst/>
          </a:prstGeom>
          <a:noFill/>
        </p:spPr>
        <p:txBody>
          <a:bodyPr wrap="square" rtlCol="0">
            <a:spAutoFit/>
          </a:bodyPr>
          <a:lstStyle/>
          <a:p>
            <a:r>
              <a:rPr lang="en-GB" dirty="0"/>
              <a:t>Request</a:t>
            </a:r>
          </a:p>
        </p:txBody>
      </p:sp>
      <p:sp>
        <p:nvSpPr>
          <p:cNvPr id="5" name="TextBox 4">
            <a:extLst>
              <a:ext uri="{FF2B5EF4-FFF2-40B4-BE49-F238E27FC236}">
                <a16:creationId xmlns:a16="http://schemas.microsoft.com/office/drawing/2014/main" id="{8872405B-6CF2-8776-DB58-276BF3C74FF3}"/>
              </a:ext>
            </a:extLst>
          </p:cNvPr>
          <p:cNvSpPr txBox="1"/>
          <p:nvPr/>
        </p:nvSpPr>
        <p:spPr>
          <a:xfrm>
            <a:off x="4512212" y="4025706"/>
            <a:ext cx="1044844" cy="369332"/>
          </a:xfrm>
          <a:prstGeom prst="rect">
            <a:avLst/>
          </a:prstGeom>
          <a:noFill/>
        </p:spPr>
        <p:txBody>
          <a:bodyPr wrap="square">
            <a:spAutoFit/>
          </a:bodyPr>
          <a:lstStyle/>
          <a:p>
            <a:r>
              <a:rPr lang="en-GB" dirty="0"/>
              <a:t>Request</a:t>
            </a:r>
          </a:p>
        </p:txBody>
      </p:sp>
      <p:sp>
        <p:nvSpPr>
          <p:cNvPr id="8" name="TextBox 7">
            <a:extLst>
              <a:ext uri="{FF2B5EF4-FFF2-40B4-BE49-F238E27FC236}">
                <a16:creationId xmlns:a16="http://schemas.microsoft.com/office/drawing/2014/main" id="{FAE787EE-AF7C-FE6C-D6F5-680C3A254DD3}"/>
              </a:ext>
            </a:extLst>
          </p:cNvPr>
          <p:cNvSpPr txBox="1"/>
          <p:nvPr/>
        </p:nvSpPr>
        <p:spPr>
          <a:xfrm>
            <a:off x="8071338" y="4025706"/>
            <a:ext cx="1044844" cy="369332"/>
          </a:xfrm>
          <a:prstGeom prst="rect">
            <a:avLst/>
          </a:prstGeom>
          <a:noFill/>
        </p:spPr>
        <p:txBody>
          <a:bodyPr wrap="square">
            <a:spAutoFit/>
          </a:bodyPr>
          <a:lstStyle/>
          <a:p>
            <a:r>
              <a:rPr lang="en-GB" dirty="0"/>
              <a:t>Request</a:t>
            </a:r>
          </a:p>
        </p:txBody>
      </p:sp>
      <p:sp>
        <p:nvSpPr>
          <p:cNvPr id="10" name="TextBox 9">
            <a:extLst>
              <a:ext uri="{FF2B5EF4-FFF2-40B4-BE49-F238E27FC236}">
                <a16:creationId xmlns:a16="http://schemas.microsoft.com/office/drawing/2014/main" id="{722A53E6-0466-293F-BABC-062727ADCBBF}"/>
              </a:ext>
            </a:extLst>
          </p:cNvPr>
          <p:cNvSpPr txBox="1"/>
          <p:nvPr/>
        </p:nvSpPr>
        <p:spPr>
          <a:xfrm rot="20238397">
            <a:off x="4408731" y="4970023"/>
            <a:ext cx="1044844" cy="369332"/>
          </a:xfrm>
          <a:prstGeom prst="rect">
            <a:avLst/>
          </a:prstGeom>
          <a:noFill/>
        </p:spPr>
        <p:txBody>
          <a:bodyPr wrap="square">
            <a:spAutoFit/>
          </a:bodyPr>
          <a:lstStyle/>
          <a:p>
            <a:r>
              <a:rPr lang="en-GB" dirty="0"/>
              <a:t>Request</a:t>
            </a:r>
          </a:p>
        </p:txBody>
      </p:sp>
      <p:sp>
        <p:nvSpPr>
          <p:cNvPr id="11" name="TextBox 10">
            <a:extLst>
              <a:ext uri="{FF2B5EF4-FFF2-40B4-BE49-F238E27FC236}">
                <a16:creationId xmlns:a16="http://schemas.microsoft.com/office/drawing/2014/main" id="{1D97C9B0-8447-CB9E-776F-7D14281F56B9}"/>
              </a:ext>
            </a:extLst>
          </p:cNvPr>
          <p:cNvSpPr txBox="1"/>
          <p:nvPr/>
        </p:nvSpPr>
        <p:spPr>
          <a:xfrm rot="1572375">
            <a:off x="4497470" y="3422537"/>
            <a:ext cx="1081515" cy="369332"/>
          </a:xfrm>
          <a:prstGeom prst="rect">
            <a:avLst/>
          </a:prstGeom>
          <a:noFill/>
        </p:spPr>
        <p:txBody>
          <a:bodyPr wrap="none" rtlCol="0">
            <a:spAutoFit/>
          </a:bodyPr>
          <a:lstStyle/>
          <a:p>
            <a:r>
              <a:rPr lang="en-GB" dirty="0"/>
              <a:t>Response</a:t>
            </a:r>
          </a:p>
        </p:txBody>
      </p:sp>
      <p:sp>
        <p:nvSpPr>
          <p:cNvPr id="13" name="TextBox 12">
            <a:extLst>
              <a:ext uri="{FF2B5EF4-FFF2-40B4-BE49-F238E27FC236}">
                <a16:creationId xmlns:a16="http://schemas.microsoft.com/office/drawing/2014/main" id="{517281FB-A48A-9137-2197-9F9FC1765780}"/>
              </a:ext>
            </a:extLst>
          </p:cNvPr>
          <p:cNvSpPr txBox="1"/>
          <p:nvPr/>
        </p:nvSpPr>
        <p:spPr>
          <a:xfrm>
            <a:off x="4433088" y="4420538"/>
            <a:ext cx="1171862" cy="369332"/>
          </a:xfrm>
          <a:prstGeom prst="rect">
            <a:avLst/>
          </a:prstGeom>
          <a:noFill/>
        </p:spPr>
        <p:txBody>
          <a:bodyPr wrap="square">
            <a:spAutoFit/>
          </a:bodyPr>
          <a:lstStyle/>
          <a:p>
            <a:r>
              <a:rPr lang="en-GB" dirty="0"/>
              <a:t>Response</a:t>
            </a:r>
          </a:p>
        </p:txBody>
      </p:sp>
      <p:sp>
        <p:nvSpPr>
          <p:cNvPr id="15" name="TextBox 14">
            <a:extLst>
              <a:ext uri="{FF2B5EF4-FFF2-40B4-BE49-F238E27FC236}">
                <a16:creationId xmlns:a16="http://schemas.microsoft.com/office/drawing/2014/main" id="{724EB929-C362-4773-D6C2-0547ED2BD619}"/>
              </a:ext>
            </a:extLst>
          </p:cNvPr>
          <p:cNvSpPr txBox="1"/>
          <p:nvPr/>
        </p:nvSpPr>
        <p:spPr>
          <a:xfrm>
            <a:off x="8071338" y="4439574"/>
            <a:ext cx="1094093" cy="369332"/>
          </a:xfrm>
          <a:prstGeom prst="rect">
            <a:avLst/>
          </a:prstGeom>
          <a:noFill/>
        </p:spPr>
        <p:txBody>
          <a:bodyPr wrap="square">
            <a:spAutoFit/>
          </a:bodyPr>
          <a:lstStyle/>
          <a:p>
            <a:r>
              <a:rPr lang="en-GB" dirty="0"/>
              <a:t>Response</a:t>
            </a:r>
          </a:p>
        </p:txBody>
      </p:sp>
      <p:sp>
        <p:nvSpPr>
          <p:cNvPr id="17" name="TextBox 16">
            <a:extLst>
              <a:ext uri="{FF2B5EF4-FFF2-40B4-BE49-F238E27FC236}">
                <a16:creationId xmlns:a16="http://schemas.microsoft.com/office/drawing/2014/main" id="{E7FBC81F-C6CB-3C1B-DB24-097B691B3E9A}"/>
              </a:ext>
            </a:extLst>
          </p:cNvPr>
          <p:cNvSpPr txBox="1"/>
          <p:nvPr/>
        </p:nvSpPr>
        <p:spPr>
          <a:xfrm rot="20206480">
            <a:off x="4722230" y="5172599"/>
            <a:ext cx="1075887" cy="369332"/>
          </a:xfrm>
          <a:prstGeom prst="rect">
            <a:avLst/>
          </a:prstGeom>
          <a:noFill/>
        </p:spPr>
        <p:txBody>
          <a:bodyPr wrap="square">
            <a:spAutoFit/>
          </a:bodyPr>
          <a:lstStyle/>
          <a:p>
            <a:r>
              <a:rPr lang="en-GB" dirty="0"/>
              <a:t>Response</a:t>
            </a:r>
          </a:p>
        </p:txBody>
      </p:sp>
    </p:spTree>
    <p:extLst>
      <p:ext uri="{BB962C8B-B14F-4D97-AF65-F5344CB8AC3E}">
        <p14:creationId xmlns:p14="http://schemas.microsoft.com/office/powerpoint/2010/main" val="178496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A24BE0-8983-BB59-DAC1-2E80519B19C2}"/>
              </a:ext>
            </a:extLst>
          </p:cNvPr>
          <p:cNvSpPr txBox="1"/>
          <p:nvPr/>
        </p:nvSpPr>
        <p:spPr>
          <a:xfrm rot="16200000">
            <a:off x="9411295" y="4306975"/>
            <a:ext cx="2702940" cy="261610"/>
          </a:xfrm>
          <a:prstGeom prst="rect">
            <a:avLst/>
          </a:prstGeom>
          <a:noFill/>
        </p:spPr>
        <p:txBody>
          <a:bodyPr wrap="square" rtlCol="0">
            <a:spAutoFit/>
          </a:bodyPr>
          <a:lstStyle/>
          <a:p>
            <a:r>
              <a:rPr lang="en-GB" sz="1100" dirty="0"/>
              <a:t>l</a:t>
            </a:r>
          </a:p>
        </p:txBody>
      </p:sp>
      <p:sp>
        <p:nvSpPr>
          <p:cNvPr id="29" name="TextBox 28">
            <a:extLst>
              <a:ext uri="{FF2B5EF4-FFF2-40B4-BE49-F238E27FC236}">
                <a16:creationId xmlns:a16="http://schemas.microsoft.com/office/drawing/2014/main" id="{32A7F78A-0470-03A4-DA5D-4768F8FDDAE8}"/>
              </a:ext>
            </a:extLst>
          </p:cNvPr>
          <p:cNvSpPr txBox="1"/>
          <p:nvPr/>
        </p:nvSpPr>
        <p:spPr>
          <a:xfrm>
            <a:off x="12943790" y="4262507"/>
            <a:ext cx="7280030" cy="261610"/>
          </a:xfrm>
          <a:prstGeom prst="rect">
            <a:avLst/>
          </a:prstGeom>
          <a:noFill/>
        </p:spPr>
        <p:txBody>
          <a:bodyPr wrap="square">
            <a:spAutoFit/>
          </a:bodyPr>
          <a:lstStyle/>
          <a:p>
            <a:r>
              <a:rPr lang="en-GB" sz="1100" dirty="0"/>
              <a:t>t</a:t>
            </a:r>
          </a:p>
        </p:txBody>
      </p:sp>
      <p:pic>
        <p:nvPicPr>
          <p:cNvPr id="11" name="Picture 10">
            <a:extLst>
              <a:ext uri="{FF2B5EF4-FFF2-40B4-BE49-F238E27FC236}">
                <a16:creationId xmlns:a16="http://schemas.microsoft.com/office/drawing/2014/main" id="{220D2D44-5A4D-A2D1-6541-2D6DBDB56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1" y="0"/>
            <a:ext cx="11132458" cy="6858000"/>
          </a:xfrm>
          <a:prstGeom prst="rect">
            <a:avLst/>
          </a:prstGeom>
        </p:spPr>
      </p:pic>
    </p:spTree>
    <p:extLst>
      <p:ext uri="{BB962C8B-B14F-4D97-AF65-F5344CB8AC3E}">
        <p14:creationId xmlns:p14="http://schemas.microsoft.com/office/powerpoint/2010/main" val="103891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8354-9061-5654-5AD0-57BF146C9B3C}"/>
              </a:ext>
            </a:extLst>
          </p:cNvPr>
          <p:cNvSpPr>
            <a:spLocks noGrp="1"/>
          </p:cNvSpPr>
          <p:nvPr>
            <p:ph type="ctrTitle"/>
          </p:nvPr>
        </p:nvSpPr>
        <p:spPr>
          <a:xfrm>
            <a:off x="1524000" y="889098"/>
            <a:ext cx="9144000" cy="2199335"/>
          </a:xfrm>
        </p:spPr>
        <p:txBody>
          <a:bodyPr>
            <a:normAutofit/>
          </a:bodyPr>
          <a:lstStyle/>
          <a:p>
            <a:r>
              <a:rPr lang="en-IN" sz="2000" u="sng" dirty="0">
                <a:latin typeface="Times New Roman" panose="02020603050405020304" pitchFamily="18" charset="0"/>
                <a:cs typeface="Times New Roman" panose="02020603050405020304" pitchFamily="18" charset="0"/>
              </a:rPr>
              <a:t>GUIDED BY</a:t>
            </a:r>
            <a:br>
              <a:rPr lang="en-IN" sz="2000" u="sng" dirty="0">
                <a:latin typeface="Times New Roman" panose="02020603050405020304" pitchFamily="18" charset="0"/>
                <a:cs typeface="Times New Roman" panose="02020603050405020304" pitchFamily="18" charset="0"/>
              </a:rPr>
            </a:br>
            <a:br>
              <a:rPr lang="en-IN" sz="2000" u="sng"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VASUDEVAN T V</a:t>
            </a:r>
          </a:p>
        </p:txBody>
      </p:sp>
      <p:sp>
        <p:nvSpPr>
          <p:cNvPr id="3" name="Subtitle 2">
            <a:extLst>
              <a:ext uri="{FF2B5EF4-FFF2-40B4-BE49-F238E27FC236}">
                <a16:creationId xmlns:a16="http://schemas.microsoft.com/office/drawing/2014/main" id="{837A7C66-8964-490D-C420-56CA639E8707}"/>
              </a:ext>
            </a:extLst>
          </p:cNvPr>
          <p:cNvSpPr>
            <a:spLocks noGrp="1"/>
          </p:cNvSpPr>
          <p:nvPr>
            <p:ph type="subTitle" idx="1"/>
          </p:nvPr>
        </p:nvSpPr>
        <p:spPr>
          <a:xfrm>
            <a:off x="1524000" y="3429000"/>
            <a:ext cx="9144000" cy="1655762"/>
          </a:xfrm>
        </p:spPr>
        <p:txBody>
          <a:bodyPr/>
          <a:lstStyle/>
          <a:p>
            <a:r>
              <a:rPr lang="en-IN" sz="2000" dirty="0">
                <a:latin typeface="Times New Roman" panose="02020603050405020304" pitchFamily="18" charset="0"/>
                <a:cs typeface="Times New Roman" panose="02020603050405020304" pitchFamily="18" charset="0"/>
              </a:rPr>
              <a:t>ASSISTANT PROFESSOR</a:t>
            </a:r>
          </a:p>
          <a:p>
            <a:r>
              <a:rPr lang="en-IN" sz="2000" dirty="0">
                <a:latin typeface="Times New Roman" panose="02020603050405020304" pitchFamily="18" charset="0"/>
                <a:cs typeface="Times New Roman" panose="02020603050405020304" pitchFamily="18" charset="0"/>
              </a:rPr>
              <a:t>MASTER OF COMPUTER APPLICATIONS</a:t>
            </a:r>
          </a:p>
          <a:p>
            <a:r>
              <a:rPr lang="en-IN" sz="2000" dirty="0">
                <a:latin typeface="Times New Roman" panose="02020603050405020304" pitchFamily="18" charset="0"/>
                <a:cs typeface="Times New Roman" panose="02020603050405020304" pitchFamily="18" charset="0"/>
              </a:rPr>
              <a:t>MES COLLEGE OF ENGINEERING, KUTTIPPURAM</a:t>
            </a:r>
          </a:p>
          <a:p>
            <a:endParaRPr lang="en-IN" dirty="0"/>
          </a:p>
        </p:txBody>
      </p:sp>
    </p:spTree>
    <p:extLst>
      <p:ext uri="{BB962C8B-B14F-4D97-AF65-F5344CB8AC3E}">
        <p14:creationId xmlns:p14="http://schemas.microsoft.com/office/powerpoint/2010/main" val="40470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500E07-BA52-DE40-F26E-679E3E4DF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00" y="0"/>
            <a:ext cx="8077200" cy="6858000"/>
          </a:xfrm>
          <a:prstGeom prst="rect">
            <a:avLst/>
          </a:prstGeom>
        </p:spPr>
      </p:pic>
    </p:spTree>
    <p:extLst>
      <p:ext uri="{BB962C8B-B14F-4D97-AF65-F5344CB8AC3E}">
        <p14:creationId xmlns:p14="http://schemas.microsoft.com/office/powerpoint/2010/main" val="2381973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318C04-A38F-65BA-0530-BBF35DC43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700" y="0"/>
            <a:ext cx="7416800" cy="6858000"/>
          </a:xfrm>
          <a:prstGeom prst="rect">
            <a:avLst/>
          </a:prstGeom>
        </p:spPr>
      </p:pic>
    </p:spTree>
    <p:extLst>
      <p:ext uri="{BB962C8B-B14F-4D97-AF65-F5344CB8AC3E}">
        <p14:creationId xmlns:p14="http://schemas.microsoft.com/office/powerpoint/2010/main" val="332633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7155-2C02-6B6B-6526-EE0FE7B9F55E}"/>
              </a:ext>
            </a:extLst>
          </p:cNvPr>
          <p:cNvSpPr>
            <a:spLocks noGrp="1"/>
          </p:cNvSpPr>
          <p:nvPr>
            <p:ph type="ctrTitle"/>
          </p:nvPr>
        </p:nvSpPr>
        <p:spPr>
          <a:xfrm>
            <a:off x="105747" y="170640"/>
            <a:ext cx="9144000" cy="1760796"/>
          </a:xfrm>
        </p:spPr>
        <p:txBody>
          <a:bodyPr/>
          <a:lstStyle/>
          <a:p>
            <a:pPr algn="l"/>
            <a:r>
              <a:rPr lang="en-IN" b="1"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3339D97B-6615-A988-0291-71A3FE12276A}"/>
              </a:ext>
            </a:extLst>
          </p:cNvPr>
          <p:cNvSpPr>
            <a:spLocks noGrp="1"/>
          </p:cNvSpPr>
          <p:nvPr>
            <p:ph type="subTitle" idx="1"/>
          </p:nvPr>
        </p:nvSpPr>
        <p:spPr>
          <a:xfrm>
            <a:off x="4161452" y="2165123"/>
            <a:ext cx="5228253" cy="3038669"/>
          </a:xfrm>
        </p:spPr>
        <p:txBody>
          <a:bodyPr>
            <a:no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Modules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Product Backlog</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Project Plan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User Story</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Sprint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Data Flow Diagram</a:t>
            </a:r>
          </a:p>
        </p:txBody>
      </p:sp>
    </p:spTree>
    <p:extLst>
      <p:ext uri="{BB962C8B-B14F-4D97-AF65-F5344CB8AC3E}">
        <p14:creationId xmlns:p14="http://schemas.microsoft.com/office/powerpoint/2010/main" val="99874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EA53-FC19-A0E4-2987-74DF244B80B8}"/>
              </a:ext>
            </a:extLst>
          </p:cNvPr>
          <p:cNvSpPr>
            <a:spLocks noGrp="1"/>
          </p:cNvSpPr>
          <p:nvPr>
            <p:ph type="ctrTitle"/>
          </p:nvPr>
        </p:nvSpPr>
        <p:spPr>
          <a:xfrm>
            <a:off x="0" y="161309"/>
            <a:ext cx="9144000" cy="1070331"/>
          </a:xfrm>
        </p:spPr>
        <p:txBody>
          <a:bodyPr>
            <a:normAutofit/>
          </a:bodyPr>
          <a:lstStyle/>
          <a:p>
            <a:pPr algn="l"/>
            <a:r>
              <a:rPr lang="en-IN" sz="40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6B12EE75-EB09-8CE6-28F9-C96F5C1EEA2D}"/>
              </a:ext>
            </a:extLst>
          </p:cNvPr>
          <p:cNvSpPr>
            <a:spLocks noGrp="1"/>
          </p:cNvSpPr>
          <p:nvPr>
            <p:ph type="subTitle" idx="1"/>
          </p:nvPr>
        </p:nvSpPr>
        <p:spPr>
          <a:xfrm>
            <a:off x="0" y="1469778"/>
            <a:ext cx="11625943" cy="5094092"/>
          </a:xfrm>
        </p:spPr>
        <p:txBody>
          <a:bodyPr>
            <a:normAutofit fontScale="92500" lnSpcReduction="10000"/>
          </a:bodyPr>
          <a:lstStyle/>
          <a:p>
            <a:pPr marL="342900" indent="-342900" algn="just">
              <a:lnSpc>
                <a:spcPct val="106000"/>
              </a:lnSpc>
              <a:spcAft>
                <a:spcPts val="800"/>
              </a:spcAft>
              <a:buFont typeface="Arial" panose="020B0604020202020204" pitchFamily="34" charset="0"/>
              <a:buChar char="•"/>
            </a:pPr>
            <a:r>
              <a:rPr lang="en-GB" dirty="0"/>
              <a:t>In the digital world taking classes in the classroom are reduced because of the development of the internet. These days the internet-based learning platform is huge demand in business marketing.</a:t>
            </a:r>
          </a:p>
          <a:p>
            <a:pPr marL="342900" indent="-342900" algn="just">
              <a:lnSpc>
                <a:spcPct val="106000"/>
              </a:lnSpc>
              <a:spcAft>
                <a:spcPts val="800"/>
              </a:spcAft>
              <a:buFont typeface="Arial" panose="020B0604020202020204" pitchFamily="34" charset="0"/>
              <a:buChar char="•"/>
            </a:pPr>
            <a:r>
              <a:rPr lang="en-GB" dirty="0"/>
              <a:t>Tutor management system is a project provide students an online portal to book tutor easily and at an affordable cost.</a:t>
            </a:r>
          </a:p>
          <a:p>
            <a:pPr marL="342900" indent="-342900" algn="just">
              <a:lnSpc>
                <a:spcPct val="106000"/>
              </a:lnSpc>
              <a:spcAft>
                <a:spcPts val="800"/>
              </a:spcAft>
              <a:buFont typeface="Arial" panose="020B0604020202020204" pitchFamily="34" charset="0"/>
              <a:buChar char="•"/>
            </a:pPr>
            <a:r>
              <a:rPr lang="en-GB" dirty="0"/>
              <a:t>This application shows how many tutor available at the cost so that student can select their preferable choice. By doing this student from poverty family can select the lowest fees to have tuition with a standard level of quality tutor, only qualified people can be register as tutor. In this application by selecting based on their resume and certificate.</a:t>
            </a:r>
          </a:p>
          <a:p>
            <a:pPr marL="342900" indent="-342900" algn="just">
              <a:lnSpc>
                <a:spcPct val="106000"/>
              </a:lnSpc>
              <a:spcAft>
                <a:spcPts val="800"/>
              </a:spcAft>
              <a:buFont typeface="Arial" panose="020B0604020202020204" pitchFamily="34" charset="0"/>
              <a:buChar char="•"/>
            </a:pPr>
            <a:r>
              <a:rPr lang="en-GB" dirty="0"/>
              <a:t>It includes process like registration of the student and tutor details</a:t>
            </a:r>
          </a:p>
          <a:p>
            <a:pPr marL="342900" indent="-342900" algn="just">
              <a:lnSpc>
                <a:spcPct val="106000"/>
              </a:lnSpc>
              <a:spcAft>
                <a:spcPts val="800"/>
              </a:spcAft>
              <a:buFont typeface="Arial" panose="020B0604020202020204" pitchFamily="34" charset="0"/>
              <a:buChar char="•"/>
            </a:pPr>
            <a:r>
              <a:rPr lang="en-GB" dirty="0"/>
              <a:t>As the system is online the information is globally present to everyone. This makes the system easy to handle and feasible for finding the omission with updating at the same time</a:t>
            </a:r>
          </a:p>
          <a:p>
            <a:pPr marL="342900" indent="-342900" algn="just">
              <a:lnSpc>
                <a:spcPct val="106000"/>
              </a:lnSpc>
              <a:spcAft>
                <a:spcPts val="800"/>
              </a:spcAft>
              <a:buFont typeface="Arial" panose="020B0604020202020204" pitchFamily="34" charset="0"/>
              <a:buChar char="•"/>
            </a:pPr>
            <a:endParaRPr lang="en-GB" dirty="0"/>
          </a:p>
          <a:p>
            <a:pPr marL="342900" indent="-342900" algn="just">
              <a:lnSpc>
                <a:spcPct val="106000"/>
              </a:lnSpc>
              <a:spcAft>
                <a:spcPts val="800"/>
              </a:spcAft>
              <a:buFont typeface="Arial" panose="020B0604020202020204" pitchFamily="34" charset="0"/>
              <a:buChar char="•"/>
            </a:pPr>
            <a:endParaRPr lang="en-GB" dirty="0"/>
          </a:p>
          <a:p>
            <a:pPr marL="342900" indent="-342900" algn="just">
              <a:lnSpc>
                <a:spcPct val="106000"/>
              </a:lnSpc>
              <a:spcAft>
                <a:spcPts val="800"/>
              </a:spcAft>
              <a:buFont typeface="Arial" panose="020B0604020202020204" pitchFamily="34" charset="0"/>
              <a:buChar char="•"/>
            </a:pPr>
            <a:endParaRPr lang="en-IN" dirty="0"/>
          </a:p>
        </p:txBody>
      </p:sp>
    </p:spTree>
    <p:extLst>
      <p:ext uri="{BB962C8B-B14F-4D97-AF65-F5344CB8AC3E}">
        <p14:creationId xmlns:p14="http://schemas.microsoft.com/office/powerpoint/2010/main" val="206415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E68B5-3E2C-DED8-A885-32E68B9D57BC}"/>
              </a:ext>
            </a:extLst>
          </p:cNvPr>
          <p:cNvSpPr txBox="1"/>
          <p:nvPr/>
        </p:nvSpPr>
        <p:spPr>
          <a:xfrm>
            <a:off x="1278294" y="951722"/>
            <a:ext cx="5243804" cy="550920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MODULES</a:t>
            </a:r>
          </a:p>
          <a:p>
            <a:endParaRPr lang="en-IN" sz="36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ADMIN                                                           </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LOGIN</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APPROVE TEACHERS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BLOCK/UNBLOCK TEACHERS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BLOCK/UNBLOCK STUDENTS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ADD INSTRUCTIONS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CHAT WITH TEACHERS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COMPLAINT &amp; SEND REPLY</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FEEDBACK &amp; RATING</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ADD AND MANAGE SALARY DETAILS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PAYMENT HISTORY</a:t>
            </a:r>
          </a:p>
          <a:p>
            <a:endParaRPr lang="en-IN" sz="2000" dirty="0"/>
          </a:p>
          <a:p>
            <a:endParaRPr lang="en-IN" dirty="0"/>
          </a:p>
          <a:p>
            <a:endParaRPr lang="en-IN" dirty="0"/>
          </a:p>
        </p:txBody>
      </p:sp>
      <p:sp>
        <p:nvSpPr>
          <p:cNvPr id="3" name="TextBox 2">
            <a:extLst>
              <a:ext uri="{FF2B5EF4-FFF2-40B4-BE49-F238E27FC236}">
                <a16:creationId xmlns:a16="http://schemas.microsoft.com/office/drawing/2014/main" id="{1A22AE0D-4C0B-5C38-FBDE-0D5DF5D58702}"/>
              </a:ext>
            </a:extLst>
          </p:cNvPr>
          <p:cNvSpPr txBox="1"/>
          <p:nvPr/>
        </p:nvSpPr>
        <p:spPr>
          <a:xfrm>
            <a:off x="6457866" y="1889244"/>
            <a:ext cx="5243804" cy="3847207"/>
          </a:xfrm>
          <a:prstGeom prst="rect">
            <a:avLst/>
          </a:prstGeom>
          <a:noFill/>
        </p:spPr>
        <p:txBody>
          <a:bodyPr wrap="square" rtlCol="0">
            <a:spAutoFit/>
          </a:bodyPr>
          <a:lstStyle/>
          <a:p>
            <a:pPr marL="457200" indent="-457200">
              <a:buAutoNum type="arabicPeriod" startAt="2"/>
            </a:pPr>
            <a:r>
              <a:rPr lang="en-IN" sz="2400" b="1" dirty="0">
                <a:latin typeface="Times New Roman" panose="02020603050405020304" pitchFamily="18" charset="0"/>
                <a:cs typeface="Times New Roman" panose="02020603050405020304" pitchFamily="18" charset="0"/>
              </a:rPr>
              <a:t>TEACHER</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SIGNUP</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LOGIN</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CHAT WITH ADMIN</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INSTRUCTIONS FROM ADMIN</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CHAT WITH STUDENT</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REQUEST AND APPROVE</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ADD STUDYMATERIALS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ADD TEST</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ADD AND MANAGE QUESTIONS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SALARY DETAILS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RESULT</a:t>
            </a:r>
          </a:p>
        </p:txBody>
      </p:sp>
    </p:spTree>
    <p:extLst>
      <p:ext uri="{BB962C8B-B14F-4D97-AF65-F5344CB8AC3E}">
        <p14:creationId xmlns:p14="http://schemas.microsoft.com/office/powerpoint/2010/main" val="3623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0DC21-AD3A-3ED1-11AC-8A14476702A8}"/>
              </a:ext>
            </a:extLst>
          </p:cNvPr>
          <p:cNvSpPr txBox="1"/>
          <p:nvPr/>
        </p:nvSpPr>
        <p:spPr>
          <a:xfrm>
            <a:off x="1054358" y="615820"/>
            <a:ext cx="5682343" cy="3231654"/>
          </a:xfrm>
          <a:prstGeom prst="rect">
            <a:avLst/>
          </a:prstGeom>
          <a:noFill/>
        </p:spPr>
        <p:txBody>
          <a:bodyPr wrap="square" rtlCol="0">
            <a:spAutoFit/>
          </a:bodyPr>
          <a:lstStyle/>
          <a:p>
            <a:pPr marL="457200" indent="-457200">
              <a:buAutoNum type="arabicPeriod" startAt="3"/>
            </a:pPr>
            <a:r>
              <a:rPr lang="en-IN" sz="2400" b="1" dirty="0">
                <a:latin typeface="Times New Roman" panose="02020603050405020304" pitchFamily="18" charset="0"/>
                <a:cs typeface="Times New Roman" panose="02020603050405020304" pitchFamily="18" charset="0"/>
              </a:rPr>
              <a:t>STUDENT</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SIGNUP</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LOGIN</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TEACHER AND SEND REQUEST</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SEND COMPLAINT AND VIEW REPLY</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SEND FEEDBACK AND RATING</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MATERIALS</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ATTEND EXAM</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VIEW RESULT</a:t>
            </a:r>
          </a:p>
          <a:p>
            <a:pPr marL="342900" indent="-342900">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PAYMENT</a:t>
            </a:r>
          </a:p>
        </p:txBody>
      </p:sp>
    </p:spTree>
    <p:extLst>
      <p:ext uri="{BB962C8B-B14F-4D97-AF65-F5344CB8AC3E}">
        <p14:creationId xmlns:p14="http://schemas.microsoft.com/office/powerpoint/2010/main" val="223523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D69914-1DDB-9DB2-6F67-4A9DC2FBDFDD}"/>
              </a:ext>
            </a:extLst>
          </p:cNvPr>
          <p:cNvSpPr txBox="1"/>
          <p:nvPr/>
        </p:nvSpPr>
        <p:spPr>
          <a:xfrm>
            <a:off x="895739" y="335902"/>
            <a:ext cx="10400522" cy="6827382"/>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DEVELOPMENT ENVIRONMENT</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HARDWARE SPECIFICATION</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Processor    : Intel i3 or above</a:t>
            </a:r>
          </a:p>
          <a:p>
            <a:r>
              <a:rPr lang="en-IN" sz="2400" dirty="0">
                <a:latin typeface="Times New Roman" panose="02020603050405020304" pitchFamily="18" charset="0"/>
                <a:cs typeface="Times New Roman" panose="02020603050405020304" pitchFamily="18" charset="0"/>
              </a:rPr>
              <a:t>   Hard Disk   : 512 GB and above</a:t>
            </a:r>
          </a:p>
          <a:p>
            <a:r>
              <a:rPr lang="en-IN" sz="2400" dirty="0">
                <a:latin typeface="Times New Roman" panose="02020603050405020304" pitchFamily="18" charset="0"/>
                <a:cs typeface="Times New Roman" panose="02020603050405020304" pitchFamily="18" charset="0"/>
              </a:rPr>
              <a:t>   RAM           : 4 GB or above</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SOFTWARE SPECIFICATION</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Operating System   : Windows 8 or above</a:t>
            </a:r>
          </a:p>
          <a:p>
            <a:r>
              <a:rPr lang="en-IN" sz="2400" dirty="0">
                <a:latin typeface="Times New Roman" panose="02020603050405020304" pitchFamily="18" charset="0"/>
                <a:cs typeface="Times New Roman" panose="02020603050405020304" pitchFamily="18" charset="0"/>
              </a:rPr>
              <a:t>  Front End                : HTML, CSS, Bootstrap and </a:t>
            </a:r>
            <a:r>
              <a:rPr lang="en-IN" sz="2400" dirty="0" err="1">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Back End                 : Python</a:t>
            </a:r>
          </a:p>
          <a:p>
            <a:r>
              <a:rPr lang="en-IN" sz="2400" dirty="0">
                <a:latin typeface="Times New Roman" panose="02020603050405020304" pitchFamily="18" charset="0"/>
                <a:cs typeface="Times New Roman" panose="02020603050405020304" pitchFamily="18" charset="0"/>
              </a:rPr>
              <a:t>  Framework              : Django</a:t>
            </a:r>
          </a:p>
          <a:p>
            <a:r>
              <a:rPr lang="en-IN" sz="2400" dirty="0">
                <a:latin typeface="Times New Roman" panose="02020603050405020304" pitchFamily="18" charset="0"/>
                <a:cs typeface="Times New Roman" panose="02020603050405020304" pitchFamily="18" charset="0"/>
              </a:rPr>
              <a:t>  Database                  : MySQL</a:t>
            </a:r>
          </a:p>
          <a:p>
            <a:r>
              <a:rPr lang="en-IN" sz="2400" dirty="0">
                <a:latin typeface="Times New Roman" panose="02020603050405020304" pitchFamily="18" charset="0"/>
                <a:cs typeface="Times New Roman" panose="02020603050405020304" pitchFamily="18" charset="0"/>
              </a:rPr>
              <a:t>  IDE                          : Jet </a:t>
            </a:r>
            <a:r>
              <a:rPr lang="en-IN" sz="2400" dirty="0" err="1">
                <a:latin typeface="Times New Roman" panose="02020603050405020304" pitchFamily="18" charset="0"/>
                <a:cs typeface="Times New Roman" panose="02020603050405020304" pitchFamily="18" charset="0"/>
              </a:rPr>
              <a:t>BrainsPycharm</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nSpc>
                <a:spcPct val="150000"/>
              </a:lnSpc>
              <a:spcAft>
                <a:spcPts val="800"/>
              </a:spcAft>
            </a:pPr>
            <a:r>
              <a:rPr lang="en-IN" sz="2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6076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F1C0D2-B6ED-8C5F-C60E-D3C3AE2433F1}"/>
              </a:ext>
            </a:extLst>
          </p:cNvPr>
          <p:cNvSpPr txBox="1"/>
          <p:nvPr/>
        </p:nvSpPr>
        <p:spPr>
          <a:xfrm>
            <a:off x="634482" y="447869"/>
            <a:ext cx="6120881" cy="707886"/>
          </a:xfrm>
          <a:prstGeom prst="rect">
            <a:avLst/>
          </a:prstGeom>
          <a:noFill/>
        </p:spPr>
        <p:txBody>
          <a:bodyPr wrap="square" rtlCol="0">
            <a:spAutoFit/>
          </a:bodyPr>
          <a:lstStyle/>
          <a:p>
            <a:r>
              <a:rPr lang="en-IN" sz="4000" dirty="0"/>
              <a:t>Product Plan</a:t>
            </a:r>
            <a:endParaRPr lang="en-IN" sz="4000"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B08F668-F550-A600-AE27-67B27ECFEC66}"/>
              </a:ext>
            </a:extLst>
          </p:cNvPr>
          <p:cNvGraphicFramePr>
            <a:graphicFrameLocks noGrp="1"/>
          </p:cNvGraphicFramePr>
          <p:nvPr/>
        </p:nvGraphicFramePr>
        <p:xfrm>
          <a:off x="1035698" y="1670180"/>
          <a:ext cx="208280" cy="365760"/>
        </p:xfrm>
        <a:graphic>
          <a:graphicData uri="http://schemas.openxmlformats.org/drawingml/2006/table">
            <a:tbl>
              <a:tblPr/>
              <a:tblGrid>
                <a:gridCol w="208280">
                  <a:extLst>
                    <a:ext uri="{9D8B030D-6E8A-4147-A177-3AD203B41FA5}">
                      <a16:colId xmlns:a16="http://schemas.microsoft.com/office/drawing/2014/main" val="3669128052"/>
                    </a:ext>
                  </a:extLst>
                </a:gridCol>
              </a:tblGrid>
              <a:tr h="0">
                <a:tc>
                  <a:txBody>
                    <a:bodyPr/>
                    <a:lstStyle/>
                    <a:p>
                      <a:endParaRPr lang="en-IN" dirty="0"/>
                    </a:p>
                  </a:txBody>
                  <a:tcPr>
                    <a:lnL w="12700" cmpd="sng">
                      <a:solidFill>
                        <a:srgbClr val="002060"/>
                      </a:solidFill>
                      <a:prstDash val="solid"/>
                    </a:lnL>
                    <a:lnR w="12700" cmpd="sng">
                      <a:solidFill>
                        <a:srgbClr val="002060"/>
                      </a:solidFill>
                      <a:prstDash val="solid"/>
                    </a:lnR>
                    <a:lnT w="12700" cmpd="sng">
                      <a:solidFill>
                        <a:srgbClr val="002060"/>
                      </a:solidFill>
                      <a:prstDash val="solid"/>
                    </a:lnT>
                    <a:lnB w="12700" cmpd="sng">
                      <a:solidFill>
                        <a:srgbClr val="002060"/>
                      </a:solidFill>
                      <a:prstDash val="solid"/>
                    </a:lnB>
                  </a:tcPr>
                </a:tc>
                <a:extLst>
                  <a:ext uri="{0D108BD9-81ED-4DB2-BD59-A6C34878D82A}">
                    <a16:rowId xmlns:a16="http://schemas.microsoft.com/office/drawing/2014/main" val="2835388498"/>
                  </a:ext>
                </a:extLst>
              </a:tr>
            </a:tbl>
          </a:graphicData>
        </a:graphic>
      </p:graphicFrame>
      <p:graphicFrame>
        <p:nvGraphicFramePr>
          <p:cNvPr id="3" name="Table 2">
            <a:extLst>
              <a:ext uri="{FF2B5EF4-FFF2-40B4-BE49-F238E27FC236}">
                <a16:creationId xmlns:a16="http://schemas.microsoft.com/office/drawing/2014/main" id="{C0839BB1-19B9-90F5-E085-529B0B3EC13B}"/>
              </a:ext>
            </a:extLst>
          </p:cNvPr>
          <p:cNvGraphicFramePr>
            <a:graphicFrameLocks noGrp="1"/>
          </p:cNvGraphicFramePr>
          <p:nvPr>
            <p:extLst>
              <p:ext uri="{D42A27DB-BD31-4B8C-83A1-F6EECF244321}">
                <p14:modId xmlns:p14="http://schemas.microsoft.com/office/powerpoint/2010/main" val="2845403947"/>
              </p:ext>
            </p:extLst>
          </p:nvPr>
        </p:nvGraphicFramePr>
        <p:xfrm>
          <a:off x="806394" y="1547329"/>
          <a:ext cx="9314069" cy="2479770"/>
        </p:xfrm>
        <a:graphic>
          <a:graphicData uri="http://schemas.openxmlformats.org/drawingml/2006/table">
            <a:tbl>
              <a:tblPr firstRow="1" bandRow="1">
                <a:tableStyleId>{22838BEF-8BB2-4498-84A7-C5851F593DF1}</a:tableStyleId>
              </a:tblPr>
              <a:tblGrid>
                <a:gridCol w="1548881">
                  <a:extLst>
                    <a:ext uri="{9D8B030D-6E8A-4147-A177-3AD203B41FA5}">
                      <a16:colId xmlns:a16="http://schemas.microsoft.com/office/drawing/2014/main" val="4219483814"/>
                    </a:ext>
                  </a:extLst>
                </a:gridCol>
                <a:gridCol w="1552872">
                  <a:extLst>
                    <a:ext uri="{9D8B030D-6E8A-4147-A177-3AD203B41FA5}">
                      <a16:colId xmlns:a16="http://schemas.microsoft.com/office/drawing/2014/main" val="1130021668"/>
                    </a:ext>
                  </a:extLst>
                </a:gridCol>
                <a:gridCol w="1553079">
                  <a:extLst>
                    <a:ext uri="{9D8B030D-6E8A-4147-A177-3AD203B41FA5}">
                      <a16:colId xmlns:a16="http://schemas.microsoft.com/office/drawing/2014/main" val="2164226894"/>
                    </a:ext>
                  </a:extLst>
                </a:gridCol>
                <a:gridCol w="1553079">
                  <a:extLst>
                    <a:ext uri="{9D8B030D-6E8A-4147-A177-3AD203B41FA5}">
                      <a16:colId xmlns:a16="http://schemas.microsoft.com/office/drawing/2014/main" val="2366219660"/>
                    </a:ext>
                  </a:extLst>
                </a:gridCol>
                <a:gridCol w="1553079">
                  <a:extLst>
                    <a:ext uri="{9D8B030D-6E8A-4147-A177-3AD203B41FA5}">
                      <a16:colId xmlns:a16="http://schemas.microsoft.com/office/drawing/2014/main" val="3143357169"/>
                    </a:ext>
                  </a:extLst>
                </a:gridCol>
                <a:gridCol w="1553079">
                  <a:extLst>
                    <a:ext uri="{9D8B030D-6E8A-4147-A177-3AD203B41FA5}">
                      <a16:colId xmlns:a16="http://schemas.microsoft.com/office/drawing/2014/main" val="4074959089"/>
                    </a:ext>
                  </a:extLst>
                </a:gridCol>
              </a:tblGrid>
              <a:tr h="613230">
                <a:tc>
                  <a:txBody>
                    <a:bodyPr/>
                    <a:lstStyle/>
                    <a:p>
                      <a:pPr algn="ctr"/>
                      <a:r>
                        <a:rPr lang="en-IN" dirty="0">
                          <a:solidFill>
                            <a:schemeClr val="tx1"/>
                          </a:solidFill>
                        </a:rPr>
                        <a:t>ID</a:t>
                      </a:r>
                    </a:p>
                  </a:txBody>
                  <a:tcPr/>
                </a:tc>
                <a:tc>
                  <a:txBody>
                    <a:bodyPr/>
                    <a:lstStyle/>
                    <a:p>
                      <a:pPr algn="ctr"/>
                      <a:r>
                        <a:rPr lang="en-IN" dirty="0">
                          <a:solidFill>
                            <a:schemeClr val="tx1"/>
                          </a:solidFill>
                        </a:rPr>
                        <a:t>TASK NAME</a:t>
                      </a:r>
                    </a:p>
                  </a:txBody>
                  <a:tcPr/>
                </a:tc>
                <a:tc>
                  <a:txBody>
                    <a:bodyPr/>
                    <a:lstStyle/>
                    <a:p>
                      <a:pPr algn="ctr"/>
                      <a:r>
                        <a:rPr lang="en-IN" dirty="0">
                          <a:solidFill>
                            <a:schemeClr val="tx1"/>
                          </a:solidFill>
                        </a:rPr>
                        <a:t>START DATE</a:t>
                      </a:r>
                    </a:p>
                  </a:txBody>
                  <a:tcPr/>
                </a:tc>
                <a:tc>
                  <a:txBody>
                    <a:bodyPr/>
                    <a:lstStyle/>
                    <a:p>
                      <a:pPr algn="ctr"/>
                      <a:r>
                        <a:rPr lang="en-IN" dirty="0">
                          <a:solidFill>
                            <a:schemeClr val="tx1"/>
                          </a:solidFill>
                        </a:rPr>
                        <a:t>END DATE</a:t>
                      </a:r>
                    </a:p>
                  </a:txBody>
                  <a:tcPr/>
                </a:tc>
                <a:tc>
                  <a:txBody>
                    <a:bodyPr/>
                    <a:lstStyle/>
                    <a:p>
                      <a:pPr algn="ctr"/>
                      <a:r>
                        <a:rPr lang="en-IN" dirty="0">
                          <a:solidFill>
                            <a:schemeClr val="tx1"/>
                          </a:solidFill>
                        </a:rPr>
                        <a:t>PROJECT HOURS</a:t>
                      </a:r>
                    </a:p>
                  </a:txBody>
                  <a:tcPr/>
                </a:tc>
                <a:tc>
                  <a:txBody>
                    <a:bodyPr/>
                    <a:lstStyle/>
                    <a:p>
                      <a:pPr algn="ctr"/>
                      <a:r>
                        <a:rPr lang="en-IN" dirty="0">
                          <a:solidFill>
                            <a:schemeClr val="tx1"/>
                          </a:solidFill>
                        </a:rPr>
                        <a:t>STATUS</a:t>
                      </a:r>
                    </a:p>
                  </a:txBody>
                  <a:tcPr anchor="ctr"/>
                </a:tc>
                <a:extLst>
                  <a:ext uri="{0D108BD9-81ED-4DB2-BD59-A6C34878D82A}">
                    <a16:rowId xmlns:a16="http://schemas.microsoft.com/office/drawing/2014/main" val="58847905"/>
                  </a:ext>
                </a:extLst>
              </a:tr>
              <a:tr h="613230">
                <a:tc>
                  <a:txBody>
                    <a:bodyPr/>
                    <a:lstStyle/>
                    <a:p>
                      <a:pPr algn="ctr"/>
                      <a:r>
                        <a:rPr lang="en-IN" dirty="0"/>
                        <a:t>1</a:t>
                      </a:r>
                    </a:p>
                  </a:txBody>
                  <a:tcPr/>
                </a:tc>
                <a:tc>
                  <a:txBody>
                    <a:bodyPr/>
                    <a:lstStyle/>
                    <a:p>
                      <a:pPr algn="ctr"/>
                      <a:r>
                        <a:rPr lang="en-IN" dirty="0"/>
                        <a:t>Sprint 1</a:t>
                      </a:r>
                    </a:p>
                  </a:txBody>
                  <a:tcPr/>
                </a:tc>
                <a:tc>
                  <a:txBody>
                    <a:bodyPr/>
                    <a:lstStyle/>
                    <a:p>
                      <a:pPr algn="ctr"/>
                      <a:r>
                        <a:rPr lang="en-US" dirty="0"/>
                        <a:t>15/09/2023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12/10/2023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13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Planned</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25235066"/>
                  </a:ext>
                </a:extLst>
              </a:tr>
              <a:tr h="613230">
                <a:tc>
                  <a:txBody>
                    <a:bodyPr/>
                    <a:lstStyle/>
                    <a:p>
                      <a:pPr algn="ctr"/>
                      <a:r>
                        <a:rPr lang="en-IN" dirty="0"/>
                        <a:t> 2</a:t>
                      </a:r>
                    </a:p>
                  </a:txBody>
                  <a:tcPr/>
                </a:tc>
                <a:tc>
                  <a:txBody>
                    <a:bodyPr/>
                    <a:lstStyle/>
                    <a:p>
                      <a:pPr algn="ctr"/>
                      <a:r>
                        <a:rPr lang="en-IN" dirty="0"/>
                        <a:t>Sprint 2</a:t>
                      </a:r>
                    </a:p>
                  </a:txBody>
                  <a:tcPr/>
                </a:tc>
                <a:tc>
                  <a:txBody>
                    <a:bodyPr/>
                    <a:lstStyle/>
                    <a:p>
                      <a:pPr algn="ctr"/>
                      <a:r>
                        <a:rPr lang="en-US" dirty="0"/>
                        <a:t>13/10/2023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03/11/2023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14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Planned</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17167163"/>
                  </a:ext>
                </a:extLst>
              </a:tr>
              <a:tr h="613230">
                <a:tc>
                  <a:txBody>
                    <a:bodyPr/>
                    <a:lstStyle/>
                    <a:p>
                      <a:pPr algn="ctr"/>
                      <a:r>
                        <a:rPr lang="en-IN" dirty="0"/>
                        <a:t>  3</a:t>
                      </a:r>
                    </a:p>
                  </a:txBody>
                  <a:tcPr/>
                </a:tc>
                <a:tc>
                  <a:txBody>
                    <a:bodyPr/>
                    <a:lstStyle/>
                    <a:p>
                      <a:pPr algn="ctr"/>
                      <a:r>
                        <a:rPr lang="en-IN" dirty="0"/>
                        <a:t>Sprint 3</a:t>
                      </a:r>
                    </a:p>
                  </a:txBody>
                  <a:tcPr/>
                </a:tc>
                <a:tc>
                  <a:txBody>
                    <a:bodyPr/>
                    <a:lstStyle/>
                    <a:p>
                      <a:pPr algn="ctr"/>
                      <a:r>
                        <a:rPr lang="en-US" dirty="0"/>
                        <a:t>08/11/2023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30/11/2023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14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Planned</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86072604"/>
                  </a:ext>
                </a:extLst>
              </a:tr>
            </a:tbl>
          </a:graphicData>
        </a:graphic>
      </p:graphicFrame>
    </p:spTree>
    <p:extLst>
      <p:ext uri="{BB962C8B-B14F-4D97-AF65-F5344CB8AC3E}">
        <p14:creationId xmlns:p14="http://schemas.microsoft.com/office/powerpoint/2010/main" val="293870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0363B-D30A-08C7-69FA-D1D9E5499471}"/>
              </a:ext>
            </a:extLst>
          </p:cNvPr>
          <p:cNvSpPr txBox="1"/>
          <p:nvPr/>
        </p:nvSpPr>
        <p:spPr>
          <a:xfrm>
            <a:off x="270588" y="410547"/>
            <a:ext cx="11653934" cy="707886"/>
          </a:xfrm>
          <a:prstGeom prst="rect">
            <a:avLst/>
          </a:prstGeom>
          <a:noFill/>
        </p:spPr>
        <p:txBody>
          <a:bodyPr wrap="square" rtlCol="0">
            <a:spAutoFit/>
          </a:bodyPr>
          <a:lstStyle/>
          <a:p>
            <a:r>
              <a:rPr lang="en-IN" sz="4000" dirty="0"/>
              <a:t>Product Backlog</a:t>
            </a:r>
            <a:endParaRPr lang="en-IN" sz="4000"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C50E0684-F5E6-4B15-9FF9-57060AAA5F64}"/>
              </a:ext>
            </a:extLst>
          </p:cNvPr>
          <p:cNvGraphicFramePr>
            <a:graphicFrameLocks noGrp="1"/>
          </p:cNvGraphicFramePr>
          <p:nvPr>
            <p:extLst>
              <p:ext uri="{D42A27DB-BD31-4B8C-83A1-F6EECF244321}">
                <p14:modId xmlns:p14="http://schemas.microsoft.com/office/powerpoint/2010/main" val="2941689566"/>
              </p:ext>
            </p:extLst>
          </p:nvPr>
        </p:nvGraphicFramePr>
        <p:xfrm>
          <a:off x="838200" y="1825625"/>
          <a:ext cx="10922601" cy="4682869"/>
        </p:xfrm>
        <a:graphic>
          <a:graphicData uri="http://schemas.openxmlformats.org/drawingml/2006/table">
            <a:tbl>
              <a:tblPr>
                <a:tableStyleId>{69CF1AB2-1976-4502-BF36-3FF5EA218861}</a:tableStyleId>
              </a:tblPr>
              <a:tblGrid>
                <a:gridCol w="1251801">
                  <a:extLst>
                    <a:ext uri="{9D8B030D-6E8A-4147-A177-3AD203B41FA5}">
                      <a16:colId xmlns:a16="http://schemas.microsoft.com/office/drawing/2014/main" val="1882954821"/>
                    </a:ext>
                  </a:extLst>
                </a:gridCol>
                <a:gridCol w="2524467">
                  <a:extLst>
                    <a:ext uri="{9D8B030D-6E8A-4147-A177-3AD203B41FA5}">
                      <a16:colId xmlns:a16="http://schemas.microsoft.com/office/drawing/2014/main" val="3492362338"/>
                    </a:ext>
                  </a:extLst>
                </a:gridCol>
                <a:gridCol w="1268833">
                  <a:extLst>
                    <a:ext uri="{9D8B030D-6E8A-4147-A177-3AD203B41FA5}">
                      <a16:colId xmlns:a16="http://schemas.microsoft.com/office/drawing/2014/main" val="3003330125"/>
                    </a:ext>
                  </a:extLst>
                </a:gridCol>
                <a:gridCol w="1321067">
                  <a:extLst>
                    <a:ext uri="{9D8B030D-6E8A-4147-A177-3AD203B41FA5}">
                      <a16:colId xmlns:a16="http://schemas.microsoft.com/office/drawing/2014/main" val="3588320381"/>
                    </a:ext>
                  </a:extLst>
                </a:gridCol>
                <a:gridCol w="2334200">
                  <a:extLst>
                    <a:ext uri="{9D8B030D-6E8A-4147-A177-3AD203B41FA5}">
                      <a16:colId xmlns:a16="http://schemas.microsoft.com/office/drawing/2014/main" val="2908721682"/>
                    </a:ext>
                  </a:extLst>
                </a:gridCol>
                <a:gridCol w="2222233">
                  <a:extLst>
                    <a:ext uri="{9D8B030D-6E8A-4147-A177-3AD203B41FA5}">
                      <a16:colId xmlns:a16="http://schemas.microsoft.com/office/drawing/2014/main" val="1721508867"/>
                    </a:ext>
                  </a:extLst>
                </a:gridCol>
              </a:tblGrid>
              <a:tr h="954267">
                <a:tc>
                  <a:txBody>
                    <a:bodyPr/>
                    <a:lstStyle/>
                    <a:p>
                      <a:pPr marL="68580"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8580"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ID</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PRIORITY</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SIZE</a:t>
                      </a:r>
                      <a:endParaRPr sz="1900" u="none" strike="noStrike" cap="none" dirty="0">
                        <a:solidFill>
                          <a:schemeClr val="tx1"/>
                        </a:solidFil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a:t>
                      </a:r>
                      <a:r>
                        <a:rPr lang="en" sz="2100" b="1" u="none" strike="noStrike" cap="none" dirty="0">
                          <a:solidFill>
                            <a:schemeClr val="tx1"/>
                          </a:solidFill>
                        </a:rPr>
                        <a:t>Hours</a:t>
                      </a:r>
                      <a:r>
                        <a:rPr lang="en" sz="2100" b="1" u="none" strike="noStrike" cap="none" dirty="0">
                          <a:solidFill>
                            <a:schemeClr val="tx1"/>
                          </a:solidFill>
                          <a:sym typeface="Arial"/>
                        </a:rPr>
                        <a:t>)</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SPRINT</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STATUS</a:t>
                      </a:r>
                      <a:endParaRPr sz="2100" b="1"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1"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1" u="none" strike="noStrike" cap="none" dirty="0">
                          <a:solidFill>
                            <a:schemeClr val="tx1"/>
                          </a:solidFill>
                          <a:sym typeface="Arial"/>
                        </a:rPr>
                        <a:t>NAME</a:t>
                      </a:r>
                      <a:endParaRPr sz="2100" b="1" u="none" strike="noStrike" cap="none" dirty="0">
                        <a:solidFill>
                          <a:schemeClr val="tx1"/>
                        </a:solidFill>
                        <a:latin typeface="Arial"/>
                        <a:ea typeface="Arial"/>
                        <a:cs typeface="Arial"/>
                        <a:sym typeface="Arial"/>
                      </a:endParaRPr>
                    </a:p>
                  </a:txBody>
                  <a:tcPr marL="77700" marR="77700" marT="38867" marB="38867"/>
                </a:tc>
                <a:extLst>
                  <a:ext uri="{0D108BD9-81ED-4DB2-BD59-A6C34878D82A}">
                    <a16:rowId xmlns:a16="http://schemas.microsoft.com/office/drawing/2014/main" val="3455651720"/>
                  </a:ext>
                </a:extLst>
              </a:tr>
              <a:tr h="629033">
                <a:tc>
                  <a:txBody>
                    <a:bodyPr/>
                    <a:lstStyle/>
                    <a:p>
                      <a:pPr marL="68580" marR="0" lvl="0" indent="0" algn="l" rtl="0">
                        <a:lnSpc>
                          <a:spcPct val="78750"/>
                        </a:lnSpc>
                        <a:spcBef>
                          <a:spcPts val="0"/>
                        </a:spcBef>
                        <a:spcAft>
                          <a:spcPts val="0"/>
                        </a:spcAft>
                        <a:buClr>
                          <a:srgbClr val="000000"/>
                        </a:buClr>
                        <a:buSzPts val="1600"/>
                        <a:buFont typeface="Arial"/>
                        <a:buNone/>
                      </a:pPr>
                      <a:endParaRPr sz="2100" b="0" u="none" strike="noStrike" cap="none" dirty="0">
                        <a:solidFill>
                          <a:srgbClr val="000000"/>
                        </a:solidFill>
                        <a:sym typeface="Arial"/>
                      </a:endParaRPr>
                    </a:p>
                    <a:p>
                      <a:pPr marL="68580" marR="0" lvl="0" indent="0" algn="l" rtl="0">
                        <a:lnSpc>
                          <a:spcPct val="78750"/>
                        </a:lnSpc>
                        <a:spcBef>
                          <a:spcPts val="0"/>
                        </a:spcBef>
                        <a:spcAft>
                          <a:spcPts val="0"/>
                        </a:spcAft>
                        <a:buClr>
                          <a:srgbClr val="000000"/>
                        </a:buClr>
                        <a:buSzPts val="1600"/>
                        <a:buFont typeface="Arial"/>
                        <a:buNone/>
                      </a:pPr>
                      <a:r>
                        <a:rPr lang="en" sz="2100" b="0" u="none" strike="noStrike" cap="none" dirty="0">
                          <a:solidFill>
                            <a:srgbClr val="000000"/>
                          </a:solidFill>
                          <a:sym typeface="Arial"/>
                        </a:rPr>
                        <a:t>1</a:t>
                      </a:r>
                      <a:endParaRPr sz="2100" b="0" u="none" strike="noStrike" cap="none" dirty="0">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dirty="0">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dirty="0">
                          <a:sym typeface="Arial"/>
                        </a:rPr>
                        <a:t>Medium</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sym typeface="Arial"/>
                        </a:rPr>
                        <a:t>8</a:t>
                      </a:r>
                      <a:endParaRPr sz="2100" b="0" u="none" strike="noStrike" cap="none" dirty="0">
                        <a:latin typeface="+mn-lt"/>
                        <a:ea typeface="Arial"/>
                        <a:cs typeface="Arial"/>
                        <a:sym typeface="Arial"/>
                      </a:endParaRPr>
                    </a:p>
                  </a:txBody>
                  <a:tcPr marL="77700" marR="77700" marT="38867" marB="38867"/>
                </a:tc>
                <a:tc rowSpan="2">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endParaRPr lang="en" sz="2100" b="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sym typeface="Arial"/>
                        </a:rPr>
                        <a:t>1</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a:t>Planned</a:t>
                      </a:r>
                      <a:endParaRPr sz="2100" b="0" u="none" strike="noStrike" cap="none">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a:sym typeface="Arial"/>
                        </a:rPr>
                        <a:t>Registration</a:t>
                      </a:r>
                      <a:endParaRPr sz="2100" b="0" u="none" strike="noStrike" cap="none">
                        <a:latin typeface="+mn-lt"/>
                        <a:ea typeface="Arial"/>
                        <a:cs typeface="Arial"/>
                        <a:sym typeface="Arial"/>
                      </a:endParaRPr>
                    </a:p>
                  </a:txBody>
                  <a:tcPr marL="77700" marR="77700" marT="38867" marB="38867"/>
                </a:tc>
                <a:extLst>
                  <a:ext uri="{0D108BD9-81ED-4DB2-BD59-A6C34878D82A}">
                    <a16:rowId xmlns:a16="http://schemas.microsoft.com/office/drawing/2014/main" val="869646321"/>
                  </a:ext>
                </a:extLst>
              </a:tr>
              <a:tr h="596656">
                <a:tc>
                  <a:txBody>
                    <a:bodyPr/>
                    <a:lstStyle/>
                    <a:p>
                      <a:pPr marL="68580" marR="0" lvl="0" indent="0" algn="l" rtl="0">
                        <a:lnSpc>
                          <a:spcPct val="78750"/>
                        </a:lnSpc>
                        <a:spcBef>
                          <a:spcPts val="0"/>
                        </a:spcBef>
                        <a:spcAft>
                          <a:spcPts val="0"/>
                        </a:spcAft>
                        <a:buClr>
                          <a:srgbClr val="000000"/>
                        </a:buClr>
                        <a:buSzPts val="1600"/>
                        <a:buFont typeface="Arial"/>
                        <a:buNone/>
                      </a:pPr>
                      <a:endParaRPr sz="2100" b="0" u="none" strike="noStrike" cap="none" dirty="0">
                        <a:solidFill>
                          <a:srgbClr val="000000"/>
                        </a:solidFill>
                        <a:sym typeface="Arial"/>
                      </a:endParaRPr>
                    </a:p>
                    <a:p>
                      <a:pPr marL="68580" marR="0" lvl="0" indent="0" algn="l" rtl="0">
                        <a:lnSpc>
                          <a:spcPct val="78750"/>
                        </a:lnSpc>
                        <a:spcBef>
                          <a:spcPts val="0"/>
                        </a:spcBef>
                        <a:spcAft>
                          <a:spcPts val="0"/>
                        </a:spcAft>
                        <a:buClr>
                          <a:srgbClr val="000000"/>
                        </a:buClr>
                        <a:buSzPts val="1600"/>
                        <a:buFont typeface="Arial"/>
                        <a:buNone/>
                      </a:pPr>
                      <a:r>
                        <a:rPr lang="en" sz="2100" b="0" u="none" strike="noStrike" cap="none" dirty="0">
                          <a:solidFill>
                            <a:srgbClr val="000000"/>
                          </a:solidFill>
                          <a:sym typeface="Arial"/>
                        </a:rPr>
                        <a:t>2</a:t>
                      </a:r>
                      <a:endParaRPr sz="2100" b="0" u="none" strike="noStrike" cap="none" dirty="0">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dirty="0">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dirty="0">
                          <a:sym typeface="Arial"/>
                        </a:rPr>
                        <a:t>Medium</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sym typeface="Arial"/>
                        </a:rPr>
                        <a:t>4</a:t>
                      </a:r>
                      <a:endParaRPr sz="2100" b="0" u="none" strike="noStrike" cap="none" dirty="0">
                        <a:latin typeface="+mn-lt"/>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a:t>Planned</a:t>
                      </a:r>
                      <a:endParaRPr sz="2100" b="0" u="none" strike="noStrike" cap="none">
                        <a:latin typeface="+mn-lt"/>
                        <a:ea typeface="Arial"/>
                        <a:cs typeface="Arial"/>
                        <a:sym typeface="Arial"/>
                      </a:endParaRPr>
                    </a:p>
                  </a:txBody>
                  <a:tcPr marL="77700" marR="77700" marT="38867" marB="38867"/>
                </a:tc>
                <a:tc>
                  <a:txBody>
                    <a:bodyPr/>
                    <a:lstStyle/>
                    <a:p>
                      <a:pPr marL="67945" marR="0" lvl="0" indent="0" algn="l" rtl="0">
                        <a:lnSpc>
                          <a:spcPct val="78750"/>
                        </a:lnSpc>
                        <a:spcBef>
                          <a:spcPts val="0"/>
                        </a:spcBef>
                        <a:spcAft>
                          <a:spcPts val="0"/>
                        </a:spcAft>
                        <a:buClr>
                          <a:srgbClr val="000000"/>
                        </a:buClr>
                        <a:buSzPts val="1600"/>
                        <a:buFont typeface="Arial"/>
                        <a:buNone/>
                      </a:pPr>
                      <a:endParaRPr sz="2100" b="0" u="none" strike="noStrike" cap="none">
                        <a:sym typeface="Arial"/>
                      </a:endParaRPr>
                    </a:p>
                    <a:p>
                      <a:pPr marL="67945" marR="0" lvl="0" indent="0" algn="l" rtl="0">
                        <a:lnSpc>
                          <a:spcPct val="78750"/>
                        </a:lnSpc>
                        <a:spcBef>
                          <a:spcPts val="0"/>
                        </a:spcBef>
                        <a:spcAft>
                          <a:spcPts val="0"/>
                        </a:spcAft>
                        <a:buClr>
                          <a:srgbClr val="000000"/>
                        </a:buClr>
                        <a:buSzPts val="1600"/>
                        <a:buFont typeface="Arial"/>
                        <a:buNone/>
                      </a:pPr>
                      <a:r>
                        <a:rPr lang="en" sz="2100" b="0" u="none" strike="noStrike" cap="none">
                          <a:sym typeface="Arial"/>
                        </a:rPr>
                        <a:t>Login</a:t>
                      </a:r>
                      <a:endParaRPr sz="2100" b="0" u="none" strike="noStrike" cap="none">
                        <a:latin typeface="+mn-lt"/>
                        <a:ea typeface="Arial"/>
                        <a:cs typeface="Arial"/>
                        <a:sym typeface="Arial"/>
                      </a:endParaRPr>
                    </a:p>
                  </a:txBody>
                  <a:tcPr marL="77700" marR="77700" marT="38867" marB="38867"/>
                </a:tc>
                <a:extLst>
                  <a:ext uri="{0D108BD9-81ED-4DB2-BD59-A6C34878D82A}">
                    <a16:rowId xmlns:a16="http://schemas.microsoft.com/office/drawing/2014/main" val="2013094276"/>
                  </a:ext>
                </a:extLst>
              </a:tr>
              <a:tr h="727973">
                <a:tc>
                  <a:txBody>
                    <a:bodyPr/>
                    <a:lstStyle/>
                    <a:p>
                      <a:pPr marL="68580" marR="0" lvl="0" indent="0" algn="l" rtl="0">
                        <a:lnSpc>
                          <a:spcPct val="100000"/>
                        </a:lnSpc>
                        <a:spcBef>
                          <a:spcPts val="0"/>
                        </a:spcBef>
                        <a:spcAft>
                          <a:spcPts val="0"/>
                        </a:spcAft>
                        <a:buClr>
                          <a:srgbClr val="000000"/>
                        </a:buClr>
                        <a:buSzPts val="1600"/>
                        <a:buFont typeface="Arial"/>
                        <a:buNone/>
                      </a:pPr>
                      <a:r>
                        <a:rPr lang="en" sz="2100" b="0" u="none" strike="noStrike" cap="none">
                          <a:solidFill>
                            <a:srgbClr val="000000"/>
                          </a:solidFill>
                          <a:sym typeface="Arial"/>
                        </a:rPr>
                        <a:t>3</a:t>
                      </a:r>
                      <a:endParaRPr sz="2100" b="0" u="none" strike="noStrike" cap="none">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sym typeface="Arial"/>
                        </a:rPr>
                        <a:t>High</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sym typeface="Arial"/>
                        </a:rPr>
                        <a:t>10</a:t>
                      </a:r>
                      <a:endParaRPr sz="2100" b="0" u="none" strike="noStrike" cap="none" dirty="0">
                        <a:latin typeface="+mn-lt"/>
                        <a:ea typeface="Arial"/>
                        <a:cs typeface="Arial"/>
                        <a:sym typeface="Arial"/>
                      </a:endParaRPr>
                    </a:p>
                  </a:txBody>
                  <a:tcPr marL="77700" marR="77700" marT="38867" marB="38867"/>
                </a:tc>
                <a:tc rowSpan="2">
                  <a:txBody>
                    <a:bodyPr/>
                    <a:lstStyle/>
                    <a:p>
                      <a:pPr marL="67945" marR="0" lvl="0" indent="0" algn="ctr" rtl="0">
                        <a:lnSpc>
                          <a:spcPct val="100000"/>
                        </a:lnSpc>
                        <a:spcBef>
                          <a:spcPts val="0"/>
                        </a:spcBef>
                        <a:spcAft>
                          <a:spcPts val="0"/>
                        </a:spcAft>
                        <a:buClr>
                          <a:srgbClr val="000000"/>
                        </a:buClr>
                        <a:buSzPts val="1600"/>
                        <a:buFont typeface="Arial"/>
                        <a:buNone/>
                      </a:pPr>
                      <a:endParaRPr lang="en" sz="2100" b="0" u="none" strike="noStrike" cap="none" dirty="0">
                        <a:sym typeface="Arial"/>
                      </a:endParaRPr>
                    </a:p>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sym typeface="Arial"/>
                        </a:rPr>
                        <a:t>2</a:t>
                      </a:r>
                      <a:endParaRPr sz="1900" b="0" u="none" strike="noStrike" cap="none" dirty="0">
                        <a:latin typeface="+mn-lt"/>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IN" sz="2100" b="0" u="none" strike="noStrike" cap="none" dirty="0">
                          <a:sym typeface="Arial"/>
                        </a:rPr>
                        <a:t>Planned</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sym typeface="Arial"/>
                        </a:rPr>
                        <a:t>Table Design</a:t>
                      </a:r>
                      <a:endParaRPr sz="2100" b="0" u="none" strike="noStrike" cap="none">
                        <a:latin typeface="+mn-lt"/>
                        <a:ea typeface="Arial"/>
                        <a:cs typeface="Arial"/>
                        <a:sym typeface="Arial"/>
                      </a:endParaRPr>
                    </a:p>
                  </a:txBody>
                  <a:tcPr marL="77700" marR="77700" marT="38867" marB="38867"/>
                </a:tc>
                <a:extLst>
                  <a:ext uri="{0D108BD9-81ED-4DB2-BD59-A6C34878D82A}">
                    <a16:rowId xmlns:a16="http://schemas.microsoft.com/office/drawing/2014/main" val="2778273638"/>
                  </a:ext>
                </a:extLst>
              </a:tr>
              <a:tr h="548400">
                <a:tc>
                  <a:txBody>
                    <a:bodyPr/>
                    <a:lstStyle/>
                    <a:p>
                      <a:pPr marL="68580" marR="0" lvl="0" indent="0" algn="l" rtl="0">
                        <a:lnSpc>
                          <a:spcPct val="100000"/>
                        </a:lnSpc>
                        <a:spcBef>
                          <a:spcPts val="0"/>
                        </a:spcBef>
                        <a:spcAft>
                          <a:spcPts val="0"/>
                        </a:spcAft>
                        <a:buClr>
                          <a:srgbClr val="000000"/>
                        </a:buClr>
                        <a:buSzPts val="1600"/>
                        <a:buFont typeface="Arial"/>
                        <a:buNone/>
                      </a:pPr>
                      <a:r>
                        <a:rPr lang="en" sz="2100" b="0" u="none" strike="noStrike" cap="none">
                          <a:solidFill>
                            <a:srgbClr val="000000"/>
                          </a:solidFill>
                          <a:sym typeface="Arial"/>
                        </a:rPr>
                        <a:t>4</a:t>
                      </a:r>
                      <a:endParaRPr sz="2100" b="0" u="none" strike="noStrike" cap="none">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sym typeface="Arial"/>
                        </a:rPr>
                        <a:t>High</a:t>
                      </a:r>
                      <a:endParaRPr sz="1900" b="0" u="none" strike="noStrike" cap="none" dirty="0">
                        <a:latin typeface="+mn-lt"/>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sym typeface="Arial"/>
                        </a:rPr>
                        <a:t>9</a:t>
                      </a:r>
                      <a:endParaRPr sz="2100" b="0" u="none" strike="noStrike" cap="none" dirty="0">
                        <a:latin typeface="+mn-lt"/>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sym typeface="Arial"/>
                        </a:rPr>
                        <a:t>Planned</a:t>
                      </a:r>
                      <a:endParaRPr sz="1900" b="0" u="none" strike="noStrike" cap="none" dirty="0">
                        <a:latin typeface="+mn-lt"/>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sym typeface="Arial"/>
                        </a:rPr>
                        <a:t>Coding</a:t>
                      </a:r>
                      <a:endParaRPr sz="2100" b="0" u="none" strike="noStrike" cap="none">
                        <a:latin typeface="+mn-lt"/>
                        <a:ea typeface="Arial"/>
                        <a:cs typeface="Arial"/>
                        <a:sym typeface="Arial"/>
                      </a:endParaRPr>
                    </a:p>
                  </a:txBody>
                  <a:tcPr marL="77700" marR="77700" marT="38867" marB="38867"/>
                </a:tc>
                <a:extLst>
                  <a:ext uri="{0D108BD9-81ED-4DB2-BD59-A6C34878D82A}">
                    <a16:rowId xmlns:a16="http://schemas.microsoft.com/office/drawing/2014/main" val="3799005941"/>
                  </a:ext>
                </a:extLst>
              </a:tr>
              <a:tr h="498567">
                <a:tc>
                  <a:txBody>
                    <a:bodyPr/>
                    <a:lstStyle/>
                    <a:p>
                      <a:pPr marL="68580" marR="0" lvl="0" indent="0" algn="l" rtl="0">
                        <a:lnSpc>
                          <a:spcPct val="100000"/>
                        </a:lnSpc>
                        <a:spcBef>
                          <a:spcPts val="0"/>
                        </a:spcBef>
                        <a:spcAft>
                          <a:spcPts val="0"/>
                        </a:spcAft>
                        <a:buClr>
                          <a:srgbClr val="000000"/>
                        </a:buClr>
                        <a:buSzPts val="1600"/>
                        <a:buFont typeface="Arial"/>
                        <a:buNone/>
                      </a:pPr>
                      <a:r>
                        <a:rPr lang="en" sz="2100" b="0" u="none" strike="noStrike" cap="none"/>
                        <a:t>5</a:t>
                      </a:r>
                      <a:endParaRPr sz="2100" b="0" u="none" strike="noStrike" cap="none">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sym typeface="Arial"/>
                        </a:rPr>
                        <a:t>Medium</a:t>
                      </a:r>
                      <a:endParaRPr sz="1900" b="0" u="none" strike="noStrike" cap="none">
                        <a:latin typeface="+mn-lt"/>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sym typeface="Arial"/>
                        </a:rPr>
                        <a:t>4</a:t>
                      </a:r>
                      <a:endParaRPr sz="2100" b="0" u="none" strike="noStrike" cap="none" dirty="0">
                        <a:latin typeface="+mn-lt"/>
                        <a:ea typeface="Arial"/>
                        <a:cs typeface="Arial"/>
                        <a:sym typeface="Arial"/>
                      </a:endParaRPr>
                    </a:p>
                  </a:txBody>
                  <a:tcPr marL="77700" marR="77700" marT="38867" marB="38867"/>
                </a:tc>
                <a:tc rowSpan="2">
                  <a:txBody>
                    <a:bodyPr/>
                    <a:lstStyle/>
                    <a:p>
                      <a:pPr marL="67945" marR="0" lvl="0" indent="0" algn="ctr" rtl="0">
                        <a:lnSpc>
                          <a:spcPct val="100000"/>
                        </a:lnSpc>
                        <a:spcBef>
                          <a:spcPts val="0"/>
                        </a:spcBef>
                        <a:spcAft>
                          <a:spcPts val="0"/>
                        </a:spcAft>
                        <a:buClr>
                          <a:srgbClr val="000000"/>
                        </a:buClr>
                        <a:buSzPts val="1600"/>
                        <a:buFont typeface="Arial"/>
                        <a:buNone/>
                      </a:pPr>
                      <a:endParaRPr lang="en" sz="2100" b="0" u="none" strike="noStrike" cap="none" dirty="0">
                        <a:sym typeface="Arial"/>
                      </a:endParaRPr>
                    </a:p>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sym typeface="Arial"/>
                        </a:rPr>
                        <a:t>3</a:t>
                      </a:r>
                      <a:endParaRPr sz="2100" b="0" u="none" strike="noStrike" cap="none" dirty="0">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sym typeface="Arial"/>
                        </a:rPr>
                        <a:t>Planned</a:t>
                      </a:r>
                      <a:endParaRPr sz="1900" b="0" u="none" strike="noStrike" cap="none" dirty="0">
                        <a:latin typeface="+mn-lt"/>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sym typeface="Arial"/>
                        </a:rPr>
                        <a:t>Testing data</a:t>
                      </a:r>
                      <a:endParaRPr sz="1900" b="0" u="none" strike="noStrike" cap="none">
                        <a:latin typeface="+mn-lt"/>
                      </a:endParaRPr>
                    </a:p>
                  </a:txBody>
                  <a:tcPr marL="77700" marR="77700" marT="38867" marB="38867"/>
                </a:tc>
                <a:extLst>
                  <a:ext uri="{0D108BD9-81ED-4DB2-BD59-A6C34878D82A}">
                    <a16:rowId xmlns:a16="http://schemas.microsoft.com/office/drawing/2014/main" val="3657040041"/>
                  </a:ext>
                </a:extLst>
              </a:tr>
              <a:tr h="727973">
                <a:tc>
                  <a:txBody>
                    <a:bodyPr/>
                    <a:lstStyle/>
                    <a:p>
                      <a:pPr marL="68580" marR="0" lvl="0" indent="0" algn="l" rtl="0">
                        <a:lnSpc>
                          <a:spcPct val="100000"/>
                        </a:lnSpc>
                        <a:spcBef>
                          <a:spcPts val="0"/>
                        </a:spcBef>
                        <a:spcAft>
                          <a:spcPts val="0"/>
                        </a:spcAft>
                        <a:buClr>
                          <a:srgbClr val="000000"/>
                        </a:buClr>
                        <a:buSzPts val="1600"/>
                        <a:buFont typeface="Arial"/>
                        <a:buNone/>
                      </a:pPr>
                      <a:r>
                        <a:rPr lang="en" sz="2100" b="0" u="none" strike="noStrike" cap="none"/>
                        <a:t>6</a:t>
                      </a:r>
                      <a:endParaRPr sz="2100" b="0" u="none" strike="noStrike" cap="none">
                        <a:solidFill>
                          <a:srgbClr val="000000"/>
                        </a:solidFill>
                        <a:latin typeface="+mn-lt"/>
                        <a:ea typeface="Arial"/>
                        <a:cs typeface="Arial"/>
                        <a:sym typeface="Arial"/>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a:sym typeface="Arial"/>
                        </a:rPr>
                        <a:t>High</a:t>
                      </a:r>
                      <a:endParaRPr sz="1900" b="0" u="none" strike="noStrike" cap="none">
                        <a:latin typeface="+mn-lt"/>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b="0" u="none" strike="noStrike" cap="none" dirty="0">
                          <a:sym typeface="Arial"/>
                        </a:rPr>
                        <a:t>6</a:t>
                      </a:r>
                      <a:endParaRPr sz="2100" b="0" u="none" strike="noStrike" cap="none" dirty="0">
                        <a:latin typeface="+mn-lt"/>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sym typeface="Arial"/>
                        </a:rPr>
                        <a:t>Planned</a:t>
                      </a:r>
                      <a:endParaRPr sz="1900" b="0" u="none" strike="noStrike" cap="none" dirty="0">
                        <a:latin typeface="+mn-lt"/>
                      </a:endParaRPr>
                    </a:p>
                  </a:txBody>
                  <a:tcPr marL="77700" marR="77700" marT="38867" marB="38867"/>
                </a:tc>
                <a:tc>
                  <a:txBody>
                    <a:bodyPr/>
                    <a:lstStyle/>
                    <a:p>
                      <a:pPr marL="67945" marR="0" lvl="0" indent="0" algn="l" rtl="0">
                        <a:lnSpc>
                          <a:spcPct val="100000"/>
                        </a:lnSpc>
                        <a:spcBef>
                          <a:spcPts val="0"/>
                        </a:spcBef>
                        <a:spcAft>
                          <a:spcPts val="0"/>
                        </a:spcAft>
                        <a:buClr>
                          <a:srgbClr val="000000"/>
                        </a:buClr>
                        <a:buSzPts val="1600"/>
                        <a:buFont typeface="Arial"/>
                        <a:buNone/>
                      </a:pPr>
                      <a:r>
                        <a:rPr lang="en" sz="2100" b="0" u="none" strike="noStrike" cap="none" dirty="0">
                          <a:sym typeface="Arial"/>
                        </a:rPr>
                        <a:t>Output generation</a:t>
                      </a:r>
                      <a:endParaRPr sz="2100" b="0" u="none" strike="noStrike" cap="none" dirty="0">
                        <a:latin typeface="+mn-lt"/>
                        <a:ea typeface="Arial"/>
                        <a:cs typeface="Arial"/>
                        <a:sym typeface="Arial"/>
                      </a:endParaRPr>
                    </a:p>
                  </a:txBody>
                  <a:tcPr marL="77700" marR="77700" marT="38867" marB="38867"/>
                </a:tc>
                <a:extLst>
                  <a:ext uri="{0D108BD9-81ED-4DB2-BD59-A6C34878D82A}">
                    <a16:rowId xmlns:a16="http://schemas.microsoft.com/office/drawing/2014/main" val="2564424932"/>
                  </a:ext>
                </a:extLst>
              </a:tr>
            </a:tbl>
          </a:graphicData>
        </a:graphic>
      </p:graphicFrame>
    </p:spTree>
    <p:extLst>
      <p:ext uri="{BB962C8B-B14F-4D97-AF65-F5344CB8AC3E}">
        <p14:creationId xmlns:p14="http://schemas.microsoft.com/office/powerpoint/2010/main" val="825575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4776</TotalTime>
  <Words>1181</Words>
  <Application>Microsoft Office PowerPoint</Application>
  <PresentationFormat>Widescreen</PresentationFormat>
  <Paragraphs>620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Times New Roman</vt:lpstr>
      <vt:lpstr>Office Theme</vt:lpstr>
      <vt:lpstr>ONLINE-TUTOR MANAGEMENT SYSTEM </vt:lpstr>
      <vt:lpstr>GUIDED BY  VASUDEVAN T V</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E-ANGANWADI MINI PROJECT</dc:title>
  <dc:creator>Binsha PrithwiKiran</dc:creator>
  <cp:lastModifiedBy>DELL-PC</cp:lastModifiedBy>
  <cp:revision>20</cp:revision>
  <dcterms:created xsi:type="dcterms:W3CDTF">2023-10-24T13:40:43Z</dcterms:created>
  <dcterms:modified xsi:type="dcterms:W3CDTF">2023-11-22T15:31:27Z</dcterms:modified>
</cp:coreProperties>
</file>