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5" r:id="rId7"/>
    <p:sldId id="258" r:id="rId8"/>
    <p:sldId id="260" r:id="rId9"/>
    <p:sldId id="259"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80785B-784A-442B-AEB6-F8125BEE74E0}" type="datetimeFigureOut">
              <a:rPr lang="en-GB" smtClean="0"/>
              <a:t>20/11/2023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414862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0785B-784A-442B-AEB6-F8125BEE74E0}" type="datetimeFigureOut">
              <a:rPr lang="en-GB" smtClean="0"/>
              <a:t>20/11/2023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2765254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D980785B-784A-442B-AEB6-F8125BEE74E0}" type="datetimeFigureOut">
              <a:rPr lang="en-GB" smtClean="0"/>
              <a:t>20/11/2023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659278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D980785B-784A-442B-AEB6-F8125BEE74E0}" type="datetimeFigureOut">
              <a:rPr lang="en-GB" smtClean="0"/>
              <a:t>20/11/2023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3818132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0785B-784A-442B-AEB6-F8125BEE74E0}" type="datetimeFigureOut">
              <a:rPr lang="en-GB" smtClean="0"/>
              <a:t>20/11/2023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1181280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0785B-784A-442B-AEB6-F8125BEE74E0}" type="datetimeFigureOut">
              <a:rPr lang="en-GB" smtClean="0"/>
              <a:t>20/11/2023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211485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0785B-784A-442B-AEB6-F8125BEE74E0}" type="datetimeFigureOut">
              <a:rPr lang="en-GB" smtClean="0"/>
              <a:t>20/11/2023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82299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0785B-784A-442B-AEB6-F8125BEE74E0}" type="datetimeFigureOut">
              <a:rPr lang="en-GB" smtClean="0"/>
              <a:t>20/11/2023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413981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0785B-784A-442B-AEB6-F8125BEE74E0}" type="datetimeFigureOut">
              <a:rPr lang="en-GB" smtClean="0"/>
              <a:t>20/11/2023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998900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0785B-784A-442B-AEB6-F8125BEE74E0}" type="datetimeFigureOut">
              <a:rPr lang="en-GB" smtClean="0"/>
              <a:t>20/11/2023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245795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0785B-784A-442B-AEB6-F8125BEE74E0}" type="datetimeFigureOut">
              <a:rPr lang="en-GB" smtClean="0"/>
              <a:t>20/11/2023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57088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0785B-784A-442B-AEB6-F8125BEE74E0}" type="datetimeFigureOut">
              <a:rPr lang="en-GB" smtClean="0"/>
              <a:t>20/11/2023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398068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0785B-784A-442B-AEB6-F8125BEE74E0}" type="datetimeFigureOut">
              <a:rPr lang="en-GB" smtClean="0"/>
              <a:t>20/11/2023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250575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980785B-784A-442B-AEB6-F8125BEE74E0}" type="datetimeFigureOut">
              <a:rPr lang="en-GB" smtClean="0"/>
              <a:t>20/11/2023</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2191E477-A1E2-4F0A-BF0C-31D38A6EF078}" type="slidenum">
              <a:rPr lang="en-GB" smtClean="0"/>
              <a:t>‹#›</a:t>
            </a:fld>
            <a:endParaRPr lang="en-GB"/>
          </a:p>
        </p:txBody>
      </p:sp>
    </p:spTree>
    <p:extLst>
      <p:ext uri="{BB962C8B-B14F-4D97-AF65-F5344CB8AC3E}">
        <p14:creationId xmlns:p14="http://schemas.microsoft.com/office/powerpoint/2010/main" val="234194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980785B-784A-442B-AEB6-F8125BEE74E0}" type="datetimeFigureOut">
              <a:rPr lang="en-GB" smtClean="0"/>
              <a:t>20/11/2023</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191E477-A1E2-4F0A-BF0C-31D38A6EF078}" type="slidenum">
              <a:rPr lang="en-GB" smtClean="0"/>
              <a:t>‹#›</a:t>
            </a:fld>
            <a:endParaRPr lang="en-GB"/>
          </a:p>
        </p:txBody>
      </p:sp>
    </p:spTree>
    <p:extLst>
      <p:ext uri="{BB962C8B-B14F-4D97-AF65-F5344CB8AC3E}">
        <p14:creationId xmlns:p14="http://schemas.microsoft.com/office/powerpoint/2010/main" val="36672033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CF09-86E4-76E3-DA77-B63D296FA16F}"/>
              </a:ext>
            </a:extLst>
          </p:cNvPr>
          <p:cNvSpPr>
            <a:spLocks noGrp="1"/>
          </p:cNvSpPr>
          <p:nvPr>
            <p:ph type="ctrTitle"/>
          </p:nvPr>
        </p:nvSpPr>
        <p:spPr/>
        <p:txBody>
          <a:bodyPr/>
          <a:lstStyle/>
          <a:p>
            <a:r>
              <a:rPr lang="en-GB" sz="8000" dirty="0">
                <a:solidFill>
                  <a:schemeClr val="bg2">
                    <a:lumMod val="90000"/>
                    <a:lumOff val="10000"/>
                  </a:schemeClr>
                </a:solidFill>
              </a:rPr>
              <a:t>DATA MINING</a:t>
            </a:r>
          </a:p>
        </p:txBody>
      </p:sp>
      <p:sp>
        <p:nvSpPr>
          <p:cNvPr id="3" name="Subtitle 2">
            <a:extLst>
              <a:ext uri="{FF2B5EF4-FFF2-40B4-BE49-F238E27FC236}">
                <a16:creationId xmlns:a16="http://schemas.microsoft.com/office/drawing/2014/main" id="{17C4BD02-BA3D-4BE3-360B-C5D5069CF29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40035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E072A1-51F3-1D3F-CA45-766FBAE186A6}"/>
              </a:ext>
            </a:extLst>
          </p:cNvPr>
          <p:cNvSpPr>
            <a:spLocks noGrp="1"/>
          </p:cNvSpPr>
          <p:nvPr>
            <p:ph type="title"/>
          </p:nvPr>
        </p:nvSpPr>
        <p:spPr>
          <a:xfrm>
            <a:off x="3523513" y="1918668"/>
            <a:ext cx="4382521" cy="2007789"/>
          </a:xfrm>
        </p:spPr>
        <p:txBody>
          <a:bodyPr/>
          <a:lstStyle/>
          <a:p>
            <a:r>
              <a:rPr lang="en-GB" sz="6600" dirty="0"/>
              <a:t>Thank you</a:t>
            </a:r>
          </a:p>
        </p:txBody>
      </p:sp>
      <p:sp>
        <p:nvSpPr>
          <p:cNvPr id="5" name="Text Placeholder 4">
            <a:extLst>
              <a:ext uri="{FF2B5EF4-FFF2-40B4-BE49-F238E27FC236}">
                <a16:creationId xmlns:a16="http://schemas.microsoft.com/office/drawing/2014/main" id="{1E14593F-A7A5-7467-7733-9F92E516AA58}"/>
              </a:ext>
            </a:extLst>
          </p:cNvPr>
          <p:cNvSpPr>
            <a:spLocks noGrp="1"/>
          </p:cNvSpPr>
          <p:nvPr>
            <p:ph type="body" sz="quarter" idx="16"/>
          </p:nvPr>
        </p:nvSpPr>
        <p:spPr>
          <a:xfrm>
            <a:off x="5992837" y="2286000"/>
            <a:ext cx="5043463" cy="2295525"/>
          </a:xfrm>
        </p:spPr>
        <p:txBody>
          <a:bodyPr/>
          <a:lstStyle/>
          <a:p>
            <a:endParaRPr lang="en-GB" dirty="0"/>
          </a:p>
        </p:txBody>
      </p:sp>
    </p:spTree>
    <p:extLst>
      <p:ext uri="{BB962C8B-B14F-4D97-AF65-F5344CB8AC3E}">
        <p14:creationId xmlns:p14="http://schemas.microsoft.com/office/powerpoint/2010/main" val="272900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336D-CF1D-3E55-5B7E-131C815FFD6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BF18196B-6F4D-E8B1-23D6-4BC94B08EF51}"/>
              </a:ext>
            </a:extLst>
          </p:cNvPr>
          <p:cNvSpPr>
            <a:spLocks noGrp="1"/>
          </p:cNvSpPr>
          <p:nvPr>
            <p:ph idx="1"/>
          </p:nvPr>
        </p:nvSpPr>
        <p:spPr>
          <a:xfrm>
            <a:off x="818712" y="1311965"/>
            <a:ext cx="10554574" cy="5300870"/>
          </a:xfrm>
        </p:spPr>
        <p:txBody>
          <a:bodyPr>
            <a:normAutofit fontScale="32500" lnSpcReduction="20000"/>
          </a:bodyPr>
          <a:lstStyle/>
          <a:p>
            <a:endParaRPr lang="en-GB" dirty="0"/>
          </a:p>
          <a:p>
            <a:r>
              <a:rPr lang="en-GB" sz="6200" dirty="0">
                <a:latin typeface="Calibri Light" panose="020F0302020204030204" pitchFamily="34" charset="0"/>
                <a:cs typeface="Calibri Light" panose="020F0302020204030204" pitchFamily="34" charset="0"/>
              </a:rPr>
              <a:t>Getting at the hard-won sequence and structure data in molecular biology databases and the functional data in the online biomedical literature is complicated by the size and complexity of the databases</a:t>
            </a:r>
          </a:p>
          <a:p>
            <a:r>
              <a:rPr lang="en-GB" sz="6200" dirty="0">
                <a:latin typeface="Calibri Light" panose="020F0302020204030204" pitchFamily="34" charset="0"/>
                <a:cs typeface="Calibri Light" panose="020F0302020204030204" pitchFamily="34" charset="0"/>
              </a:rPr>
              <a:t>Sometimes it would be incorrectly that certain data are contained in a database. However, exhaustively searching for the raw data and performing the transformation and manipulations on the data through manual operations is often impractical</a:t>
            </a:r>
          </a:p>
          <a:p>
            <a:r>
              <a:rPr lang="en-GB" sz="6200" dirty="0">
                <a:latin typeface="Calibri Light" panose="020F0302020204030204" pitchFamily="34" charset="0"/>
                <a:cs typeface="Calibri Light" panose="020F0302020204030204" pitchFamily="34" charset="0"/>
              </a:rPr>
              <a:t>The time and computational resources required to locate and manipulate the data are limiting factors.</a:t>
            </a:r>
          </a:p>
          <a:p>
            <a:r>
              <a:rPr lang="en-GB" sz="6200" dirty="0">
                <a:latin typeface="Calibri Light" panose="020F0302020204030204" pitchFamily="34" charset="0"/>
                <a:cs typeface="Calibri Light" panose="020F0302020204030204" pitchFamily="34" charset="0"/>
              </a:rPr>
              <a:t>Camouflaged by the size and complexity of a database, the millions of data points from genomic or proteomic studies are of little value. Only when these data are categorized according to a meaningful theme are they useful in furthering our understanding of sequence, structure, or function. whether this categorization is at the base pair, chromosome, or gene level, an organizing theme is critical because it simplifies and reduces the complexity of data</a:t>
            </a:r>
          </a:p>
        </p:txBody>
      </p:sp>
    </p:spTree>
    <p:extLst>
      <p:ext uri="{BB962C8B-B14F-4D97-AF65-F5344CB8AC3E}">
        <p14:creationId xmlns:p14="http://schemas.microsoft.com/office/powerpoint/2010/main" val="164916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AF4D-96F8-9919-924D-BF4C3C29BE93}"/>
              </a:ext>
            </a:extLst>
          </p:cNvPr>
          <p:cNvSpPr>
            <a:spLocks noGrp="1"/>
          </p:cNvSpPr>
          <p:nvPr>
            <p:ph type="title"/>
          </p:nvPr>
        </p:nvSpPr>
        <p:spPr/>
        <p:txBody>
          <a:bodyPr/>
          <a:lstStyle/>
          <a:p>
            <a:r>
              <a:rPr lang="en-GB" dirty="0"/>
              <a:t>What is Data mining?</a:t>
            </a:r>
          </a:p>
        </p:txBody>
      </p:sp>
      <p:sp>
        <p:nvSpPr>
          <p:cNvPr id="3" name="Content Placeholder 2">
            <a:extLst>
              <a:ext uri="{FF2B5EF4-FFF2-40B4-BE49-F238E27FC236}">
                <a16:creationId xmlns:a16="http://schemas.microsoft.com/office/drawing/2014/main" id="{2F50A930-81B5-EBD6-740F-14C74C274E0C}"/>
              </a:ext>
            </a:extLst>
          </p:cNvPr>
          <p:cNvSpPr>
            <a:spLocks noGrp="1"/>
          </p:cNvSpPr>
          <p:nvPr>
            <p:ph idx="1"/>
          </p:nvPr>
        </p:nvSpPr>
        <p:spPr>
          <a:xfrm>
            <a:off x="818713" y="1758461"/>
            <a:ext cx="10554574" cy="5689261"/>
          </a:xfrm>
        </p:spPr>
        <p:txBody>
          <a:bodyPr>
            <a:normAutofit/>
          </a:bodyPr>
          <a:lstStyle/>
          <a:p>
            <a:r>
              <a:rPr lang="en-GB" dirty="0"/>
              <a:t>An alternative to manual searching and one that has had considerable success in the travel, banking, and telecommunications industries—is to use computer-mediated data mining</a:t>
            </a:r>
          </a:p>
          <a:p>
            <a:r>
              <a:rPr lang="en-GB" dirty="0"/>
              <a:t>Data Mining is  the process of automatically extracting meaningful patterns from usually very large quantities of seemingly unrelated data</a:t>
            </a:r>
          </a:p>
          <a:p>
            <a:r>
              <a:rPr lang="en-GB" dirty="0"/>
              <a:t> data mining can initiate queries that aren't limited to the user's fluency in authoring effective database queries.</a:t>
            </a:r>
          </a:p>
          <a:p>
            <a:r>
              <a:rPr lang="en-GB" dirty="0"/>
              <a:t>data mining allows the researcher to use her highly advanced pattern-recognition skills and knowledge of molecular biology to determine which results warrant further study</a:t>
            </a:r>
          </a:p>
          <a:p>
            <a:r>
              <a:rPr lang="en-GB" dirty="0"/>
              <a:t> For example, mining the millions of data points from a series of microarray experiments might reveal several clusters of data, as visualized in a 3D cluster display. The researcher could then select data belonging to one or more of the clusters and use a variety of tools to determine the parameters that distinguish it from the other data.</a:t>
            </a:r>
          </a:p>
          <a:p>
            <a:endParaRPr lang="en-GB" dirty="0"/>
          </a:p>
        </p:txBody>
      </p:sp>
    </p:spTree>
    <p:extLst>
      <p:ext uri="{BB962C8B-B14F-4D97-AF65-F5344CB8AC3E}">
        <p14:creationId xmlns:p14="http://schemas.microsoft.com/office/powerpoint/2010/main" val="283196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294E-DC5C-BFA8-F288-3ECD8B4421D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03B2EB-3CD9-E3ED-4646-5CD1D895C656}"/>
              </a:ext>
            </a:extLst>
          </p:cNvPr>
          <p:cNvSpPr>
            <a:spLocks noGrp="1"/>
          </p:cNvSpPr>
          <p:nvPr>
            <p:ph idx="1"/>
          </p:nvPr>
        </p:nvSpPr>
        <p:spPr>
          <a:xfrm>
            <a:off x="818712" y="2222287"/>
            <a:ext cx="10554574" cy="5265191"/>
          </a:xfrm>
        </p:spPr>
        <p:txBody>
          <a:bodyPr>
            <a:normAutofit/>
          </a:bodyPr>
          <a:lstStyle/>
          <a:p>
            <a:r>
              <a:rPr lang="en-GB" sz="2000" dirty="0"/>
              <a:t>The aim is to explore datamining techniques as an automated means of reducing the complexity of data in large bioinformatics databases and of discovering meaningful, useful patterns and relationships in data</a:t>
            </a:r>
          </a:p>
          <a:p>
            <a:r>
              <a:rPr lang="en-GB" sz="2000" dirty="0"/>
              <a:t>.The "Methods" section explores data mining from the perspective of the process of knowledge discovery. </a:t>
            </a:r>
          </a:p>
          <a:p>
            <a:r>
              <a:rPr lang="en-GB" sz="2000" dirty="0"/>
              <a:t>"Technology Overview" reviews the underlying computer infrastructure and algorithms that make data mining a practical </a:t>
            </a:r>
            <a:r>
              <a:rPr lang="en-GB" sz="2000" dirty="0" err="1"/>
              <a:t>endeavor</a:t>
            </a:r>
            <a:r>
              <a:rPr lang="en-GB" sz="2000" dirty="0"/>
              <a:t>.</a:t>
            </a:r>
          </a:p>
          <a:p>
            <a:r>
              <a:rPr lang="en-GB" sz="2000" dirty="0"/>
              <a:t> "Infrastructure" reviews the hardware and software requirements of an efficient data-mining operation. “</a:t>
            </a:r>
          </a:p>
          <a:p>
            <a:r>
              <a:rPr lang="en-GB" sz="2000" dirty="0"/>
              <a:t>Pattern Recognition and Discovery" explores the basic pattern recognition process and how it can be extended to pattern discovery. </a:t>
            </a:r>
          </a:p>
          <a:p>
            <a:endParaRPr lang="en-GB" dirty="0"/>
          </a:p>
        </p:txBody>
      </p:sp>
    </p:spTree>
    <p:extLst>
      <p:ext uri="{BB962C8B-B14F-4D97-AF65-F5344CB8AC3E}">
        <p14:creationId xmlns:p14="http://schemas.microsoft.com/office/powerpoint/2010/main" val="2607423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2B70-8DBE-53AE-78E9-A1927E21F1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2CDB887-93A2-A2E6-6E8A-AC5522C80500}"/>
              </a:ext>
            </a:extLst>
          </p:cNvPr>
          <p:cNvSpPr>
            <a:spLocks noGrp="1"/>
          </p:cNvSpPr>
          <p:nvPr>
            <p:ph idx="1"/>
          </p:nvPr>
        </p:nvSpPr>
        <p:spPr>
          <a:xfrm>
            <a:off x="818712" y="2222287"/>
            <a:ext cx="10554574" cy="4814617"/>
          </a:xfrm>
        </p:spPr>
        <p:txBody>
          <a:bodyPr>
            <a:normAutofit/>
          </a:bodyPr>
          <a:lstStyle/>
          <a:p>
            <a:r>
              <a:rPr lang="en-GB" sz="2000" dirty="0"/>
              <a:t>The "Machine Learning" section reviews the numerous technologies that can be applied to support data mining, from neural networks to Hidden Markov Models. </a:t>
            </a:r>
          </a:p>
          <a:p>
            <a:r>
              <a:rPr lang="en-GB" sz="2000" dirty="0"/>
              <a:t>"Text Mining" focuses on the importance of mining the biomedical literature for data on functions to complement the sequence and structure data mined from nucleotide and protein databases</a:t>
            </a:r>
          </a:p>
          <a:p>
            <a:r>
              <a:rPr lang="en-GB" sz="2000" dirty="0"/>
              <a:t>. The "Tools" section introduces some of the practical general-purpose and bioinformatics specific tools available for data mining. </a:t>
            </a:r>
          </a:p>
          <a:p>
            <a:r>
              <a:rPr lang="en-GB" sz="2000" dirty="0"/>
              <a:t>The "On the Horizon" section looks at the leading-edge data-mining technologies, especially real-time transaction monitoring that promises to decrease the infrastructure requirements.</a:t>
            </a:r>
          </a:p>
          <a:p>
            <a:r>
              <a:rPr lang="en-GB" sz="2000" dirty="0"/>
              <a:t> The "Endnote" section explores the long-term role of machine learning versus human-directed data-mining efforts.</a:t>
            </a:r>
          </a:p>
          <a:p>
            <a:endParaRPr lang="en-GB" sz="2000" dirty="0"/>
          </a:p>
        </p:txBody>
      </p:sp>
    </p:spTree>
    <p:extLst>
      <p:ext uri="{BB962C8B-B14F-4D97-AF65-F5344CB8AC3E}">
        <p14:creationId xmlns:p14="http://schemas.microsoft.com/office/powerpoint/2010/main" val="133321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6225-5148-6921-7B60-BA60317CFBB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4CCB253-4369-38E9-2571-6C1CEE3AF3FC}"/>
              </a:ext>
            </a:extLst>
          </p:cNvPr>
          <p:cNvSpPr>
            <a:spLocks noGrp="1"/>
          </p:cNvSpPr>
          <p:nvPr>
            <p:ph idx="1"/>
          </p:nvPr>
        </p:nvSpPr>
        <p:spPr>
          <a:xfrm>
            <a:off x="818712" y="2222287"/>
            <a:ext cx="10554574" cy="4635713"/>
          </a:xfrm>
        </p:spPr>
        <p:txBody>
          <a:bodyPr/>
          <a:lstStyle/>
          <a:p>
            <a:r>
              <a:rPr lang="en-GB" dirty="0"/>
              <a:t>A data warehouse is a central database in which data have been combined from a </a:t>
            </a:r>
            <a:r>
              <a:rPr lang="en-GB" sz="2000" dirty="0"/>
              <a:t>variety</a:t>
            </a:r>
            <a:r>
              <a:rPr lang="en-GB" dirty="0"/>
              <a:t> of non-compatible sources, such as sequencing machines, clinical systems, textual bibliographic databases, or national genomic databases.</a:t>
            </a:r>
          </a:p>
          <a:p>
            <a:r>
              <a:rPr lang="en-GB" dirty="0"/>
              <a:t>The advantage of using a data warehouse approach to data mining is timesaving</a:t>
            </a:r>
          </a:p>
        </p:txBody>
      </p:sp>
    </p:spTree>
    <p:extLst>
      <p:ext uri="{BB962C8B-B14F-4D97-AF65-F5344CB8AC3E}">
        <p14:creationId xmlns:p14="http://schemas.microsoft.com/office/powerpoint/2010/main" val="12061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12D3-0045-16F3-995D-9668C1175BD5}"/>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E82A416E-3239-895A-C181-1F33A9BD7E60}"/>
              </a:ext>
            </a:extLst>
          </p:cNvPr>
          <p:cNvSpPr>
            <a:spLocks noGrp="1"/>
          </p:cNvSpPr>
          <p:nvPr>
            <p:ph idx="1"/>
          </p:nvPr>
        </p:nvSpPr>
        <p:spPr/>
        <p:txBody>
          <a:bodyPr/>
          <a:lstStyle/>
          <a:p>
            <a:r>
              <a:rPr lang="en-GB" dirty="0"/>
              <a:t> Selection and sampling of the appropriate data from the database(s)</a:t>
            </a:r>
          </a:p>
          <a:p>
            <a:r>
              <a:rPr lang="en-GB" dirty="0"/>
              <a:t>  preprocessing and cleaning of the data to remove redundancies, errors, and conflicts </a:t>
            </a:r>
          </a:p>
          <a:p>
            <a:r>
              <a:rPr lang="en-GB" dirty="0"/>
              <a:t> Transforming and reducing data to a format more suitable for the data mining</a:t>
            </a:r>
          </a:p>
          <a:p>
            <a:r>
              <a:rPr lang="en-GB" dirty="0"/>
              <a:t>  Data mining</a:t>
            </a:r>
          </a:p>
          <a:p>
            <a:r>
              <a:rPr lang="en-GB" dirty="0"/>
              <a:t>  Evaluation of the mined data </a:t>
            </a:r>
          </a:p>
          <a:p>
            <a:r>
              <a:rPr lang="en-GB" dirty="0"/>
              <a:t> Visualization of the evaluation results</a:t>
            </a:r>
          </a:p>
          <a:p>
            <a:r>
              <a:rPr lang="en-GB" dirty="0"/>
              <a:t>  Designing new data queries to test new hypotheses and returning to step 1</a:t>
            </a:r>
          </a:p>
        </p:txBody>
      </p:sp>
    </p:spTree>
    <p:extLst>
      <p:ext uri="{BB962C8B-B14F-4D97-AF65-F5344CB8AC3E}">
        <p14:creationId xmlns:p14="http://schemas.microsoft.com/office/powerpoint/2010/main" val="263303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4ACAE7-7CC1-9F2B-7BD6-C61A8EA8D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47" y="183522"/>
            <a:ext cx="10578905" cy="6118804"/>
          </a:xfrm>
          <a:prstGeom prst="rect">
            <a:avLst/>
          </a:prstGeom>
        </p:spPr>
      </p:pic>
    </p:spTree>
    <p:extLst>
      <p:ext uri="{BB962C8B-B14F-4D97-AF65-F5344CB8AC3E}">
        <p14:creationId xmlns:p14="http://schemas.microsoft.com/office/powerpoint/2010/main" val="295506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77DD-B019-60ED-B8DE-56DBB3A076A9}"/>
              </a:ext>
            </a:extLst>
          </p:cNvPr>
          <p:cNvSpPr>
            <a:spLocks noGrp="1"/>
          </p:cNvSpPr>
          <p:nvPr>
            <p:ph type="title"/>
          </p:nvPr>
        </p:nvSpPr>
        <p:spPr/>
        <p:txBody>
          <a:bodyPr/>
          <a:lstStyle/>
          <a:p>
            <a:r>
              <a:rPr lang="en-GB" dirty="0"/>
              <a:t>Selection And Sampling</a:t>
            </a:r>
          </a:p>
        </p:txBody>
      </p:sp>
      <p:sp>
        <p:nvSpPr>
          <p:cNvPr id="3" name="Content Placeholder 2">
            <a:extLst>
              <a:ext uri="{FF2B5EF4-FFF2-40B4-BE49-F238E27FC236}">
                <a16:creationId xmlns:a16="http://schemas.microsoft.com/office/drawing/2014/main" id="{D70CD261-B8BA-06E8-1BB9-57128B3B8B44}"/>
              </a:ext>
            </a:extLst>
          </p:cNvPr>
          <p:cNvSpPr>
            <a:spLocks noGrp="1"/>
          </p:cNvSpPr>
          <p:nvPr>
            <p:ph idx="1"/>
          </p:nvPr>
        </p:nvSpPr>
        <p:spPr>
          <a:xfrm>
            <a:off x="699442" y="2659608"/>
            <a:ext cx="10554574" cy="3636511"/>
          </a:xfrm>
        </p:spPr>
        <p:txBody>
          <a:bodyPr>
            <a:noAutofit/>
          </a:bodyPr>
          <a:lstStyle/>
          <a:p>
            <a:r>
              <a:rPr lang="en-GB" sz="2000" dirty="0"/>
              <a:t>Because of practical computational limitations and a priori knowledge, data mining isn't simply about searching for every possible relationship in a database.</a:t>
            </a:r>
          </a:p>
          <a:p>
            <a:r>
              <a:rPr lang="en-GB" sz="2000" dirty="0"/>
              <a:t>In a large database or data warehouse, there may be hundreds or thousands of valueless relationships</a:t>
            </a:r>
          </a:p>
          <a:p>
            <a:r>
              <a:rPr lang="en-GB" sz="2000" dirty="0"/>
              <a:t>Because there may be millions of records involved and thousands of variables, initial data mining is typically restricted to computationally tenable samples of the holding in an entire data warehouse. </a:t>
            </a:r>
          </a:p>
          <a:p>
            <a:r>
              <a:rPr lang="en-GB" sz="2000" dirty="0"/>
              <a:t>The evaluation of the relationships that are revealed in these samples can be used to determine which relationships in the data should be mined further using the complete data warehouse. With large, complex databases, even with sampling, the computational resource requirements associated with non-directed data mining may be excessive. In this situation, researchers generally rely on their knowledge of biology to identify potentially valuable relationships and they limit sampling based on these heuristics</a:t>
            </a:r>
          </a:p>
        </p:txBody>
      </p:sp>
    </p:spTree>
    <p:extLst>
      <p:ext uri="{BB962C8B-B14F-4D97-AF65-F5344CB8AC3E}">
        <p14:creationId xmlns:p14="http://schemas.microsoft.com/office/powerpoint/2010/main" val="4259243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345</TotalTime>
  <Words>835</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Century Gothic</vt:lpstr>
      <vt:lpstr>Wingdings 2</vt:lpstr>
      <vt:lpstr>Quotable</vt:lpstr>
      <vt:lpstr>DATA MINING</vt:lpstr>
      <vt:lpstr>INTRODUCTION</vt:lpstr>
      <vt:lpstr>What is Data mining?</vt:lpstr>
      <vt:lpstr>PowerPoint Presentation</vt:lpstr>
      <vt:lpstr>PowerPoint Presentation</vt:lpstr>
      <vt:lpstr>PowerPoint Presentation</vt:lpstr>
      <vt:lpstr>Methods</vt:lpstr>
      <vt:lpstr>PowerPoint Presentation</vt:lpstr>
      <vt:lpstr>Selection And Sampling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DELL-PC</dc:creator>
  <cp:lastModifiedBy>DELL-PC</cp:lastModifiedBy>
  <cp:revision>4</cp:revision>
  <dcterms:created xsi:type="dcterms:W3CDTF">2023-11-19T03:22:11Z</dcterms:created>
  <dcterms:modified xsi:type="dcterms:W3CDTF">2023-11-20T07:40:57Z</dcterms:modified>
</cp:coreProperties>
</file>