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3" r:id="rId5"/>
    <p:sldId id="260" r:id="rId6"/>
    <p:sldId id="267" r:id="rId7"/>
    <p:sldId id="290" r:id="rId8"/>
    <p:sldId id="261" r:id="rId9"/>
    <p:sldId id="279" r:id="rId10"/>
    <p:sldId id="292" r:id="rId11"/>
    <p:sldId id="295" r:id="rId12"/>
    <p:sldId id="294" r:id="rId13"/>
    <p:sldId id="296" r:id="rId14"/>
    <p:sldId id="262" r:id="rId15"/>
    <p:sldId id="284" r:id="rId16"/>
    <p:sldId id="289" r:id="rId17"/>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59" autoAdjust="0"/>
    <p:restoredTop sz="94660"/>
  </p:normalViewPr>
  <p:slideViewPr>
    <p:cSldViewPr>
      <p:cViewPr varScale="1">
        <p:scale>
          <a:sx n="96" d="100"/>
          <a:sy n="96" d="100"/>
        </p:scale>
        <p:origin x="372" y="96"/>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64EB83-FDBB-4625-B2B9-A0F6A2EBDFD6}" type="datetimeFigureOut">
              <a:rPr lang="zh-CN" altLang="en-US" smtClean="0"/>
              <a:t>2017/6/14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A8D8E6-C8C7-4110-94EE-507477E36C0B}" type="slidenum">
              <a:rPr lang="zh-CN" altLang="en-US" smtClean="0"/>
              <a:t>‹#›</a:t>
            </a:fld>
            <a:endParaRPr lang="zh-CN" altLang="en-US"/>
          </a:p>
        </p:txBody>
      </p:sp>
    </p:spTree>
    <p:extLst>
      <p:ext uri="{BB962C8B-B14F-4D97-AF65-F5344CB8AC3E}">
        <p14:creationId xmlns:p14="http://schemas.microsoft.com/office/powerpoint/2010/main" val="122499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a:t>
            </a:fld>
            <a:endParaRPr lang="zh-CN" altLang="en-US"/>
          </a:p>
        </p:txBody>
      </p:sp>
    </p:spTree>
    <p:extLst>
      <p:ext uri="{BB962C8B-B14F-4D97-AF65-F5344CB8AC3E}">
        <p14:creationId xmlns:p14="http://schemas.microsoft.com/office/powerpoint/2010/main" val="3554285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10</a:t>
            </a:fld>
            <a:endParaRPr lang="zh-CN" altLang="en-US"/>
          </a:p>
        </p:txBody>
      </p:sp>
    </p:spTree>
    <p:extLst>
      <p:ext uri="{BB962C8B-B14F-4D97-AF65-F5344CB8AC3E}">
        <p14:creationId xmlns:p14="http://schemas.microsoft.com/office/powerpoint/2010/main" val="2645908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11</a:t>
            </a:fld>
            <a:endParaRPr lang="zh-CN" altLang="en-US"/>
          </a:p>
        </p:txBody>
      </p:sp>
    </p:spTree>
    <p:extLst>
      <p:ext uri="{BB962C8B-B14F-4D97-AF65-F5344CB8AC3E}">
        <p14:creationId xmlns:p14="http://schemas.microsoft.com/office/powerpoint/2010/main" val="3013559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12</a:t>
            </a:fld>
            <a:endParaRPr lang="zh-CN" altLang="en-US"/>
          </a:p>
        </p:txBody>
      </p:sp>
    </p:spTree>
    <p:extLst>
      <p:ext uri="{BB962C8B-B14F-4D97-AF65-F5344CB8AC3E}">
        <p14:creationId xmlns:p14="http://schemas.microsoft.com/office/powerpoint/2010/main" val="202198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13</a:t>
            </a:fld>
            <a:endParaRPr lang="zh-CN" altLang="en-US"/>
          </a:p>
        </p:txBody>
      </p:sp>
    </p:spTree>
    <p:extLst>
      <p:ext uri="{BB962C8B-B14F-4D97-AF65-F5344CB8AC3E}">
        <p14:creationId xmlns:p14="http://schemas.microsoft.com/office/powerpoint/2010/main" val="444658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14</a:t>
            </a:fld>
            <a:endParaRPr lang="zh-CN" altLang="en-US"/>
          </a:p>
        </p:txBody>
      </p:sp>
    </p:spTree>
    <p:extLst>
      <p:ext uri="{BB962C8B-B14F-4D97-AF65-F5344CB8AC3E}">
        <p14:creationId xmlns:p14="http://schemas.microsoft.com/office/powerpoint/2010/main" val="2683290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15</a:t>
            </a:fld>
            <a:endParaRPr lang="zh-CN" altLang="en-US"/>
          </a:p>
        </p:txBody>
      </p:sp>
    </p:spTree>
    <p:extLst>
      <p:ext uri="{BB962C8B-B14F-4D97-AF65-F5344CB8AC3E}">
        <p14:creationId xmlns:p14="http://schemas.microsoft.com/office/powerpoint/2010/main" val="3298343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16</a:t>
            </a:fld>
            <a:endParaRPr lang="zh-CN" altLang="en-US"/>
          </a:p>
        </p:txBody>
      </p:sp>
    </p:spTree>
    <p:extLst>
      <p:ext uri="{BB962C8B-B14F-4D97-AF65-F5344CB8AC3E}">
        <p14:creationId xmlns:p14="http://schemas.microsoft.com/office/powerpoint/2010/main" val="3454390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2</a:t>
            </a:fld>
            <a:endParaRPr lang="zh-CN" altLang="en-US"/>
          </a:p>
        </p:txBody>
      </p:sp>
    </p:spTree>
    <p:extLst>
      <p:ext uri="{BB962C8B-B14F-4D97-AF65-F5344CB8AC3E}">
        <p14:creationId xmlns:p14="http://schemas.microsoft.com/office/powerpoint/2010/main" val="250809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3</a:t>
            </a:fld>
            <a:endParaRPr lang="zh-CN" altLang="en-US"/>
          </a:p>
        </p:txBody>
      </p:sp>
    </p:spTree>
    <p:extLst>
      <p:ext uri="{BB962C8B-B14F-4D97-AF65-F5344CB8AC3E}">
        <p14:creationId xmlns:p14="http://schemas.microsoft.com/office/powerpoint/2010/main" val="100402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4</a:t>
            </a:fld>
            <a:endParaRPr lang="zh-CN" altLang="en-US"/>
          </a:p>
        </p:txBody>
      </p:sp>
    </p:spTree>
    <p:extLst>
      <p:ext uri="{BB962C8B-B14F-4D97-AF65-F5344CB8AC3E}">
        <p14:creationId xmlns:p14="http://schemas.microsoft.com/office/powerpoint/2010/main" val="29874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5</a:t>
            </a:fld>
            <a:endParaRPr lang="zh-CN" altLang="en-US"/>
          </a:p>
        </p:txBody>
      </p:sp>
    </p:spTree>
    <p:extLst>
      <p:ext uri="{BB962C8B-B14F-4D97-AF65-F5344CB8AC3E}">
        <p14:creationId xmlns:p14="http://schemas.microsoft.com/office/powerpoint/2010/main" val="236152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6</a:t>
            </a:fld>
            <a:endParaRPr lang="zh-CN" altLang="en-US"/>
          </a:p>
        </p:txBody>
      </p:sp>
    </p:spTree>
    <p:extLst>
      <p:ext uri="{BB962C8B-B14F-4D97-AF65-F5344CB8AC3E}">
        <p14:creationId xmlns:p14="http://schemas.microsoft.com/office/powerpoint/2010/main" val="288553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7</a:t>
            </a:fld>
            <a:endParaRPr lang="zh-CN" altLang="en-US"/>
          </a:p>
        </p:txBody>
      </p:sp>
    </p:spTree>
    <p:extLst>
      <p:ext uri="{BB962C8B-B14F-4D97-AF65-F5344CB8AC3E}">
        <p14:creationId xmlns:p14="http://schemas.microsoft.com/office/powerpoint/2010/main" val="2126589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8</a:t>
            </a:fld>
            <a:endParaRPr lang="zh-CN" altLang="en-US"/>
          </a:p>
        </p:txBody>
      </p:sp>
    </p:spTree>
    <p:extLst>
      <p:ext uri="{BB962C8B-B14F-4D97-AF65-F5344CB8AC3E}">
        <p14:creationId xmlns:p14="http://schemas.microsoft.com/office/powerpoint/2010/main" val="825078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A8D8E6-C8C7-4110-94EE-507477E36C0B}" type="slidenum">
              <a:rPr lang="zh-CN" altLang="en-US" smtClean="0"/>
              <a:t>9</a:t>
            </a:fld>
            <a:endParaRPr lang="zh-CN" altLang="en-US"/>
          </a:p>
        </p:txBody>
      </p:sp>
    </p:spTree>
    <p:extLst>
      <p:ext uri="{BB962C8B-B14F-4D97-AF65-F5344CB8AC3E}">
        <p14:creationId xmlns:p14="http://schemas.microsoft.com/office/powerpoint/2010/main" val="249303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89248" y="195486"/>
            <a:ext cx="3250704" cy="395637"/>
          </a:xfrm>
        </p:spPr>
        <p:txBody>
          <a:bodyPr>
            <a:normAutofit/>
          </a:bodyPr>
          <a:lstStyle>
            <a:lvl1pPr algn="l">
              <a:defRPr sz="2000"/>
            </a:lvl1pPr>
          </a:lstStyle>
          <a:p>
            <a:r>
              <a:rPr lang="zh-CN" altLang="en-US" smtClean="0"/>
              <a:t>单击此处编辑母版标题样式</a:t>
            </a:r>
            <a:endParaRPr lang="zh-CN" altLang="en-US"/>
          </a:p>
        </p:txBody>
      </p:sp>
      <p:sp>
        <p:nvSpPr>
          <p:cNvPr id="7" name="矩形 6"/>
          <p:cNvSpPr/>
          <p:nvPr userDrawn="1"/>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cxnSp>
        <p:nvCxnSpPr>
          <p:cNvPr id="9" name="直接连接符 8"/>
          <p:cNvCxnSpPr/>
          <p:nvPr userDrawn="1"/>
        </p:nvCxnSpPr>
        <p:spPr>
          <a:xfrm>
            <a:off x="897462" y="608534"/>
            <a:ext cx="83550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 fill="hold"/>
                                        <p:tgtEl>
                                          <p:spTgt spid="7"/>
                                        </p:tgtEl>
                                        <p:attrNameLst>
                                          <p:attrName>ppt_w</p:attrName>
                                        </p:attrNameLst>
                                      </p:cBhvr>
                                      <p:tavLst>
                                        <p:tav tm="0">
                                          <p:val>
                                            <p:fltVal val="0"/>
                                          </p:val>
                                        </p:tav>
                                        <p:tav tm="100000">
                                          <p:val>
                                            <p:strVal val="#ppt_w"/>
                                          </p:val>
                                        </p:tav>
                                      </p:tavLst>
                                    </p:anim>
                                    <p:anim calcmode="lin" valueType="num">
                                      <p:cBhvr>
                                        <p:cTn id="8" dur="300" fill="hold"/>
                                        <p:tgtEl>
                                          <p:spTgt spid="7"/>
                                        </p:tgtEl>
                                        <p:attrNameLst>
                                          <p:attrName>ppt_h</p:attrName>
                                        </p:attrNameLst>
                                      </p:cBhvr>
                                      <p:tavLst>
                                        <p:tav tm="0">
                                          <p:val>
                                            <p:fltVal val="0"/>
                                          </p:val>
                                        </p:tav>
                                        <p:tav tm="100000">
                                          <p:val>
                                            <p:strVal val="#ppt_h"/>
                                          </p:val>
                                        </p:tav>
                                      </p:tavLst>
                                    </p:anim>
                                    <p:anim calcmode="lin" valueType="num">
                                      <p:cBhvr>
                                        <p:cTn id="9" dur="300" fill="hold"/>
                                        <p:tgtEl>
                                          <p:spTgt spid="7"/>
                                        </p:tgtEl>
                                        <p:attrNameLst>
                                          <p:attrName>style.rotation</p:attrName>
                                        </p:attrNameLst>
                                      </p:cBhvr>
                                      <p:tavLst>
                                        <p:tav tm="0">
                                          <p:val>
                                            <p:fltVal val="90"/>
                                          </p:val>
                                        </p:tav>
                                        <p:tav tm="100000">
                                          <p:val>
                                            <p:fltVal val="0"/>
                                          </p:val>
                                        </p:tav>
                                      </p:tavLst>
                                    </p:anim>
                                    <p:animEffect transition="in" filter="fade">
                                      <p:cBhvr>
                                        <p:cTn id="10" dur="3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300" fill="hold"/>
                                        <p:tgtEl>
                                          <p:spTgt spid="8"/>
                                        </p:tgtEl>
                                        <p:attrNameLst>
                                          <p:attrName>ppt_w</p:attrName>
                                        </p:attrNameLst>
                                      </p:cBhvr>
                                      <p:tavLst>
                                        <p:tav tm="0">
                                          <p:val>
                                            <p:fltVal val="0"/>
                                          </p:val>
                                        </p:tav>
                                        <p:tav tm="100000">
                                          <p:val>
                                            <p:strVal val="#ppt_w"/>
                                          </p:val>
                                        </p:tav>
                                      </p:tavLst>
                                    </p:anim>
                                    <p:anim calcmode="lin" valueType="num">
                                      <p:cBhvr>
                                        <p:cTn id="14" dur="300" fill="hold"/>
                                        <p:tgtEl>
                                          <p:spTgt spid="8"/>
                                        </p:tgtEl>
                                        <p:attrNameLst>
                                          <p:attrName>ppt_h</p:attrName>
                                        </p:attrNameLst>
                                      </p:cBhvr>
                                      <p:tavLst>
                                        <p:tav tm="0">
                                          <p:val>
                                            <p:fltVal val="0"/>
                                          </p:val>
                                        </p:tav>
                                        <p:tav tm="100000">
                                          <p:val>
                                            <p:strVal val="#ppt_h"/>
                                          </p:val>
                                        </p:tav>
                                      </p:tavLst>
                                    </p:anim>
                                    <p:anim calcmode="lin" valueType="num">
                                      <p:cBhvr>
                                        <p:cTn id="15" dur="300" fill="hold"/>
                                        <p:tgtEl>
                                          <p:spTgt spid="8"/>
                                        </p:tgtEl>
                                        <p:attrNameLst>
                                          <p:attrName>style.rotation</p:attrName>
                                        </p:attrNameLst>
                                      </p:cBhvr>
                                      <p:tavLst>
                                        <p:tav tm="0">
                                          <p:val>
                                            <p:fltVal val="90"/>
                                          </p:val>
                                        </p:tav>
                                        <p:tav tm="100000">
                                          <p:val>
                                            <p:fltVal val="0"/>
                                          </p:val>
                                        </p:tav>
                                      </p:tavLst>
                                    </p:anim>
                                    <p:animEffect transition="in" filter="fade">
                                      <p:cBhvr>
                                        <p:cTn id="16" dur="300"/>
                                        <p:tgtEl>
                                          <p:spTgt spid="8"/>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0000">
              <a:schemeClr val="bg1">
                <a:tint val="45000"/>
                <a:shade val="99000"/>
                <a:satMod val="350000"/>
              </a:schemeClr>
            </a:gs>
            <a:gs pos="100000">
              <a:schemeClr val="bg1">
                <a:lumMod val="7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30329" y="1131591"/>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30329" y="1131591"/>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5400000">
            <a:off x="1954241" y="2093165"/>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flipV="1">
            <a:off x="1030329" y="2797628"/>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1030329" y="3054740"/>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0"/>
          <p:cNvSpPr>
            <a:spLocks noChangeArrowheads="1"/>
          </p:cNvSpPr>
          <p:nvPr/>
        </p:nvSpPr>
        <p:spPr bwMode="auto">
          <a:xfrm>
            <a:off x="4353152" y="1837958"/>
            <a:ext cx="217848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defTabSz="685800"/>
            <a:r>
              <a:rPr lang="en-US" altLang="zh-CN" sz="2700" dirty="0">
                <a:solidFill>
                  <a:schemeClr val="accent1"/>
                </a:solidFill>
                <a:latin typeface="Agency FB" pitchFamily="34" charset="0"/>
              </a:rPr>
              <a:t>Internationalization </a:t>
            </a:r>
            <a:endParaRPr lang="zh-CN" altLang="zh-CN" sz="2700" dirty="0">
              <a:solidFill>
                <a:schemeClr val="accent1"/>
              </a:solidFill>
            </a:endParaRPr>
          </a:p>
        </p:txBody>
      </p:sp>
      <p:cxnSp>
        <p:nvCxnSpPr>
          <p:cNvPr id="26" name="直接连接符 25"/>
          <p:cNvCxnSpPr/>
          <p:nvPr/>
        </p:nvCxnSpPr>
        <p:spPr>
          <a:xfrm>
            <a:off x="4394879" y="2249560"/>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406175" y="2230372"/>
            <a:ext cx="3140540" cy="438582"/>
          </a:xfrm>
          <a:prstGeom prst="rect">
            <a:avLst/>
          </a:prstGeom>
          <a:noFill/>
        </p:spPr>
        <p:txBody>
          <a:bodyPr wrap="none" lIns="68580" tIns="34290" rIns="68580" bIns="34290" rtlCol="0">
            <a:spAutoFit/>
          </a:bodyPr>
          <a:lstStyle/>
          <a:p>
            <a:r>
              <a:rPr lang="en-US" altLang="zh-CN" sz="1200" dirty="0">
                <a:solidFill>
                  <a:schemeClr val="tx1">
                    <a:lumMod val="75000"/>
                    <a:lumOff val="25000"/>
                  </a:schemeClr>
                </a:solidFill>
                <a:latin typeface="方正兰亭中黑_GBK" panose="02000000000000000000" pitchFamily="2" charset="-122"/>
                <a:ea typeface="方正兰亭中黑_GBK" panose="02000000000000000000" pitchFamily="2" charset="-122"/>
              </a:rPr>
              <a:t>Internationalization under Spring framework</a:t>
            </a:r>
          </a:p>
          <a:p>
            <a:endParaRPr lang="zh-CN" altLang="en-US" sz="1200" dirty="0">
              <a:solidFill>
                <a:schemeClr val="tx1">
                  <a:lumMod val="75000"/>
                  <a:lumOff val="25000"/>
                </a:schemeClr>
              </a:solidFill>
              <a:latin typeface="方正兰亭中黑_GBK" panose="02000000000000000000" pitchFamily="2" charset="-122"/>
              <a:ea typeface="方正兰亭中黑_GBK" panose="02000000000000000000" pitchFamily="2" charset="-122"/>
            </a:endParaRPr>
          </a:p>
        </p:txBody>
      </p:sp>
      <p:sp>
        <p:nvSpPr>
          <p:cNvPr id="24" name="TextBox 23"/>
          <p:cNvSpPr txBox="1"/>
          <p:nvPr/>
        </p:nvSpPr>
        <p:spPr>
          <a:xfrm>
            <a:off x="395536" y="1505565"/>
            <a:ext cx="149560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8800" dirty="0" smtClean="0">
                <a:solidFill>
                  <a:schemeClr val="accent1">
                    <a:lumMod val="75000"/>
                  </a:schemeClr>
                </a:solidFill>
              </a:rPr>
              <a:t>Title</a:t>
            </a:r>
            <a:endParaRPr lang="zh-CN" altLang="en-US" sz="8800" dirty="0">
              <a:solidFill>
                <a:schemeClr val="accent1">
                  <a:lumMod val="75000"/>
                </a:schemeClr>
              </a:solidFill>
            </a:endParaRPr>
          </a:p>
        </p:txBody>
      </p:sp>
      <p:sp>
        <p:nvSpPr>
          <p:cNvPr id="36" name="TextBox 35"/>
          <p:cNvSpPr txBox="1"/>
          <p:nvPr/>
        </p:nvSpPr>
        <p:spPr>
          <a:xfrm>
            <a:off x="7524328" y="4831325"/>
            <a:ext cx="789447" cy="253916"/>
          </a:xfrm>
          <a:prstGeom prst="rect">
            <a:avLst/>
          </a:prstGeom>
          <a:noFill/>
        </p:spPr>
        <p:txBody>
          <a:bodyPr wrap="none" lIns="68580" tIns="34290" rIns="68580" bIns="34290" rtlCol="0">
            <a:spAutoFit/>
          </a:bodyPr>
          <a:lstStyle/>
          <a:p>
            <a:r>
              <a:rPr lang="en-US" altLang="zh-CN" sz="1200" dirty="0" smtClean="0">
                <a:solidFill>
                  <a:schemeClr val="bg1"/>
                </a:solidFill>
                <a:latin typeface="+mj-ea"/>
                <a:ea typeface="+mj-ea"/>
              </a:rPr>
              <a:t>Walker Ji</a:t>
            </a:r>
            <a:endParaRPr lang="zh-CN" altLang="en-US" sz="1200" dirty="0">
              <a:solidFill>
                <a:schemeClr val="bg1"/>
              </a:solidFill>
              <a:latin typeface="+mj-ea"/>
              <a:ea typeface="+mj-ea"/>
            </a:endParaRPr>
          </a:p>
        </p:txBody>
      </p:sp>
      <p:sp>
        <p:nvSpPr>
          <p:cNvPr id="23" name="Freeform 7"/>
          <p:cNvSpPr>
            <a:spLocks/>
          </p:cNvSpPr>
          <p:nvPr/>
        </p:nvSpPr>
        <p:spPr bwMode="auto">
          <a:xfrm rot="18900000">
            <a:off x="3567338" y="2048408"/>
            <a:ext cx="363340" cy="363928"/>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bg1">
              <a:lumMod val="65000"/>
            </a:schemeClr>
          </a:solidFill>
          <a:ln>
            <a:noFill/>
          </a:ln>
        </p:spPr>
        <p:txBody>
          <a:bodyPr vert="horz" wrap="square" lIns="68571" tIns="34285" rIns="68571" bIns="3428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400734"/>
      </p:ext>
    </p:extLst>
  </p:cSld>
  <p:clrMapOvr>
    <a:masterClrMapping/>
  </p:clrMapOvr>
  <mc:AlternateContent xmlns:mc="http://schemas.openxmlformats.org/markup-compatibility/2006" xmlns:p14="http://schemas.microsoft.com/office/powerpoint/2010/main">
    <mc:Choice Requires="p14">
      <p:transition spd="slow" p14:dur="2000" advTm="0">
        <p14:warp/>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childTnLst>
                              </p:cTn>
                            </p:par>
                            <p:par>
                              <p:cTn id="29" fill="hold">
                                <p:stCondLst>
                                  <p:cond delay="32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10" presetClass="entr" presetSubtype="0" fill="hold" nodeType="withEffect">
                                      <p:stCondLst>
                                        <p:cond delay="75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200"/>
                                            <p:tgtEl>
                                              <p:spTgt spid="26"/>
                                            </p:tgtEl>
                                          </p:cBhvr>
                                        </p:animEffect>
                                      </p:childTnLst>
                                    </p:cTn>
                                  </p:par>
                                  <p:par>
                                    <p:cTn id="39" presetID="22" presetClass="entr" presetSubtype="8" fill="hold" grpId="0" nodeType="withEffect">
                                      <p:stCondLst>
                                        <p:cond delay="100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200"/>
                                            <p:tgtEl>
                                              <p:spTgt spid="30"/>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4400"/>
                                </p:stCondLst>
                                <p:childTnLst>
                                  <p:par>
                                    <p:cTn id="48" presetID="2" presetClass="entr" presetSubtype="8" fill="hold" grpId="0" nodeType="afterEffect" p14:presetBounceEnd="40000">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14:bounceEnd="40000">
                                          <p:cBhvr additive="base">
                                            <p:cTn id="50" dur="500" fill="hold"/>
                                            <p:tgtEl>
                                              <p:spTgt spid="23"/>
                                            </p:tgtEl>
                                            <p:attrNameLst>
                                              <p:attrName>ppt_x</p:attrName>
                                            </p:attrNameLst>
                                          </p:cBhvr>
                                          <p:tavLst>
                                            <p:tav tm="0">
                                              <p:val>
                                                <p:strVal val="0-#ppt_w/2"/>
                                              </p:val>
                                            </p:tav>
                                            <p:tav tm="100000">
                                              <p:val>
                                                <p:strVal val="#ppt_x"/>
                                              </p:val>
                                            </p:tav>
                                          </p:tavLst>
                                        </p:anim>
                                        <p:anim calcmode="lin" valueType="num" p14:bounceEnd="40000">
                                          <p:cBhvr additive="base">
                                            <p:cTn id="5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9" grpId="0" animBg="1"/>
          <p:bldP spid="20" grpId="0" animBg="1"/>
          <p:bldP spid="21" grpId="0" animBg="1"/>
          <p:bldP spid="22" grpId="0" animBg="1"/>
          <p:bldP spid="25" grpId="0"/>
          <p:bldP spid="30" grpId="0"/>
          <p:bldP spid="24" grpId="0"/>
          <p:bldP spid="36" grpId="0"/>
          <p:bldP spid="2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p:tgtEl>
                                              <p:spTgt spid="24"/>
                                            </p:tgtEl>
                                            <p:attrNameLst>
                                              <p:attrName>ppt_y</p:attrName>
                                            </p:attrNameLst>
                                          </p:cBhvr>
                                          <p:tavLst>
                                            <p:tav tm="0">
                                              <p:val>
                                                <p:strVal val="#ppt_y+#ppt_h*1.125000"/>
                                              </p:val>
                                            </p:tav>
                                            <p:tav tm="100000">
                                              <p:val>
                                                <p:strVal val="#ppt_y"/>
                                              </p:val>
                                            </p:tav>
                                          </p:tavLst>
                                        </p:anim>
                                        <p:animEffect transition="in" filter="wipe(up)">
                                          <p:cBhvr>
                                            <p:cTn id="28" dur="500"/>
                                            <p:tgtEl>
                                              <p:spTgt spid="24"/>
                                            </p:tgtEl>
                                          </p:cBhvr>
                                        </p:animEffect>
                                      </p:childTnLst>
                                    </p:cTn>
                                  </p:par>
                                </p:childTnLst>
                              </p:cTn>
                            </p:par>
                            <p:par>
                              <p:cTn id="29" fill="hold">
                                <p:stCondLst>
                                  <p:cond delay="3200"/>
                                </p:stCondLst>
                                <p:childTnLst>
                                  <p:par>
                                    <p:cTn id="30" presetID="2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par>
                                    <p:cTn id="36" presetID="10" presetClass="entr" presetSubtype="0" fill="hold" nodeType="withEffect">
                                      <p:stCondLst>
                                        <p:cond delay="75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200"/>
                                            <p:tgtEl>
                                              <p:spTgt spid="26"/>
                                            </p:tgtEl>
                                          </p:cBhvr>
                                        </p:animEffect>
                                      </p:childTnLst>
                                    </p:cTn>
                                  </p:par>
                                  <p:par>
                                    <p:cTn id="39" presetID="22" presetClass="entr" presetSubtype="8" fill="hold" grpId="0" nodeType="withEffect">
                                      <p:stCondLst>
                                        <p:cond delay="100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200"/>
                                            <p:tgtEl>
                                              <p:spTgt spid="30"/>
                                            </p:tgtEl>
                                          </p:cBhvr>
                                        </p:animEffect>
                                      </p:childTnLst>
                                    </p:cTn>
                                  </p:par>
                                  <p:par>
                                    <p:cTn id="42" presetID="53" presetClass="entr" presetSubtype="16" fill="hold" grpId="0" nodeType="withEffect">
                                      <p:stCondLst>
                                        <p:cond delay="0"/>
                                      </p:stCondLst>
                                      <p:iterate type="lt">
                                        <p:tmPct val="10000"/>
                                      </p:iterate>
                                      <p:childTnLst>
                                        <p:set>
                                          <p:cBhvr>
                                            <p:cTn id="43" dur="1" fill="hold">
                                              <p:stCondLst>
                                                <p:cond delay="0"/>
                                              </p:stCondLst>
                                            </p:cTn>
                                            <p:tgtEl>
                                              <p:spTgt spid="36"/>
                                            </p:tgtEl>
                                            <p:attrNameLst>
                                              <p:attrName>style.visibility</p:attrName>
                                            </p:attrNameLst>
                                          </p:cBhvr>
                                          <p:to>
                                            <p:strVal val="visible"/>
                                          </p:to>
                                        </p:set>
                                        <p:anim calcmode="lin" valueType="num">
                                          <p:cBhvr>
                                            <p:cTn id="44" dur="500" fill="hold"/>
                                            <p:tgtEl>
                                              <p:spTgt spid="36"/>
                                            </p:tgtEl>
                                            <p:attrNameLst>
                                              <p:attrName>ppt_w</p:attrName>
                                            </p:attrNameLst>
                                          </p:cBhvr>
                                          <p:tavLst>
                                            <p:tav tm="0">
                                              <p:val>
                                                <p:fltVal val="0"/>
                                              </p:val>
                                            </p:tav>
                                            <p:tav tm="100000">
                                              <p:val>
                                                <p:strVal val="#ppt_w"/>
                                              </p:val>
                                            </p:tav>
                                          </p:tavLst>
                                        </p:anim>
                                        <p:anim calcmode="lin" valueType="num">
                                          <p:cBhvr>
                                            <p:cTn id="45" dur="500" fill="hold"/>
                                            <p:tgtEl>
                                              <p:spTgt spid="36"/>
                                            </p:tgtEl>
                                            <p:attrNameLst>
                                              <p:attrName>ppt_h</p:attrName>
                                            </p:attrNameLst>
                                          </p:cBhvr>
                                          <p:tavLst>
                                            <p:tav tm="0">
                                              <p:val>
                                                <p:fltVal val="0"/>
                                              </p:val>
                                            </p:tav>
                                            <p:tav tm="100000">
                                              <p:val>
                                                <p:strVal val="#ppt_h"/>
                                              </p:val>
                                            </p:tav>
                                          </p:tavLst>
                                        </p:anim>
                                        <p:animEffect transition="in" filter="fade">
                                          <p:cBhvr>
                                            <p:cTn id="46" dur="500"/>
                                            <p:tgtEl>
                                              <p:spTgt spid="36"/>
                                            </p:tgtEl>
                                          </p:cBhvr>
                                        </p:animEffect>
                                      </p:childTnLst>
                                    </p:cTn>
                                  </p:par>
                                </p:childTnLst>
                              </p:cTn>
                            </p:par>
                            <p:par>
                              <p:cTn id="47" fill="hold">
                                <p:stCondLst>
                                  <p:cond delay="4400"/>
                                </p:stCondLst>
                                <p:childTnLst>
                                  <p:par>
                                    <p:cTn id="48" presetID="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0-#ppt_w/2"/>
                                              </p:val>
                                            </p:tav>
                                            <p:tav tm="100000">
                                              <p:val>
                                                <p:strVal val="#ppt_x"/>
                                              </p:val>
                                            </p:tav>
                                          </p:tavLst>
                                        </p:anim>
                                        <p:anim calcmode="lin" valueType="num">
                                          <p:cBhvr additive="base">
                                            <p:cTn id="5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9" grpId="0" animBg="1"/>
          <p:bldP spid="20" grpId="0" animBg="1"/>
          <p:bldP spid="21" grpId="0" animBg="1"/>
          <p:bldP spid="22" grpId="0" animBg="1"/>
          <p:bldP spid="25" grpId="0"/>
          <p:bldP spid="30" grpId="0"/>
          <p:bldP spid="24" grpId="0"/>
          <p:bldP spid="36" grpId="0"/>
          <p:bldP spid="23"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4474840" cy="395637"/>
          </a:xfrm>
        </p:spPr>
        <p:txBody>
          <a:bodyPr>
            <a:noAutofit/>
          </a:bodyPr>
          <a:lstStyle/>
          <a:p>
            <a:r>
              <a:rPr lang="en-US" altLang="zh-CN" b="1" dirty="0"/>
              <a:t>Use i18n with Spring framework</a:t>
            </a:r>
          </a:p>
        </p:txBody>
      </p:sp>
      <p:sp>
        <p:nvSpPr>
          <p:cNvPr id="10" name="矩形 9"/>
          <p:cNvSpPr/>
          <p:nvPr/>
        </p:nvSpPr>
        <p:spPr>
          <a:xfrm flipH="1">
            <a:off x="323528" y="1325692"/>
            <a:ext cx="5291064"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Setup Spring framework under our IDE</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 name="矩形 4"/>
          <p:cNvSpPr/>
          <p:nvPr/>
        </p:nvSpPr>
        <p:spPr>
          <a:xfrm flipH="1">
            <a:off x="323528" y="1780117"/>
            <a:ext cx="8897179"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Generate the language resources, such as language files, theme files</a:t>
            </a:r>
          </a:p>
        </p:txBody>
      </p:sp>
      <p:sp>
        <p:nvSpPr>
          <p:cNvPr id="7" name="矩形 6"/>
          <p:cNvSpPr/>
          <p:nvPr/>
        </p:nvSpPr>
        <p:spPr>
          <a:xfrm flipH="1">
            <a:off x="323528" y="2233574"/>
            <a:ext cx="741959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Generate the function to change the theme or language</a:t>
            </a:r>
          </a:p>
        </p:txBody>
      </p:sp>
      <p:sp>
        <p:nvSpPr>
          <p:cNvPr id="8" name="矩形 7"/>
          <p:cNvSpPr/>
          <p:nvPr/>
        </p:nvSpPr>
        <p:spPr>
          <a:xfrm flipH="1">
            <a:off x="323528" y="2687031"/>
            <a:ext cx="8446351"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Replace the hard code with Spring message code or theme code</a:t>
            </a:r>
            <a:endParaRPr lang="en-US" altLang="zh-CN" sz="2000" dirty="0">
              <a:solidFill>
                <a:sysClr val="windowText" lastClr="000000"/>
              </a:solidFill>
              <a:latin typeface="微软雅黑" pitchFamily="34" charset="-122"/>
              <a:ea typeface="微软雅黑" pitchFamily="34" charset="-122"/>
            </a:endParaRPr>
          </a:p>
        </p:txBody>
      </p:sp>
    </p:spTree>
    <p:extLst>
      <p:ext uri="{BB962C8B-B14F-4D97-AF65-F5344CB8AC3E}">
        <p14:creationId xmlns:p14="http://schemas.microsoft.com/office/powerpoint/2010/main" val="176115825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P spid="5"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4474840" cy="395637"/>
          </a:xfrm>
        </p:spPr>
        <p:txBody>
          <a:bodyPr>
            <a:noAutofit/>
          </a:bodyPr>
          <a:lstStyle/>
          <a:p>
            <a:r>
              <a:rPr lang="en-US" altLang="zh-CN" b="1" dirty="0"/>
              <a:t>Use i18n with Spring </a:t>
            </a:r>
            <a:r>
              <a:rPr lang="en-US" altLang="zh-CN" b="1" dirty="0" smtClean="0"/>
              <a:t>framework--Theme</a:t>
            </a:r>
            <a:endParaRPr lang="en-US" altLang="zh-CN" b="1" dirty="0"/>
          </a:p>
        </p:txBody>
      </p:sp>
      <p:sp>
        <p:nvSpPr>
          <p:cNvPr id="10" name="矩形 9"/>
          <p:cNvSpPr/>
          <p:nvPr/>
        </p:nvSpPr>
        <p:spPr>
          <a:xfrm flipH="1">
            <a:off x="323528" y="1325692"/>
            <a:ext cx="8278228"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a:t>
            </a:r>
            <a:r>
              <a:rPr lang="en-US" altLang="zh-CN" sz="2000" dirty="0" smtClean="0">
                <a:solidFill>
                  <a:sysClr val="windowText" lastClr="000000"/>
                </a:solidFill>
                <a:latin typeface="微软雅黑" pitchFamily="34" charset="-122"/>
                <a:ea typeface="微软雅黑" pitchFamily="34" charset="-122"/>
              </a:rPr>
              <a:t>ResourceBundleThemeSource, a class of Spring framework</a:t>
            </a:r>
            <a:endParaRPr lang="en-US" altLang="zh-CN" sz="2000" dirty="0" smtClean="0">
              <a:solidFill>
                <a:sysClr val="windowText" lastClr="000000"/>
              </a:solidFill>
              <a:latin typeface="微软雅黑" pitchFamily="34" charset="-122"/>
              <a:ea typeface="微软雅黑" pitchFamily="34" charset="-122"/>
            </a:endParaRP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 name="矩形 4"/>
          <p:cNvSpPr/>
          <p:nvPr/>
        </p:nvSpPr>
        <p:spPr>
          <a:xfrm flipH="1">
            <a:off x="323528" y="1780117"/>
            <a:ext cx="7830990"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resolver of </a:t>
            </a:r>
            <a:r>
              <a:rPr lang="en-US" altLang="zh-CN" sz="2000" dirty="0" smtClean="0">
                <a:solidFill>
                  <a:sysClr val="windowText" lastClr="000000"/>
                </a:solidFill>
                <a:latin typeface="微软雅黑" pitchFamily="34" charset="-122"/>
                <a:ea typeface="微软雅黑" pitchFamily="34" charset="-122"/>
              </a:rPr>
              <a:t>different type, </a:t>
            </a:r>
            <a:r>
              <a:rPr lang="en-US" altLang="zh-CN" sz="2000" dirty="0" smtClean="0">
                <a:solidFill>
                  <a:sysClr val="windowText" lastClr="000000"/>
                </a:solidFill>
                <a:latin typeface="微软雅黑" pitchFamily="34" charset="-122"/>
                <a:ea typeface="微软雅黑" pitchFamily="34" charset="-122"/>
              </a:rPr>
              <a:t>such as session, cookie, </a:t>
            </a:r>
            <a:r>
              <a:rPr lang="en-US" altLang="zh-CN" sz="2000" dirty="0" smtClean="0">
                <a:solidFill>
                  <a:sysClr val="windowText" lastClr="000000"/>
                </a:solidFill>
                <a:latin typeface="微软雅黑" pitchFamily="34" charset="-122"/>
                <a:ea typeface="微软雅黑" pitchFamily="34" charset="-122"/>
              </a:rPr>
              <a:t>fixed</a:t>
            </a:r>
            <a:endParaRPr lang="en-US" altLang="zh-CN" sz="2000" dirty="0" smtClean="0">
              <a:solidFill>
                <a:sysClr val="windowText" lastClr="000000"/>
              </a:solidFill>
              <a:latin typeface="微软雅黑" pitchFamily="34" charset="-122"/>
              <a:ea typeface="微软雅黑" pitchFamily="34" charset="-122"/>
            </a:endParaRPr>
          </a:p>
        </p:txBody>
      </p:sp>
      <p:sp>
        <p:nvSpPr>
          <p:cNvPr id="7" name="矩形 6"/>
          <p:cNvSpPr/>
          <p:nvPr/>
        </p:nvSpPr>
        <p:spPr>
          <a:xfrm flipH="1">
            <a:off x="323528" y="2233574"/>
            <a:ext cx="5419112"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the controller to change the theme</a:t>
            </a:r>
          </a:p>
        </p:txBody>
      </p:sp>
      <p:sp>
        <p:nvSpPr>
          <p:cNvPr id="9" name="矩形 8"/>
          <p:cNvSpPr/>
          <p:nvPr/>
        </p:nvSpPr>
        <p:spPr>
          <a:xfrm flipH="1">
            <a:off x="323528" y="872235"/>
            <a:ext cx="6004657"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How we set theme under Spring framework?</a:t>
            </a:r>
          </a:p>
        </p:txBody>
      </p:sp>
    </p:spTree>
    <p:extLst>
      <p:ext uri="{BB962C8B-B14F-4D97-AF65-F5344CB8AC3E}">
        <p14:creationId xmlns:p14="http://schemas.microsoft.com/office/powerpoint/2010/main" val="217659108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P spid="5"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5050904" cy="395637"/>
          </a:xfrm>
        </p:spPr>
        <p:txBody>
          <a:bodyPr>
            <a:noAutofit/>
          </a:bodyPr>
          <a:lstStyle/>
          <a:p>
            <a:r>
              <a:rPr lang="en-US" altLang="zh-CN" b="1" dirty="0"/>
              <a:t>Use i18n with Spring framework--Localization</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 name="矩形 8"/>
          <p:cNvSpPr/>
          <p:nvPr/>
        </p:nvSpPr>
        <p:spPr>
          <a:xfrm flipH="1">
            <a:off x="323528" y="1325692"/>
            <a:ext cx="866134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a:t>
            </a:r>
            <a:r>
              <a:rPr lang="en-US" altLang="zh-CN" sz="2000" dirty="0" smtClean="0">
                <a:solidFill>
                  <a:sysClr val="windowText" lastClr="000000"/>
                </a:solidFill>
                <a:latin typeface="微软雅黑" pitchFamily="34" charset="-122"/>
                <a:ea typeface="微软雅黑" pitchFamily="34" charset="-122"/>
              </a:rPr>
              <a:t>ResourceBundleMessageSource, </a:t>
            </a:r>
            <a:r>
              <a:rPr lang="en-US" altLang="zh-CN" sz="2000" dirty="0">
                <a:solidFill>
                  <a:sysClr val="windowText" lastClr="000000"/>
                </a:solidFill>
                <a:latin typeface="微软雅黑" pitchFamily="34" charset="-122"/>
                <a:ea typeface="微软雅黑" pitchFamily="34" charset="-122"/>
              </a:rPr>
              <a:t>a class of Spring </a:t>
            </a:r>
            <a:r>
              <a:rPr lang="en-US" altLang="zh-CN" sz="2000" dirty="0" smtClean="0">
                <a:solidFill>
                  <a:sysClr val="windowText" lastClr="000000"/>
                </a:solidFill>
                <a:latin typeface="微软雅黑" pitchFamily="34" charset="-122"/>
                <a:ea typeface="微软雅黑" pitchFamily="34" charset="-122"/>
              </a:rPr>
              <a:t>framework</a:t>
            </a:r>
            <a:endParaRPr lang="en-US" altLang="zh-CN" sz="2000" dirty="0">
              <a:solidFill>
                <a:sysClr val="windowText" lastClr="000000"/>
              </a:solidFill>
              <a:latin typeface="微软雅黑" pitchFamily="34" charset="-122"/>
              <a:ea typeface="微软雅黑" pitchFamily="34" charset="-122"/>
            </a:endParaRPr>
          </a:p>
        </p:txBody>
      </p:sp>
      <p:sp>
        <p:nvSpPr>
          <p:cNvPr id="11" name="矩形 10"/>
          <p:cNvSpPr/>
          <p:nvPr/>
        </p:nvSpPr>
        <p:spPr>
          <a:xfrm flipH="1">
            <a:off x="323528" y="1780117"/>
            <a:ext cx="809920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resolver of different type, such as session, cookie, default</a:t>
            </a:r>
          </a:p>
        </p:txBody>
      </p:sp>
      <p:sp>
        <p:nvSpPr>
          <p:cNvPr id="12" name="矩形 11"/>
          <p:cNvSpPr/>
          <p:nvPr/>
        </p:nvSpPr>
        <p:spPr>
          <a:xfrm flipH="1">
            <a:off x="323528" y="2233574"/>
            <a:ext cx="6026650"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the controller to change the </a:t>
            </a:r>
            <a:r>
              <a:rPr lang="en-US" altLang="zh-CN" sz="2000" dirty="0">
                <a:solidFill>
                  <a:sysClr val="windowText" lastClr="000000"/>
                </a:solidFill>
                <a:latin typeface="微软雅黑" pitchFamily="34" charset="-122"/>
                <a:ea typeface="微软雅黑" pitchFamily="34" charset="-122"/>
              </a:rPr>
              <a:t>localization</a:t>
            </a:r>
            <a:endParaRPr lang="en-US" altLang="zh-CN" sz="2000" dirty="0" smtClean="0">
              <a:solidFill>
                <a:sysClr val="windowText" lastClr="000000"/>
              </a:solidFill>
              <a:latin typeface="微软雅黑" pitchFamily="34" charset="-122"/>
              <a:ea typeface="微软雅黑" pitchFamily="34" charset="-122"/>
            </a:endParaRPr>
          </a:p>
        </p:txBody>
      </p:sp>
      <p:sp>
        <p:nvSpPr>
          <p:cNvPr id="13" name="矩形 12"/>
          <p:cNvSpPr/>
          <p:nvPr/>
        </p:nvSpPr>
        <p:spPr>
          <a:xfrm flipH="1">
            <a:off x="323528" y="872235"/>
            <a:ext cx="661219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How we </a:t>
            </a:r>
            <a:r>
              <a:rPr lang="en-US" altLang="zh-CN" sz="2000" dirty="0">
                <a:solidFill>
                  <a:sysClr val="windowText" lastClr="000000"/>
                </a:solidFill>
                <a:latin typeface="微软雅黑" pitchFamily="34" charset="-122"/>
                <a:ea typeface="微软雅黑" pitchFamily="34" charset="-122"/>
              </a:rPr>
              <a:t>set </a:t>
            </a:r>
            <a:r>
              <a:rPr lang="en-US" altLang="zh-CN" sz="2000" dirty="0" smtClean="0">
                <a:solidFill>
                  <a:sysClr val="windowText" lastClr="000000"/>
                </a:solidFill>
                <a:latin typeface="微软雅黑" pitchFamily="34" charset="-122"/>
                <a:ea typeface="微软雅黑" pitchFamily="34" charset="-122"/>
              </a:rPr>
              <a:t>localization under Spring framework?</a:t>
            </a:r>
          </a:p>
        </p:txBody>
      </p:sp>
    </p:spTree>
    <p:extLst>
      <p:ext uri="{BB962C8B-B14F-4D97-AF65-F5344CB8AC3E}">
        <p14:creationId xmlns:p14="http://schemas.microsoft.com/office/powerpoint/2010/main" val="134815862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9"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89248" y="195486"/>
            <a:ext cx="5050904" cy="395637"/>
          </a:xfrm>
        </p:spPr>
        <p:txBody>
          <a:bodyPr>
            <a:noAutofit/>
          </a:bodyPr>
          <a:lstStyle/>
          <a:p>
            <a:r>
              <a:rPr lang="en-US" altLang="zh-CN" b="1" dirty="0"/>
              <a:t>Use i18n with Spring framework-</a:t>
            </a:r>
            <a:r>
              <a:rPr lang="en-US" altLang="zh-CN" b="1" dirty="0" smtClean="0"/>
              <a:t>-Demo</a:t>
            </a:r>
            <a:endParaRPr lang="en-US" altLang="zh-CN" b="1" dirty="0"/>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9" name="矩形 8"/>
          <p:cNvSpPr/>
          <p:nvPr/>
        </p:nvSpPr>
        <p:spPr>
          <a:xfrm flipH="1">
            <a:off x="323528" y="1325692"/>
            <a:ext cx="866134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a:t>
            </a:r>
            <a:r>
              <a:rPr lang="en-US" altLang="zh-CN" sz="2000" dirty="0" smtClean="0">
                <a:solidFill>
                  <a:sysClr val="windowText" lastClr="000000"/>
                </a:solidFill>
                <a:latin typeface="微软雅黑" pitchFamily="34" charset="-122"/>
                <a:ea typeface="微软雅黑" pitchFamily="34" charset="-122"/>
              </a:rPr>
              <a:t>ResourceBundleMessageSource, </a:t>
            </a:r>
            <a:r>
              <a:rPr lang="en-US" altLang="zh-CN" sz="2000" dirty="0">
                <a:solidFill>
                  <a:sysClr val="windowText" lastClr="000000"/>
                </a:solidFill>
                <a:latin typeface="微软雅黑" pitchFamily="34" charset="-122"/>
                <a:ea typeface="微软雅黑" pitchFamily="34" charset="-122"/>
              </a:rPr>
              <a:t>a class of Spring </a:t>
            </a:r>
            <a:r>
              <a:rPr lang="en-US" altLang="zh-CN" sz="2000" dirty="0" smtClean="0">
                <a:solidFill>
                  <a:sysClr val="windowText" lastClr="000000"/>
                </a:solidFill>
                <a:latin typeface="微软雅黑" pitchFamily="34" charset="-122"/>
                <a:ea typeface="微软雅黑" pitchFamily="34" charset="-122"/>
              </a:rPr>
              <a:t>framework</a:t>
            </a:r>
            <a:endParaRPr lang="en-US" altLang="zh-CN" sz="2000" dirty="0">
              <a:solidFill>
                <a:sysClr val="windowText" lastClr="000000"/>
              </a:solidFill>
              <a:latin typeface="微软雅黑" pitchFamily="34" charset="-122"/>
              <a:ea typeface="微软雅黑" pitchFamily="34" charset="-122"/>
            </a:endParaRPr>
          </a:p>
        </p:txBody>
      </p:sp>
      <p:sp>
        <p:nvSpPr>
          <p:cNvPr id="11" name="矩形 10"/>
          <p:cNvSpPr/>
          <p:nvPr/>
        </p:nvSpPr>
        <p:spPr>
          <a:xfrm flipH="1">
            <a:off x="323528" y="1780117"/>
            <a:ext cx="809920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resolver of different type, such as session, cookie, default</a:t>
            </a:r>
          </a:p>
        </p:txBody>
      </p:sp>
      <p:sp>
        <p:nvSpPr>
          <p:cNvPr id="12" name="矩形 11"/>
          <p:cNvSpPr/>
          <p:nvPr/>
        </p:nvSpPr>
        <p:spPr>
          <a:xfrm flipH="1">
            <a:off x="323528" y="2233574"/>
            <a:ext cx="6026650" cy="492443"/>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Add the controller to change the </a:t>
            </a:r>
            <a:r>
              <a:rPr lang="en-US" altLang="zh-CN" sz="2000" dirty="0">
                <a:solidFill>
                  <a:sysClr val="windowText" lastClr="000000"/>
                </a:solidFill>
                <a:latin typeface="微软雅黑" pitchFamily="34" charset="-122"/>
                <a:ea typeface="微软雅黑" pitchFamily="34" charset="-122"/>
              </a:rPr>
              <a:t>localization</a:t>
            </a:r>
            <a:endParaRPr lang="en-US" altLang="zh-CN" sz="2000" dirty="0" smtClean="0">
              <a:solidFill>
                <a:sysClr val="windowText" lastClr="000000"/>
              </a:solidFill>
              <a:latin typeface="微软雅黑" pitchFamily="34" charset="-122"/>
              <a:ea typeface="微软雅黑" pitchFamily="34" charset="-122"/>
            </a:endParaRPr>
          </a:p>
        </p:txBody>
      </p:sp>
      <p:sp>
        <p:nvSpPr>
          <p:cNvPr id="13" name="矩形 12"/>
          <p:cNvSpPr/>
          <p:nvPr/>
        </p:nvSpPr>
        <p:spPr>
          <a:xfrm flipH="1">
            <a:off x="323528" y="872235"/>
            <a:ext cx="6612195" cy="453457"/>
          </a:xfrm>
          <a:prstGeom prst="rect">
            <a:avLst/>
          </a:prstGeom>
        </p:spPr>
        <p:txBody>
          <a:bodyPr wrap="none">
            <a:spAutoFit/>
          </a:bodyPr>
          <a:lstStyle/>
          <a:p>
            <a:pPr marL="342900" indent="-342900">
              <a:lnSpc>
                <a:spcPct val="130000"/>
              </a:lnSpc>
              <a:buFont typeface="Arial" panose="020B0604020202020204" pitchFamily="34" charset="0"/>
              <a:buChar char="•"/>
            </a:pPr>
            <a:r>
              <a:rPr lang="en-US" altLang="zh-CN" sz="2000" dirty="0" smtClean="0">
                <a:solidFill>
                  <a:sysClr val="windowText" lastClr="000000"/>
                </a:solidFill>
                <a:latin typeface="微软雅黑" pitchFamily="34" charset="-122"/>
                <a:ea typeface="微软雅黑" pitchFamily="34" charset="-122"/>
              </a:rPr>
              <a:t>How we </a:t>
            </a:r>
            <a:r>
              <a:rPr lang="en-US" altLang="zh-CN" sz="2000" dirty="0">
                <a:solidFill>
                  <a:sysClr val="windowText" lastClr="000000"/>
                </a:solidFill>
                <a:latin typeface="微软雅黑" pitchFamily="34" charset="-122"/>
                <a:ea typeface="微软雅黑" pitchFamily="34" charset="-122"/>
              </a:rPr>
              <a:t>set </a:t>
            </a:r>
            <a:r>
              <a:rPr lang="en-US" altLang="zh-CN" sz="2000" dirty="0" smtClean="0">
                <a:solidFill>
                  <a:sysClr val="windowText" lastClr="000000"/>
                </a:solidFill>
                <a:latin typeface="微软雅黑" pitchFamily="34" charset="-122"/>
                <a:ea typeface="微软雅黑" pitchFamily="34" charset="-122"/>
              </a:rPr>
              <a:t>localization under Spring framework?</a:t>
            </a:r>
          </a:p>
        </p:txBody>
      </p:sp>
    </p:spTree>
    <p:extLst>
      <p:ext uri="{BB962C8B-B14F-4D97-AF65-F5344CB8AC3E}">
        <p14:creationId xmlns:p14="http://schemas.microsoft.com/office/powerpoint/2010/main" val="40202473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9" grpId="0"/>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04</a:t>
            </a:r>
            <a:endParaRPr lang="zh-CN" altLang="en-US" sz="6600" b="1" dirty="0">
              <a:solidFill>
                <a:schemeClr val="bg1"/>
              </a:solidFill>
              <a:latin typeface="+mj-ea"/>
              <a:ea typeface="+mj-ea"/>
            </a:endParaRPr>
          </a:p>
        </p:txBody>
      </p:sp>
      <p:sp>
        <p:nvSpPr>
          <p:cNvPr id="21" name="矩形 20"/>
          <p:cNvSpPr/>
          <p:nvPr/>
        </p:nvSpPr>
        <p:spPr>
          <a:xfrm>
            <a:off x="3059832" y="2063919"/>
            <a:ext cx="388843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Common issue</a:t>
            </a:r>
          </a:p>
        </p:txBody>
      </p:sp>
    </p:spTree>
    <p:extLst>
      <p:ext uri="{BB962C8B-B14F-4D97-AF65-F5344CB8AC3E}">
        <p14:creationId xmlns:p14="http://schemas.microsoft.com/office/powerpoint/2010/main" val="16222207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down)">
                                          <p:cBhvr>
                                            <p:cTn id="7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wipe(down)">
                                          <p:cBhvr>
                                            <p:cTn id="75"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smtClean="0">
                <a:latin typeface="+mj-ea"/>
              </a:rPr>
              <a:t>Common issue</a:t>
            </a:r>
            <a:endParaRPr lang="zh-CN" altLang="en-US" sz="1200" b="1"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447" y="1062355"/>
            <a:ext cx="2328344" cy="1155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5205" y="3508204"/>
            <a:ext cx="2331583" cy="115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组合 4"/>
          <p:cNvGrpSpPr/>
          <p:nvPr/>
        </p:nvGrpSpPr>
        <p:grpSpPr>
          <a:xfrm>
            <a:off x="3379108" y="1062355"/>
            <a:ext cx="5081324" cy="1155296"/>
            <a:chOff x="3347864" y="1152445"/>
            <a:chExt cx="4752528" cy="1080119"/>
          </a:xfrm>
        </p:grpSpPr>
        <p:sp>
          <p:nvSpPr>
            <p:cNvPr id="7" name="矩形 6"/>
            <p:cNvSpPr/>
            <p:nvPr/>
          </p:nvSpPr>
          <p:spPr>
            <a:xfrm>
              <a:off x="3347864" y="1152445"/>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smtClean="0">
                  <a:solidFill>
                    <a:schemeClr val="bg1"/>
                  </a:solidFill>
                  <a:latin typeface="微软雅黑" pitchFamily="34" charset="-122"/>
                  <a:ea typeface="微软雅黑" pitchFamily="34" charset="-122"/>
                  <a:sym typeface="Arial" pitchFamily="34" charset="0"/>
                </a:rPr>
                <a:t>Issue 1</a:t>
              </a:r>
              <a:endParaRPr lang="en-US" altLang="zh-CN" sz="1400" dirty="0">
                <a:solidFill>
                  <a:schemeClr val="bg1"/>
                </a:solidFill>
              </a:endParaRPr>
            </a:p>
          </p:txBody>
        </p:sp>
        <p:sp>
          <p:nvSpPr>
            <p:cNvPr id="8" name="矩形 7"/>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solidFill>
                    <a:schemeClr val="tx1"/>
                  </a:solidFill>
                </a:rPr>
                <a:t>The bean id is not the default value, the default value </a:t>
              </a:r>
              <a:r>
                <a:rPr lang="en-US" altLang="zh-CN" sz="1100" dirty="0"/>
                <a:t>is </a:t>
              </a:r>
              <a:r>
                <a:rPr lang="en-US" altLang="zh-CN" sz="1100" dirty="0" smtClean="0"/>
                <a:t>themeSource </a:t>
              </a:r>
              <a:r>
                <a:rPr lang="en-US" altLang="zh-CN" sz="1100" dirty="0"/>
                <a:t>for </a:t>
              </a:r>
              <a:r>
                <a:rPr lang="en-US" altLang="zh-CN" sz="1100" dirty="0" smtClean="0"/>
                <a:t>ResourceBundleThemeSource</a:t>
              </a:r>
              <a:r>
                <a:rPr lang="en-US" altLang="zh-CN" sz="1100" dirty="0"/>
                <a:t>, </a:t>
              </a:r>
              <a:r>
                <a:rPr lang="en-US" altLang="zh-CN" sz="1100" dirty="0" smtClean="0"/>
                <a:t>themeResolver </a:t>
              </a:r>
              <a:r>
                <a:rPr lang="en-US" altLang="zh-CN" sz="1100" dirty="0"/>
                <a:t>for </a:t>
              </a:r>
              <a:r>
                <a:rPr lang="en-US" altLang="zh-CN" sz="1100" dirty="0" smtClean="0"/>
                <a:t>ThemeResolver</a:t>
              </a:r>
              <a:endParaRPr lang="en-US" altLang="zh-CN" sz="1100" dirty="0">
                <a:solidFill>
                  <a:schemeClr val="tx1"/>
                </a:solidFill>
              </a:endParaRPr>
            </a:p>
          </p:txBody>
        </p:sp>
      </p:grpSp>
      <p:grpSp>
        <p:nvGrpSpPr>
          <p:cNvPr id="9" name="组合 8"/>
          <p:cNvGrpSpPr/>
          <p:nvPr/>
        </p:nvGrpSpPr>
        <p:grpSpPr>
          <a:xfrm>
            <a:off x="3379108" y="2287040"/>
            <a:ext cx="5081324" cy="1155298"/>
            <a:chOff x="3347864" y="1152444"/>
            <a:chExt cx="4752528" cy="1080120"/>
          </a:xfrm>
        </p:grpSpPr>
        <p:sp>
          <p:nvSpPr>
            <p:cNvPr id="10" name="矩形 9"/>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a:solidFill>
                    <a:schemeClr val="bg1"/>
                  </a:solidFill>
                  <a:latin typeface="微软雅黑" pitchFamily="34" charset="-122"/>
                  <a:ea typeface="微软雅黑" pitchFamily="34" charset="-122"/>
                  <a:sym typeface="Arial" pitchFamily="34" charset="0"/>
                </a:rPr>
                <a:t>Issue </a:t>
              </a:r>
              <a:r>
                <a:rPr lang="en-US" altLang="zh-CN" sz="1400" b="1" dirty="0" smtClean="0">
                  <a:solidFill>
                    <a:schemeClr val="bg1"/>
                  </a:solidFill>
                  <a:latin typeface="微软雅黑" pitchFamily="34" charset="-122"/>
                  <a:ea typeface="微软雅黑" pitchFamily="34" charset="-122"/>
                  <a:sym typeface="Arial" pitchFamily="34" charset="0"/>
                </a:rPr>
                <a:t>2</a:t>
              </a:r>
              <a:endParaRPr lang="en-US" altLang="zh-CN" sz="1400" dirty="0">
                <a:solidFill>
                  <a:schemeClr val="bg1"/>
                </a:solidFill>
              </a:endParaRPr>
            </a:p>
          </p:txBody>
        </p:sp>
        <p:sp>
          <p:nvSpPr>
            <p:cNvPr id="11" name="矩形 10"/>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t>Because of the security of  SpringMVC, the CSS, JS etc. files can’t access by the request</a:t>
              </a:r>
            </a:p>
            <a:p>
              <a:pPr algn="just"/>
              <a:r>
                <a:rPr lang="en-US" altLang="zh-CN" sz="1100" dirty="0"/>
                <a:t>Solution1: we can add the </a:t>
              </a:r>
              <a:r>
                <a:rPr lang="en-US" altLang="zh-CN" sz="1100" dirty="0" smtClean="0"/>
                <a:t>except at web.xml</a:t>
              </a:r>
            </a:p>
            <a:p>
              <a:pPr algn="just"/>
              <a:r>
                <a:rPr lang="en-US" altLang="zh-CN" sz="1100" dirty="0" smtClean="0"/>
                <a:t>Solution2: we can add a filter at Spring’s configuration file </a:t>
              </a:r>
              <a:endParaRPr lang="zh-CN" altLang="en-US" sz="1100" dirty="0">
                <a:solidFill>
                  <a:schemeClr val="tx1"/>
                </a:solidFill>
              </a:endParaRPr>
            </a:p>
          </p:txBody>
        </p:sp>
      </p:grpSp>
      <p:grpSp>
        <p:nvGrpSpPr>
          <p:cNvPr id="12" name="组合 11"/>
          <p:cNvGrpSpPr/>
          <p:nvPr/>
        </p:nvGrpSpPr>
        <p:grpSpPr>
          <a:xfrm>
            <a:off x="3379108" y="3504684"/>
            <a:ext cx="5081324" cy="1155298"/>
            <a:chOff x="3347864" y="1152444"/>
            <a:chExt cx="4752528" cy="1080120"/>
          </a:xfrm>
        </p:grpSpPr>
        <p:sp>
          <p:nvSpPr>
            <p:cNvPr id="13" name="矩形 12"/>
            <p:cNvSpPr/>
            <p:nvPr/>
          </p:nvSpPr>
          <p:spPr>
            <a:xfrm>
              <a:off x="3347864" y="1152444"/>
              <a:ext cx="4752528" cy="267178"/>
            </a:xfrm>
            <a:prstGeom prst="rect">
              <a:avLst/>
            </a:prstGeom>
            <a:solidFill>
              <a:schemeClr val="accent1"/>
            </a:solidFill>
            <a:ln w="12700" cmpd="sng">
              <a:solidFill>
                <a:schemeClr val="accent1"/>
              </a:solidFill>
              <a:miter lim="800000"/>
              <a:headEnd/>
              <a:tailEnd/>
            </a:ln>
          </p:spPr>
          <p:txBody>
            <a:bodyPr anchor="ctr"/>
            <a:lstStyle/>
            <a:p>
              <a:pPr algn="ctr"/>
              <a:r>
                <a:rPr lang="en-US" altLang="zh-CN" sz="1400" b="1" dirty="0">
                  <a:solidFill>
                    <a:schemeClr val="bg1"/>
                  </a:solidFill>
                  <a:latin typeface="微软雅黑" pitchFamily="34" charset="-122"/>
                  <a:ea typeface="微软雅黑" pitchFamily="34" charset="-122"/>
                  <a:sym typeface="Arial" pitchFamily="34" charset="0"/>
                </a:rPr>
                <a:t>Issue </a:t>
              </a:r>
              <a:r>
                <a:rPr lang="en-US" altLang="zh-CN" sz="1400" b="1" dirty="0" smtClean="0">
                  <a:solidFill>
                    <a:schemeClr val="bg1"/>
                  </a:solidFill>
                  <a:latin typeface="微软雅黑" pitchFamily="34" charset="-122"/>
                  <a:ea typeface="微软雅黑" pitchFamily="34" charset="-122"/>
                  <a:sym typeface="Arial" pitchFamily="34" charset="0"/>
                </a:rPr>
                <a:t>3</a:t>
              </a:r>
              <a:endParaRPr lang="en-US" altLang="zh-CN" sz="1400" dirty="0">
                <a:solidFill>
                  <a:schemeClr val="bg1"/>
                </a:solidFill>
              </a:endParaRPr>
            </a:p>
          </p:txBody>
        </p:sp>
        <p:sp>
          <p:nvSpPr>
            <p:cNvPr id="14" name="矩形 13"/>
            <p:cNvSpPr/>
            <p:nvPr/>
          </p:nvSpPr>
          <p:spPr>
            <a:xfrm>
              <a:off x="3347864" y="1419622"/>
              <a:ext cx="4752528" cy="812942"/>
            </a:xfrm>
            <a:prstGeom prst="rect">
              <a:avLst/>
            </a:prstGeom>
            <a:solidFill>
              <a:schemeClr val="accent1">
                <a:alpha val="24000"/>
              </a:schemeClr>
            </a:solidFill>
            <a:ln w="12700" cmpd="sng">
              <a:solidFill>
                <a:schemeClr val="accent1"/>
              </a:solidFill>
              <a:miter lim="800000"/>
              <a:headEnd/>
              <a:tailEnd/>
            </a:ln>
          </p:spPr>
          <p:txBody>
            <a:bodyPr anchor="ctr"/>
            <a:lstStyle/>
            <a:p>
              <a:pPr algn="just"/>
              <a:r>
                <a:rPr lang="en-US" altLang="zh-CN" sz="1100" dirty="0" smtClean="0">
                  <a:solidFill>
                    <a:schemeClr val="tx1"/>
                  </a:solidFill>
                </a:rPr>
                <a:t>When we changed the type of the theme, and it’s not work, it’s maybe because of the style file is not at the same path according to the theme property file. </a:t>
              </a:r>
              <a:r>
                <a:rPr lang="en-US" altLang="zh-CN" sz="1100" dirty="0"/>
                <a:t>So we need to </a:t>
              </a:r>
              <a:r>
                <a:rPr lang="en-US" altLang="zh-CN" sz="1100" dirty="0" smtClean="0"/>
                <a:t>reconcile the path of the file with the value defined by the theme property. </a:t>
              </a:r>
              <a:endParaRPr lang="en-US" altLang="zh-CN" sz="1100" dirty="0">
                <a:solidFill>
                  <a:schemeClr val="tx1"/>
                </a:solidFill>
              </a:endParaRPr>
            </a:p>
          </p:txBody>
        </p:sp>
      </p:grpSp>
      <p:sp>
        <p:nvSpPr>
          <p:cNvPr id="17" name="TextBox 16"/>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grpSp>
        <p:nvGrpSpPr>
          <p:cNvPr id="18" name="组合 17"/>
          <p:cNvGrpSpPr/>
          <p:nvPr/>
        </p:nvGrpSpPr>
        <p:grpSpPr>
          <a:xfrm>
            <a:off x="835206" y="2283516"/>
            <a:ext cx="2331584" cy="1158822"/>
            <a:chOff x="835206" y="2283516"/>
            <a:chExt cx="2331584" cy="1158822"/>
          </a:xfrm>
        </p:grpSpPr>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5207" y="2616082"/>
              <a:ext cx="2331583" cy="826256"/>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206" y="2283516"/>
              <a:ext cx="2331583" cy="266700"/>
            </a:xfrm>
            <a:prstGeom prst="rect">
              <a:avLst/>
            </a:prstGeom>
          </p:spPr>
        </p:pic>
      </p:grpSp>
    </p:spTree>
    <p:extLst>
      <p:ext uri="{BB962C8B-B14F-4D97-AF65-F5344CB8AC3E}">
        <p14:creationId xmlns:p14="http://schemas.microsoft.com/office/powerpoint/2010/main" val="222013666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nodeType="afterEffect" p14:presetBounceEnd="2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20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20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20000">
                                          <p:cBhvr additive="base">
                                            <p:cTn id="15" dur="500" fill="hold"/>
                                            <p:tgtEl>
                                              <p:spTgt spid="5"/>
                                            </p:tgtEl>
                                            <p:attrNameLst>
                                              <p:attrName>ppt_x</p:attrName>
                                            </p:attrNameLst>
                                          </p:cBhvr>
                                          <p:tavLst>
                                            <p:tav tm="0">
                                              <p:val>
                                                <p:strVal val="1+#ppt_w/2"/>
                                              </p:val>
                                            </p:tav>
                                            <p:tav tm="100000">
                                              <p:val>
                                                <p:strVal val="#ppt_x"/>
                                              </p:val>
                                            </p:tav>
                                          </p:tavLst>
                                        </p:anim>
                                        <p:anim calcmode="lin" valueType="num" p14:bounceEnd="20000">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par>
                                    <p:cTn id="21" presetID="22" presetClass="entr" presetSubtype="1"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anim calcmode="lin" valueType="num">
                                          <p:cBhvr>
                                            <p:cTn id="33" dur="500" fill="hold"/>
                                            <p:tgtEl>
                                              <p:spTgt spid="12"/>
                                            </p:tgtEl>
                                            <p:attrNameLst>
                                              <p:attrName>ppt_x</p:attrName>
                                            </p:attrNameLst>
                                          </p:cBhvr>
                                          <p:tavLst>
                                            <p:tav tm="0">
                                              <p:val>
                                                <p:strVal val="#ppt_x"/>
                                              </p:val>
                                            </p:tav>
                                            <p:tav tm="100000">
                                              <p:val>
                                                <p:strVal val="#ppt_x"/>
                                              </p:val>
                                            </p:tav>
                                          </p:tavLst>
                                        </p:anim>
                                        <p:anim calcmode="lin" valueType="num">
                                          <p:cBhvr>
                                            <p:cTn id="34" dur="500" fill="hold"/>
                                            <p:tgtEl>
                                              <p:spTgt spid="12"/>
                                            </p:tgtEl>
                                            <p:attrNameLst>
                                              <p:attrName>ppt_y</p:attrName>
                                            </p:attrNameLst>
                                          </p:cBhvr>
                                          <p:tavLst>
                                            <p:tav tm="0">
                                              <p:val>
                                                <p:strVal val="#ppt_y+.1"/>
                                              </p:val>
                                            </p:tav>
                                            <p:tav tm="100000">
                                              <p:val>
                                                <p:strVal val="#ppt_y"/>
                                              </p:val>
                                            </p:tav>
                                          </p:tavLst>
                                        </p:anim>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059832" y="486119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a:t>
            </a:r>
            <a:r>
              <a:rPr kumimoji="0" lang="en-US" altLang="zh-CN" sz="100" b="0" i="0" u="none" strike="noStrike" kern="0" cap="none" spc="0" normalizeH="0" baseline="0" noProof="0" dirty="0" smtClean="0">
                <a:ln>
                  <a:noFill/>
                </a:ln>
                <a:solidFill>
                  <a:schemeClr val="bg1">
                    <a:lumMod val="85000"/>
                  </a:schemeClr>
                </a:solidFill>
                <a:effectLst/>
                <a:uLnTx/>
                <a:uFillTx/>
              </a:rPr>
              <a:t>      PPT</a:t>
            </a:r>
            <a:r>
              <a:rPr kumimoji="0" lang="zh-CN" altLang="en-US" sz="100" b="0" i="0" u="none" strike="noStrike" kern="0" cap="none" spc="0" normalizeH="0" baseline="0" noProof="0" dirty="0" smtClean="0">
                <a:ln>
                  <a:noFill/>
                </a:ln>
                <a:solidFill>
                  <a:schemeClr val="bg1">
                    <a:lumMod val="85000"/>
                  </a:schemeClr>
                </a:solidFill>
                <a:effectLst/>
                <a:uLnTx/>
                <a:uFillTx/>
              </a:rPr>
              <a:t>论坛：</a:t>
            </a:r>
            <a:r>
              <a:rPr kumimoji="0" lang="en-US" altLang="zh-CN" sz="100" b="0" i="0" u="none" strike="noStrike" kern="0" cap="none" spc="0" normalizeH="0" baseline="0" noProof="0" dirty="0" smtClean="0">
                <a:ln>
                  <a:noFill/>
                </a:ln>
                <a:solidFill>
                  <a:schemeClr val="bg1">
                    <a:lumMod val="85000"/>
                  </a:schemeClr>
                </a:solidFill>
                <a:effectLst/>
                <a:uLnTx/>
                <a:uFillTx/>
              </a:rPr>
              <a:t>www.1ppt.cn</a:t>
            </a:r>
            <a:endParaRPr kumimoji="0" lang="en-US" altLang="zh-CN" sz="100" b="0" i="0" u="none" strike="noStrike" kern="0" cap="none" spc="0" normalizeH="0" baseline="0" noProof="0" dirty="0">
              <a:ln>
                <a:noFill/>
              </a:ln>
              <a:solidFill>
                <a:schemeClr val="bg1">
                  <a:lumMod val="85000"/>
                </a:schemeClr>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
        <p:nvSpPr>
          <p:cNvPr id="19" name="矩形 18"/>
          <p:cNvSpPr/>
          <p:nvPr/>
        </p:nvSpPr>
        <p:spPr>
          <a:xfrm>
            <a:off x="-29443" y="4752528"/>
            <a:ext cx="9173443" cy="4115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a:off x="1155796" y="2293595"/>
            <a:ext cx="0" cy="238964"/>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3208" y="4821191"/>
            <a:ext cx="789447" cy="253916"/>
          </a:xfrm>
          <a:prstGeom prst="rect">
            <a:avLst/>
          </a:prstGeom>
          <a:noFill/>
        </p:spPr>
        <p:txBody>
          <a:bodyPr wrap="none" lIns="68580" tIns="34290" rIns="68580" bIns="34290" rtlCol="0">
            <a:spAutoFit/>
          </a:bodyPr>
          <a:lstStyle/>
          <a:p>
            <a:r>
              <a:rPr lang="en-US" altLang="zh-CN" sz="1200" dirty="0">
                <a:solidFill>
                  <a:schemeClr val="bg1"/>
                </a:solidFill>
                <a:latin typeface="+mj-ea"/>
              </a:rPr>
              <a:t>Walker </a:t>
            </a:r>
            <a:r>
              <a:rPr lang="en-US" altLang="zh-CN" sz="1200" dirty="0" smtClean="0">
                <a:solidFill>
                  <a:schemeClr val="bg1"/>
                </a:solidFill>
                <a:latin typeface="+mj-ea"/>
              </a:rPr>
              <a:t>Ji</a:t>
            </a:r>
            <a:endParaRPr lang="zh-CN" altLang="en-US" sz="1200" dirty="0">
              <a:solidFill>
                <a:schemeClr val="bg1"/>
              </a:solidFill>
              <a:latin typeface="+mj-ea"/>
            </a:endParaRPr>
          </a:p>
        </p:txBody>
      </p:sp>
      <p:sp>
        <p:nvSpPr>
          <p:cNvPr id="7" name="矩形 6"/>
          <p:cNvSpPr/>
          <p:nvPr/>
        </p:nvSpPr>
        <p:spPr>
          <a:xfrm>
            <a:off x="5516365" y="1054753"/>
            <a:ext cx="257112" cy="5042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16365" y="1054753"/>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5400000">
            <a:off x="6440277" y="2016327"/>
            <a:ext cx="2170282"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flipV="1">
            <a:off x="5516365" y="2720790"/>
            <a:ext cx="257112" cy="3428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flipV="1">
            <a:off x="5516365" y="2977902"/>
            <a:ext cx="1971191" cy="247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3700308" y="1642006"/>
            <a:ext cx="36545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4800" dirty="0">
                <a:solidFill>
                  <a:schemeClr val="accent1">
                    <a:lumMod val="75000"/>
                  </a:schemeClr>
                </a:solidFill>
                <a:latin typeface="+mj-ea"/>
                <a:ea typeface="+mj-ea"/>
              </a:rPr>
              <a:t>THANK YOU</a:t>
            </a:r>
          </a:p>
        </p:txBody>
      </p:sp>
      <p:sp>
        <p:nvSpPr>
          <p:cNvPr id="24" name="TextBox 23"/>
          <p:cNvSpPr txBox="1"/>
          <p:nvPr/>
        </p:nvSpPr>
        <p:spPr>
          <a:xfrm>
            <a:off x="5777355" y="2372707"/>
            <a:ext cx="15231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zh-CN"/>
            </a:defPPr>
            <a:lvl1pPr defTabSz="685800" fontAlgn="base">
              <a:spcBef>
                <a:spcPct val="0"/>
              </a:spcBef>
              <a:spcAft>
                <a:spcPct val="0"/>
              </a:spcAft>
              <a:defRPr sz="2700">
                <a:solidFill>
                  <a:schemeClr val="tx1">
                    <a:lumMod val="75000"/>
                    <a:lumOff val="25000"/>
                  </a:schemeClr>
                </a:solidFill>
                <a:latin typeface="Agency FB" pitchFamily="34" charset="0"/>
                <a:ea typeface="宋体" pitchFamily="2" charset="-122"/>
                <a:cs typeface="宋体" pitchFamily="2" charset="-122"/>
              </a:defRPr>
            </a:lvl1pPr>
            <a:lvl2pPr fontAlgn="base">
              <a:spcBef>
                <a:spcPct val="0"/>
              </a:spcBef>
              <a:spcAft>
                <a:spcPct val="0"/>
              </a:spcAft>
              <a:defRPr>
                <a:latin typeface="Arial" pitchFamily="34" charset="0"/>
                <a:ea typeface="宋体" pitchFamily="2" charset="-122"/>
                <a:cs typeface="宋体" pitchFamily="2" charset="-122"/>
              </a:defRPr>
            </a:lvl2pPr>
            <a:lvl3pPr fontAlgn="base">
              <a:spcBef>
                <a:spcPct val="0"/>
              </a:spcBef>
              <a:spcAft>
                <a:spcPct val="0"/>
              </a:spcAft>
              <a:defRPr>
                <a:latin typeface="Arial" pitchFamily="34" charset="0"/>
                <a:ea typeface="宋体" pitchFamily="2" charset="-122"/>
                <a:cs typeface="宋体" pitchFamily="2" charset="-122"/>
              </a:defRPr>
            </a:lvl3pPr>
            <a:lvl4pPr fontAlgn="base">
              <a:spcBef>
                <a:spcPct val="0"/>
              </a:spcBef>
              <a:spcAft>
                <a:spcPct val="0"/>
              </a:spcAft>
              <a:defRPr>
                <a:latin typeface="Arial" pitchFamily="34" charset="0"/>
                <a:ea typeface="宋体" pitchFamily="2" charset="-122"/>
                <a:cs typeface="宋体" pitchFamily="2" charset="-122"/>
              </a:defRPr>
            </a:lvl4pPr>
            <a:lvl5pPr fontAlgn="base">
              <a:spcBef>
                <a:spcPct val="0"/>
              </a:spcBef>
              <a:spcAft>
                <a:spcPct val="0"/>
              </a:spcAft>
              <a:defRPr>
                <a:latin typeface="Arial" pitchFamily="34" charset="0"/>
                <a:ea typeface="宋体" pitchFamily="2" charset="-122"/>
                <a:cs typeface="宋体" pitchFamily="2" charset="-122"/>
              </a:defRPr>
            </a:lvl5pPr>
            <a:lvl6pPr fontAlgn="base">
              <a:spcBef>
                <a:spcPct val="0"/>
              </a:spcBef>
              <a:spcAft>
                <a:spcPct val="0"/>
              </a:spcAft>
              <a:defRPr>
                <a:latin typeface="Arial" pitchFamily="34" charset="0"/>
                <a:ea typeface="宋体" pitchFamily="2" charset="-122"/>
                <a:cs typeface="宋体" pitchFamily="2" charset="-122"/>
              </a:defRPr>
            </a:lvl6pPr>
            <a:lvl7pPr fontAlgn="base">
              <a:spcBef>
                <a:spcPct val="0"/>
              </a:spcBef>
              <a:spcAft>
                <a:spcPct val="0"/>
              </a:spcAft>
              <a:defRPr>
                <a:latin typeface="Arial" pitchFamily="34" charset="0"/>
                <a:ea typeface="宋体" pitchFamily="2" charset="-122"/>
                <a:cs typeface="宋体" pitchFamily="2" charset="-122"/>
              </a:defRPr>
            </a:lvl7pPr>
            <a:lvl8pPr fontAlgn="base">
              <a:spcBef>
                <a:spcPct val="0"/>
              </a:spcBef>
              <a:spcAft>
                <a:spcPct val="0"/>
              </a:spcAft>
              <a:defRPr>
                <a:latin typeface="Arial" pitchFamily="34" charset="0"/>
                <a:ea typeface="宋体" pitchFamily="2" charset="-122"/>
                <a:cs typeface="宋体" pitchFamily="2" charset="-122"/>
              </a:defRPr>
            </a:lvl8pPr>
            <a:lvl9pPr fontAlgn="base">
              <a:spcBef>
                <a:spcPct val="0"/>
              </a:spcBef>
              <a:spcAft>
                <a:spcPct val="0"/>
              </a:spcAft>
              <a:defRPr>
                <a:latin typeface="Arial" pitchFamily="34" charset="0"/>
                <a:ea typeface="宋体" pitchFamily="2" charset="-122"/>
                <a:cs typeface="宋体" pitchFamily="2" charset="-122"/>
              </a:defRPr>
            </a:lvl9pPr>
          </a:lstStyle>
          <a:p>
            <a:r>
              <a:rPr lang="en-US" altLang="zh-CN" sz="2000" dirty="0" smtClean="0">
                <a:solidFill>
                  <a:schemeClr val="accent1">
                    <a:lumMod val="75000"/>
                  </a:schemeClr>
                </a:solidFill>
                <a:latin typeface="+mj-ea"/>
                <a:ea typeface="+mj-ea"/>
              </a:rPr>
              <a:t>THANK YOU</a:t>
            </a:r>
            <a:endParaRPr lang="zh-CN" altLang="en-US" sz="2000" dirty="0">
              <a:solidFill>
                <a:schemeClr val="accent1">
                  <a:lumMod val="75000"/>
                </a:schemeClr>
              </a:solidFill>
              <a:latin typeface="+mj-ea"/>
              <a:ea typeface="+mj-ea"/>
            </a:endParaRPr>
          </a:p>
        </p:txBody>
      </p:sp>
    </p:spTree>
    <p:extLst>
      <p:ext uri="{BB962C8B-B14F-4D97-AF65-F5344CB8AC3E}">
        <p14:creationId xmlns:p14="http://schemas.microsoft.com/office/powerpoint/2010/main" val="30434511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right)">
                                      <p:cBhvr>
                                        <p:cTn id="19" dur="500"/>
                                        <p:tgtEl>
                                          <p:spTgt spid="1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par>
                          <p:cTn id="24" fill="hold">
                            <p:stCondLst>
                              <p:cond delay="2500"/>
                            </p:stCondLst>
                            <p:childTnLst>
                              <p:par>
                                <p:cTn id="25" presetID="12" presetClass="entr" presetSubtype="4" fill="hold" grpId="0" nodeType="afterEffect">
                                  <p:stCondLst>
                                    <p:cond delay="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par>
                          <p:cTn id="29" fill="hold">
                            <p:stCondLst>
                              <p:cond delay="3350"/>
                            </p:stCondLst>
                            <p:childTnLst>
                              <p:par>
                                <p:cTn id="30" presetID="12" presetClass="entr" presetSubtype="4"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p:tgtEl>
                                          <p:spTgt spid="24"/>
                                        </p:tgtEl>
                                        <p:attrNameLst>
                                          <p:attrName>ppt_y</p:attrName>
                                        </p:attrNameLst>
                                      </p:cBhvr>
                                      <p:tavLst>
                                        <p:tav tm="0">
                                          <p:val>
                                            <p:strVal val="#ppt_y+#ppt_h*1.125000"/>
                                          </p:val>
                                        </p:tav>
                                        <p:tav tm="100000">
                                          <p:val>
                                            <p:strVal val="#ppt_y"/>
                                          </p:val>
                                        </p:tav>
                                      </p:tavLst>
                                    </p:anim>
                                    <p:animEffect transition="in" filter="wipe(up)">
                                      <p:cBhvr>
                                        <p:cTn id="33" dur="500"/>
                                        <p:tgtEl>
                                          <p:spTgt spid="24"/>
                                        </p:tgtEl>
                                      </p:cBhvr>
                                    </p:animEffect>
                                  </p:childTnLst>
                                </p:cTn>
                              </p:par>
                            </p:childTnLst>
                          </p:cTn>
                        </p:par>
                        <p:par>
                          <p:cTn id="34" fill="hold">
                            <p:stCondLst>
                              <p:cond delay="4200"/>
                            </p:stCondLst>
                            <p:childTnLst>
                              <p:par>
                                <p:cTn id="35" presetID="22" presetClass="entr" presetSubtype="4"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10" presetClass="entr" presetSubtype="0" fill="hold" nodeType="withEffect">
                                  <p:stCondLst>
                                    <p:cond delay="75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200"/>
                                        <p:tgtEl>
                                          <p:spTgt spid="37"/>
                                        </p:tgtEl>
                                      </p:cBhvr>
                                    </p:animEffect>
                                  </p:childTnLst>
                                </p:cTn>
                              </p:par>
                              <p:par>
                                <p:cTn id="41" presetID="53" presetClass="entr" presetSubtype="16" fill="hold" grpId="0" nodeType="withEffect">
                                  <p:stCondLst>
                                    <p:cond delay="0"/>
                                  </p:stCondLst>
                                  <p:iterate type="lt">
                                    <p:tmPct val="10000"/>
                                  </p:iterate>
                                  <p:childTnLst>
                                    <p:set>
                                      <p:cBhvr>
                                        <p:cTn id="42" dur="1" fill="hold">
                                          <p:stCondLst>
                                            <p:cond delay="0"/>
                                          </p:stCondLst>
                                        </p:cTn>
                                        <p:tgtEl>
                                          <p:spTgt spid="46"/>
                                        </p:tgtEl>
                                        <p:attrNameLst>
                                          <p:attrName>style.visibility</p:attrName>
                                        </p:attrNameLst>
                                      </p:cBhvr>
                                      <p:to>
                                        <p:strVal val="visible"/>
                                      </p:to>
                                    </p:set>
                                    <p:anim calcmode="lin" valueType="num">
                                      <p:cBhvr>
                                        <p:cTn id="43" dur="500" fill="hold"/>
                                        <p:tgtEl>
                                          <p:spTgt spid="46"/>
                                        </p:tgtEl>
                                        <p:attrNameLst>
                                          <p:attrName>ppt_w</p:attrName>
                                        </p:attrNameLst>
                                      </p:cBhvr>
                                      <p:tavLst>
                                        <p:tav tm="0">
                                          <p:val>
                                            <p:fltVal val="0"/>
                                          </p:val>
                                        </p:tav>
                                        <p:tav tm="100000">
                                          <p:val>
                                            <p:strVal val="#ppt_w"/>
                                          </p:val>
                                        </p:tav>
                                      </p:tavLst>
                                    </p:anim>
                                    <p:anim calcmode="lin" valueType="num">
                                      <p:cBhvr>
                                        <p:cTn id="44" dur="500" fill="hold"/>
                                        <p:tgtEl>
                                          <p:spTgt spid="46"/>
                                        </p:tgtEl>
                                        <p:attrNameLst>
                                          <p:attrName>ppt_h</p:attrName>
                                        </p:attrNameLst>
                                      </p:cBhvr>
                                      <p:tavLst>
                                        <p:tav tm="0">
                                          <p:val>
                                            <p:fltVal val="0"/>
                                          </p:val>
                                        </p:tav>
                                        <p:tav tm="100000">
                                          <p:val>
                                            <p:strVal val="#ppt_h"/>
                                          </p:val>
                                        </p:tav>
                                      </p:tavLst>
                                    </p:anim>
                                    <p:animEffect transition="in" filter="fade">
                                      <p:cBhvr>
                                        <p:cTn id="4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6" grpId="0"/>
      <p:bldP spid="7" grpId="0" animBg="1"/>
      <p:bldP spid="8" grpId="0" animBg="1"/>
      <p:bldP spid="9" grpId="0" animBg="1"/>
      <p:bldP spid="10" grpId="0" animBg="1"/>
      <p:bldP spid="11" grpId="0" animBg="1"/>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49" y="-20097"/>
            <a:ext cx="5023699" cy="5185753"/>
          </a:xfrm>
          <a:prstGeom prst="rect">
            <a:avLst/>
          </a:prstGeom>
        </p:spPr>
      </p:pic>
      <p:sp>
        <p:nvSpPr>
          <p:cNvPr id="4" name="矩形 3" hidden="1"/>
          <p:cNvSpPr/>
          <p:nvPr/>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610790" y="-31155"/>
            <a:ext cx="5641730" cy="5216908"/>
          </a:xfrm>
          <a:custGeom>
            <a:avLst/>
            <a:gdLst>
              <a:gd name="connsiteX0" fmla="*/ 0 w 5436096"/>
              <a:gd name="connsiteY0" fmla="*/ 0 h 5142453"/>
              <a:gd name="connsiteX1" fmla="*/ 5436096 w 5436096"/>
              <a:gd name="connsiteY1" fmla="*/ 0 h 5142453"/>
              <a:gd name="connsiteX2" fmla="*/ 5436096 w 5436096"/>
              <a:gd name="connsiteY2" fmla="*/ 5142453 h 5142453"/>
              <a:gd name="connsiteX3" fmla="*/ 0 w 5436096"/>
              <a:gd name="connsiteY3" fmla="*/ 5142453 h 5142453"/>
              <a:gd name="connsiteX4" fmla="*/ 0 w 5436096"/>
              <a:gd name="connsiteY4" fmla="*/ 0 h 5142453"/>
              <a:gd name="connsiteX0" fmla="*/ 0 w 5436096"/>
              <a:gd name="connsiteY0" fmla="*/ 0 h 5152502"/>
              <a:gd name="connsiteX1" fmla="*/ 5436096 w 5436096"/>
              <a:gd name="connsiteY1" fmla="*/ 0 h 5152502"/>
              <a:gd name="connsiteX2" fmla="*/ 5436096 w 5436096"/>
              <a:gd name="connsiteY2" fmla="*/ 5142453 h 5152502"/>
              <a:gd name="connsiteX3" fmla="*/ 1808703 w 5436096"/>
              <a:gd name="connsiteY3" fmla="*/ 5152502 h 5152502"/>
              <a:gd name="connsiteX4" fmla="*/ 0 w 5436096"/>
              <a:gd name="connsiteY4" fmla="*/ 0 h 5152502"/>
              <a:gd name="connsiteX0" fmla="*/ 0 w 4823147"/>
              <a:gd name="connsiteY0" fmla="*/ 10049 h 5152502"/>
              <a:gd name="connsiteX1" fmla="*/ 4823147 w 4823147"/>
              <a:gd name="connsiteY1" fmla="*/ 0 h 5152502"/>
              <a:gd name="connsiteX2" fmla="*/ 4823147 w 4823147"/>
              <a:gd name="connsiteY2" fmla="*/ 5142453 h 5152502"/>
              <a:gd name="connsiteX3" fmla="*/ 1195754 w 4823147"/>
              <a:gd name="connsiteY3" fmla="*/ 5152502 h 5152502"/>
              <a:gd name="connsiteX4" fmla="*/ 0 w 4823147"/>
              <a:gd name="connsiteY4" fmla="*/ 10049 h 5152502"/>
              <a:gd name="connsiteX0" fmla="*/ 0 w 4578898"/>
              <a:gd name="connsiteY0" fmla="*/ 125 h 5152502"/>
              <a:gd name="connsiteX1" fmla="*/ 4578898 w 4578898"/>
              <a:gd name="connsiteY1" fmla="*/ 0 h 5152502"/>
              <a:gd name="connsiteX2" fmla="*/ 4578898 w 4578898"/>
              <a:gd name="connsiteY2" fmla="*/ 5142453 h 5152502"/>
              <a:gd name="connsiteX3" fmla="*/ 951505 w 4578898"/>
              <a:gd name="connsiteY3" fmla="*/ 5152502 h 5152502"/>
              <a:gd name="connsiteX4" fmla="*/ 0 w 4578898"/>
              <a:gd name="connsiteY4" fmla="*/ 125 h 5152502"/>
              <a:gd name="connsiteX0" fmla="*/ 0 w 4663122"/>
              <a:gd name="connsiteY0" fmla="*/ 10050 h 5152502"/>
              <a:gd name="connsiteX1" fmla="*/ 4663122 w 4663122"/>
              <a:gd name="connsiteY1" fmla="*/ 0 h 5152502"/>
              <a:gd name="connsiteX2" fmla="*/ 4663122 w 4663122"/>
              <a:gd name="connsiteY2" fmla="*/ 5142453 h 5152502"/>
              <a:gd name="connsiteX3" fmla="*/ 1035729 w 4663122"/>
              <a:gd name="connsiteY3" fmla="*/ 5152502 h 5152502"/>
              <a:gd name="connsiteX4" fmla="*/ 0 w 4663122"/>
              <a:gd name="connsiteY4" fmla="*/ 10050 h 5152502"/>
              <a:gd name="connsiteX0" fmla="*/ 0 w 4663122"/>
              <a:gd name="connsiteY0" fmla="*/ 10050 h 5152502"/>
              <a:gd name="connsiteX1" fmla="*/ 4663122 w 4663122"/>
              <a:gd name="connsiteY1" fmla="*/ 0 h 5152502"/>
              <a:gd name="connsiteX2" fmla="*/ 4663122 w 4663122"/>
              <a:gd name="connsiteY2" fmla="*/ 5142453 h 5152502"/>
              <a:gd name="connsiteX3" fmla="*/ 1002507 w 4663122"/>
              <a:gd name="connsiteY3" fmla="*/ 5152502 h 5152502"/>
              <a:gd name="connsiteX4" fmla="*/ 0 w 4663122"/>
              <a:gd name="connsiteY4" fmla="*/ 10050 h 5152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3122" h="5152502">
                <a:moveTo>
                  <a:pt x="0" y="10050"/>
                </a:moveTo>
                <a:lnTo>
                  <a:pt x="4663122" y="0"/>
                </a:lnTo>
                <a:lnTo>
                  <a:pt x="4663122" y="5142453"/>
                </a:lnTo>
                <a:lnTo>
                  <a:pt x="1002507" y="5152502"/>
                </a:lnTo>
                <a:lnTo>
                  <a:pt x="0" y="10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0040" y="195486"/>
            <a:ext cx="360040" cy="36004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35190" y="342518"/>
            <a:ext cx="290264" cy="2902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66CCFF"/>
                  </a:gs>
                  <a:gs pos="52000">
                    <a:schemeClr val="bg1"/>
                  </a:gs>
                  <a:gs pos="100000">
                    <a:srgbClr val="0070C0"/>
                  </a:gs>
                </a:gsLst>
                <a:lin ang="0" scaled="1"/>
              </a:gradFill>
            </a:endParaRPr>
          </a:p>
        </p:txBody>
      </p:sp>
      <p:sp>
        <p:nvSpPr>
          <p:cNvPr id="10" name="标题 1"/>
          <p:cNvSpPr txBox="1">
            <a:spLocks/>
          </p:cNvSpPr>
          <p:nvPr/>
        </p:nvSpPr>
        <p:spPr>
          <a:xfrm>
            <a:off x="1115616" y="205978"/>
            <a:ext cx="8229600" cy="565572"/>
          </a:xfrm>
          <a:prstGeom prst="rect">
            <a:avLst/>
          </a:prstGeom>
        </p:spPr>
        <p:txBody>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r>
              <a:rPr lang="en-US" altLang="zh-CN" sz="2000" b="1" dirty="0" smtClean="0">
                <a:solidFill>
                  <a:schemeClr val="bg1"/>
                </a:solidFill>
              </a:rPr>
              <a:t>outline</a:t>
            </a:r>
            <a:endParaRPr lang="zh-CN" altLang="en-US" sz="1400" b="1" dirty="0">
              <a:solidFill>
                <a:schemeClr val="bg1"/>
              </a:solidFill>
            </a:endParaRPr>
          </a:p>
        </p:txBody>
      </p:sp>
      <p:sp>
        <p:nvSpPr>
          <p:cNvPr id="11" name="Rectangle 22"/>
          <p:cNvSpPr>
            <a:spLocks noChangeArrowheads="1"/>
          </p:cNvSpPr>
          <p:nvPr/>
        </p:nvSpPr>
        <p:spPr bwMode="auto">
          <a:xfrm>
            <a:off x="5133903" y="1788952"/>
            <a:ext cx="3852453" cy="42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fontAlgn="base">
              <a:lnSpc>
                <a:spcPct val="120000"/>
              </a:lnSpc>
            </a:pPr>
            <a:r>
              <a:rPr lang="en-US" altLang="zh-CN" sz="2000" b="1" dirty="0" smtClean="0">
                <a:solidFill>
                  <a:schemeClr val="bg1"/>
                </a:solidFill>
                <a:latin typeface="微软雅黑" pitchFamily="34" charset="-122"/>
                <a:ea typeface="微软雅黑" pitchFamily="34" charset="-122"/>
              </a:rPr>
              <a:t>Why we use i18n</a:t>
            </a:r>
            <a:endParaRPr lang="zh-CN" altLang="en-US" sz="2000" b="1" dirty="0">
              <a:solidFill>
                <a:schemeClr val="bg1"/>
              </a:solidFill>
              <a:latin typeface="微软雅黑" pitchFamily="34" charset="-122"/>
              <a:ea typeface="微软雅黑" pitchFamily="34" charset="-122"/>
            </a:endParaRPr>
          </a:p>
        </p:txBody>
      </p:sp>
      <p:sp>
        <p:nvSpPr>
          <p:cNvPr id="12" name="WordArt 20"/>
          <p:cNvSpPr>
            <a:spLocks noChangeArrowheads="1" noChangeShapeType="1" noTextEdit="1"/>
          </p:cNvSpPr>
          <p:nvPr/>
        </p:nvSpPr>
        <p:spPr bwMode="auto">
          <a:xfrm>
            <a:off x="4499992" y="1094307"/>
            <a:ext cx="224335"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l"/>
            <a:r>
              <a:rPr lang="en-US" altLang="zh-CN" sz="3400" b="1" dirty="0">
                <a:solidFill>
                  <a:schemeClr val="bg1"/>
                </a:solidFill>
                <a:latin typeface="微软雅黑" pitchFamily="34" charset="-122"/>
                <a:ea typeface="微软雅黑" pitchFamily="34" charset="-122"/>
                <a:cs typeface="Arial"/>
              </a:rPr>
              <a:t>1</a:t>
            </a:r>
            <a:endParaRPr lang="zh-CN" altLang="en-US" sz="3400" b="1" dirty="0">
              <a:solidFill>
                <a:schemeClr val="bg1"/>
              </a:solidFill>
              <a:latin typeface="微软雅黑" pitchFamily="34" charset="-122"/>
              <a:ea typeface="微软雅黑" pitchFamily="34" charset="-122"/>
              <a:cs typeface="Arial"/>
            </a:endParaRPr>
          </a:p>
        </p:txBody>
      </p:sp>
      <p:sp>
        <p:nvSpPr>
          <p:cNvPr id="13" name="Rectangle 22"/>
          <p:cNvSpPr>
            <a:spLocks noChangeArrowheads="1"/>
          </p:cNvSpPr>
          <p:nvPr/>
        </p:nvSpPr>
        <p:spPr bwMode="auto">
          <a:xfrm>
            <a:off x="4948662" y="1028223"/>
            <a:ext cx="3647510" cy="426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What is i18n</a:t>
            </a:r>
            <a:endParaRPr lang="zh-CN" altLang="en-US" sz="1400" b="1" dirty="0">
              <a:solidFill>
                <a:schemeClr val="bg1"/>
              </a:solidFill>
              <a:latin typeface="微软雅黑" pitchFamily="34" charset="-122"/>
              <a:ea typeface="微软雅黑" pitchFamily="34" charset="-122"/>
              <a:sym typeface="Arial" pitchFamily="34" charset="0"/>
            </a:endParaRPr>
          </a:p>
        </p:txBody>
      </p:sp>
      <p:sp>
        <p:nvSpPr>
          <p:cNvPr id="14" name="WordArt 20"/>
          <p:cNvSpPr>
            <a:spLocks noChangeArrowheads="1" noChangeShapeType="1" noTextEdit="1"/>
          </p:cNvSpPr>
          <p:nvPr/>
        </p:nvSpPr>
        <p:spPr bwMode="auto">
          <a:xfrm>
            <a:off x="4685233" y="1901426"/>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pPr algn="r"/>
            <a:r>
              <a:rPr lang="en-US" altLang="zh-CN" sz="3400" b="1" dirty="0">
                <a:solidFill>
                  <a:schemeClr val="bg1"/>
                </a:solidFill>
                <a:latin typeface="微软雅黑" pitchFamily="34" charset="-122"/>
                <a:ea typeface="微软雅黑" pitchFamily="34" charset="-122"/>
                <a:cs typeface="Arial"/>
              </a:rPr>
              <a:t>2</a:t>
            </a:r>
            <a:endParaRPr lang="zh-CN" altLang="en-US" sz="3400" b="1" dirty="0">
              <a:solidFill>
                <a:schemeClr val="bg1"/>
              </a:solidFill>
              <a:latin typeface="微软雅黑" pitchFamily="34" charset="-122"/>
              <a:ea typeface="微软雅黑" pitchFamily="34" charset="-122"/>
              <a:cs typeface="Arial"/>
            </a:endParaRPr>
          </a:p>
        </p:txBody>
      </p:sp>
      <p:sp>
        <p:nvSpPr>
          <p:cNvPr id="15" name="WordArt 20"/>
          <p:cNvSpPr>
            <a:spLocks noChangeArrowheads="1" noChangeShapeType="1" noTextEdit="1"/>
          </p:cNvSpPr>
          <p:nvPr/>
        </p:nvSpPr>
        <p:spPr bwMode="auto">
          <a:xfrm>
            <a:off x="5094350" y="3485602"/>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smtClean="0">
                <a:solidFill>
                  <a:schemeClr val="bg1"/>
                </a:solidFill>
                <a:latin typeface="微软雅黑" pitchFamily="34" charset="-122"/>
                <a:ea typeface="微软雅黑" pitchFamily="34" charset="-122"/>
                <a:cs typeface="Arial"/>
              </a:rPr>
              <a:t>4</a:t>
            </a:r>
            <a:endParaRPr lang="zh-CN" altLang="en-US" sz="3400" b="1" dirty="0">
              <a:solidFill>
                <a:schemeClr val="bg1"/>
              </a:solidFill>
              <a:latin typeface="微软雅黑" pitchFamily="34" charset="-122"/>
              <a:ea typeface="微软雅黑" pitchFamily="34" charset="-122"/>
              <a:cs typeface="Arial"/>
            </a:endParaRPr>
          </a:p>
        </p:txBody>
      </p:sp>
      <p:sp>
        <p:nvSpPr>
          <p:cNvPr id="16" name="Rectangle 22"/>
          <p:cNvSpPr>
            <a:spLocks noChangeArrowheads="1"/>
          </p:cNvSpPr>
          <p:nvPr/>
        </p:nvSpPr>
        <p:spPr bwMode="auto">
          <a:xfrm>
            <a:off x="5453751" y="2575464"/>
            <a:ext cx="2916349" cy="827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Use i18n with Spring framework</a:t>
            </a:r>
            <a:endParaRPr lang="zh-CN" altLang="en-US" sz="2000" dirty="0">
              <a:solidFill>
                <a:schemeClr val="bg1"/>
              </a:solidFill>
              <a:latin typeface="微软雅黑" pitchFamily="34" charset="-122"/>
              <a:ea typeface="微软雅黑" pitchFamily="34" charset="-122"/>
            </a:endParaRPr>
          </a:p>
        </p:txBody>
      </p:sp>
      <p:sp>
        <p:nvSpPr>
          <p:cNvPr id="17" name="Rectangle 22"/>
          <p:cNvSpPr>
            <a:spLocks noChangeArrowheads="1"/>
          </p:cNvSpPr>
          <p:nvPr/>
        </p:nvSpPr>
        <p:spPr bwMode="auto">
          <a:xfrm>
            <a:off x="5609487" y="3332479"/>
            <a:ext cx="2916349" cy="67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lIns="87644" tIns="43822" rIns="87644" bIns="43822">
            <a:spAutoFit/>
          </a:bodyPr>
          <a:lstStyle/>
          <a:p>
            <a:pPr algn="l" eaLnBrk="1" fontAlgn="base" hangingPunct="1">
              <a:lnSpc>
                <a:spcPct val="120000"/>
              </a:lnSpc>
            </a:pPr>
            <a:r>
              <a:rPr lang="en-US" altLang="zh-CN" sz="2000" b="1" dirty="0" smtClean="0">
                <a:solidFill>
                  <a:schemeClr val="bg1"/>
                </a:solidFill>
                <a:latin typeface="微软雅黑" pitchFamily="34" charset="-122"/>
                <a:ea typeface="微软雅黑" pitchFamily="34" charset="-122"/>
                <a:sym typeface="Arial" pitchFamily="34" charset="0"/>
              </a:rPr>
              <a:t>Common issue</a:t>
            </a:r>
          </a:p>
          <a:p>
            <a:pPr algn="l" eaLnBrk="1" fontAlgn="base" hangingPunct="1">
              <a:lnSpc>
                <a:spcPct val="120000"/>
              </a:lnSpc>
            </a:pPr>
            <a:r>
              <a:rPr lang="en-US" altLang="zh-CN" sz="1200" dirty="0" smtClean="0">
                <a:solidFill>
                  <a:schemeClr val="bg1"/>
                </a:solidFill>
                <a:latin typeface="微软雅黑" pitchFamily="34" charset="-122"/>
                <a:ea typeface="微软雅黑" pitchFamily="34" charset="-122"/>
              </a:rPr>
              <a:t>Common issue and solution</a:t>
            </a:r>
            <a:endParaRPr lang="zh-CN" altLang="en-US" sz="1200" dirty="0">
              <a:solidFill>
                <a:schemeClr val="bg1"/>
              </a:solidFill>
              <a:latin typeface="微软雅黑" pitchFamily="34" charset="-122"/>
              <a:ea typeface="微软雅黑" pitchFamily="34" charset="-122"/>
            </a:endParaRPr>
          </a:p>
        </p:txBody>
      </p:sp>
      <p:sp>
        <p:nvSpPr>
          <p:cNvPr id="18" name="WordArt 20"/>
          <p:cNvSpPr>
            <a:spLocks noChangeArrowheads="1" noChangeShapeType="1" noTextEdit="1"/>
          </p:cNvSpPr>
          <p:nvPr/>
        </p:nvSpPr>
        <p:spPr bwMode="auto">
          <a:xfrm>
            <a:off x="4913716" y="2684407"/>
            <a:ext cx="299113" cy="422941"/>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lIns="87644" tIns="43822" rIns="87644" bIns="43822" fromWordArt="1">
            <a:prstTxWarp prst="textPlain">
              <a:avLst>
                <a:gd name="adj" fmla="val 50000"/>
              </a:avLst>
            </a:prstTxWarp>
          </a:bodyPr>
          <a:lstStyle/>
          <a:p>
            <a:r>
              <a:rPr lang="en-US" altLang="zh-CN" sz="3400" b="1" dirty="0">
                <a:solidFill>
                  <a:schemeClr val="bg1"/>
                </a:solidFill>
                <a:latin typeface="微软雅黑" pitchFamily="34" charset="-122"/>
                <a:ea typeface="微软雅黑" pitchFamily="34" charset="-122"/>
                <a:cs typeface="Arial"/>
              </a:rPr>
              <a:t>3</a:t>
            </a:r>
            <a:endParaRPr lang="zh-CN" altLang="en-US" sz="3400" b="1" dirty="0">
              <a:solidFill>
                <a:schemeClr val="bg1"/>
              </a:solidFill>
              <a:latin typeface="微软雅黑" pitchFamily="34" charset="-122"/>
              <a:ea typeface="微软雅黑" pitchFamily="34" charset="-122"/>
              <a:cs typeface="Arial"/>
            </a:endParaRPr>
          </a:p>
        </p:txBody>
      </p:sp>
      <p:pic>
        <p:nvPicPr>
          <p:cNvPr id="20" name="1" descr="D:\360data\重要数据\桌面\666666666.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1" name="2" descr="D:\360data\重要数据\桌面\555555555.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2" name="3" descr="D:\360data\重要数据\桌面\4444444444.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3" name="4" descr="D:\360data\重要数据\桌面\333333333333.png"/>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4" name="5" descr="D:\360data\重要数据\桌面\222222.png"/>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pic>
        <p:nvPicPr>
          <p:cNvPr id="25" name="6" descr="D:\360data\重要数据\桌面\11111111.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39504" y="1563638"/>
            <a:ext cx="1948320" cy="1948320"/>
          </a:xfrm>
          <a:prstGeom prst="rect">
            <a:avLst/>
          </a:prstGeom>
          <a:noFill/>
          <a:effectLst>
            <a:outerShdw blurRad="190500" algn="tl" rotWithShape="0">
              <a:schemeClr val="tx2">
                <a:lumMod val="60000"/>
                <a:lumOff val="40000"/>
                <a:alpha val="52000"/>
              </a:schemeClr>
            </a:outerShdw>
          </a:effectLst>
          <a:extLst>
            <a:ext uri="{909E8E84-426E-40DD-AFC4-6F175D3DCCD1}">
              <a14:hiddenFill xmlns:a14="http://schemas.microsoft.com/office/drawing/2010/main">
                <a:solidFill>
                  <a:srgbClr val="FFFFFF"/>
                </a:solidFill>
              </a14:hiddenFill>
            </a:ext>
          </a:extLst>
        </p:spPr>
      </p:pic>
      <p:sp>
        <p:nvSpPr>
          <p:cNvPr id="26" name="矩形 25"/>
          <p:cNvSpPr/>
          <p:nvPr/>
        </p:nvSpPr>
        <p:spPr>
          <a:xfrm>
            <a:off x="1259632" y="2067694"/>
            <a:ext cx="3456384" cy="835998"/>
          </a:xfrm>
          <a:prstGeom prst="rect">
            <a:avLst/>
          </a:prstGeom>
        </p:spPr>
        <p:txBody>
          <a:bodyPr wrap="square">
            <a:spAutoFit/>
          </a:bodyPr>
          <a:lstStyle/>
          <a:p>
            <a:pPr fontAlgn="base">
              <a:lnSpc>
                <a:spcPct val="120000"/>
              </a:lnSpc>
            </a:pPr>
            <a:r>
              <a:rPr lang="en-US" altLang="zh-CN" sz="4400" b="1" dirty="0">
                <a:solidFill>
                  <a:schemeClr val="bg1"/>
                </a:solidFill>
                <a:effectLst>
                  <a:outerShdw blurRad="50800" dist="50800" dir="5400000" algn="ctr" rotWithShape="0">
                    <a:schemeClr val="tx1">
                      <a:alpha val="42000"/>
                    </a:schemeClr>
                  </a:outerShdw>
                </a:effectLst>
                <a:latin typeface="微软雅黑" pitchFamily="34" charset="-122"/>
                <a:ea typeface="微软雅黑" pitchFamily="34" charset="-122"/>
                <a:sym typeface="Arial" pitchFamily="34" charset="0"/>
              </a:rPr>
              <a:t>outline</a:t>
            </a:r>
            <a:endParaRPr lang="zh-CN" altLang="en-US" sz="4400" b="1" dirty="0">
              <a:solidFill>
                <a:schemeClr val="bg1"/>
              </a:solidFill>
              <a:effectLst>
                <a:outerShdw blurRad="50800" dist="50800" dir="5400000" algn="ctr" rotWithShape="0">
                  <a:schemeClr val="tx1">
                    <a:alpha val="42000"/>
                  </a:schemeClr>
                </a:outerShdw>
              </a:effectLst>
              <a:latin typeface="微软雅黑" pitchFamily="34" charset="-122"/>
              <a:ea typeface="微软雅黑" pitchFamily="34" charset="-122"/>
              <a:sym typeface="Arial" pitchFamily="34" charset="0"/>
            </a:endParaRPr>
          </a:p>
        </p:txBody>
      </p:sp>
    </p:spTree>
    <p:extLst>
      <p:ext uri="{BB962C8B-B14F-4D97-AF65-F5344CB8AC3E}">
        <p14:creationId xmlns:p14="http://schemas.microsoft.com/office/powerpoint/2010/main" val="3589304253"/>
      </p:ext>
    </p:extLst>
  </p:cSld>
  <p:clrMapOvr>
    <a:masterClrMapping/>
  </p:clrMapOvr>
  <p:transition spd="slow" advTm="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with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300" fill="hold"/>
                                        <p:tgtEl>
                                          <p:spTgt spid="7"/>
                                        </p:tgtEl>
                                        <p:attrNameLst>
                                          <p:attrName>ppt_w</p:attrName>
                                        </p:attrNameLst>
                                      </p:cBhvr>
                                      <p:tavLst>
                                        <p:tav tm="0">
                                          <p:val>
                                            <p:fltVal val="0"/>
                                          </p:val>
                                        </p:tav>
                                        <p:tav tm="100000">
                                          <p:val>
                                            <p:strVal val="#ppt_w"/>
                                          </p:val>
                                        </p:tav>
                                      </p:tavLst>
                                    </p:anim>
                                    <p:anim calcmode="lin" valueType="num">
                                      <p:cBhvr>
                                        <p:cTn id="17" dur="300" fill="hold"/>
                                        <p:tgtEl>
                                          <p:spTgt spid="7"/>
                                        </p:tgtEl>
                                        <p:attrNameLst>
                                          <p:attrName>ppt_h</p:attrName>
                                        </p:attrNameLst>
                                      </p:cBhvr>
                                      <p:tavLst>
                                        <p:tav tm="0">
                                          <p:val>
                                            <p:fltVal val="0"/>
                                          </p:val>
                                        </p:tav>
                                        <p:tav tm="100000">
                                          <p:val>
                                            <p:strVal val="#ppt_h"/>
                                          </p:val>
                                        </p:tav>
                                      </p:tavLst>
                                    </p:anim>
                                    <p:anim calcmode="lin" valueType="num">
                                      <p:cBhvr>
                                        <p:cTn id="18" dur="300" fill="hold"/>
                                        <p:tgtEl>
                                          <p:spTgt spid="7"/>
                                        </p:tgtEl>
                                        <p:attrNameLst>
                                          <p:attrName>style.rotation</p:attrName>
                                        </p:attrNameLst>
                                      </p:cBhvr>
                                      <p:tavLst>
                                        <p:tav tm="0">
                                          <p:val>
                                            <p:fltVal val="90"/>
                                          </p:val>
                                        </p:tav>
                                        <p:tav tm="100000">
                                          <p:val>
                                            <p:fltVal val="0"/>
                                          </p:val>
                                        </p:tav>
                                      </p:tavLst>
                                    </p:anim>
                                    <p:animEffect transition="in" filter="fade">
                                      <p:cBhvr>
                                        <p:cTn id="19" dur="300"/>
                                        <p:tgtEl>
                                          <p:spTgt spid="7"/>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300" fill="hold"/>
                                        <p:tgtEl>
                                          <p:spTgt spid="8"/>
                                        </p:tgtEl>
                                        <p:attrNameLst>
                                          <p:attrName>ppt_w</p:attrName>
                                        </p:attrNameLst>
                                      </p:cBhvr>
                                      <p:tavLst>
                                        <p:tav tm="0">
                                          <p:val>
                                            <p:fltVal val="0"/>
                                          </p:val>
                                        </p:tav>
                                        <p:tav tm="100000">
                                          <p:val>
                                            <p:strVal val="#ppt_w"/>
                                          </p:val>
                                        </p:tav>
                                      </p:tavLst>
                                    </p:anim>
                                    <p:anim calcmode="lin" valueType="num">
                                      <p:cBhvr>
                                        <p:cTn id="23" dur="300" fill="hold"/>
                                        <p:tgtEl>
                                          <p:spTgt spid="8"/>
                                        </p:tgtEl>
                                        <p:attrNameLst>
                                          <p:attrName>ppt_h</p:attrName>
                                        </p:attrNameLst>
                                      </p:cBhvr>
                                      <p:tavLst>
                                        <p:tav tm="0">
                                          <p:val>
                                            <p:fltVal val="0"/>
                                          </p:val>
                                        </p:tav>
                                        <p:tav tm="100000">
                                          <p:val>
                                            <p:strVal val="#ppt_h"/>
                                          </p:val>
                                        </p:tav>
                                      </p:tavLst>
                                    </p:anim>
                                    <p:anim calcmode="lin" valueType="num">
                                      <p:cBhvr>
                                        <p:cTn id="24" dur="300" fill="hold"/>
                                        <p:tgtEl>
                                          <p:spTgt spid="8"/>
                                        </p:tgtEl>
                                        <p:attrNameLst>
                                          <p:attrName>style.rotation</p:attrName>
                                        </p:attrNameLst>
                                      </p:cBhvr>
                                      <p:tavLst>
                                        <p:tav tm="0">
                                          <p:val>
                                            <p:fltVal val="90"/>
                                          </p:val>
                                        </p:tav>
                                        <p:tav tm="100000">
                                          <p:val>
                                            <p:fltVal val="0"/>
                                          </p:val>
                                        </p:tav>
                                      </p:tavLst>
                                    </p:anim>
                                    <p:animEffect transition="in" filter="fade">
                                      <p:cBhvr>
                                        <p:cTn id="25" dur="300"/>
                                        <p:tgtEl>
                                          <p:spTgt spid="8"/>
                                        </p:tgtEl>
                                      </p:cBhvr>
                                    </p:animEffect>
                                  </p:childTnLst>
                                </p:cTn>
                              </p:par>
                              <p:par>
                                <p:cTn id="26" presetID="41" presetClass="entr" presetSubtype="0" fill="hold" grpId="0" nodeType="withEffect">
                                  <p:stCondLst>
                                    <p:cond delay="700"/>
                                  </p:stCondLst>
                                  <p:iterate type="lt">
                                    <p:tmPct val="10000"/>
                                  </p:iterate>
                                  <p:childTnLst>
                                    <p:set>
                                      <p:cBhvr>
                                        <p:cTn id="27" dur="1" fill="hold">
                                          <p:stCondLst>
                                            <p:cond delay="0"/>
                                          </p:stCondLst>
                                        </p:cTn>
                                        <p:tgtEl>
                                          <p:spTgt spid="10"/>
                                        </p:tgtEl>
                                        <p:attrNameLst>
                                          <p:attrName>style.visibility</p:attrName>
                                        </p:attrNameLst>
                                      </p:cBhvr>
                                      <p:to>
                                        <p:strVal val="visible"/>
                                      </p:to>
                                    </p:set>
                                    <p:anim calcmode="lin" valueType="num">
                                      <p:cBhvr>
                                        <p:cTn id="28" dur="3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29" dur="300" fill="hold"/>
                                        <p:tgtEl>
                                          <p:spTgt spid="10"/>
                                        </p:tgtEl>
                                        <p:attrNameLst>
                                          <p:attrName>ppt_y</p:attrName>
                                        </p:attrNameLst>
                                      </p:cBhvr>
                                      <p:tavLst>
                                        <p:tav tm="0">
                                          <p:val>
                                            <p:strVal val="#ppt_y"/>
                                          </p:val>
                                        </p:tav>
                                        <p:tav tm="100000">
                                          <p:val>
                                            <p:strVal val="#ppt_y"/>
                                          </p:val>
                                        </p:tav>
                                      </p:tavLst>
                                    </p:anim>
                                    <p:anim calcmode="lin" valueType="num">
                                      <p:cBhvr>
                                        <p:cTn id="30" dur="3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31" dur="3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32" dur="300" tmFilter="0,0; .5, 1; 1, 1"/>
                                        <p:tgtEl>
                                          <p:spTgt spid="10"/>
                                        </p:tgtEl>
                                      </p:cBhvr>
                                    </p:animEffect>
                                  </p:childTnLst>
                                </p:cTn>
                              </p:par>
                              <p:par>
                                <p:cTn id="33" presetID="49" presetClass="entr" presetSubtype="0" decel="100000" fill="hold" grpId="0" nodeType="withEffect">
                                  <p:stCondLst>
                                    <p:cond delay="15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 calcmode="lin" valueType="num">
                                      <p:cBhvr>
                                        <p:cTn id="37" dur="500" fill="hold"/>
                                        <p:tgtEl>
                                          <p:spTgt spid="12"/>
                                        </p:tgtEl>
                                        <p:attrNameLst>
                                          <p:attrName>style.rotation</p:attrName>
                                        </p:attrNameLst>
                                      </p:cBhvr>
                                      <p:tavLst>
                                        <p:tav tm="0">
                                          <p:val>
                                            <p:fltVal val="360"/>
                                          </p:val>
                                        </p:tav>
                                        <p:tav tm="100000">
                                          <p:val>
                                            <p:fltVal val="0"/>
                                          </p:val>
                                        </p:tav>
                                      </p:tavLst>
                                    </p:anim>
                                    <p:animEffect>
                                      <p:cBhvr>
                                        <p:cTn id="38" dur="500"/>
                                        <p:tgtEl>
                                          <p:spTgt spid="12"/>
                                        </p:tgtEl>
                                      </p:cBhvr>
                                    </p:animEffect>
                                  </p:childTnLst>
                                </p:cTn>
                              </p:par>
                              <p:par>
                                <p:cTn id="39" presetID="42" presetClass="entr" presetSubtype="0" fill="hold" grpId="0" nodeType="withEffect">
                                  <p:stCondLst>
                                    <p:cond delay="2000"/>
                                  </p:stCondLst>
                                  <p:childTnLst>
                                    <p:set>
                                      <p:cBhvr>
                                        <p:cTn id="40" dur="1" fill="hold">
                                          <p:stCondLst>
                                            <p:cond delay="0"/>
                                          </p:stCondLst>
                                        </p:cTn>
                                        <p:tgtEl>
                                          <p:spTgt spid="13"/>
                                        </p:tgtEl>
                                        <p:attrNameLst>
                                          <p:attrName>style.visibility</p:attrName>
                                        </p:attrNameLst>
                                      </p:cBhvr>
                                      <p:to>
                                        <p:strVal val="visible"/>
                                      </p:to>
                                    </p:set>
                                    <p:animEffect>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9" presetClass="entr" presetSubtype="0" decel="100000" fill="hold" grpId="0" nodeType="withEffect">
                                  <p:stCondLst>
                                    <p:cond delay="300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 calcmode="lin" valueType="num">
                                      <p:cBhvr>
                                        <p:cTn id="48" dur="500" fill="hold"/>
                                        <p:tgtEl>
                                          <p:spTgt spid="14"/>
                                        </p:tgtEl>
                                        <p:attrNameLst>
                                          <p:attrName>style.rotation</p:attrName>
                                        </p:attrNameLst>
                                      </p:cBhvr>
                                      <p:tavLst>
                                        <p:tav tm="0">
                                          <p:val>
                                            <p:fltVal val="360"/>
                                          </p:val>
                                        </p:tav>
                                        <p:tav tm="100000">
                                          <p:val>
                                            <p:fltVal val="0"/>
                                          </p:val>
                                        </p:tav>
                                      </p:tavLst>
                                    </p:anim>
                                    <p:animEffect>
                                      <p:cBhvr>
                                        <p:cTn id="49" dur="500"/>
                                        <p:tgtEl>
                                          <p:spTgt spid="14"/>
                                        </p:tgtEl>
                                      </p:cBhvr>
                                    </p:animEffect>
                                  </p:childTnLst>
                                </p:cTn>
                              </p:par>
                              <p:par>
                                <p:cTn id="50" presetID="42" presetClass="entr" presetSubtype="0" fill="hold" grpId="0" nodeType="withEffect">
                                  <p:stCondLst>
                                    <p:cond delay="3500"/>
                                  </p:stCondLst>
                                  <p:childTnLst>
                                    <p:set>
                                      <p:cBhvr>
                                        <p:cTn id="51" dur="1" fill="hold">
                                          <p:stCondLst>
                                            <p:cond delay="0"/>
                                          </p:stCondLst>
                                        </p:cTn>
                                        <p:tgtEl>
                                          <p:spTgt spid="11"/>
                                        </p:tgtEl>
                                        <p:attrNameLst>
                                          <p:attrName>style.visibility</p:attrName>
                                        </p:attrNameLst>
                                      </p:cBhvr>
                                      <p:to>
                                        <p:strVal val="visible"/>
                                      </p:to>
                                    </p:set>
                                    <p:animEffect>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9" presetClass="entr" presetSubtype="0" decel="100000" fill="hold" grpId="0" nodeType="withEffect">
                                  <p:stCondLst>
                                    <p:cond delay="450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 calcmode="lin" valueType="num">
                                      <p:cBhvr>
                                        <p:cTn id="59" dur="500" fill="hold"/>
                                        <p:tgtEl>
                                          <p:spTgt spid="18"/>
                                        </p:tgtEl>
                                        <p:attrNameLst>
                                          <p:attrName>style.rotation</p:attrName>
                                        </p:attrNameLst>
                                      </p:cBhvr>
                                      <p:tavLst>
                                        <p:tav tm="0">
                                          <p:val>
                                            <p:fltVal val="360"/>
                                          </p:val>
                                        </p:tav>
                                        <p:tav tm="100000">
                                          <p:val>
                                            <p:fltVal val="0"/>
                                          </p:val>
                                        </p:tav>
                                      </p:tavLst>
                                    </p:anim>
                                    <p:animEffect>
                                      <p:cBhvr>
                                        <p:cTn id="60" dur="500"/>
                                        <p:tgtEl>
                                          <p:spTgt spid="18"/>
                                        </p:tgtEl>
                                      </p:cBhvr>
                                    </p:animEffect>
                                  </p:childTnLst>
                                </p:cTn>
                              </p:par>
                              <p:par>
                                <p:cTn id="61" presetID="42" presetClass="entr" presetSubtype="0" fill="hold" grpId="0" nodeType="withEffect">
                                  <p:stCondLst>
                                    <p:cond delay="5000"/>
                                  </p:stCondLst>
                                  <p:childTnLst>
                                    <p:set>
                                      <p:cBhvr>
                                        <p:cTn id="62" dur="1" fill="hold">
                                          <p:stCondLst>
                                            <p:cond delay="0"/>
                                          </p:stCondLst>
                                        </p:cTn>
                                        <p:tgtEl>
                                          <p:spTgt spid="16"/>
                                        </p:tgtEl>
                                        <p:attrNameLst>
                                          <p:attrName>style.visibility</p:attrName>
                                        </p:attrNameLst>
                                      </p:cBhvr>
                                      <p:to>
                                        <p:strVal val="visible"/>
                                      </p:to>
                                    </p:set>
                                    <p:animEffect>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9" presetClass="entr" presetSubtype="0" decel="100000" fill="hold" grpId="0" nodeType="withEffect">
                                  <p:stCondLst>
                                    <p:cond delay="60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500" fill="hold"/>
                                        <p:tgtEl>
                                          <p:spTgt spid="15"/>
                                        </p:tgtEl>
                                        <p:attrNameLst>
                                          <p:attrName>ppt_w</p:attrName>
                                        </p:attrNameLst>
                                      </p:cBhvr>
                                      <p:tavLst>
                                        <p:tav tm="0">
                                          <p:val>
                                            <p:fltVal val="0"/>
                                          </p:val>
                                        </p:tav>
                                        <p:tav tm="100000">
                                          <p:val>
                                            <p:strVal val="#ppt_w"/>
                                          </p:val>
                                        </p:tav>
                                      </p:tavLst>
                                    </p:anim>
                                    <p:anim calcmode="lin" valueType="num">
                                      <p:cBhvr>
                                        <p:cTn id="69" dur="500" fill="hold"/>
                                        <p:tgtEl>
                                          <p:spTgt spid="15"/>
                                        </p:tgtEl>
                                        <p:attrNameLst>
                                          <p:attrName>ppt_h</p:attrName>
                                        </p:attrNameLst>
                                      </p:cBhvr>
                                      <p:tavLst>
                                        <p:tav tm="0">
                                          <p:val>
                                            <p:fltVal val="0"/>
                                          </p:val>
                                        </p:tav>
                                        <p:tav tm="100000">
                                          <p:val>
                                            <p:strVal val="#ppt_h"/>
                                          </p:val>
                                        </p:tav>
                                      </p:tavLst>
                                    </p:anim>
                                    <p:anim calcmode="lin" valueType="num">
                                      <p:cBhvr>
                                        <p:cTn id="70" dur="500" fill="hold"/>
                                        <p:tgtEl>
                                          <p:spTgt spid="15"/>
                                        </p:tgtEl>
                                        <p:attrNameLst>
                                          <p:attrName>style.rotation</p:attrName>
                                        </p:attrNameLst>
                                      </p:cBhvr>
                                      <p:tavLst>
                                        <p:tav tm="0">
                                          <p:val>
                                            <p:fltVal val="360"/>
                                          </p:val>
                                        </p:tav>
                                        <p:tav tm="100000">
                                          <p:val>
                                            <p:fltVal val="0"/>
                                          </p:val>
                                        </p:tav>
                                      </p:tavLst>
                                    </p:anim>
                                    <p:animEffect>
                                      <p:cBhvr>
                                        <p:cTn id="71" dur="500"/>
                                        <p:tgtEl>
                                          <p:spTgt spid="15"/>
                                        </p:tgtEl>
                                      </p:cBhvr>
                                    </p:animEffect>
                                  </p:childTnLst>
                                </p:cTn>
                              </p:par>
                              <p:par>
                                <p:cTn id="72" presetID="42" presetClass="entr" presetSubtype="0" fill="hold" grpId="0" nodeType="withEffect">
                                  <p:stCondLst>
                                    <p:cond delay="6500"/>
                                  </p:stCondLst>
                                  <p:childTnLst>
                                    <p:set>
                                      <p:cBhvr>
                                        <p:cTn id="73" dur="1" fill="hold">
                                          <p:stCondLst>
                                            <p:cond delay="0"/>
                                          </p:stCondLst>
                                        </p:cTn>
                                        <p:tgtEl>
                                          <p:spTgt spid="17"/>
                                        </p:tgtEl>
                                        <p:attrNameLst>
                                          <p:attrName>style.visibility</p:attrName>
                                        </p:attrNameLst>
                                      </p:cBhvr>
                                      <p:to>
                                        <p:strVal val="visible"/>
                                      </p:to>
                                    </p:set>
                                    <p:animEffect>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par>
                                <p:cTn id="77" presetID="10" presetClass="entr" presetSubtype="0" fill="hold" nodeType="withEffect">
                                  <p:stCondLst>
                                    <p:cond delay="100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par>
                                <p:cTn id="80" presetID="10" presetClass="entr" presetSubtype="0" fill="hold" nodeType="withEffect">
                                  <p:stCondLst>
                                    <p:cond delay="100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500"/>
                                        <p:tgtEl>
                                          <p:spTgt spid="21"/>
                                        </p:tgtEl>
                                      </p:cBhvr>
                                    </p:animEffect>
                                  </p:childTnLst>
                                </p:cTn>
                              </p:par>
                              <p:par>
                                <p:cTn id="83" presetID="10" presetClass="entr" presetSubtype="0" fill="hold" nodeType="withEffect">
                                  <p:stCondLst>
                                    <p:cond delay="100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par>
                                <p:cTn id="86" presetID="10" presetClass="entr" presetSubtype="0" fill="hold" nodeType="withEffect">
                                  <p:stCondLst>
                                    <p:cond delay="100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par>
                                <p:cTn id="89" presetID="10" presetClass="entr" presetSubtype="0" fill="hold" nodeType="withEffect">
                                  <p:stCondLst>
                                    <p:cond delay="1000"/>
                                  </p:stCondLst>
                                  <p:childTnLst>
                                    <p:set>
                                      <p:cBhvr>
                                        <p:cTn id="90" dur="1" fill="hold">
                                          <p:stCondLst>
                                            <p:cond delay="0"/>
                                          </p:stCondLst>
                                        </p:cTn>
                                        <p:tgtEl>
                                          <p:spTgt spid="24"/>
                                        </p:tgtEl>
                                        <p:attrNameLst>
                                          <p:attrName>style.visibility</p:attrName>
                                        </p:attrNameLst>
                                      </p:cBhvr>
                                      <p:to>
                                        <p:strVal val="visible"/>
                                      </p:to>
                                    </p:set>
                                    <p:animEffect transition="in" filter="fade">
                                      <p:cBhvr>
                                        <p:cTn id="91" dur="500"/>
                                        <p:tgtEl>
                                          <p:spTgt spid="24"/>
                                        </p:tgtEl>
                                      </p:cBhvr>
                                    </p:animEffect>
                                  </p:childTnLst>
                                </p:cTn>
                              </p:par>
                              <p:par>
                                <p:cTn id="92" presetID="10" presetClass="entr" presetSubtype="0" fill="hold" nodeType="withEffect">
                                  <p:stCondLst>
                                    <p:cond delay="100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par>
                                <p:cTn id="95" presetID="8" presetClass="emph" presetSubtype="0" repeatCount="3000" fill="hold" nodeType="withEffect">
                                  <p:stCondLst>
                                    <p:cond delay="1000"/>
                                  </p:stCondLst>
                                  <p:childTnLst>
                                    <p:animRot by="21600000">
                                      <p:cBhvr>
                                        <p:cTn id="96" dur="3000" fill="hold"/>
                                        <p:tgtEl>
                                          <p:spTgt spid="20"/>
                                        </p:tgtEl>
                                        <p:attrNameLst>
                                          <p:attrName>r</p:attrName>
                                        </p:attrNameLst>
                                      </p:cBhvr>
                                    </p:animRot>
                                  </p:childTnLst>
                                </p:cTn>
                              </p:par>
                              <p:par>
                                <p:cTn id="97" presetID="8" presetClass="emph" presetSubtype="0" repeatCount="3000" fill="hold" nodeType="withEffect">
                                  <p:stCondLst>
                                    <p:cond delay="1000"/>
                                  </p:stCondLst>
                                  <p:childTnLst>
                                    <p:animRot by="-64800000">
                                      <p:cBhvr>
                                        <p:cTn id="98" dur="3000" fill="hold"/>
                                        <p:tgtEl>
                                          <p:spTgt spid="21"/>
                                        </p:tgtEl>
                                        <p:attrNameLst>
                                          <p:attrName>r</p:attrName>
                                        </p:attrNameLst>
                                      </p:cBhvr>
                                    </p:animRot>
                                  </p:childTnLst>
                                </p:cTn>
                              </p:par>
                              <p:par>
                                <p:cTn id="99" presetID="8" presetClass="emph" presetSubtype="0" repeatCount="3000" fill="hold" nodeType="withEffect">
                                  <p:stCondLst>
                                    <p:cond delay="1000"/>
                                  </p:stCondLst>
                                  <p:childTnLst>
                                    <p:animRot by="43200000">
                                      <p:cBhvr>
                                        <p:cTn id="100" dur="3000" fill="hold"/>
                                        <p:tgtEl>
                                          <p:spTgt spid="22"/>
                                        </p:tgtEl>
                                        <p:attrNameLst>
                                          <p:attrName>r</p:attrName>
                                        </p:attrNameLst>
                                      </p:cBhvr>
                                    </p:animRot>
                                  </p:childTnLst>
                                </p:cTn>
                              </p:par>
                              <p:par>
                                <p:cTn id="101" presetID="8" presetClass="emph" presetSubtype="0" repeatCount="3000" fill="hold" nodeType="withEffect">
                                  <p:stCondLst>
                                    <p:cond delay="1000"/>
                                  </p:stCondLst>
                                  <p:childTnLst>
                                    <p:animRot by="-43200000">
                                      <p:cBhvr>
                                        <p:cTn id="102" dur="3000" fill="hold"/>
                                        <p:tgtEl>
                                          <p:spTgt spid="23"/>
                                        </p:tgtEl>
                                        <p:attrNameLst>
                                          <p:attrName>r</p:attrName>
                                        </p:attrNameLst>
                                      </p:cBhvr>
                                    </p:animRot>
                                  </p:childTnLst>
                                </p:cTn>
                              </p:par>
                              <p:par>
                                <p:cTn id="103" presetID="8" presetClass="emph" presetSubtype="0" repeatCount="3000" fill="hold" nodeType="withEffect">
                                  <p:stCondLst>
                                    <p:cond delay="1000"/>
                                  </p:stCondLst>
                                  <p:childTnLst>
                                    <p:animRot by="21600000">
                                      <p:cBhvr>
                                        <p:cTn id="104" dur="3000" fill="hold"/>
                                        <p:tgtEl>
                                          <p:spTgt spid="24"/>
                                        </p:tgtEl>
                                        <p:attrNameLst>
                                          <p:attrName>r</p:attrName>
                                        </p:attrNameLst>
                                      </p:cBhvr>
                                    </p:animRot>
                                  </p:childTnLst>
                                </p:cTn>
                              </p:par>
                              <p:par>
                                <p:cTn id="105" presetID="8" presetClass="emph" presetSubtype="0" repeatCount="3000" fill="hold" nodeType="withEffect">
                                  <p:stCondLst>
                                    <p:cond delay="1000"/>
                                  </p:stCondLst>
                                  <p:childTnLst>
                                    <p:animRot by="-21600000">
                                      <p:cBhvr>
                                        <p:cTn id="106" dur="3000" fill="hold"/>
                                        <p:tgtEl>
                                          <p:spTgt spid="25"/>
                                        </p:tgtEl>
                                        <p:attrNameLst>
                                          <p:attrName>r</p:attrName>
                                        </p:attrNameLst>
                                      </p:cBhvr>
                                    </p:animRot>
                                  </p:childTnLst>
                                </p:cTn>
                              </p:par>
                              <p:par>
                                <p:cTn id="107" presetID="10" presetClass="entr" presetSubtype="0" fill="hold" grpId="0" nodeType="withEffect">
                                  <p:stCondLst>
                                    <p:cond delay="1500"/>
                                  </p:stCondLst>
                                  <p:childTnLst>
                                    <p:set>
                                      <p:cBhvr>
                                        <p:cTn id="108" dur="1" fill="hold">
                                          <p:stCondLst>
                                            <p:cond delay="0"/>
                                          </p:stCondLst>
                                        </p:cTn>
                                        <p:tgtEl>
                                          <p:spTgt spid="26"/>
                                        </p:tgtEl>
                                        <p:attrNameLst>
                                          <p:attrName>style.visibility</p:attrName>
                                        </p:attrNameLst>
                                      </p:cBhvr>
                                      <p:to>
                                        <p:strVal val="visible"/>
                                      </p:to>
                                    </p:set>
                                    <p:animEffect transition="in" filter="fade">
                                      <p:cBhvr>
                                        <p:cTn id="109" dur="1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0" grpId="0"/>
      <p:bldP spid="11" grpId="0" bldLvl="0" autoUpdateAnimBg="0"/>
      <p:bldP spid="12" grpId="0"/>
      <p:bldP spid="13" grpId="0" bldLvl="0" autoUpdateAnimBg="0"/>
      <p:bldP spid="14" grpId="0"/>
      <p:bldP spid="15" grpId="0"/>
      <p:bldP spid="16" grpId="0" bldLvl="0" autoUpdateAnimBg="0"/>
      <p:bldP spid="17" grpId="0" bldLvl="0" autoUpdateAnimBg="0"/>
      <p:bldP spid="18"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228884" y="2139640"/>
            <a:ext cx="365415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What is i18n</a:t>
            </a:r>
          </a:p>
        </p:txBody>
      </p:sp>
      <p:sp>
        <p:nvSpPr>
          <p:cNvPr id="23" name="TextBox 22"/>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01</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414782401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wipe(down)">
                                          <p:cBhvr>
                                            <p:cTn id="75"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b="1" dirty="0"/>
              <a:t>What is i18n</a:t>
            </a:r>
          </a:p>
        </p:txBody>
      </p:sp>
      <p:sp>
        <p:nvSpPr>
          <p:cNvPr id="10" name="矩形 9"/>
          <p:cNvSpPr/>
          <p:nvPr/>
        </p:nvSpPr>
        <p:spPr>
          <a:xfrm flipH="1">
            <a:off x="323528" y="1325692"/>
            <a:ext cx="8593956" cy="1253677"/>
          </a:xfrm>
          <a:prstGeom prst="rect">
            <a:avLst/>
          </a:prstGeom>
        </p:spPr>
        <p:txBody>
          <a:bodyPr wrap="none">
            <a:spAutoFit/>
          </a:bodyPr>
          <a:lstStyle/>
          <a:p>
            <a:pPr>
              <a:lnSpc>
                <a:spcPct val="130000"/>
              </a:lnSpc>
            </a:pPr>
            <a:r>
              <a:rPr lang="en-US" altLang="zh-CN" sz="2000" dirty="0">
                <a:solidFill>
                  <a:sysClr val="windowText" lastClr="000000"/>
                </a:solidFill>
                <a:latin typeface="微软雅黑" pitchFamily="34" charset="-122"/>
                <a:ea typeface="微软雅黑" pitchFamily="34" charset="-122"/>
              </a:rPr>
              <a:t>Internationalization (i18n) is the process of designing an application </a:t>
            </a:r>
            <a:endParaRPr lang="en-US" altLang="zh-CN" sz="2000" dirty="0" smtClean="0">
              <a:solidFill>
                <a:sysClr val="windowText" lastClr="000000"/>
              </a:solidFill>
              <a:latin typeface="微软雅黑" pitchFamily="34" charset="-122"/>
              <a:ea typeface="微软雅黑" pitchFamily="34" charset="-122"/>
            </a:endParaRPr>
          </a:p>
          <a:p>
            <a:pPr>
              <a:lnSpc>
                <a:spcPct val="130000"/>
              </a:lnSpc>
            </a:pPr>
            <a:r>
              <a:rPr lang="en-US" altLang="zh-CN" sz="2000" dirty="0" smtClean="0">
                <a:solidFill>
                  <a:sysClr val="windowText" lastClr="000000"/>
                </a:solidFill>
                <a:latin typeface="微软雅黑" pitchFamily="34" charset="-122"/>
                <a:ea typeface="微软雅黑" pitchFamily="34" charset="-122"/>
              </a:rPr>
              <a:t>so </a:t>
            </a:r>
            <a:r>
              <a:rPr lang="en-US" altLang="zh-CN" sz="2000" dirty="0">
                <a:solidFill>
                  <a:sysClr val="windowText" lastClr="000000"/>
                </a:solidFill>
                <a:latin typeface="微软雅黑" pitchFamily="34" charset="-122"/>
                <a:ea typeface="微软雅黑" pitchFamily="34" charset="-122"/>
              </a:rPr>
              <a:t>that it can be adapted to different languages and regions, </a:t>
            </a:r>
            <a:endParaRPr lang="en-US" altLang="zh-CN" sz="2000" dirty="0" smtClean="0">
              <a:solidFill>
                <a:sysClr val="windowText" lastClr="000000"/>
              </a:solidFill>
              <a:latin typeface="微软雅黑" pitchFamily="34" charset="-122"/>
              <a:ea typeface="微软雅黑" pitchFamily="34" charset="-122"/>
            </a:endParaRPr>
          </a:p>
          <a:p>
            <a:pPr>
              <a:lnSpc>
                <a:spcPct val="130000"/>
              </a:lnSpc>
            </a:pPr>
            <a:r>
              <a:rPr lang="en-US" altLang="zh-CN" sz="2000" dirty="0" smtClean="0">
                <a:solidFill>
                  <a:sysClr val="windowText" lastClr="000000"/>
                </a:solidFill>
                <a:latin typeface="微软雅黑" pitchFamily="34" charset="-122"/>
                <a:ea typeface="微软雅黑" pitchFamily="34" charset="-122"/>
              </a:rPr>
              <a:t>without </a:t>
            </a:r>
            <a:r>
              <a:rPr lang="en-US" altLang="zh-CN" sz="2000" dirty="0">
                <a:solidFill>
                  <a:sysClr val="windowText" lastClr="000000"/>
                </a:solidFill>
                <a:latin typeface="微软雅黑" pitchFamily="34" charset="-122"/>
                <a:ea typeface="微软雅黑" pitchFamily="34" charset="-122"/>
              </a:rPr>
              <a:t>requiring engineering changes.</a:t>
            </a:r>
          </a:p>
        </p:txBody>
      </p:sp>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9369775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819218" y="2092882"/>
            <a:ext cx="3433732" cy="565604"/>
          </a:xfrm>
          <a:prstGeom prst="rect">
            <a:avLst/>
          </a:prstGeom>
        </p:spPr>
        <p:txBody>
          <a:bodyPr wrap="square">
            <a:spAutoFit/>
          </a:bodyPr>
          <a:lstStyle/>
          <a:p>
            <a:pPr fontAlgn="base">
              <a:lnSpc>
                <a:spcPct val="120000"/>
              </a:lnSpc>
            </a:pPr>
            <a:r>
              <a:rPr lang="en-US" altLang="zh-CN" sz="2800" b="1" dirty="0">
                <a:solidFill>
                  <a:schemeClr val="bg1"/>
                </a:solidFill>
                <a:latin typeface="微软雅黑" pitchFamily="34" charset="-122"/>
                <a:ea typeface="微软雅黑" pitchFamily="34" charset="-122"/>
                <a:sym typeface="Arial" pitchFamily="34" charset="0"/>
              </a:rPr>
              <a:t>Why we use i18n</a:t>
            </a:r>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02</a:t>
            </a:r>
            <a:endParaRPr lang="zh-CN" altLang="en-US" sz="6600" b="1" dirty="0">
              <a:solidFill>
                <a:schemeClr val="bg1"/>
              </a:solidFill>
              <a:latin typeface="+mj-ea"/>
              <a:ea typeface="+mj-ea"/>
            </a:endParaRPr>
          </a:p>
        </p:txBody>
      </p:sp>
    </p:spTree>
    <p:extLst>
      <p:ext uri="{BB962C8B-B14F-4D97-AF65-F5344CB8AC3E}">
        <p14:creationId xmlns:p14="http://schemas.microsoft.com/office/powerpoint/2010/main" val="83298304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2">
                                                <p:txEl>
                                                  <p:pRg st="0" end="0"/>
                                                </p:txEl>
                                              </p:spTgt>
                                            </p:tgtEl>
                                            <p:attrNameLst>
                                              <p:attrName>style.visibility</p:attrName>
                                            </p:attrNameLst>
                                          </p:cBhvr>
                                          <p:to>
                                            <p:strVal val="visible"/>
                                          </p:to>
                                        </p:set>
                                        <p:animEffect transition="in" filter="wipe(down)">
                                          <p:cBhvr>
                                            <p:cTn id="75"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a:t>Why we use i18n</a:t>
            </a:r>
          </a:p>
        </p:txBody>
      </p:sp>
      <p:sp>
        <p:nvSpPr>
          <p:cNvPr id="3" name="矩形 2"/>
          <p:cNvSpPr/>
          <p:nvPr/>
        </p:nvSpPr>
        <p:spPr>
          <a:xfrm>
            <a:off x="3040904" y="109386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4" name="矩形 3"/>
          <p:cNvSpPr/>
          <p:nvPr/>
        </p:nvSpPr>
        <p:spPr>
          <a:xfrm>
            <a:off x="3664873" y="933566"/>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Build once, sell anywhere</a:t>
            </a:r>
            <a:endParaRPr lang="zh-CN" altLang="en-US" dirty="0">
              <a:latin typeface="微软雅黑" pitchFamily="34" charset="-122"/>
              <a:ea typeface="微软雅黑" pitchFamily="34" charset="-122"/>
            </a:endParaRPr>
          </a:p>
        </p:txBody>
      </p:sp>
      <p:sp>
        <p:nvSpPr>
          <p:cNvPr id="5" name="六边形 4"/>
          <p:cNvSpPr/>
          <p:nvPr/>
        </p:nvSpPr>
        <p:spPr>
          <a:xfrm>
            <a:off x="1176375" y="228371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sz="1400" dirty="0" smtClean="0">
                <a:latin typeface="微软雅黑" pitchFamily="34" charset="-122"/>
                <a:ea typeface="微软雅黑" pitchFamily="34" charset="-122"/>
              </a:rPr>
              <a:t>Reason</a:t>
            </a:r>
            <a:endParaRPr lang="zh-CN" altLang="en-US" sz="1400" dirty="0">
              <a:latin typeface="微软雅黑" pitchFamily="34" charset="-122"/>
              <a:ea typeface="微软雅黑" pitchFamily="34" charset="-122"/>
            </a:endParaRPr>
          </a:p>
        </p:txBody>
      </p:sp>
      <p:cxnSp>
        <p:nvCxnSpPr>
          <p:cNvPr id="7" name="直接箭头连接符 6"/>
          <p:cNvCxnSpPr>
            <a:stCxn id="5" idx="5"/>
          </p:cNvCxnSpPr>
          <p:nvPr/>
        </p:nvCxnSpPr>
        <p:spPr>
          <a:xfrm flipV="1">
            <a:off x="2110260" y="1581639"/>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0"/>
          </p:cNvCxnSpPr>
          <p:nvPr/>
        </p:nvCxnSpPr>
        <p:spPr>
          <a:xfrm>
            <a:off x="2366822" y="2796773"/>
            <a:ext cx="674083"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1"/>
          </p:cNvCxnSpPr>
          <p:nvPr/>
        </p:nvCxnSpPr>
        <p:spPr>
          <a:xfrm>
            <a:off x="2110260" y="3309830"/>
            <a:ext cx="930645" cy="70207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2943" y="1311609"/>
            <a:ext cx="4537095" cy="525966"/>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By configuring the </a:t>
            </a:r>
            <a:r>
              <a:rPr lang="en-US" altLang="zh-CN" sz="1200" dirty="0">
                <a:solidFill>
                  <a:sysClr val="windowText" lastClr="000000"/>
                </a:solidFill>
                <a:latin typeface="微软雅黑" pitchFamily="34" charset="-122"/>
                <a:ea typeface="微软雅黑" pitchFamily="34" charset="-122"/>
              </a:rPr>
              <a:t>locale, </a:t>
            </a:r>
            <a:r>
              <a:rPr lang="en-US" altLang="zh-CN" sz="1200" dirty="0" smtClean="0">
                <a:solidFill>
                  <a:sysClr val="windowText" lastClr="000000"/>
                </a:solidFill>
                <a:latin typeface="微软雅黑" pitchFamily="34" charset="-122"/>
                <a:ea typeface="微软雅黑" pitchFamily="34" charset="-122"/>
              </a:rPr>
              <a:t>application will suit for anywhere without </a:t>
            </a:r>
            <a:r>
              <a:rPr lang="en-US" altLang="zh-CN" sz="1200" dirty="0">
                <a:solidFill>
                  <a:sysClr val="windowText" lastClr="000000"/>
                </a:solidFill>
                <a:latin typeface="微软雅黑" pitchFamily="34" charset="-122"/>
                <a:ea typeface="微软雅黑" pitchFamily="34" charset="-122"/>
              </a:rPr>
              <a:t>requiring engineering changes. </a:t>
            </a:r>
            <a:endParaRPr lang="zh-CN" altLang="en-US" sz="1200" dirty="0">
              <a:solidFill>
                <a:sysClr val="windowText" lastClr="000000"/>
              </a:solidFill>
              <a:latin typeface="微软雅黑" pitchFamily="34" charset="-122"/>
              <a:ea typeface="微软雅黑" pitchFamily="34" charset="-122"/>
            </a:endParaRPr>
          </a:p>
        </p:txBody>
      </p:sp>
      <p:sp>
        <p:nvSpPr>
          <p:cNvPr id="11" name="矩形 10"/>
          <p:cNvSpPr/>
          <p:nvPr/>
        </p:nvSpPr>
        <p:spPr>
          <a:xfrm>
            <a:off x="3040904" y="244401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12" name="矩形 11"/>
          <p:cNvSpPr/>
          <p:nvPr/>
        </p:nvSpPr>
        <p:spPr>
          <a:xfrm>
            <a:off x="3664873" y="2283716"/>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Modularity demands it</a:t>
            </a:r>
            <a:endParaRPr lang="zh-CN" altLang="en-US" dirty="0">
              <a:latin typeface="微软雅黑" pitchFamily="34" charset="-122"/>
              <a:ea typeface="微软雅黑" pitchFamily="34" charset="-122"/>
            </a:endParaRPr>
          </a:p>
        </p:txBody>
      </p:sp>
      <p:sp>
        <p:nvSpPr>
          <p:cNvPr id="13" name="TextBox 12"/>
          <p:cNvSpPr txBox="1"/>
          <p:nvPr/>
        </p:nvSpPr>
        <p:spPr>
          <a:xfrm>
            <a:off x="3202943" y="2661759"/>
            <a:ext cx="4537095" cy="525966"/>
          </a:xfrm>
          <a:prstGeom prst="rect">
            <a:avLst/>
          </a:prstGeom>
          <a:noFill/>
        </p:spPr>
        <p:txBody>
          <a:bodyPr wrap="square" lIns="68567" tIns="34284" rIns="68567" bIns="34284"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Don’t want to have to search through many files for words to translate, </a:t>
            </a:r>
            <a:r>
              <a:rPr lang="en-US" altLang="zh-CN" sz="1200" dirty="0" smtClean="0">
                <a:solidFill>
                  <a:sysClr val="windowText" lastClr="000000"/>
                </a:solidFill>
                <a:latin typeface="微软雅黑" pitchFamily="34" charset="-122"/>
                <a:ea typeface="微软雅黑" pitchFamily="34" charset="-122"/>
              </a:rPr>
              <a:t>ease </a:t>
            </a:r>
            <a:r>
              <a:rPr lang="en-US" altLang="zh-CN" sz="1200" dirty="0">
                <a:solidFill>
                  <a:sysClr val="windowText" lastClr="000000"/>
                </a:solidFill>
                <a:latin typeface="微软雅黑" pitchFamily="34" charset="-122"/>
                <a:ea typeface="微软雅黑" pitchFamily="34" charset="-122"/>
              </a:rPr>
              <a:t>of </a:t>
            </a:r>
            <a:r>
              <a:rPr lang="en-US" altLang="zh-CN" sz="1200" dirty="0" smtClean="0">
                <a:solidFill>
                  <a:sysClr val="windowText" lastClr="000000"/>
                </a:solidFill>
                <a:latin typeface="微软雅黑" pitchFamily="34" charset="-122"/>
                <a:ea typeface="微软雅黑" pitchFamily="34" charset="-122"/>
              </a:rPr>
              <a:t>translation</a:t>
            </a:r>
            <a:endParaRPr lang="en-US" altLang="zh-CN" sz="1200" dirty="0">
              <a:solidFill>
                <a:sysClr val="windowText" lastClr="000000"/>
              </a:solidFill>
              <a:latin typeface="微软雅黑" pitchFamily="34" charset="-122"/>
              <a:ea typeface="微软雅黑" pitchFamily="34" charset="-122"/>
            </a:endParaRPr>
          </a:p>
        </p:txBody>
      </p:sp>
      <p:sp>
        <p:nvSpPr>
          <p:cNvPr id="14" name="矩形 13"/>
          <p:cNvSpPr/>
          <p:nvPr/>
        </p:nvSpPr>
        <p:spPr>
          <a:xfrm>
            <a:off x="3040904" y="3794163"/>
            <a:ext cx="4771456" cy="1081843"/>
          </a:xfrm>
          <a:prstGeom prst="rect">
            <a:avLst/>
          </a:prstGeom>
          <a:solidFill>
            <a:schemeClr val="accent1">
              <a:alpha val="24000"/>
            </a:schemeClr>
          </a:solidFill>
          <a:ln w="12700" cmpd="sng">
            <a:solidFill>
              <a:schemeClr val="accent1"/>
            </a:solidFill>
            <a:miter lim="800000"/>
            <a:headEnd/>
            <a:tailEnd/>
          </a:ln>
        </p:spPr>
        <p:txBody>
          <a:bodyPr anchor="ctr"/>
          <a:lstStyle/>
          <a:p>
            <a:pPr algn="ctr"/>
            <a:endParaRPr lang="zh-CN" altLang="en-US" sz="1400">
              <a:solidFill>
                <a:schemeClr val="tx1">
                  <a:lumMod val="85000"/>
                  <a:lumOff val="15000"/>
                </a:schemeClr>
              </a:solidFill>
              <a:latin typeface="+mn-ea"/>
            </a:endParaRPr>
          </a:p>
        </p:txBody>
      </p:sp>
      <p:sp>
        <p:nvSpPr>
          <p:cNvPr id="15" name="矩形 14"/>
          <p:cNvSpPr/>
          <p:nvPr/>
        </p:nvSpPr>
        <p:spPr>
          <a:xfrm>
            <a:off x="3664873" y="3633867"/>
            <a:ext cx="3515183"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en-US" altLang="zh-CN" dirty="0">
                <a:latin typeface="微软雅黑" pitchFamily="34" charset="-122"/>
                <a:ea typeface="微软雅黑" pitchFamily="34" charset="-122"/>
              </a:rPr>
              <a:t>Non-Latin Characters</a:t>
            </a:r>
            <a:endParaRPr lang="zh-CN" altLang="en-US" dirty="0">
              <a:latin typeface="微软雅黑" pitchFamily="34" charset="-122"/>
              <a:ea typeface="微软雅黑" pitchFamily="34" charset="-122"/>
            </a:endParaRPr>
          </a:p>
        </p:txBody>
      </p:sp>
      <p:sp>
        <p:nvSpPr>
          <p:cNvPr id="16" name="TextBox 15"/>
          <p:cNvSpPr txBox="1"/>
          <p:nvPr/>
        </p:nvSpPr>
        <p:spPr>
          <a:xfrm>
            <a:off x="3202943" y="4011909"/>
            <a:ext cx="4537095" cy="766031"/>
          </a:xfrm>
          <a:prstGeom prst="rect">
            <a:avLst/>
          </a:prstGeom>
          <a:noFill/>
        </p:spPr>
        <p:txBody>
          <a:bodyPr wrap="square" lIns="68567" tIns="34284" rIns="68567" bIns="34284" rtlCol="0">
            <a:spAutoFit/>
          </a:bodyPr>
          <a:lstStyle/>
          <a:p>
            <a:pPr>
              <a:lnSpc>
                <a:spcPct val="130000"/>
              </a:lnSpc>
            </a:pPr>
            <a:r>
              <a:rPr lang="en-US" altLang="zh-CN" sz="1200" dirty="0">
                <a:solidFill>
                  <a:sysClr val="windowText" lastClr="000000"/>
                </a:solidFill>
                <a:latin typeface="微软雅黑" pitchFamily="34" charset="-122"/>
                <a:ea typeface="微软雅黑" pitchFamily="34" charset="-122"/>
              </a:rPr>
              <a:t>With the addition of localization data, the same executable can be run </a:t>
            </a:r>
            <a:r>
              <a:rPr lang="en-US" altLang="zh-CN" sz="1200" dirty="0" smtClean="0">
                <a:solidFill>
                  <a:sysClr val="windowText" lastClr="000000"/>
                </a:solidFill>
                <a:latin typeface="微软雅黑" pitchFamily="34" charset="-122"/>
                <a:ea typeface="微软雅黑" pitchFamily="34" charset="-122"/>
              </a:rPr>
              <a:t>worldwide, for instance, Arabic and China, the direction </a:t>
            </a:r>
            <a:r>
              <a:rPr lang="en-US" altLang="zh-CN" sz="1200" dirty="0">
                <a:solidFill>
                  <a:sysClr val="windowText" lastClr="000000"/>
                </a:solidFill>
                <a:latin typeface="微软雅黑" pitchFamily="34" charset="-122"/>
                <a:ea typeface="微软雅黑" pitchFamily="34" charset="-122"/>
              </a:rPr>
              <a:t>of words is opposite </a:t>
            </a:r>
            <a:endParaRPr lang="zh-CN" altLang="en-US" sz="1200" dirty="0">
              <a:solidFill>
                <a:sysClr val="windowText" lastClr="000000"/>
              </a:solidFill>
              <a:latin typeface="微软雅黑" pitchFamily="34" charset="-122"/>
              <a:ea typeface="微软雅黑" pitchFamily="34" charset="-122"/>
            </a:endParaRPr>
          </a:p>
        </p:txBody>
      </p:sp>
      <p:sp>
        <p:nvSpPr>
          <p:cNvPr id="18" name="TextBox 17"/>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02730910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500"/>
                                </p:stCondLst>
                                <p:childTnLst>
                                  <p:par>
                                    <p:cTn id="23" presetID="16" presetClass="entr" presetSubtype="37"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par>
                              <p:cTn id="26" fill="hold">
                                <p:stCondLst>
                                  <p:cond delay="2000"/>
                                </p:stCondLst>
                                <p:childTnLst>
                                  <p:par>
                                    <p:cTn id="27" presetID="2" presetClass="entr" presetSubtype="1" fill="hold" grpId="0" nodeType="afterEffect" p14:presetBounceEnd="50000">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14:bounceEnd="50000">
                                          <p:cBhvr additive="base">
                                            <p:cTn id="29"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0"/>
                                            </p:tgtEl>
                                            <p:attrNameLst>
                                              <p:attrName>style.visibility</p:attrName>
                                            </p:attrNameLst>
                                          </p:cBhvr>
                                          <p:to>
                                            <p:strVal val="visible"/>
                                          </p:to>
                                        </p:set>
                                        <p:animEffect transition="in" filter="wipe(left)">
                                          <p:cBhvr>
                                            <p:cTn id="34" dur="100"/>
                                            <p:tgtEl>
                                              <p:spTgt spid="10"/>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0"/>
                                            </p:tgtEl>
                                          </p:cBhvr>
                                          <p:to x="80000" y="100000"/>
                                        </p:animScale>
                                        <p:anim by="(#ppt_w*0.10)" calcmode="lin" valueType="num">
                                          <p:cBhvr>
                                            <p:cTn id="37" dur="50" autoRev="1" fill="hold">
                                              <p:stCondLst>
                                                <p:cond delay="0"/>
                                              </p:stCondLst>
                                            </p:cTn>
                                            <p:tgtEl>
                                              <p:spTgt spid="10"/>
                                            </p:tgtEl>
                                            <p:attrNameLst>
                                              <p:attrName>ppt_x</p:attrName>
                                            </p:attrNameLst>
                                          </p:cBhvr>
                                        </p:anim>
                                        <p:anim by="(-#ppt_w*0.10)" calcmode="lin" valueType="num">
                                          <p:cBhvr>
                                            <p:cTn id="38" dur="50" autoRev="1" fill="hold">
                                              <p:stCondLst>
                                                <p:cond delay="0"/>
                                              </p:stCondLst>
                                            </p:cTn>
                                            <p:tgtEl>
                                              <p:spTgt spid="10"/>
                                            </p:tgtEl>
                                            <p:attrNameLst>
                                              <p:attrName>ppt_y</p:attrName>
                                            </p:attrNameLst>
                                          </p:cBhvr>
                                        </p:anim>
                                        <p:animRot by="-480000">
                                          <p:cBhvr>
                                            <p:cTn id="39" dur="50" autoRev="1" fill="hold">
                                              <p:stCondLst>
                                                <p:cond delay="0"/>
                                              </p:stCondLst>
                                            </p:cTn>
                                            <p:tgtEl>
                                              <p:spTgt spid="10"/>
                                            </p:tgtEl>
                                            <p:attrNameLst>
                                              <p:attrName>r</p:attrName>
                                            </p:attrNameLst>
                                          </p:cBhvr>
                                        </p:animRot>
                                      </p:childTnLst>
                                    </p:cTn>
                                  </p:par>
                                </p:childTnLst>
                              </p:cTn>
                            </p:par>
                            <p:par>
                              <p:cTn id="40" fill="hold">
                                <p:stCondLst>
                                  <p:cond delay="521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par>
                              <p:cTn id="44" fill="hold">
                                <p:stCondLst>
                                  <p:cond delay="5710"/>
                                </p:stCondLst>
                                <p:childTnLst>
                                  <p:par>
                                    <p:cTn id="45" presetID="2" presetClass="entr" presetSubtype="1" fill="hold" grpId="0" nodeType="afterEffect" p14:presetBounceEnd="50000">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14:bounceEnd="50000">
                                          <p:cBhvr additive="base">
                                            <p:cTn id="47" dur="500" fill="hold"/>
                                            <p:tgtEl>
                                              <p:spTgt spid="11"/>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11"/>
                                            </p:tgtEl>
                                            <p:attrNameLst>
                                              <p:attrName>ppt_y</p:attrName>
                                            </p:attrNameLst>
                                          </p:cBhvr>
                                          <p:tavLst>
                                            <p:tav tm="0">
                                              <p:val>
                                                <p:strVal val="0-#ppt_h/2"/>
                                              </p:val>
                                            </p:tav>
                                            <p:tav tm="100000">
                                              <p:val>
                                                <p:strVal val="#ppt_y"/>
                                              </p:val>
                                            </p:tav>
                                          </p:tavLst>
                                        </p:anim>
                                      </p:childTnLst>
                                    </p:cTn>
                                  </p:par>
                                </p:childTnLst>
                              </p:cTn>
                            </p:par>
                            <p:par>
                              <p:cTn id="49" fill="hold">
                                <p:stCondLst>
                                  <p:cond delay="621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13"/>
                                            </p:tgtEl>
                                            <p:attrNameLst>
                                              <p:attrName>style.visibility</p:attrName>
                                            </p:attrNameLst>
                                          </p:cBhvr>
                                          <p:to>
                                            <p:strVal val="visible"/>
                                          </p:to>
                                        </p:set>
                                        <p:animEffect transition="in" filter="wipe(left)">
                                          <p:cBhvr>
                                            <p:cTn id="52" dur="100"/>
                                            <p:tgtEl>
                                              <p:spTgt spid="13"/>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13"/>
                                            </p:tgtEl>
                                          </p:cBhvr>
                                          <p:to x="80000" y="100000"/>
                                        </p:animScale>
                                        <p:anim by="(#ppt_w*0.10)" calcmode="lin" valueType="num">
                                          <p:cBhvr>
                                            <p:cTn id="55" dur="50" autoRev="1" fill="hold">
                                              <p:stCondLst>
                                                <p:cond delay="0"/>
                                              </p:stCondLst>
                                            </p:cTn>
                                            <p:tgtEl>
                                              <p:spTgt spid="13"/>
                                            </p:tgtEl>
                                            <p:attrNameLst>
                                              <p:attrName>ppt_x</p:attrName>
                                            </p:attrNameLst>
                                          </p:cBhvr>
                                        </p:anim>
                                        <p:anim by="(-#ppt_w*0.10)" calcmode="lin" valueType="num">
                                          <p:cBhvr>
                                            <p:cTn id="56" dur="50" autoRev="1" fill="hold">
                                              <p:stCondLst>
                                                <p:cond delay="0"/>
                                              </p:stCondLst>
                                            </p:cTn>
                                            <p:tgtEl>
                                              <p:spTgt spid="13"/>
                                            </p:tgtEl>
                                            <p:attrNameLst>
                                              <p:attrName>ppt_y</p:attrName>
                                            </p:attrNameLst>
                                          </p:cBhvr>
                                        </p:anim>
                                        <p:animRot by="-480000">
                                          <p:cBhvr>
                                            <p:cTn id="57" dur="50" autoRev="1" fill="hold">
                                              <p:stCondLst>
                                                <p:cond delay="0"/>
                                              </p:stCondLst>
                                            </p:cTn>
                                            <p:tgtEl>
                                              <p:spTgt spid="13"/>
                                            </p:tgtEl>
                                            <p:attrNameLst>
                                              <p:attrName>r</p:attrName>
                                            </p:attrNameLst>
                                          </p:cBhvr>
                                        </p:animRot>
                                      </p:childTnLst>
                                    </p:cTn>
                                  </p:par>
                                </p:childTnLst>
                              </p:cTn>
                            </p:par>
                            <p:par>
                              <p:cTn id="58" fill="hold">
                                <p:stCondLst>
                                  <p:cond delay="8560"/>
                                </p:stCondLst>
                                <p:childTnLst>
                                  <p:par>
                                    <p:cTn id="59" presetID="16" presetClass="entr" presetSubtype="37"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arn(outVertical)">
                                          <p:cBhvr>
                                            <p:cTn id="61" dur="500"/>
                                            <p:tgtEl>
                                              <p:spTgt spid="15"/>
                                            </p:tgtEl>
                                          </p:cBhvr>
                                        </p:animEffect>
                                      </p:childTnLst>
                                    </p:cTn>
                                  </p:par>
                                </p:childTnLst>
                              </p:cTn>
                            </p:par>
                            <p:par>
                              <p:cTn id="62" fill="hold">
                                <p:stCondLst>
                                  <p:cond delay="9060"/>
                                </p:stCondLst>
                                <p:childTnLst>
                                  <p:par>
                                    <p:cTn id="63" presetID="2" presetClass="entr" presetSubtype="1" fill="hold" grpId="0" nodeType="afterEffect" p14:presetBounceEnd="50000">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14:bounceEnd="50000">
                                          <p:cBhvr additive="base">
                                            <p:cTn id="65" dur="5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14"/>
                                            </p:tgtEl>
                                            <p:attrNameLst>
                                              <p:attrName>ppt_y</p:attrName>
                                            </p:attrNameLst>
                                          </p:cBhvr>
                                          <p:tavLst>
                                            <p:tav tm="0">
                                              <p:val>
                                                <p:strVal val="0-#ppt_h/2"/>
                                              </p:val>
                                            </p:tav>
                                            <p:tav tm="100000">
                                              <p:val>
                                                <p:strVal val="#ppt_y"/>
                                              </p:val>
                                            </p:tav>
                                          </p:tavLst>
                                        </p:anim>
                                      </p:childTnLst>
                                    </p:cTn>
                                  </p:par>
                                </p:childTnLst>
                              </p:cTn>
                            </p:par>
                            <p:par>
                              <p:cTn id="67" fill="hold">
                                <p:stCondLst>
                                  <p:cond delay="956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6"/>
                                            </p:tgtEl>
                                            <p:attrNameLst>
                                              <p:attrName>style.visibility</p:attrName>
                                            </p:attrNameLst>
                                          </p:cBhvr>
                                          <p:to>
                                            <p:strVal val="visible"/>
                                          </p:to>
                                        </p:set>
                                        <p:animEffect transition="in" filter="wipe(left)">
                                          <p:cBhvr>
                                            <p:cTn id="70" dur="100"/>
                                            <p:tgtEl>
                                              <p:spTgt spid="16"/>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6"/>
                                            </p:tgtEl>
                                          </p:cBhvr>
                                          <p:to x="80000" y="100000"/>
                                        </p:animScale>
                                        <p:anim by="(#ppt_w*0.10)" calcmode="lin" valueType="num">
                                          <p:cBhvr>
                                            <p:cTn id="73" dur="50" autoRev="1" fill="hold">
                                              <p:stCondLst>
                                                <p:cond delay="0"/>
                                              </p:stCondLst>
                                            </p:cTn>
                                            <p:tgtEl>
                                              <p:spTgt spid="16"/>
                                            </p:tgtEl>
                                            <p:attrNameLst>
                                              <p:attrName>ppt_x</p:attrName>
                                            </p:attrNameLst>
                                          </p:cBhvr>
                                        </p:anim>
                                        <p:anim by="(-#ppt_w*0.10)" calcmode="lin" valueType="num">
                                          <p:cBhvr>
                                            <p:cTn id="74" dur="50" autoRev="1" fill="hold">
                                              <p:stCondLst>
                                                <p:cond delay="0"/>
                                              </p:stCondLst>
                                            </p:cTn>
                                            <p:tgtEl>
                                              <p:spTgt spid="16"/>
                                            </p:tgtEl>
                                            <p:attrNameLst>
                                              <p:attrName>ppt_y</p:attrName>
                                            </p:attrNameLst>
                                          </p:cBhvr>
                                        </p:anim>
                                        <p:animRot by="-480000">
                                          <p:cBhvr>
                                            <p:cTn id="75" dur="50" autoRev="1" fill="hold">
                                              <p:stCondLst>
                                                <p:cond delay="0"/>
                                              </p:stCondLst>
                                            </p:cTn>
                                            <p:tgtEl>
                                              <p:spTgt spid="16"/>
                                            </p:tgtEl>
                                            <p:attrNameLst>
                                              <p:attrName>r</p:attrName>
                                            </p:attrNameLst>
                                          </p:cBhvr>
                                        </p:animRot>
                                      </p:childTnLst>
                                    </p:cTn>
                                  </p:par>
                                </p:childTnLst>
                              </p:cTn>
                            </p:par>
                            <p:par>
                              <p:cTn id="76" fill="hold">
                                <p:stCondLst>
                                  <p:cond delay="13380"/>
                                </p:stCondLst>
                                <p:childTnLst>
                                  <p:par>
                                    <p:cTn id="77" presetID="10"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22" presetClass="entr" presetSubtype="8"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1500"/>
                                </p:stCondLst>
                                <p:childTnLst>
                                  <p:par>
                                    <p:cTn id="23" presetID="16" presetClass="entr" presetSubtype="37"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par>
                              <p:cTn id="26" fill="hold">
                                <p:stCondLst>
                                  <p:cond delay="2000"/>
                                </p:stCondLst>
                                <p:childTnLst>
                                  <p:par>
                                    <p:cTn id="27" presetID="2" presetClass="entr" presetSubtype="1"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par>
                              <p:cTn id="31" fill="hold">
                                <p:stCondLst>
                                  <p:cond delay="2500"/>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10"/>
                                            </p:tgtEl>
                                            <p:attrNameLst>
                                              <p:attrName>style.visibility</p:attrName>
                                            </p:attrNameLst>
                                          </p:cBhvr>
                                          <p:to>
                                            <p:strVal val="visible"/>
                                          </p:to>
                                        </p:set>
                                        <p:animEffect transition="in" filter="wipe(left)">
                                          <p:cBhvr>
                                            <p:cTn id="34" dur="100"/>
                                            <p:tgtEl>
                                              <p:spTgt spid="10"/>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10"/>
                                            </p:tgtEl>
                                          </p:cBhvr>
                                          <p:to x="80000" y="100000"/>
                                        </p:animScale>
                                        <p:anim by="(#ppt_w*0.10)" calcmode="lin" valueType="num">
                                          <p:cBhvr>
                                            <p:cTn id="37" dur="50" autoRev="1" fill="hold">
                                              <p:stCondLst>
                                                <p:cond delay="0"/>
                                              </p:stCondLst>
                                            </p:cTn>
                                            <p:tgtEl>
                                              <p:spTgt spid="10"/>
                                            </p:tgtEl>
                                            <p:attrNameLst>
                                              <p:attrName>ppt_x</p:attrName>
                                            </p:attrNameLst>
                                          </p:cBhvr>
                                        </p:anim>
                                        <p:anim by="(-#ppt_w*0.10)" calcmode="lin" valueType="num">
                                          <p:cBhvr>
                                            <p:cTn id="38" dur="50" autoRev="1" fill="hold">
                                              <p:stCondLst>
                                                <p:cond delay="0"/>
                                              </p:stCondLst>
                                            </p:cTn>
                                            <p:tgtEl>
                                              <p:spTgt spid="10"/>
                                            </p:tgtEl>
                                            <p:attrNameLst>
                                              <p:attrName>ppt_y</p:attrName>
                                            </p:attrNameLst>
                                          </p:cBhvr>
                                        </p:anim>
                                        <p:animRot by="-480000">
                                          <p:cBhvr>
                                            <p:cTn id="39" dur="50" autoRev="1" fill="hold">
                                              <p:stCondLst>
                                                <p:cond delay="0"/>
                                              </p:stCondLst>
                                            </p:cTn>
                                            <p:tgtEl>
                                              <p:spTgt spid="10"/>
                                            </p:tgtEl>
                                            <p:attrNameLst>
                                              <p:attrName>r</p:attrName>
                                            </p:attrNameLst>
                                          </p:cBhvr>
                                        </p:animRot>
                                      </p:childTnLst>
                                    </p:cTn>
                                  </p:par>
                                </p:childTnLst>
                              </p:cTn>
                            </p:par>
                            <p:par>
                              <p:cTn id="40" fill="hold">
                                <p:stCondLst>
                                  <p:cond delay="521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par>
                              <p:cTn id="44" fill="hold">
                                <p:stCondLst>
                                  <p:cond delay="5710"/>
                                </p:stCondLst>
                                <p:childTnLst>
                                  <p:par>
                                    <p:cTn id="45" presetID="2"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0-#ppt_h/2"/>
                                              </p:val>
                                            </p:tav>
                                            <p:tav tm="100000">
                                              <p:val>
                                                <p:strVal val="#ppt_y"/>
                                              </p:val>
                                            </p:tav>
                                          </p:tavLst>
                                        </p:anim>
                                      </p:childTnLst>
                                    </p:cTn>
                                  </p:par>
                                </p:childTnLst>
                              </p:cTn>
                            </p:par>
                            <p:par>
                              <p:cTn id="49" fill="hold">
                                <p:stCondLst>
                                  <p:cond delay="621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13"/>
                                            </p:tgtEl>
                                            <p:attrNameLst>
                                              <p:attrName>style.visibility</p:attrName>
                                            </p:attrNameLst>
                                          </p:cBhvr>
                                          <p:to>
                                            <p:strVal val="visible"/>
                                          </p:to>
                                        </p:set>
                                        <p:animEffect transition="in" filter="wipe(left)">
                                          <p:cBhvr>
                                            <p:cTn id="52" dur="100"/>
                                            <p:tgtEl>
                                              <p:spTgt spid="13"/>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13"/>
                                            </p:tgtEl>
                                          </p:cBhvr>
                                          <p:to x="80000" y="100000"/>
                                        </p:animScale>
                                        <p:anim by="(#ppt_w*0.10)" calcmode="lin" valueType="num">
                                          <p:cBhvr>
                                            <p:cTn id="55" dur="50" autoRev="1" fill="hold">
                                              <p:stCondLst>
                                                <p:cond delay="0"/>
                                              </p:stCondLst>
                                            </p:cTn>
                                            <p:tgtEl>
                                              <p:spTgt spid="13"/>
                                            </p:tgtEl>
                                            <p:attrNameLst>
                                              <p:attrName>ppt_x</p:attrName>
                                            </p:attrNameLst>
                                          </p:cBhvr>
                                        </p:anim>
                                        <p:anim by="(-#ppt_w*0.10)" calcmode="lin" valueType="num">
                                          <p:cBhvr>
                                            <p:cTn id="56" dur="50" autoRev="1" fill="hold">
                                              <p:stCondLst>
                                                <p:cond delay="0"/>
                                              </p:stCondLst>
                                            </p:cTn>
                                            <p:tgtEl>
                                              <p:spTgt spid="13"/>
                                            </p:tgtEl>
                                            <p:attrNameLst>
                                              <p:attrName>ppt_y</p:attrName>
                                            </p:attrNameLst>
                                          </p:cBhvr>
                                        </p:anim>
                                        <p:animRot by="-480000">
                                          <p:cBhvr>
                                            <p:cTn id="57" dur="50" autoRev="1" fill="hold">
                                              <p:stCondLst>
                                                <p:cond delay="0"/>
                                              </p:stCondLst>
                                            </p:cTn>
                                            <p:tgtEl>
                                              <p:spTgt spid="13"/>
                                            </p:tgtEl>
                                            <p:attrNameLst>
                                              <p:attrName>r</p:attrName>
                                            </p:attrNameLst>
                                          </p:cBhvr>
                                        </p:animRot>
                                      </p:childTnLst>
                                    </p:cTn>
                                  </p:par>
                                </p:childTnLst>
                              </p:cTn>
                            </p:par>
                            <p:par>
                              <p:cTn id="58" fill="hold">
                                <p:stCondLst>
                                  <p:cond delay="8560"/>
                                </p:stCondLst>
                                <p:childTnLst>
                                  <p:par>
                                    <p:cTn id="59" presetID="16" presetClass="entr" presetSubtype="37"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barn(outVertical)">
                                          <p:cBhvr>
                                            <p:cTn id="61" dur="500"/>
                                            <p:tgtEl>
                                              <p:spTgt spid="15"/>
                                            </p:tgtEl>
                                          </p:cBhvr>
                                        </p:animEffect>
                                      </p:childTnLst>
                                    </p:cTn>
                                  </p:par>
                                </p:childTnLst>
                              </p:cTn>
                            </p:par>
                            <p:par>
                              <p:cTn id="62" fill="hold">
                                <p:stCondLst>
                                  <p:cond delay="9060"/>
                                </p:stCondLst>
                                <p:childTnLst>
                                  <p:par>
                                    <p:cTn id="63" presetID="2" presetClass="entr" presetSubtype="1"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0-#ppt_h/2"/>
                                              </p:val>
                                            </p:tav>
                                            <p:tav tm="100000">
                                              <p:val>
                                                <p:strVal val="#ppt_y"/>
                                              </p:val>
                                            </p:tav>
                                          </p:tavLst>
                                        </p:anim>
                                      </p:childTnLst>
                                    </p:cTn>
                                  </p:par>
                                </p:childTnLst>
                              </p:cTn>
                            </p:par>
                            <p:par>
                              <p:cTn id="67" fill="hold">
                                <p:stCondLst>
                                  <p:cond delay="956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16"/>
                                            </p:tgtEl>
                                            <p:attrNameLst>
                                              <p:attrName>style.visibility</p:attrName>
                                            </p:attrNameLst>
                                          </p:cBhvr>
                                          <p:to>
                                            <p:strVal val="visible"/>
                                          </p:to>
                                        </p:set>
                                        <p:animEffect transition="in" filter="wipe(left)">
                                          <p:cBhvr>
                                            <p:cTn id="70" dur="100"/>
                                            <p:tgtEl>
                                              <p:spTgt spid="16"/>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16"/>
                                            </p:tgtEl>
                                          </p:cBhvr>
                                          <p:to x="80000" y="100000"/>
                                        </p:animScale>
                                        <p:anim by="(#ppt_w*0.10)" calcmode="lin" valueType="num">
                                          <p:cBhvr>
                                            <p:cTn id="73" dur="50" autoRev="1" fill="hold">
                                              <p:stCondLst>
                                                <p:cond delay="0"/>
                                              </p:stCondLst>
                                            </p:cTn>
                                            <p:tgtEl>
                                              <p:spTgt spid="16"/>
                                            </p:tgtEl>
                                            <p:attrNameLst>
                                              <p:attrName>ppt_x</p:attrName>
                                            </p:attrNameLst>
                                          </p:cBhvr>
                                        </p:anim>
                                        <p:anim by="(-#ppt_w*0.10)" calcmode="lin" valueType="num">
                                          <p:cBhvr>
                                            <p:cTn id="74" dur="50" autoRev="1" fill="hold">
                                              <p:stCondLst>
                                                <p:cond delay="0"/>
                                              </p:stCondLst>
                                            </p:cTn>
                                            <p:tgtEl>
                                              <p:spTgt spid="16"/>
                                            </p:tgtEl>
                                            <p:attrNameLst>
                                              <p:attrName>ppt_y</p:attrName>
                                            </p:attrNameLst>
                                          </p:cBhvr>
                                        </p:anim>
                                        <p:animRot by="-480000">
                                          <p:cBhvr>
                                            <p:cTn id="75" dur="50" autoRev="1" fill="hold">
                                              <p:stCondLst>
                                                <p:cond delay="0"/>
                                              </p:stCondLst>
                                            </p:cTn>
                                            <p:tgtEl>
                                              <p:spTgt spid="16"/>
                                            </p:tgtEl>
                                            <p:attrNameLst>
                                              <p:attrName>r</p:attrName>
                                            </p:attrNameLst>
                                          </p:cBhvr>
                                        </p:animRot>
                                      </p:childTnLst>
                                    </p:cTn>
                                  </p:par>
                                </p:childTnLst>
                              </p:cTn>
                            </p:par>
                            <p:par>
                              <p:cTn id="76" fill="hold">
                                <p:stCondLst>
                                  <p:cond delay="13380"/>
                                </p:stCondLst>
                                <p:childTnLst>
                                  <p:par>
                                    <p:cTn id="77" presetID="10"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animBg="1"/>
          <p:bldP spid="10" grpId="0"/>
          <p:bldP spid="10" grpId="1"/>
          <p:bldP spid="11" grpId="0" animBg="1"/>
          <p:bldP spid="12" grpId="0" animBg="1"/>
          <p:bldP spid="13" grpId="0"/>
          <p:bldP spid="13" grpId="1"/>
          <p:bldP spid="14" grpId="0" animBg="1"/>
          <p:bldP spid="15" grpId="0" animBg="1"/>
          <p:bldP spid="16" grpId="0"/>
          <p:bldP spid="16" grpId="1"/>
          <p:bldP spid="18"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pic>
        <p:nvPicPr>
          <p:cNvPr id="1026" name="Picture 2" descr="https://2.bp.blogspot.com/-dgosVovwjvA/VriPVMJnHJI/AAAAAAAABpQ/OtUwHJGLJnk/s320/wh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840" y="6028134"/>
            <a:ext cx="2343150" cy="304800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421018" y="2504096"/>
            <a:ext cx="6092822" cy="584775"/>
          </a:xfrm>
          <a:prstGeom prst="rect">
            <a:avLst/>
          </a:prstGeom>
          <a:noFill/>
        </p:spPr>
        <p:txBody>
          <a:bodyPr wrap="none" lIns="91440" tIns="45720" rIns="91440" bIns="45720">
            <a:spAutoFit/>
          </a:bodyPr>
          <a:lstStyle/>
          <a:p>
            <a:pPr algn="ctr"/>
            <a:r>
              <a:rPr lang="en-US" altLang="zh-CN" sz="32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How </a:t>
            </a:r>
            <a:r>
              <a:rPr lang="en-US" altLang="zh-CN"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 we do internationalization?</a:t>
            </a:r>
          </a:p>
        </p:txBody>
      </p:sp>
    </p:spTree>
    <p:extLst>
      <p:ext uri="{BB962C8B-B14F-4D97-AF65-F5344CB8AC3E}">
        <p14:creationId xmlns:p14="http://schemas.microsoft.com/office/powerpoint/2010/main" val="252371865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38889E-6 1.23457E-7 L -1.38889E-6 -0.89815 " pathEditMode="relative" rAng="0" ptsTypes="AA">
                                      <p:cBhvr>
                                        <p:cTn id="10" dur="2000" fill="hold"/>
                                        <p:tgtEl>
                                          <p:spTgt spid="1026"/>
                                        </p:tgtEl>
                                        <p:attrNameLst>
                                          <p:attrName>ppt_x</p:attrName>
                                          <p:attrName>ppt_y</p:attrName>
                                        </p:attrNameLst>
                                      </p:cBhvr>
                                      <p:rCtr x="0" y="-44907"/>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586717" y="611625"/>
            <a:ext cx="3701110" cy="37011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5" name="椭圆 4"/>
          <p:cNvSpPr/>
          <p:nvPr/>
        </p:nvSpPr>
        <p:spPr>
          <a:xfrm>
            <a:off x="2502344" y="527252"/>
            <a:ext cx="3869856" cy="3869854"/>
          </a:xfrm>
          <a:prstGeom prst="ellipse">
            <a:avLst/>
          </a:prstGeom>
          <a:noFill/>
          <a:ln w="117475">
            <a:solidFill>
              <a:schemeClr val="accent1">
                <a:lumMod val="40000"/>
                <a:lumOff val="6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b="1" dirty="0">
              <a:solidFill>
                <a:srgbClr val="FFFF00"/>
              </a:solidFill>
              <a:latin typeface="微软雅黑" panose="020B0503020204020204" pitchFamily="34" charset="-122"/>
              <a:ea typeface="微软雅黑" panose="020B0503020204020204" pitchFamily="34" charset="-122"/>
            </a:endParaRPr>
          </a:p>
        </p:txBody>
      </p:sp>
      <p:sp>
        <p:nvSpPr>
          <p:cNvPr id="7" name="任意多边形 6"/>
          <p:cNvSpPr/>
          <p:nvPr/>
        </p:nvSpPr>
        <p:spPr>
          <a:xfrm rot="961210">
            <a:off x="1262829" y="2993352"/>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672593">
            <a:off x="1944619" y="3562848"/>
            <a:ext cx="847204" cy="437267"/>
          </a:xfrm>
          <a:custGeom>
            <a:avLst/>
            <a:gdLst>
              <a:gd name="connsiteX0" fmla="*/ 0 w 1667435"/>
              <a:gd name="connsiteY0" fmla="*/ 0 h 860611"/>
              <a:gd name="connsiteX1" fmla="*/ 1667435 w 1667435"/>
              <a:gd name="connsiteY1" fmla="*/ 0 h 860611"/>
              <a:gd name="connsiteX2" fmla="*/ 739588 w 1667435"/>
              <a:gd name="connsiteY2" fmla="*/ 860611 h 860611"/>
              <a:gd name="connsiteX3" fmla="*/ 0 w 1667435"/>
              <a:gd name="connsiteY3" fmla="*/ 0 h 860611"/>
            </a:gdLst>
            <a:ahLst/>
            <a:cxnLst>
              <a:cxn ang="0">
                <a:pos x="connsiteX0" y="connsiteY0"/>
              </a:cxn>
              <a:cxn ang="0">
                <a:pos x="connsiteX1" y="connsiteY1"/>
              </a:cxn>
              <a:cxn ang="0">
                <a:pos x="connsiteX2" y="connsiteY2"/>
              </a:cxn>
              <a:cxn ang="0">
                <a:pos x="connsiteX3" y="connsiteY3"/>
              </a:cxn>
            </a:cxnLst>
            <a:rect l="l" t="t" r="r" b="b"/>
            <a:pathLst>
              <a:path w="1667435" h="860611">
                <a:moveTo>
                  <a:pt x="0" y="0"/>
                </a:moveTo>
                <a:lnTo>
                  <a:pt x="1667435" y="0"/>
                </a:lnTo>
                <a:lnTo>
                  <a:pt x="739588" y="860611"/>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070933" y="3747331"/>
            <a:ext cx="561473" cy="593559"/>
          </a:xfrm>
          <a:custGeom>
            <a:avLst/>
            <a:gdLst>
              <a:gd name="connsiteX0" fmla="*/ 0 w 561473"/>
              <a:gd name="connsiteY0" fmla="*/ 0 h 593558"/>
              <a:gd name="connsiteX1" fmla="*/ 561473 w 561473"/>
              <a:gd name="connsiteY1" fmla="*/ 272716 h 593558"/>
              <a:gd name="connsiteX2" fmla="*/ 32084 w 561473"/>
              <a:gd name="connsiteY2" fmla="*/ 593558 h 593558"/>
              <a:gd name="connsiteX3" fmla="*/ 0 w 561473"/>
              <a:gd name="connsiteY3" fmla="*/ 0 h 593558"/>
            </a:gdLst>
            <a:ahLst/>
            <a:cxnLst>
              <a:cxn ang="0">
                <a:pos x="connsiteX0" y="connsiteY0"/>
              </a:cxn>
              <a:cxn ang="0">
                <a:pos x="connsiteX1" y="connsiteY1"/>
              </a:cxn>
              <a:cxn ang="0">
                <a:pos x="connsiteX2" y="connsiteY2"/>
              </a:cxn>
              <a:cxn ang="0">
                <a:pos x="connsiteX3" y="connsiteY3"/>
              </a:cxn>
            </a:cxnLst>
            <a:rect l="l" t="t" r="r" b="b"/>
            <a:pathLst>
              <a:path w="561473" h="593558">
                <a:moveTo>
                  <a:pt x="0" y="0"/>
                </a:moveTo>
                <a:lnTo>
                  <a:pt x="561473" y="272716"/>
                </a:lnTo>
                <a:lnTo>
                  <a:pt x="32084" y="593558"/>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477375" y="3169816"/>
            <a:ext cx="336884" cy="304800"/>
          </a:xfrm>
          <a:custGeom>
            <a:avLst/>
            <a:gdLst>
              <a:gd name="connsiteX0" fmla="*/ 0 w 336884"/>
              <a:gd name="connsiteY0" fmla="*/ 0 h 304800"/>
              <a:gd name="connsiteX1" fmla="*/ 80210 w 336884"/>
              <a:gd name="connsiteY1" fmla="*/ 304800 h 304800"/>
              <a:gd name="connsiteX2" fmla="*/ 336884 w 336884"/>
              <a:gd name="connsiteY2" fmla="*/ 192505 h 304800"/>
              <a:gd name="connsiteX3" fmla="*/ 0 w 336884"/>
              <a:gd name="connsiteY3" fmla="*/ 0 h 304800"/>
            </a:gdLst>
            <a:ahLst/>
            <a:cxnLst>
              <a:cxn ang="0">
                <a:pos x="connsiteX0" y="connsiteY0"/>
              </a:cxn>
              <a:cxn ang="0">
                <a:pos x="connsiteX1" y="connsiteY1"/>
              </a:cxn>
              <a:cxn ang="0">
                <a:pos x="connsiteX2" y="connsiteY2"/>
              </a:cxn>
              <a:cxn ang="0">
                <a:pos x="connsiteX3" y="connsiteY3"/>
              </a:cxn>
            </a:cxnLst>
            <a:rect l="l" t="t" r="r" b="b"/>
            <a:pathLst>
              <a:path w="336884" h="304800">
                <a:moveTo>
                  <a:pt x="0" y="0"/>
                </a:moveTo>
                <a:lnTo>
                  <a:pt x="80210" y="304800"/>
                </a:lnTo>
                <a:lnTo>
                  <a:pt x="336884" y="192505"/>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88027" y="4292764"/>
            <a:ext cx="481263" cy="401053"/>
          </a:xfrm>
          <a:custGeom>
            <a:avLst/>
            <a:gdLst>
              <a:gd name="connsiteX0" fmla="*/ 176463 w 481263"/>
              <a:gd name="connsiteY0" fmla="*/ 96253 h 401053"/>
              <a:gd name="connsiteX1" fmla="*/ 0 w 481263"/>
              <a:gd name="connsiteY1" fmla="*/ 401053 h 401053"/>
              <a:gd name="connsiteX2" fmla="*/ 481263 w 481263"/>
              <a:gd name="connsiteY2" fmla="*/ 0 h 401053"/>
              <a:gd name="connsiteX3" fmla="*/ 176463 w 481263"/>
              <a:gd name="connsiteY3" fmla="*/ 96253 h 401053"/>
            </a:gdLst>
            <a:ahLst/>
            <a:cxnLst>
              <a:cxn ang="0">
                <a:pos x="connsiteX0" y="connsiteY0"/>
              </a:cxn>
              <a:cxn ang="0">
                <a:pos x="connsiteX1" y="connsiteY1"/>
              </a:cxn>
              <a:cxn ang="0">
                <a:pos x="connsiteX2" y="connsiteY2"/>
              </a:cxn>
              <a:cxn ang="0">
                <a:pos x="connsiteX3" y="connsiteY3"/>
              </a:cxn>
            </a:cxnLst>
            <a:rect l="l" t="t" r="r" b="b"/>
            <a:pathLst>
              <a:path w="481263" h="401053">
                <a:moveTo>
                  <a:pt x="176463" y="96253"/>
                </a:moveTo>
                <a:lnTo>
                  <a:pt x="0" y="401053"/>
                </a:lnTo>
                <a:lnTo>
                  <a:pt x="481263" y="0"/>
                </a:lnTo>
                <a:lnTo>
                  <a:pt x="176463" y="9625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4178014">
            <a:off x="2249458" y="617007"/>
            <a:ext cx="401052" cy="481263"/>
          </a:xfrm>
          <a:custGeom>
            <a:avLst/>
            <a:gdLst>
              <a:gd name="connsiteX0" fmla="*/ 0 w 401052"/>
              <a:gd name="connsiteY0" fmla="*/ 0 h 481263"/>
              <a:gd name="connsiteX1" fmla="*/ 401052 w 401052"/>
              <a:gd name="connsiteY1" fmla="*/ 96253 h 481263"/>
              <a:gd name="connsiteX2" fmla="*/ 16042 w 401052"/>
              <a:gd name="connsiteY2" fmla="*/ 481263 h 481263"/>
              <a:gd name="connsiteX3" fmla="*/ 0 w 401052"/>
              <a:gd name="connsiteY3" fmla="*/ 0 h 481263"/>
            </a:gdLst>
            <a:ahLst/>
            <a:cxnLst>
              <a:cxn ang="0">
                <a:pos x="connsiteX0" y="connsiteY0"/>
              </a:cxn>
              <a:cxn ang="0">
                <a:pos x="connsiteX1" y="connsiteY1"/>
              </a:cxn>
              <a:cxn ang="0">
                <a:pos x="connsiteX2" y="connsiteY2"/>
              </a:cxn>
              <a:cxn ang="0">
                <a:pos x="connsiteX3" y="connsiteY3"/>
              </a:cxn>
            </a:cxnLst>
            <a:rect l="l" t="t" r="r" b="b"/>
            <a:pathLst>
              <a:path w="401052" h="481263">
                <a:moveTo>
                  <a:pt x="0" y="0"/>
                </a:moveTo>
                <a:lnTo>
                  <a:pt x="401052" y="96253"/>
                </a:lnTo>
                <a:lnTo>
                  <a:pt x="16042" y="481263"/>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6896411" y="809512"/>
            <a:ext cx="866273" cy="577516"/>
          </a:xfrm>
          <a:custGeom>
            <a:avLst/>
            <a:gdLst>
              <a:gd name="connsiteX0" fmla="*/ 0 w 866273"/>
              <a:gd name="connsiteY0" fmla="*/ 64168 h 577516"/>
              <a:gd name="connsiteX1" fmla="*/ 866273 w 866273"/>
              <a:gd name="connsiteY1" fmla="*/ 0 h 577516"/>
              <a:gd name="connsiteX2" fmla="*/ 401052 w 866273"/>
              <a:gd name="connsiteY2" fmla="*/ 577516 h 577516"/>
              <a:gd name="connsiteX3" fmla="*/ 0 w 866273"/>
              <a:gd name="connsiteY3" fmla="*/ 64168 h 577516"/>
            </a:gdLst>
            <a:ahLst/>
            <a:cxnLst>
              <a:cxn ang="0">
                <a:pos x="connsiteX0" y="connsiteY0"/>
              </a:cxn>
              <a:cxn ang="0">
                <a:pos x="connsiteX1" y="connsiteY1"/>
              </a:cxn>
              <a:cxn ang="0">
                <a:pos x="connsiteX2" y="connsiteY2"/>
              </a:cxn>
              <a:cxn ang="0">
                <a:pos x="connsiteX3" y="connsiteY3"/>
              </a:cxn>
            </a:cxnLst>
            <a:rect l="l" t="t" r="r" b="b"/>
            <a:pathLst>
              <a:path w="866273" h="577516">
                <a:moveTo>
                  <a:pt x="0" y="64168"/>
                </a:moveTo>
                <a:lnTo>
                  <a:pt x="866273" y="0"/>
                </a:lnTo>
                <a:lnTo>
                  <a:pt x="401052" y="577516"/>
                </a:lnTo>
                <a:lnTo>
                  <a:pt x="0" y="6416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6976622" y="1739955"/>
            <a:ext cx="368969" cy="352927"/>
          </a:xfrm>
          <a:custGeom>
            <a:avLst/>
            <a:gdLst>
              <a:gd name="connsiteX0" fmla="*/ 0 w 368969"/>
              <a:gd name="connsiteY0" fmla="*/ 0 h 352927"/>
              <a:gd name="connsiteX1" fmla="*/ 368969 w 368969"/>
              <a:gd name="connsiteY1" fmla="*/ 48127 h 352927"/>
              <a:gd name="connsiteX2" fmla="*/ 112295 w 368969"/>
              <a:gd name="connsiteY2" fmla="*/ 352927 h 352927"/>
              <a:gd name="connsiteX3" fmla="*/ 0 w 368969"/>
              <a:gd name="connsiteY3" fmla="*/ 0 h 352927"/>
            </a:gdLst>
            <a:ahLst/>
            <a:cxnLst>
              <a:cxn ang="0">
                <a:pos x="connsiteX0" y="connsiteY0"/>
              </a:cxn>
              <a:cxn ang="0">
                <a:pos x="connsiteX1" y="connsiteY1"/>
              </a:cxn>
              <a:cxn ang="0">
                <a:pos x="connsiteX2" y="connsiteY2"/>
              </a:cxn>
              <a:cxn ang="0">
                <a:pos x="connsiteX3" y="connsiteY3"/>
              </a:cxn>
            </a:cxnLst>
            <a:rect l="l" t="t" r="r" b="b"/>
            <a:pathLst>
              <a:path w="368969" h="352927">
                <a:moveTo>
                  <a:pt x="0" y="0"/>
                </a:moveTo>
                <a:lnTo>
                  <a:pt x="368969" y="48127"/>
                </a:lnTo>
                <a:lnTo>
                  <a:pt x="112295" y="352927"/>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6559526" y="2285388"/>
            <a:ext cx="753979" cy="577515"/>
          </a:xfrm>
          <a:custGeom>
            <a:avLst/>
            <a:gdLst>
              <a:gd name="connsiteX0" fmla="*/ 0 w 753979"/>
              <a:gd name="connsiteY0" fmla="*/ 0 h 577515"/>
              <a:gd name="connsiteX1" fmla="*/ 48126 w 753979"/>
              <a:gd name="connsiteY1" fmla="*/ 577515 h 577515"/>
              <a:gd name="connsiteX2" fmla="*/ 753979 w 753979"/>
              <a:gd name="connsiteY2" fmla="*/ 513347 h 577515"/>
              <a:gd name="connsiteX3" fmla="*/ 0 w 753979"/>
              <a:gd name="connsiteY3" fmla="*/ 0 h 577515"/>
            </a:gdLst>
            <a:ahLst/>
            <a:cxnLst>
              <a:cxn ang="0">
                <a:pos x="connsiteX0" y="connsiteY0"/>
              </a:cxn>
              <a:cxn ang="0">
                <a:pos x="connsiteX1" y="connsiteY1"/>
              </a:cxn>
              <a:cxn ang="0">
                <a:pos x="connsiteX2" y="connsiteY2"/>
              </a:cxn>
              <a:cxn ang="0">
                <a:pos x="connsiteX3" y="connsiteY3"/>
              </a:cxn>
            </a:cxnLst>
            <a:rect l="l" t="t" r="r" b="b"/>
            <a:pathLst>
              <a:path w="753979" h="577515">
                <a:moveTo>
                  <a:pt x="0" y="0"/>
                </a:moveTo>
                <a:lnTo>
                  <a:pt x="48126" y="577515"/>
                </a:lnTo>
                <a:lnTo>
                  <a:pt x="753979" y="51334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7313505" y="2622268"/>
            <a:ext cx="1090863" cy="561475"/>
          </a:xfrm>
          <a:custGeom>
            <a:avLst/>
            <a:gdLst>
              <a:gd name="connsiteX0" fmla="*/ 433136 w 1090863"/>
              <a:gd name="connsiteY0" fmla="*/ 0 h 561474"/>
              <a:gd name="connsiteX1" fmla="*/ 0 w 1090863"/>
              <a:gd name="connsiteY1" fmla="*/ 561474 h 561474"/>
              <a:gd name="connsiteX2" fmla="*/ 1090863 w 1090863"/>
              <a:gd name="connsiteY2" fmla="*/ 256674 h 561474"/>
              <a:gd name="connsiteX3" fmla="*/ 481263 w 1090863"/>
              <a:gd name="connsiteY3" fmla="*/ 16042 h 561474"/>
              <a:gd name="connsiteX4" fmla="*/ 433136 w 1090863"/>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0863" h="561474">
                <a:moveTo>
                  <a:pt x="433136" y="0"/>
                </a:moveTo>
                <a:lnTo>
                  <a:pt x="0" y="561474"/>
                </a:lnTo>
                <a:lnTo>
                  <a:pt x="1090863" y="256674"/>
                </a:lnTo>
                <a:lnTo>
                  <a:pt x="481263" y="16042"/>
                </a:lnTo>
                <a:lnTo>
                  <a:pt x="43313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6222642" y="3969807"/>
            <a:ext cx="689811" cy="834191"/>
          </a:xfrm>
          <a:custGeom>
            <a:avLst/>
            <a:gdLst>
              <a:gd name="connsiteX0" fmla="*/ 0 w 689811"/>
              <a:gd name="connsiteY0" fmla="*/ 304800 h 834190"/>
              <a:gd name="connsiteX1" fmla="*/ 545432 w 689811"/>
              <a:gd name="connsiteY1" fmla="*/ 0 h 834190"/>
              <a:gd name="connsiteX2" fmla="*/ 689811 w 689811"/>
              <a:gd name="connsiteY2" fmla="*/ 834190 h 834190"/>
              <a:gd name="connsiteX3" fmla="*/ 0 w 689811"/>
              <a:gd name="connsiteY3" fmla="*/ 304800 h 834190"/>
            </a:gdLst>
            <a:ahLst/>
            <a:cxnLst>
              <a:cxn ang="0">
                <a:pos x="connsiteX0" y="connsiteY0"/>
              </a:cxn>
              <a:cxn ang="0">
                <a:pos x="connsiteX1" y="connsiteY1"/>
              </a:cxn>
              <a:cxn ang="0">
                <a:pos x="connsiteX2" y="connsiteY2"/>
              </a:cxn>
              <a:cxn ang="0">
                <a:pos x="connsiteX3" y="connsiteY3"/>
              </a:cxn>
            </a:cxnLst>
            <a:rect l="l" t="t" r="r" b="b"/>
            <a:pathLst>
              <a:path w="689811" h="834190">
                <a:moveTo>
                  <a:pt x="0" y="304800"/>
                </a:moveTo>
                <a:lnTo>
                  <a:pt x="545432" y="0"/>
                </a:lnTo>
                <a:lnTo>
                  <a:pt x="689811" y="834190"/>
                </a:lnTo>
                <a:lnTo>
                  <a:pt x="0" y="304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826136" y="1121940"/>
            <a:ext cx="1229824" cy="1107996"/>
          </a:xfrm>
          <a:prstGeom prst="rect">
            <a:avLst/>
          </a:prstGeom>
          <a:noFill/>
        </p:spPr>
        <p:txBody>
          <a:bodyPr wrap="none" rtlCol="0">
            <a:spAutoFit/>
          </a:bodyPr>
          <a:lstStyle/>
          <a:p>
            <a:r>
              <a:rPr lang="en-US" altLang="zh-CN" sz="6600" b="1" dirty="0" smtClean="0">
                <a:solidFill>
                  <a:schemeClr val="bg1"/>
                </a:solidFill>
                <a:latin typeface="+mj-ea"/>
                <a:ea typeface="+mj-ea"/>
              </a:rPr>
              <a:t>03</a:t>
            </a:r>
            <a:endParaRPr lang="zh-CN" altLang="en-US" sz="6600" b="1" dirty="0">
              <a:solidFill>
                <a:schemeClr val="bg1"/>
              </a:solidFill>
              <a:latin typeface="+mj-ea"/>
              <a:ea typeface="+mj-ea"/>
            </a:endParaRPr>
          </a:p>
        </p:txBody>
      </p:sp>
      <p:sp>
        <p:nvSpPr>
          <p:cNvPr id="28" name="矩形 27"/>
          <p:cNvSpPr/>
          <p:nvPr/>
        </p:nvSpPr>
        <p:spPr>
          <a:xfrm>
            <a:off x="3131840" y="1998688"/>
            <a:ext cx="3096344" cy="1815049"/>
          </a:xfrm>
          <a:prstGeom prst="rect">
            <a:avLst/>
          </a:prstGeom>
        </p:spPr>
        <p:txBody>
          <a:bodyPr wrap="square">
            <a:spAutoFit/>
          </a:bodyPr>
          <a:lstStyle/>
          <a:p>
            <a:pPr fontAlgn="base">
              <a:lnSpc>
                <a:spcPct val="120000"/>
              </a:lnSpc>
            </a:pPr>
            <a:r>
              <a:rPr lang="en-US" altLang="zh-CN" sz="3200" b="1" dirty="0">
                <a:solidFill>
                  <a:schemeClr val="bg1"/>
                </a:solidFill>
                <a:latin typeface="微软雅黑" pitchFamily="34" charset="-122"/>
                <a:ea typeface="微软雅黑" pitchFamily="34" charset="-122"/>
                <a:sym typeface="Arial" pitchFamily="34" charset="0"/>
              </a:rPr>
              <a:t>Use i18n with Spring framework</a:t>
            </a:r>
          </a:p>
        </p:txBody>
      </p:sp>
    </p:spTree>
    <p:extLst>
      <p:ext uri="{BB962C8B-B14F-4D97-AF65-F5344CB8AC3E}">
        <p14:creationId xmlns:p14="http://schemas.microsoft.com/office/powerpoint/2010/main" val="352154432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14:presetBounceEnd="36000">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14:bounceEnd="36000">
                                          <p:cBhvr additive="base">
                                            <p:cTn id="24" dur="500" fill="hold"/>
                                            <p:tgtEl>
                                              <p:spTgt spid="13"/>
                                            </p:tgtEl>
                                            <p:attrNameLst>
                                              <p:attrName>ppt_x</p:attrName>
                                            </p:attrNameLst>
                                          </p:cBhvr>
                                          <p:tavLst>
                                            <p:tav tm="0">
                                              <p:val>
                                                <p:strVal val="1+#ppt_w/2"/>
                                              </p:val>
                                            </p:tav>
                                            <p:tav tm="100000">
                                              <p:val>
                                                <p:strVal val="#ppt_x"/>
                                              </p:val>
                                            </p:tav>
                                          </p:tavLst>
                                        </p:anim>
                                        <p:anim calcmode="lin" valueType="num" p14:bounceEnd="36000">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14:presetBounceEnd="36000">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14:bounceEnd="36000">
                                          <p:cBhvr additive="base">
                                            <p:cTn id="28" dur="500" fill="hold"/>
                                            <p:tgtEl>
                                              <p:spTgt spid="14"/>
                                            </p:tgtEl>
                                            <p:attrNameLst>
                                              <p:attrName>ppt_x</p:attrName>
                                            </p:attrNameLst>
                                          </p:cBhvr>
                                          <p:tavLst>
                                            <p:tav tm="0">
                                              <p:val>
                                                <p:strVal val="1+#ppt_w/2"/>
                                              </p:val>
                                            </p:tav>
                                            <p:tav tm="100000">
                                              <p:val>
                                                <p:strVal val="#ppt_x"/>
                                              </p:val>
                                            </p:tav>
                                          </p:tavLst>
                                        </p:anim>
                                        <p:anim calcmode="lin" valueType="num" p14:bounceEnd="36000">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14:presetBounceEnd="36000">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14:bounceEnd="36000">
                                          <p:cBhvr additive="base">
                                            <p:cTn id="32" dur="500" fill="hold"/>
                                            <p:tgtEl>
                                              <p:spTgt spid="15"/>
                                            </p:tgtEl>
                                            <p:attrNameLst>
                                              <p:attrName>ppt_x</p:attrName>
                                            </p:attrNameLst>
                                          </p:cBhvr>
                                          <p:tavLst>
                                            <p:tav tm="0">
                                              <p:val>
                                                <p:strVal val="1+#ppt_w/2"/>
                                              </p:val>
                                            </p:tav>
                                            <p:tav tm="100000">
                                              <p:val>
                                                <p:strVal val="#ppt_x"/>
                                              </p:val>
                                            </p:tav>
                                          </p:tavLst>
                                        </p:anim>
                                        <p:anim calcmode="lin" valueType="num" p14:bounceEnd="36000">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14:presetBounceEnd="36000">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14:bounceEnd="36000">
                                          <p:cBhvr additive="base">
                                            <p:cTn id="36" dur="500" fill="hold"/>
                                            <p:tgtEl>
                                              <p:spTgt spid="16"/>
                                            </p:tgtEl>
                                            <p:attrNameLst>
                                              <p:attrName>ppt_x</p:attrName>
                                            </p:attrNameLst>
                                          </p:cBhvr>
                                          <p:tavLst>
                                            <p:tav tm="0">
                                              <p:val>
                                                <p:strVal val="1+#ppt_w/2"/>
                                              </p:val>
                                            </p:tav>
                                            <p:tav tm="100000">
                                              <p:val>
                                                <p:strVal val="#ppt_x"/>
                                              </p:val>
                                            </p:tav>
                                          </p:tavLst>
                                        </p:anim>
                                        <p:anim calcmode="lin" valueType="num" p14:bounceEnd="36000">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14:presetBounceEnd="36000">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14:bounceEnd="36000">
                                          <p:cBhvr additive="base">
                                            <p:cTn id="40" dur="500" fill="hold"/>
                                            <p:tgtEl>
                                              <p:spTgt spid="17"/>
                                            </p:tgtEl>
                                            <p:attrNameLst>
                                              <p:attrName>ppt_x</p:attrName>
                                            </p:attrNameLst>
                                          </p:cBhvr>
                                          <p:tavLst>
                                            <p:tav tm="0">
                                              <p:val>
                                                <p:strVal val="1+#ppt_w/2"/>
                                              </p:val>
                                            </p:tav>
                                            <p:tav tm="100000">
                                              <p:val>
                                                <p:strVal val="#ppt_x"/>
                                              </p:val>
                                            </p:tav>
                                          </p:tavLst>
                                        </p:anim>
                                        <p:anim calcmode="lin" valueType="num" p14:bounceEnd="36000">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14:presetBounceEnd="36000">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14:bounceEnd="36000">
                                          <p:cBhvr additive="base">
                                            <p:cTn id="44" dur="500" fill="hold"/>
                                            <p:tgtEl>
                                              <p:spTgt spid="7"/>
                                            </p:tgtEl>
                                            <p:attrNameLst>
                                              <p:attrName>ppt_x</p:attrName>
                                            </p:attrNameLst>
                                          </p:cBhvr>
                                          <p:tavLst>
                                            <p:tav tm="0">
                                              <p:val>
                                                <p:strVal val="0-#ppt_w/2"/>
                                              </p:val>
                                            </p:tav>
                                            <p:tav tm="100000">
                                              <p:val>
                                                <p:strVal val="#ppt_x"/>
                                              </p:val>
                                            </p:tav>
                                          </p:tavLst>
                                        </p:anim>
                                        <p:anim calcmode="lin" valueType="num" p14:bounceEnd="36000">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14:presetBounceEnd="36000">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14:bounceEnd="36000">
                                          <p:cBhvr additive="base">
                                            <p:cTn id="48" dur="500" fill="hold"/>
                                            <p:tgtEl>
                                              <p:spTgt spid="8"/>
                                            </p:tgtEl>
                                            <p:attrNameLst>
                                              <p:attrName>ppt_x</p:attrName>
                                            </p:attrNameLst>
                                          </p:cBhvr>
                                          <p:tavLst>
                                            <p:tav tm="0">
                                              <p:val>
                                                <p:strVal val="0-#ppt_w/2"/>
                                              </p:val>
                                            </p:tav>
                                            <p:tav tm="100000">
                                              <p:val>
                                                <p:strVal val="#ppt_x"/>
                                              </p:val>
                                            </p:tav>
                                          </p:tavLst>
                                        </p:anim>
                                        <p:anim calcmode="lin" valueType="num" p14:bounceEnd="36000">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14:presetBounceEnd="36000">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14:bounceEnd="36000">
                                          <p:cBhvr additive="base">
                                            <p:cTn id="52" dur="500" fill="hold"/>
                                            <p:tgtEl>
                                              <p:spTgt spid="9"/>
                                            </p:tgtEl>
                                            <p:attrNameLst>
                                              <p:attrName>ppt_x</p:attrName>
                                            </p:attrNameLst>
                                          </p:cBhvr>
                                          <p:tavLst>
                                            <p:tav tm="0">
                                              <p:val>
                                                <p:strVal val="0-#ppt_w/2"/>
                                              </p:val>
                                            </p:tav>
                                            <p:tav tm="100000">
                                              <p:val>
                                                <p:strVal val="#ppt_x"/>
                                              </p:val>
                                            </p:tav>
                                          </p:tavLst>
                                        </p:anim>
                                        <p:anim calcmode="lin" valueType="num" p14:bounceEnd="36000">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14:presetBounceEnd="36000">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14:bounceEnd="36000">
                                          <p:cBhvr additive="base">
                                            <p:cTn id="56" dur="500" fill="hold"/>
                                            <p:tgtEl>
                                              <p:spTgt spid="10"/>
                                            </p:tgtEl>
                                            <p:attrNameLst>
                                              <p:attrName>ppt_x</p:attrName>
                                            </p:attrNameLst>
                                          </p:cBhvr>
                                          <p:tavLst>
                                            <p:tav tm="0">
                                              <p:val>
                                                <p:strVal val="0-#ppt_w/2"/>
                                              </p:val>
                                            </p:tav>
                                            <p:tav tm="100000">
                                              <p:val>
                                                <p:strVal val="#ppt_x"/>
                                              </p:val>
                                            </p:tav>
                                          </p:tavLst>
                                        </p:anim>
                                        <p:anim calcmode="lin" valueType="num" p14:bounceEnd="36000">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14:presetBounceEnd="36000">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14:bounceEnd="36000">
                                          <p:cBhvr additive="base">
                                            <p:cTn id="60" dur="500" fill="hold"/>
                                            <p:tgtEl>
                                              <p:spTgt spid="11"/>
                                            </p:tgtEl>
                                            <p:attrNameLst>
                                              <p:attrName>ppt_x</p:attrName>
                                            </p:attrNameLst>
                                          </p:cBhvr>
                                          <p:tavLst>
                                            <p:tav tm="0">
                                              <p:val>
                                                <p:strVal val="0-#ppt_w/2"/>
                                              </p:val>
                                            </p:tav>
                                            <p:tav tm="100000">
                                              <p:val>
                                                <p:strVal val="#ppt_x"/>
                                              </p:val>
                                            </p:tav>
                                          </p:tavLst>
                                        </p:anim>
                                        <p:anim calcmode="lin" valueType="num" p14:bounceEnd="36000">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14:presetBounceEnd="36000">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14:bounceEnd="36000">
                                          <p:cBhvr additive="base">
                                            <p:cTn id="64" dur="500" fill="hold"/>
                                            <p:tgtEl>
                                              <p:spTgt spid="12"/>
                                            </p:tgtEl>
                                            <p:attrNameLst>
                                              <p:attrName>ppt_x</p:attrName>
                                            </p:attrNameLst>
                                          </p:cBhvr>
                                          <p:tavLst>
                                            <p:tav tm="0">
                                              <p:val>
                                                <p:strVal val="0-#ppt_w/2"/>
                                              </p:val>
                                            </p:tav>
                                            <p:tav tm="100000">
                                              <p:val>
                                                <p:strVal val="#ppt_x"/>
                                              </p:val>
                                            </p:tav>
                                          </p:tavLst>
                                        </p:anim>
                                        <p:anim calcmode="lin" valueType="num" p14:bounceEnd="36000">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down)">
                                          <p:cBhvr>
                                            <p:cTn id="7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 fill="hold"/>
                                            <p:tgtEl>
                                              <p:spTgt spid="4"/>
                                            </p:tgtEl>
                                            <p:attrNameLst>
                                              <p:attrName>ppt_w</p:attrName>
                                            </p:attrNameLst>
                                          </p:cBhvr>
                                          <p:tavLst>
                                            <p:tav tm="0">
                                              <p:val>
                                                <p:fltVal val="0"/>
                                              </p:val>
                                            </p:tav>
                                            <p:tav tm="100000">
                                              <p:val>
                                                <p:strVal val="#ppt_w"/>
                                              </p:val>
                                            </p:tav>
                                          </p:tavLst>
                                        </p:anim>
                                        <p:anim calcmode="lin" valueType="num">
                                          <p:cBhvr>
                                            <p:cTn id="8" dur="150" fill="hold"/>
                                            <p:tgtEl>
                                              <p:spTgt spid="4"/>
                                            </p:tgtEl>
                                            <p:attrNameLst>
                                              <p:attrName>ppt_h</p:attrName>
                                            </p:attrNameLst>
                                          </p:cBhvr>
                                          <p:tavLst>
                                            <p:tav tm="0">
                                              <p:val>
                                                <p:fltVal val="0"/>
                                              </p:val>
                                            </p:tav>
                                            <p:tav tm="100000">
                                              <p:val>
                                                <p:strVal val="#ppt_h"/>
                                              </p:val>
                                            </p:tav>
                                          </p:tavLst>
                                        </p:anim>
                                        <p:animEffect transition="in" filter="fade">
                                          <p:cBhvr>
                                            <p:cTn id="9" dur="150"/>
                                            <p:tgtEl>
                                              <p:spTgt spid="4"/>
                                            </p:tgtEl>
                                          </p:cBhvr>
                                        </p:animEffect>
                                      </p:childTnLst>
                                    </p:cTn>
                                  </p:par>
                                  <p:par>
                                    <p:cTn id="10" presetID="6" presetClass="emph" presetSubtype="0" autoRev="1" fill="hold" grpId="1" nodeType="withEffect">
                                      <p:stCondLst>
                                        <p:cond delay="200"/>
                                      </p:stCondLst>
                                      <p:childTnLst>
                                        <p:animScale>
                                          <p:cBhvr>
                                            <p:cTn id="11" dur="50" fill="hold"/>
                                            <p:tgtEl>
                                              <p:spTgt spid="4"/>
                                            </p:tgtEl>
                                          </p:cBhvr>
                                          <p:by x="105000" y="105000"/>
                                        </p:animScale>
                                      </p:childTnLst>
                                    </p:cTn>
                                  </p:par>
                                  <p:par>
                                    <p:cTn id="12" presetID="6" presetClass="emph" presetSubtype="0" fill="hold" grpId="2" nodeType="withEffect">
                                      <p:stCondLst>
                                        <p:cond delay="300"/>
                                      </p:stCondLst>
                                      <p:childTnLst>
                                        <p:animScale>
                                          <p:cBhvr>
                                            <p:cTn id="13" dur="1000" fill="hold"/>
                                            <p:tgtEl>
                                              <p:spTgt spid="4"/>
                                            </p:tgtEl>
                                          </p:cBhvr>
                                          <p:by x="95000" y="95000"/>
                                        </p:animScale>
                                      </p:childTnLst>
                                    </p:cTn>
                                  </p:par>
                                  <p:par>
                                    <p:cTn id="14" presetID="6" presetClass="emph" presetSubtype="0" fill="hold" grpId="3" nodeType="withEffect">
                                      <p:stCondLst>
                                        <p:cond delay="1300"/>
                                      </p:stCondLst>
                                      <p:childTnLst>
                                        <p:animScale>
                                          <p:cBhvr>
                                            <p:cTn id="15" dur="100" fill="hold"/>
                                            <p:tgtEl>
                                              <p:spTgt spid="4"/>
                                            </p:tgtEl>
                                          </p:cBhvr>
                                          <p:by x="135000" y="135000"/>
                                        </p:animScale>
                                      </p:childTnLst>
                                    </p:cTn>
                                  </p:par>
                                  <p:par>
                                    <p:cTn id="16" presetID="6" presetClass="emph" presetSubtype="0" fill="hold" grpId="4" nodeType="withEffect">
                                      <p:stCondLst>
                                        <p:cond delay="1400"/>
                                      </p:stCondLst>
                                      <p:childTnLst>
                                        <p:animScale>
                                          <p:cBhvr>
                                            <p:cTn id="17" dur="500" fill="hold"/>
                                            <p:tgtEl>
                                              <p:spTgt spid="4"/>
                                            </p:tgtEl>
                                          </p:cBhvr>
                                          <p:by x="75000" y="75000"/>
                                        </p:animScale>
                                      </p:childTnLst>
                                    </p:cTn>
                                  </p:par>
                                  <p:par>
                                    <p:cTn id="18" presetID="21" presetClass="entr" presetSubtype="2"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2)">
                                          <p:cBhvr>
                                            <p:cTn id="20" dur="2000"/>
                                            <p:tgtEl>
                                              <p:spTgt spid="5"/>
                                            </p:tgtEl>
                                          </p:cBhvr>
                                        </p:animEffect>
                                      </p:childTnLst>
                                    </p:cTn>
                                  </p:par>
                                </p:childTnLst>
                              </p:cTn>
                            </p:par>
                            <p:par>
                              <p:cTn id="21" fill="hold">
                                <p:stCondLst>
                                  <p:cond delay="2000"/>
                                </p:stCondLst>
                                <p:childTnLst>
                                  <p:par>
                                    <p:cTn id="22" presetID="2" presetClass="entr" presetSubtype="3" accel="78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accel="78000" fill="hold" grpId="0" nodeType="withEffect">
                                      <p:stCondLst>
                                        <p:cond delay="1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1+#ppt_w/2"/>
                                              </p:val>
                                            </p:tav>
                                            <p:tav tm="100000">
                                              <p:val>
                                                <p:strVal val="#ppt_x"/>
                                              </p:val>
                                            </p:tav>
                                          </p:tavLst>
                                        </p:anim>
                                        <p:anim calcmode="lin" valueType="num">
                                          <p:cBhvr additive="base">
                                            <p:cTn id="29" dur="500" fill="hold"/>
                                            <p:tgtEl>
                                              <p:spTgt spid="14"/>
                                            </p:tgtEl>
                                            <p:attrNameLst>
                                              <p:attrName>ppt_y</p:attrName>
                                            </p:attrNameLst>
                                          </p:cBhvr>
                                          <p:tavLst>
                                            <p:tav tm="0">
                                              <p:val>
                                                <p:strVal val="0-#ppt_h/2"/>
                                              </p:val>
                                            </p:tav>
                                            <p:tav tm="100000">
                                              <p:val>
                                                <p:strVal val="#ppt_y"/>
                                              </p:val>
                                            </p:tav>
                                          </p:tavLst>
                                        </p:anim>
                                      </p:childTnLst>
                                    </p:cTn>
                                  </p:par>
                                  <p:par>
                                    <p:cTn id="30" presetID="2" presetClass="entr" presetSubtype="3" accel="78000" fill="hold" grpId="0" nodeType="withEffect">
                                      <p:stCondLst>
                                        <p:cond delay="2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0-#ppt_h/2"/>
                                              </p:val>
                                            </p:tav>
                                            <p:tav tm="100000">
                                              <p:val>
                                                <p:strVal val="#ppt_y"/>
                                              </p:val>
                                            </p:tav>
                                          </p:tavLst>
                                        </p:anim>
                                      </p:childTnLst>
                                    </p:cTn>
                                  </p:par>
                                  <p:par>
                                    <p:cTn id="34" presetID="2" presetClass="entr" presetSubtype="3" accel="78000" fill="hold" grpId="0" nodeType="withEffect">
                                      <p:stCondLst>
                                        <p:cond delay="3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par>
                                    <p:cTn id="38" presetID="2" presetClass="entr" presetSubtype="3" accel="78000" fill="hold" grpId="0" nodeType="withEffect">
                                      <p:stCondLst>
                                        <p:cond delay="4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1+#ppt_w/2"/>
                                              </p:val>
                                            </p:tav>
                                            <p:tav tm="100000">
                                              <p:val>
                                                <p:strVal val="#ppt_x"/>
                                              </p:val>
                                            </p:tav>
                                          </p:tavLst>
                                        </p:anim>
                                        <p:anim calcmode="lin" valueType="num">
                                          <p:cBhvr additive="base">
                                            <p:cTn id="41" dur="5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12" accel="78000" fill="hold" grpId="0" nodeType="withEffect">
                                      <p:stCondLst>
                                        <p:cond delay="50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0-#ppt_w/2"/>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par>
                                    <p:cTn id="46" presetID="2" presetClass="entr" presetSubtype="12" accel="78000" fill="hold" grpId="0" nodeType="withEffect">
                                      <p:stCondLst>
                                        <p:cond delay="60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1+#ppt_h/2"/>
                                              </p:val>
                                            </p:tav>
                                            <p:tav tm="100000">
                                              <p:val>
                                                <p:strVal val="#ppt_y"/>
                                              </p:val>
                                            </p:tav>
                                          </p:tavLst>
                                        </p:anim>
                                      </p:childTnLst>
                                    </p:cTn>
                                  </p:par>
                                  <p:par>
                                    <p:cTn id="50" presetID="2" presetClass="entr" presetSubtype="12" accel="78000" fill="hold" grpId="0" nodeType="withEffect">
                                      <p:stCondLst>
                                        <p:cond delay="70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0-#ppt_w/2"/>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par>
                                    <p:cTn id="54" presetID="2" presetClass="entr" presetSubtype="12" accel="78000" fill="hold" grpId="0" nodeType="withEffect">
                                      <p:stCondLst>
                                        <p:cond delay="80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12" accel="78000" fill="hold" grpId="0" nodeType="withEffect">
                                      <p:stCondLst>
                                        <p:cond delay="90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9" accel="78000" fill="hold" grpId="0" nodeType="withEffect">
                                      <p:stCondLst>
                                        <p:cond delay="100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0-#ppt_w/2"/>
                                              </p:val>
                                            </p:tav>
                                            <p:tav tm="100000">
                                              <p:val>
                                                <p:strVal val="#ppt_x"/>
                                              </p:val>
                                            </p:tav>
                                          </p:tavLst>
                                        </p:anim>
                                        <p:anim calcmode="lin" valueType="num">
                                          <p:cBhvr additive="base">
                                            <p:cTn id="65" dur="500" fill="hold"/>
                                            <p:tgtEl>
                                              <p:spTgt spid="12"/>
                                            </p:tgtEl>
                                            <p:attrNameLst>
                                              <p:attrName>ppt_y</p:attrName>
                                            </p:attrNameLst>
                                          </p:cBhvr>
                                          <p:tavLst>
                                            <p:tav tm="0">
                                              <p:val>
                                                <p:strVal val="0-#ppt_h/2"/>
                                              </p:val>
                                            </p:tav>
                                            <p:tav tm="100000">
                                              <p:val>
                                                <p:strVal val="#ppt_y"/>
                                              </p:val>
                                            </p:tav>
                                          </p:tavLst>
                                        </p:anim>
                                      </p:childTnLst>
                                    </p:cTn>
                                  </p:par>
                                </p:childTnLst>
                              </p:cTn>
                            </p:par>
                            <p:par>
                              <p:cTn id="66" fill="hold">
                                <p:stCondLst>
                                  <p:cond delay="3500"/>
                                </p:stCondLst>
                                <p:childTnLst>
                                  <p:par>
                                    <p:cTn id="67" presetID="53" presetClass="entr" presetSubtype="16" fill="hold" grpId="0" nodeType="afterEffect">
                                      <p:stCondLst>
                                        <p:cond delay="0"/>
                                      </p:stCondLst>
                                      <p:childTnLst>
                                        <p:set>
                                          <p:cBhvr>
                                            <p:cTn id="68" dur="1" fill="hold">
                                              <p:stCondLst>
                                                <p:cond delay="0"/>
                                              </p:stCondLst>
                                            </p:cTn>
                                            <p:tgtEl>
                                              <p:spTgt spid="29"/>
                                            </p:tgtEl>
                                            <p:attrNameLst>
                                              <p:attrName>style.visibility</p:attrName>
                                            </p:attrNameLst>
                                          </p:cBhvr>
                                          <p:to>
                                            <p:strVal val="visible"/>
                                          </p:to>
                                        </p:set>
                                        <p:anim calcmode="lin" valueType="num">
                                          <p:cBhvr>
                                            <p:cTn id="69" dur="500" fill="hold"/>
                                            <p:tgtEl>
                                              <p:spTgt spid="29"/>
                                            </p:tgtEl>
                                            <p:attrNameLst>
                                              <p:attrName>ppt_w</p:attrName>
                                            </p:attrNameLst>
                                          </p:cBhvr>
                                          <p:tavLst>
                                            <p:tav tm="0">
                                              <p:val>
                                                <p:fltVal val="0"/>
                                              </p:val>
                                            </p:tav>
                                            <p:tav tm="100000">
                                              <p:val>
                                                <p:strVal val="#ppt_w"/>
                                              </p:val>
                                            </p:tav>
                                          </p:tavLst>
                                        </p:anim>
                                        <p:anim calcmode="lin" valueType="num">
                                          <p:cBhvr>
                                            <p:cTn id="70" dur="500" fill="hold"/>
                                            <p:tgtEl>
                                              <p:spTgt spid="29"/>
                                            </p:tgtEl>
                                            <p:attrNameLst>
                                              <p:attrName>ppt_h</p:attrName>
                                            </p:attrNameLst>
                                          </p:cBhvr>
                                          <p:tavLst>
                                            <p:tav tm="0">
                                              <p:val>
                                                <p:fltVal val="0"/>
                                              </p:val>
                                            </p:tav>
                                            <p:tav tm="100000">
                                              <p:val>
                                                <p:strVal val="#ppt_h"/>
                                              </p:val>
                                            </p:tav>
                                          </p:tavLst>
                                        </p:anim>
                                        <p:animEffect transition="in" filter="fade">
                                          <p:cBhvr>
                                            <p:cTn id="71" dur="500"/>
                                            <p:tgtEl>
                                              <p:spTgt spid="29"/>
                                            </p:tgtEl>
                                          </p:cBhvr>
                                        </p:animEffect>
                                      </p:childTnLst>
                                    </p:cTn>
                                  </p:par>
                                </p:childTnLst>
                              </p:cTn>
                            </p:par>
                            <p:par>
                              <p:cTn id="72" fill="hold">
                                <p:stCondLst>
                                  <p:cond delay="4000"/>
                                </p:stCondLst>
                                <p:childTnLst>
                                  <p:par>
                                    <p:cTn id="73" presetID="22" presetClass="entr" presetSubtype="4" fill="hold" nodeType="afterEffect">
                                      <p:stCondLst>
                                        <p:cond delay="0"/>
                                      </p:stCondLst>
                                      <p:childTnLst>
                                        <p:set>
                                          <p:cBhvr>
                                            <p:cTn id="74" dur="1" fill="hold">
                                              <p:stCondLst>
                                                <p:cond delay="0"/>
                                              </p:stCondLst>
                                            </p:cTn>
                                            <p:tgtEl>
                                              <p:spTgt spid="28">
                                                <p:txEl>
                                                  <p:pRg st="0" end="0"/>
                                                </p:txEl>
                                              </p:spTgt>
                                            </p:tgtEl>
                                            <p:attrNameLst>
                                              <p:attrName>style.visibility</p:attrName>
                                            </p:attrNameLst>
                                          </p:cBhvr>
                                          <p:to>
                                            <p:strVal val="visible"/>
                                          </p:to>
                                        </p:set>
                                        <p:animEffect transition="in" filter="wipe(down)">
                                          <p:cBhvr>
                                            <p:cTn id="75"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en-US" altLang="zh-CN" sz="1800" b="1" dirty="0"/>
              <a:t>Use i18n with Spring framework</a:t>
            </a:r>
          </a:p>
        </p:txBody>
      </p:sp>
      <p:sp>
        <p:nvSpPr>
          <p:cNvPr id="3" name="矩形 2"/>
          <p:cNvSpPr/>
          <p:nvPr/>
        </p:nvSpPr>
        <p:spPr>
          <a:xfrm>
            <a:off x="1525015"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4" name="AutoShape 12"/>
          <p:cNvSpPr>
            <a:spLocks noChangeArrowheads="1"/>
          </p:cNvSpPr>
          <p:nvPr/>
        </p:nvSpPr>
        <p:spPr bwMode="auto">
          <a:xfrm>
            <a:off x="1525015"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en-US" altLang="zh-CN" b="1" dirty="0" smtClean="0">
                <a:solidFill>
                  <a:prstClr val="white"/>
                </a:solidFill>
                <a:latin typeface="微软雅黑" pitchFamily="34" charset="-122"/>
                <a:ea typeface="微软雅黑" pitchFamily="34" charset="-122"/>
              </a:rPr>
              <a:t>Theme</a:t>
            </a:r>
            <a:endParaRPr lang="zh-CN" altLang="en-US" b="1" dirty="0">
              <a:solidFill>
                <a:prstClr val="white"/>
              </a:solidFill>
              <a:latin typeface="微软雅黑" pitchFamily="34" charset="-122"/>
              <a:ea typeface="微软雅黑" pitchFamily="34" charset="-122"/>
            </a:endParaRPr>
          </a:p>
        </p:txBody>
      </p:sp>
      <p:sp>
        <p:nvSpPr>
          <p:cNvPr id="5" name="TextBox 4"/>
          <p:cNvSpPr txBox="1"/>
          <p:nvPr/>
        </p:nvSpPr>
        <p:spPr>
          <a:xfrm>
            <a:off x="1633041" y="1905676"/>
            <a:ext cx="2668500" cy="789435"/>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With theme, we can change the application’s style, like CSS, JS etc. .</a:t>
            </a:r>
            <a:endParaRPr lang="zh-CN" altLang="en-US" sz="1200" dirty="0">
              <a:solidFill>
                <a:sysClr val="windowText" lastClr="000000"/>
              </a:solidFill>
              <a:latin typeface="微软雅黑" pitchFamily="34" charset="-122"/>
              <a:ea typeface="微软雅黑" pitchFamily="34" charset="-122"/>
            </a:endParaRPr>
          </a:p>
        </p:txBody>
      </p:sp>
      <p:sp>
        <p:nvSpPr>
          <p:cNvPr id="7" name="矩形 6"/>
          <p:cNvSpPr/>
          <p:nvPr/>
        </p:nvSpPr>
        <p:spPr>
          <a:xfrm>
            <a:off x="4819810" y="1402492"/>
            <a:ext cx="2776526" cy="3257490"/>
          </a:xfrm>
          <a:prstGeom prst="rect">
            <a:avLst/>
          </a:prstGeom>
          <a:solidFill>
            <a:schemeClr val="accent1">
              <a:alpha val="24000"/>
            </a:schemeClr>
          </a:solidFill>
          <a:ln w="12700" cmpd="sng">
            <a:solidFill>
              <a:schemeClr val="accent1"/>
            </a:solidFill>
            <a:miter lim="800000"/>
            <a:headEnd/>
            <a:tailEnd/>
          </a:ln>
        </p:spPr>
        <p:txBody>
          <a:bodyPr anchor="ctr"/>
          <a:lstStyle/>
          <a:p>
            <a:endParaRPr lang="zh-CN" altLang="en-US">
              <a:solidFill>
                <a:schemeClr val="tx1"/>
              </a:solidFill>
            </a:endParaRPr>
          </a:p>
        </p:txBody>
      </p:sp>
      <p:sp>
        <p:nvSpPr>
          <p:cNvPr id="8" name="AutoShape 12"/>
          <p:cNvSpPr>
            <a:spLocks noChangeArrowheads="1"/>
          </p:cNvSpPr>
          <p:nvPr/>
        </p:nvSpPr>
        <p:spPr bwMode="auto">
          <a:xfrm flipH="1">
            <a:off x="4819810" y="1106199"/>
            <a:ext cx="2776526" cy="592586"/>
          </a:xfrm>
          <a:prstGeom prst="homePlate">
            <a:avLst>
              <a:gd name="adj" fmla="val 63872"/>
            </a:avLst>
          </a:prstGeom>
          <a:solidFill>
            <a:schemeClr val="accent1"/>
          </a:solidFill>
          <a:ln w="9525">
            <a:noFill/>
            <a:miter lim="800000"/>
            <a:headEnd/>
            <a:tailEnd/>
          </a:ln>
        </p:spPr>
        <p:txBody>
          <a:bodyPr wrap="none" lIns="68567" tIns="34284" rIns="68567" bIns="34284" anchor="ctr"/>
          <a:lstStyle/>
          <a:p>
            <a:pPr algn="ctr"/>
            <a:r>
              <a:rPr lang="en-US" altLang="zh-CN" b="1" dirty="0" smtClean="0">
                <a:solidFill>
                  <a:prstClr val="white"/>
                </a:solidFill>
                <a:latin typeface="微软雅黑" pitchFamily="34" charset="-122"/>
                <a:ea typeface="微软雅黑" pitchFamily="34" charset="-122"/>
              </a:rPr>
              <a:t>Localization</a:t>
            </a:r>
            <a:endParaRPr lang="zh-CN" altLang="en-US" b="1" dirty="0">
              <a:solidFill>
                <a:prstClr val="white"/>
              </a:solidFill>
              <a:latin typeface="微软雅黑" pitchFamily="34" charset="-122"/>
              <a:ea typeface="微软雅黑" pitchFamily="34" charset="-122"/>
            </a:endParaRPr>
          </a:p>
        </p:txBody>
      </p:sp>
      <p:sp>
        <p:nvSpPr>
          <p:cNvPr id="9" name="TextBox 8"/>
          <p:cNvSpPr txBox="1"/>
          <p:nvPr/>
        </p:nvSpPr>
        <p:spPr>
          <a:xfrm>
            <a:off x="4927836" y="1905676"/>
            <a:ext cx="2668500" cy="789435"/>
          </a:xfrm>
          <a:prstGeom prst="rect">
            <a:avLst/>
          </a:prstGeom>
          <a:noFill/>
        </p:spPr>
        <p:txBody>
          <a:bodyPr wrap="square" lIns="68567" tIns="34284" rIns="68567" bIns="34284" rtlCol="0">
            <a:spAutoFit/>
          </a:bodyPr>
          <a:lstStyle/>
          <a:p>
            <a:pPr>
              <a:lnSpc>
                <a:spcPct val="130000"/>
              </a:lnSpc>
            </a:pPr>
            <a:r>
              <a:rPr lang="en-US" altLang="zh-CN" sz="1200" dirty="0" smtClean="0">
                <a:solidFill>
                  <a:sysClr val="windowText" lastClr="000000"/>
                </a:solidFill>
                <a:latin typeface="微软雅黑" pitchFamily="34" charset="-122"/>
                <a:ea typeface="微软雅黑" pitchFamily="34" charset="-122"/>
              </a:rPr>
              <a:t>With localization, we can change the message without any code change.</a:t>
            </a:r>
            <a:endParaRPr lang="zh-CN" altLang="en-US" sz="1200" dirty="0">
              <a:solidFill>
                <a:sysClr val="windowText" lastClr="000000"/>
              </a:solidFill>
              <a:latin typeface="微软雅黑" pitchFamily="34" charset="-122"/>
              <a:ea typeface="微软雅黑" pitchFamily="34" charset="-122"/>
            </a:endParaRPr>
          </a:p>
        </p:txBody>
      </p:sp>
      <p:sp>
        <p:nvSpPr>
          <p:cNvPr id="11" name="TextBox 10"/>
          <p:cNvSpPr txBox="1"/>
          <p:nvPr/>
        </p:nvSpPr>
        <p:spPr>
          <a:xfrm>
            <a:off x="-41955" y="-2540818"/>
            <a:ext cx="877163" cy="369332"/>
          </a:xfrm>
          <a:prstGeom prst="rect">
            <a:avLst/>
          </a:prstGeom>
          <a:noFill/>
        </p:spPr>
        <p:txBody>
          <a:bodyPr wrap="none"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255666984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22" presetClass="entr" presetSubtype="8" fill="hold" grpId="0" nodeType="afterEffect">
                                  <p:stCondLst>
                                    <p:cond delay="0"/>
                                  </p:stCondLst>
                                  <p:iterate type="lt">
                                    <p:tmPct val="30000"/>
                                  </p:iterate>
                                  <p:childTnLst>
                                    <p:set>
                                      <p:cBhvr>
                                        <p:cTn id="19" dur="1" fill="hold">
                                          <p:stCondLst>
                                            <p:cond delay="0"/>
                                          </p:stCondLst>
                                        </p:cTn>
                                        <p:tgtEl>
                                          <p:spTgt spid="5"/>
                                        </p:tgtEl>
                                        <p:attrNameLst>
                                          <p:attrName>style.visibility</p:attrName>
                                        </p:attrNameLst>
                                      </p:cBhvr>
                                      <p:to>
                                        <p:strVal val="visible"/>
                                      </p:to>
                                    </p:set>
                                    <p:animEffect transition="in" filter="wipe(left)">
                                      <p:cBhvr>
                                        <p:cTn id="20" dur="100"/>
                                        <p:tgtEl>
                                          <p:spTgt spid="5"/>
                                        </p:tgtEl>
                                      </p:cBhvr>
                                    </p:animEffect>
                                  </p:childTnLst>
                                </p:cTn>
                              </p:par>
                              <p:par>
                                <p:cTn id="21" presetID="36" presetClass="emph" presetSubtype="0" fill="hold" grpId="1" nodeType="withEffect">
                                  <p:stCondLst>
                                    <p:cond delay="0"/>
                                  </p:stCondLst>
                                  <p:iterate type="lt">
                                    <p:tmPct val="30000"/>
                                  </p:iterate>
                                  <p:childTnLst>
                                    <p:animScale>
                                      <p:cBhvr>
                                        <p:cTn id="22" dur="50" autoRev="1" fill="hold">
                                          <p:stCondLst>
                                            <p:cond delay="0"/>
                                          </p:stCondLst>
                                        </p:cTn>
                                        <p:tgtEl>
                                          <p:spTgt spid="5"/>
                                        </p:tgtEl>
                                      </p:cBhvr>
                                      <p:to x="80000" y="100000"/>
                                    </p:animScale>
                                    <p:anim by="(#ppt_w*0.10)" calcmode="lin" valueType="num">
                                      <p:cBhvr>
                                        <p:cTn id="23" dur="50" autoRev="1" fill="hold">
                                          <p:stCondLst>
                                            <p:cond delay="0"/>
                                          </p:stCondLst>
                                        </p:cTn>
                                        <p:tgtEl>
                                          <p:spTgt spid="5"/>
                                        </p:tgtEl>
                                        <p:attrNameLst>
                                          <p:attrName>ppt_x</p:attrName>
                                        </p:attrNameLst>
                                      </p:cBhvr>
                                    </p:anim>
                                    <p:anim by="(-#ppt_w*0.10)" calcmode="lin" valueType="num">
                                      <p:cBhvr>
                                        <p:cTn id="24" dur="50" autoRev="1" fill="hold">
                                          <p:stCondLst>
                                            <p:cond delay="0"/>
                                          </p:stCondLst>
                                        </p:cTn>
                                        <p:tgtEl>
                                          <p:spTgt spid="5"/>
                                        </p:tgtEl>
                                        <p:attrNameLst>
                                          <p:attrName>ppt_y</p:attrName>
                                        </p:attrNameLst>
                                      </p:cBhvr>
                                    </p:anim>
                                    <p:animRot by="-480000">
                                      <p:cBhvr>
                                        <p:cTn id="25" dur="50" autoRev="1" fill="hold">
                                          <p:stCondLst>
                                            <p:cond delay="0"/>
                                          </p:stCondLst>
                                        </p:cTn>
                                        <p:tgtEl>
                                          <p:spTgt spid="5"/>
                                        </p:tgtEl>
                                        <p:attrNameLst>
                                          <p:attrName>r</p:attrName>
                                        </p:attrNameLst>
                                      </p:cBhvr>
                                    </p:animRot>
                                  </p:childTnLst>
                                </p:cTn>
                              </p:par>
                            </p:childTnLst>
                          </p:cTn>
                        </p:par>
                        <p:par>
                          <p:cTn id="26" fill="hold">
                            <p:stCondLst>
                              <p:cond delay="3310"/>
                            </p:stCondLst>
                            <p:childTnLst>
                              <p:par>
                                <p:cTn id="27" presetID="2" presetClass="entr" presetSubtype="2"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3810"/>
                            </p:stCondLst>
                            <p:childTnLst>
                              <p:par>
                                <p:cTn id="32" presetID="22" presetClass="entr" presetSubtype="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p:stCondLst>
                              <p:cond delay="431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9"/>
                                        </p:tgtEl>
                                        <p:attrNameLst>
                                          <p:attrName>style.visibility</p:attrName>
                                        </p:attrNameLst>
                                      </p:cBhvr>
                                      <p:to>
                                        <p:strVal val="visible"/>
                                      </p:to>
                                    </p:set>
                                    <p:animEffect transition="in" filter="wipe(left)">
                                      <p:cBhvr>
                                        <p:cTn id="38" dur="100"/>
                                        <p:tgtEl>
                                          <p:spTgt spid="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9"/>
                                        </p:tgtEl>
                                      </p:cBhvr>
                                      <p:to x="80000" y="100000"/>
                                    </p:animScale>
                                    <p:anim by="(#ppt_w*0.10)" calcmode="lin" valueType="num">
                                      <p:cBhvr>
                                        <p:cTn id="41" dur="50" autoRev="1" fill="hold">
                                          <p:stCondLst>
                                            <p:cond delay="0"/>
                                          </p:stCondLst>
                                        </p:cTn>
                                        <p:tgtEl>
                                          <p:spTgt spid="9"/>
                                        </p:tgtEl>
                                        <p:attrNameLst>
                                          <p:attrName>ppt_x</p:attrName>
                                        </p:attrNameLst>
                                      </p:cBhvr>
                                    </p:anim>
                                    <p:anim by="(-#ppt_w*0.10)" calcmode="lin" valueType="num">
                                      <p:cBhvr>
                                        <p:cTn id="42" dur="50" autoRev="1" fill="hold">
                                          <p:stCondLst>
                                            <p:cond delay="0"/>
                                          </p:stCondLst>
                                        </p:cTn>
                                        <p:tgtEl>
                                          <p:spTgt spid="9"/>
                                        </p:tgtEl>
                                        <p:attrNameLst>
                                          <p:attrName>ppt_y</p:attrName>
                                        </p:attrNameLst>
                                      </p:cBhvr>
                                    </p:anim>
                                    <p:animRot by="-480000">
                                      <p:cBhvr>
                                        <p:cTn id="43" dur="50" autoRev="1" fill="hold">
                                          <p:stCondLst>
                                            <p:cond delay="0"/>
                                          </p:stCondLst>
                                        </p:cTn>
                                        <p:tgtEl>
                                          <p:spTgt spid="9"/>
                                        </p:tgtEl>
                                        <p:attrNameLst>
                                          <p:attrName>r</p:attrName>
                                        </p:attrNameLst>
                                      </p:cBhvr>
                                    </p:animRot>
                                  </p:childTnLst>
                                </p:cTn>
                              </p:par>
                            </p:childTnLst>
                          </p:cTn>
                        </p:par>
                        <p:par>
                          <p:cTn id="44" fill="hold">
                            <p:stCondLst>
                              <p:cond delay="615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4" grpId="0" animBg="1"/>
      <p:bldP spid="5" grpId="0"/>
      <p:bldP spid="5" grpId="1"/>
      <p:bldP spid="7" grpId="0" animBg="1"/>
      <p:bldP spid="8" grpId="0" animBg="1"/>
      <p:bldP spid="9" grpId="0"/>
      <p:bldP spid="9" grpId="1"/>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d22daf625e7f85d06b96e1ac2e1adb1a8fb1e"/>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7F7F7F"/>
      </a:dk2>
      <a:lt2>
        <a:srgbClr val="7F7F7F"/>
      </a:lt2>
      <a:accent1>
        <a:srgbClr val="3F3F3F"/>
      </a:accent1>
      <a:accent2>
        <a:srgbClr val="C00000"/>
      </a:accent2>
      <a:accent3>
        <a:srgbClr val="3F3F3F"/>
      </a:accent3>
      <a:accent4>
        <a:srgbClr val="C00000"/>
      </a:accent4>
      <a:accent5>
        <a:srgbClr val="3F3F3F"/>
      </a:accent5>
      <a:accent6>
        <a:srgbClr val="C00000"/>
      </a:accent6>
      <a:hlink>
        <a:srgbClr val="FFFFFF"/>
      </a:hlink>
      <a:folHlink>
        <a:srgbClr val="FFFFFF"/>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619</Words>
  <Application>Microsoft Office PowerPoint</Application>
  <PresentationFormat>全屏显示(16:9)</PresentationFormat>
  <Paragraphs>107</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宋体</vt:lpstr>
      <vt:lpstr>微软雅黑</vt:lpstr>
      <vt:lpstr>方正兰亭中黑_GBK</vt:lpstr>
      <vt:lpstr>Agency FB</vt:lpstr>
      <vt:lpstr>Arial</vt:lpstr>
      <vt:lpstr>Calibri</vt:lpstr>
      <vt:lpstr>第一PPT，www.1ppt.com</vt:lpstr>
      <vt:lpstr>PowerPoint 演示文稿</vt:lpstr>
      <vt:lpstr>PowerPoint 演示文稿</vt:lpstr>
      <vt:lpstr>PowerPoint 演示文稿</vt:lpstr>
      <vt:lpstr>What is i18n</vt:lpstr>
      <vt:lpstr>PowerPoint 演示文稿</vt:lpstr>
      <vt:lpstr>Why we use i18n</vt:lpstr>
      <vt:lpstr>PowerPoint 演示文稿</vt:lpstr>
      <vt:lpstr>PowerPoint 演示文稿</vt:lpstr>
      <vt:lpstr>Use i18n with Spring framework</vt:lpstr>
      <vt:lpstr>Use i18n with Spring framework</vt:lpstr>
      <vt:lpstr>Use i18n with Spring framework--Theme</vt:lpstr>
      <vt:lpstr>Use i18n with Spring framework--Localization</vt:lpstr>
      <vt:lpstr>Use i18n with Spring framework--Demo</vt:lpstr>
      <vt:lpstr>PowerPoint 演示文稿</vt:lpstr>
      <vt:lpstr>Common issue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111</cp:lastModifiedBy>
  <cp:revision>112</cp:revision>
  <dcterms:created xsi:type="dcterms:W3CDTF">2015-10-21T17:10:39Z</dcterms:created>
  <dcterms:modified xsi:type="dcterms:W3CDTF">2017-06-14T12:48:49Z</dcterms:modified>
</cp:coreProperties>
</file>