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5" r:id="rId3"/>
    <p:sldId id="258" r:id="rId4"/>
    <p:sldId id="259" r:id="rId5"/>
    <p:sldId id="263" r:id="rId6"/>
    <p:sldId id="260" r:id="rId7"/>
    <p:sldId id="267" r:id="rId8"/>
    <p:sldId id="290" r:id="rId9"/>
    <p:sldId id="261" r:id="rId10"/>
    <p:sldId id="279" r:id="rId11"/>
    <p:sldId id="292" r:id="rId12"/>
    <p:sldId id="295" r:id="rId13"/>
    <p:sldId id="294" r:id="rId14"/>
    <p:sldId id="296" r:id="rId15"/>
    <p:sldId id="297" r:id="rId16"/>
    <p:sldId id="300" r:id="rId17"/>
    <p:sldId id="298" r:id="rId18"/>
    <p:sldId id="301" r:id="rId19"/>
    <p:sldId id="302" r:id="rId20"/>
    <p:sldId id="303" r:id="rId21"/>
    <p:sldId id="304" r:id="rId22"/>
    <p:sldId id="306" r:id="rId23"/>
    <p:sldId id="262" r:id="rId24"/>
    <p:sldId id="284" r:id="rId25"/>
    <p:sldId id="289" r:id="rId26"/>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59" autoAdjust="0"/>
    <p:restoredTop sz="94660"/>
  </p:normalViewPr>
  <p:slideViewPr>
    <p:cSldViewPr>
      <p:cViewPr varScale="1">
        <p:scale>
          <a:sx n="96" d="100"/>
          <a:sy n="96" d="100"/>
        </p:scale>
        <p:origin x="372" y="96"/>
      </p:cViewPr>
      <p:guideLst>
        <p:guide orient="horz" pos="1620"/>
        <p:guide pos="2880"/>
      </p:guideLst>
    </p:cSldViewPr>
  </p:slid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64EB83-FDBB-4625-B2B9-A0F6A2EBDFD6}" type="datetimeFigureOut">
              <a:rPr lang="zh-CN" altLang="en-US" smtClean="0"/>
              <a:t>2017/6/15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8D8E6-C8C7-4110-94EE-507477E36C0B}" type="slidenum">
              <a:rPr lang="zh-CN" altLang="en-US" smtClean="0"/>
              <a:t>‹#›</a:t>
            </a:fld>
            <a:endParaRPr lang="zh-CN" altLang="en-US"/>
          </a:p>
        </p:txBody>
      </p:sp>
    </p:spTree>
    <p:extLst>
      <p:ext uri="{BB962C8B-B14F-4D97-AF65-F5344CB8AC3E}">
        <p14:creationId xmlns:p14="http://schemas.microsoft.com/office/powerpoint/2010/main" val="122499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a:t>
            </a:fld>
            <a:endParaRPr lang="zh-CN" altLang="en-US"/>
          </a:p>
        </p:txBody>
      </p:sp>
    </p:spTree>
    <p:extLst>
      <p:ext uri="{BB962C8B-B14F-4D97-AF65-F5344CB8AC3E}">
        <p14:creationId xmlns:p14="http://schemas.microsoft.com/office/powerpoint/2010/main" val="3554285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10</a:t>
            </a:fld>
            <a:endParaRPr lang="zh-CN" altLang="en-US"/>
          </a:p>
        </p:txBody>
      </p:sp>
    </p:spTree>
    <p:extLst>
      <p:ext uri="{BB962C8B-B14F-4D97-AF65-F5344CB8AC3E}">
        <p14:creationId xmlns:p14="http://schemas.microsoft.com/office/powerpoint/2010/main" val="2493036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11</a:t>
            </a:fld>
            <a:endParaRPr lang="zh-CN" altLang="en-US"/>
          </a:p>
        </p:txBody>
      </p:sp>
    </p:spTree>
    <p:extLst>
      <p:ext uri="{BB962C8B-B14F-4D97-AF65-F5344CB8AC3E}">
        <p14:creationId xmlns:p14="http://schemas.microsoft.com/office/powerpoint/2010/main" val="2645908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12</a:t>
            </a:fld>
            <a:endParaRPr lang="zh-CN" altLang="en-US"/>
          </a:p>
        </p:txBody>
      </p:sp>
    </p:spTree>
    <p:extLst>
      <p:ext uri="{BB962C8B-B14F-4D97-AF65-F5344CB8AC3E}">
        <p14:creationId xmlns:p14="http://schemas.microsoft.com/office/powerpoint/2010/main" val="301355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13</a:t>
            </a:fld>
            <a:endParaRPr lang="zh-CN" altLang="en-US"/>
          </a:p>
        </p:txBody>
      </p:sp>
    </p:spTree>
    <p:extLst>
      <p:ext uri="{BB962C8B-B14F-4D97-AF65-F5344CB8AC3E}">
        <p14:creationId xmlns:p14="http://schemas.microsoft.com/office/powerpoint/2010/main" val="202198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14</a:t>
            </a:fld>
            <a:endParaRPr lang="zh-CN" altLang="en-US"/>
          </a:p>
        </p:txBody>
      </p:sp>
    </p:spTree>
    <p:extLst>
      <p:ext uri="{BB962C8B-B14F-4D97-AF65-F5344CB8AC3E}">
        <p14:creationId xmlns:p14="http://schemas.microsoft.com/office/powerpoint/2010/main" val="444658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22</a:t>
            </a:fld>
            <a:endParaRPr lang="zh-CN" altLang="en-US"/>
          </a:p>
        </p:txBody>
      </p:sp>
    </p:spTree>
    <p:extLst>
      <p:ext uri="{BB962C8B-B14F-4D97-AF65-F5344CB8AC3E}">
        <p14:creationId xmlns:p14="http://schemas.microsoft.com/office/powerpoint/2010/main" val="2418140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23</a:t>
            </a:fld>
            <a:endParaRPr lang="zh-CN" altLang="en-US"/>
          </a:p>
        </p:txBody>
      </p:sp>
    </p:spTree>
    <p:extLst>
      <p:ext uri="{BB962C8B-B14F-4D97-AF65-F5344CB8AC3E}">
        <p14:creationId xmlns:p14="http://schemas.microsoft.com/office/powerpoint/2010/main" val="2683290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24</a:t>
            </a:fld>
            <a:endParaRPr lang="zh-CN" altLang="en-US"/>
          </a:p>
        </p:txBody>
      </p:sp>
    </p:spTree>
    <p:extLst>
      <p:ext uri="{BB962C8B-B14F-4D97-AF65-F5344CB8AC3E}">
        <p14:creationId xmlns:p14="http://schemas.microsoft.com/office/powerpoint/2010/main" val="3298343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25</a:t>
            </a:fld>
            <a:endParaRPr lang="zh-CN" altLang="en-US"/>
          </a:p>
        </p:txBody>
      </p:sp>
    </p:spTree>
    <p:extLst>
      <p:ext uri="{BB962C8B-B14F-4D97-AF65-F5344CB8AC3E}">
        <p14:creationId xmlns:p14="http://schemas.microsoft.com/office/powerpoint/2010/main" val="345439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2</a:t>
            </a:fld>
            <a:endParaRPr lang="zh-CN" altLang="en-US"/>
          </a:p>
        </p:txBody>
      </p:sp>
    </p:spTree>
    <p:extLst>
      <p:ext uri="{BB962C8B-B14F-4D97-AF65-F5344CB8AC3E}">
        <p14:creationId xmlns:p14="http://schemas.microsoft.com/office/powerpoint/2010/main" val="94678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3</a:t>
            </a:fld>
            <a:endParaRPr lang="zh-CN" altLang="en-US"/>
          </a:p>
        </p:txBody>
      </p:sp>
    </p:spTree>
    <p:extLst>
      <p:ext uri="{BB962C8B-B14F-4D97-AF65-F5344CB8AC3E}">
        <p14:creationId xmlns:p14="http://schemas.microsoft.com/office/powerpoint/2010/main" val="250809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4</a:t>
            </a:fld>
            <a:endParaRPr lang="zh-CN" altLang="en-US"/>
          </a:p>
        </p:txBody>
      </p:sp>
    </p:spTree>
    <p:extLst>
      <p:ext uri="{BB962C8B-B14F-4D97-AF65-F5344CB8AC3E}">
        <p14:creationId xmlns:p14="http://schemas.microsoft.com/office/powerpoint/2010/main" val="100402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5</a:t>
            </a:fld>
            <a:endParaRPr lang="zh-CN" altLang="en-US"/>
          </a:p>
        </p:txBody>
      </p:sp>
    </p:spTree>
    <p:extLst>
      <p:ext uri="{BB962C8B-B14F-4D97-AF65-F5344CB8AC3E}">
        <p14:creationId xmlns:p14="http://schemas.microsoft.com/office/powerpoint/2010/main" val="298747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6</a:t>
            </a:fld>
            <a:endParaRPr lang="zh-CN" altLang="en-US"/>
          </a:p>
        </p:txBody>
      </p:sp>
    </p:spTree>
    <p:extLst>
      <p:ext uri="{BB962C8B-B14F-4D97-AF65-F5344CB8AC3E}">
        <p14:creationId xmlns:p14="http://schemas.microsoft.com/office/powerpoint/2010/main" val="23615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7</a:t>
            </a:fld>
            <a:endParaRPr lang="zh-CN" altLang="en-US"/>
          </a:p>
        </p:txBody>
      </p:sp>
    </p:spTree>
    <p:extLst>
      <p:ext uri="{BB962C8B-B14F-4D97-AF65-F5344CB8AC3E}">
        <p14:creationId xmlns:p14="http://schemas.microsoft.com/office/powerpoint/2010/main" val="2885533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8</a:t>
            </a:fld>
            <a:endParaRPr lang="zh-CN" altLang="en-US"/>
          </a:p>
        </p:txBody>
      </p:sp>
    </p:spTree>
    <p:extLst>
      <p:ext uri="{BB962C8B-B14F-4D97-AF65-F5344CB8AC3E}">
        <p14:creationId xmlns:p14="http://schemas.microsoft.com/office/powerpoint/2010/main" val="212658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9</a:t>
            </a:fld>
            <a:endParaRPr lang="zh-CN" altLang="en-US"/>
          </a:p>
        </p:txBody>
      </p:sp>
    </p:spTree>
    <p:extLst>
      <p:ext uri="{BB962C8B-B14F-4D97-AF65-F5344CB8AC3E}">
        <p14:creationId xmlns:p14="http://schemas.microsoft.com/office/powerpoint/2010/main" val="825078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89248" y="195486"/>
            <a:ext cx="3250704" cy="395637"/>
          </a:xfrm>
        </p:spPr>
        <p:txBody>
          <a:bodyPr>
            <a:normAutofit/>
          </a:bodyPr>
          <a:lstStyle>
            <a:lvl1pPr algn="l">
              <a:defRPr sz="2000"/>
            </a:lvl1pPr>
          </a:lstStyle>
          <a:p>
            <a:r>
              <a:rPr lang="zh-CN" altLang="en-US" smtClean="0"/>
              <a:t>单击此处编辑母版标题样式</a:t>
            </a:r>
            <a:endParaRPr lang="zh-CN" altLang="en-US"/>
          </a:p>
        </p:txBody>
      </p:sp>
      <p:sp>
        <p:nvSpPr>
          <p:cNvPr id="7" name="矩形 6"/>
          <p:cNvSpPr/>
          <p:nvPr userDrawn="1"/>
        </p:nvSpPr>
        <p:spPr>
          <a:xfrm>
            <a:off x="360040" y="195486"/>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35190" y="342518"/>
            <a:ext cx="290264" cy="2902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66CCFF"/>
                  </a:gs>
                  <a:gs pos="52000">
                    <a:schemeClr val="bg1"/>
                  </a:gs>
                  <a:gs pos="100000">
                    <a:srgbClr val="0070C0"/>
                  </a:gs>
                </a:gsLst>
                <a:lin ang="0" scaled="1"/>
              </a:gradFill>
            </a:endParaRPr>
          </a:p>
        </p:txBody>
      </p:sp>
      <p:cxnSp>
        <p:nvCxnSpPr>
          <p:cNvPr id="9" name="直接连接符 8"/>
          <p:cNvCxnSpPr/>
          <p:nvPr userDrawn="1"/>
        </p:nvCxnSpPr>
        <p:spPr>
          <a:xfrm>
            <a:off x="897462" y="608534"/>
            <a:ext cx="83550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 calcmode="lin" valueType="num">
                                      <p:cBhvr>
                                        <p:cTn id="9" dur="300" fill="hold"/>
                                        <p:tgtEl>
                                          <p:spTgt spid="7"/>
                                        </p:tgtEl>
                                        <p:attrNameLst>
                                          <p:attrName>style.rotation</p:attrName>
                                        </p:attrNameLst>
                                      </p:cBhvr>
                                      <p:tavLst>
                                        <p:tav tm="0">
                                          <p:val>
                                            <p:fltVal val="90"/>
                                          </p:val>
                                        </p:tav>
                                        <p:tav tm="100000">
                                          <p:val>
                                            <p:fltVal val="0"/>
                                          </p:val>
                                        </p:tav>
                                      </p:tavLst>
                                    </p:anim>
                                    <p:animEffect transition="in" filter="fade">
                                      <p:cBhvr>
                                        <p:cTn id="10" dur="3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 calcmode="lin" valueType="num">
                                      <p:cBhvr>
                                        <p:cTn id="15" dur="300" fill="hold"/>
                                        <p:tgtEl>
                                          <p:spTgt spid="8"/>
                                        </p:tgtEl>
                                        <p:attrNameLst>
                                          <p:attrName>style.rotation</p:attrName>
                                        </p:attrNameLst>
                                      </p:cBhvr>
                                      <p:tavLst>
                                        <p:tav tm="0">
                                          <p:val>
                                            <p:fltVal val="90"/>
                                          </p:val>
                                        </p:tav>
                                        <p:tav tm="100000">
                                          <p:val>
                                            <p:fltVal val="0"/>
                                          </p:val>
                                        </p:tav>
                                      </p:tavLst>
                                    </p:anim>
                                    <p:animEffect transition="in" filter="fade">
                                      <p:cBhvr>
                                        <p:cTn id="16" dur="3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3" y="4752528"/>
            <a:ext cx="9173443" cy="4115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30329" y="1131591"/>
            <a:ext cx="257112" cy="504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30329" y="1131591"/>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5400000">
            <a:off x="1954241" y="2093165"/>
            <a:ext cx="2170282"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1030329" y="2797628"/>
            <a:ext cx="257112" cy="342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V="1">
            <a:off x="1030329" y="3054740"/>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0"/>
          <p:cNvSpPr>
            <a:spLocks noChangeArrowheads="1"/>
          </p:cNvSpPr>
          <p:nvPr/>
        </p:nvSpPr>
        <p:spPr bwMode="auto">
          <a:xfrm>
            <a:off x="4353152" y="1837958"/>
            <a:ext cx="217848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defTabSz="685800"/>
            <a:r>
              <a:rPr lang="en-US" altLang="zh-CN" sz="2700" dirty="0">
                <a:solidFill>
                  <a:schemeClr val="accent1"/>
                </a:solidFill>
                <a:latin typeface="Agency FB" pitchFamily="34" charset="0"/>
              </a:rPr>
              <a:t>Internationalization </a:t>
            </a:r>
            <a:endParaRPr lang="zh-CN" altLang="zh-CN" sz="2700" dirty="0">
              <a:solidFill>
                <a:schemeClr val="accent1"/>
              </a:solidFill>
            </a:endParaRPr>
          </a:p>
        </p:txBody>
      </p:sp>
      <p:cxnSp>
        <p:nvCxnSpPr>
          <p:cNvPr id="26" name="直接连接符 25"/>
          <p:cNvCxnSpPr/>
          <p:nvPr/>
        </p:nvCxnSpPr>
        <p:spPr>
          <a:xfrm>
            <a:off x="4394879" y="2249560"/>
            <a:ext cx="0" cy="238964"/>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06175" y="2230372"/>
            <a:ext cx="3140540" cy="438582"/>
          </a:xfrm>
          <a:prstGeom prst="rect">
            <a:avLst/>
          </a:prstGeom>
          <a:noFill/>
        </p:spPr>
        <p:txBody>
          <a:bodyPr wrap="none" lIns="68580" tIns="34290" rIns="68580" bIns="34290" rtlCol="0">
            <a:spAutoFit/>
          </a:bodyPr>
          <a:lstStyle/>
          <a:p>
            <a:r>
              <a:rPr lang="en-US" altLang="zh-CN" sz="1200" dirty="0">
                <a:solidFill>
                  <a:schemeClr val="tx1">
                    <a:lumMod val="75000"/>
                    <a:lumOff val="25000"/>
                  </a:schemeClr>
                </a:solidFill>
                <a:latin typeface="方正兰亭中黑_GBK" panose="02000000000000000000" pitchFamily="2" charset="-122"/>
                <a:ea typeface="方正兰亭中黑_GBK" panose="02000000000000000000" pitchFamily="2" charset="-122"/>
              </a:rPr>
              <a:t>Internationalization under Spring framework</a:t>
            </a:r>
          </a:p>
          <a:p>
            <a:endParaRPr lang="zh-CN" altLang="en-US" sz="1200" dirty="0">
              <a:solidFill>
                <a:schemeClr val="tx1">
                  <a:lumMod val="75000"/>
                  <a:lumOff val="25000"/>
                </a:schemeClr>
              </a:solidFill>
              <a:latin typeface="方正兰亭中黑_GBK" panose="02000000000000000000" pitchFamily="2" charset="-122"/>
              <a:ea typeface="方正兰亭中黑_GBK" panose="02000000000000000000" pitchFamily="2" charset="-122"/>
            </a:endParaRPr>
          </a:p>
        </p:txBody>
      </p:sp>
      <p:sp>
        <p:nvSpPr>
          <p:cNvPr id="24" name="TextBox 23"/>
          <p:cNvSpPr txBox="1"/>
          <p:nvPr/>
        </p:nvSpPr>
        <p:spPr>
          <a:xfrm>
            <a:off x="395536" y="1505565"/>
            <a:ext cx="1495602"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en-US" altLang="zh-CN" sz="8800" dirty="0" smtClean="0">
                <a:solidFill>
                  <a:schemeClr val="accent1">
                    <a:lumMod val="75000"/>
                  </a:schemeClr>
                </a:solidFill>
              </a:rPr>
              <a:t>Title</a:t>
            </a:r>
            <a:endParaRPr lang="zh-CN" altLang="en-US" sz="8800" dirty="0">
              <a:solidFill>
                <a:schemeClr val="accent1">
                  <a:lumMod val="75000"/>
                </a:schemeClr>
              </a:solidFill>
            </a:endParaRPr>
          </a:p>
        </p:txBody>
      </p:sp>
      <p:sp>
        <p:nvSpPr>
          <p:cNvPr id="36" name="TextBox 35"/>
          <p:cNvSpPr txBox="1"/>
          <p:nvPr/>
        </p:nvSpPr>
        <p:spPr>
          <a:xfrm>
            <a:off x="7524328" y="4831325"/>
            <a:ext cx="789447" cy="253916"/>
          </a:xfrm>
          <a:prstGeom prst="rect">
            <a:avLst/>
          </a:prstGeom>
          <a:noFill/>
        </p:spPr>
        <p:txBody>
          <a:bodyPr wrap="none" lIns="68580" tIns="34290" rIns="68580" bIns="34290" rtlCol="0">
            <a:spAutoFit/>
          </a:bodyPr>
          <a:lstStyle/>
          <a:p>
            <a:r>
              <a:rPr lang="en-US" altLang="zh-CN" sz="1200" dirty="0" smtClean="0">
                <a:solidFill>
                  <a:schemeClr val="bg1"/>
                </a:solidFill>
                <a:latin typeface="+mj-ea"/>
                <a:ea typeface="+mj-ea"/>
              </a:rPr>
              <a:t>Walker Ji</a:t>
            </a:r>
            <a:endParaRPr lang="zh-CN" altLang="en-US" sz="1200" dirty="0">
              <a:solidFill>
                <a:schemeClr val="bg1"/>
              </a:solidFill>
              <a:latin typeface="+mj-ea"/>
              <a:ea typeface="+mj-ea"/>
            </a:endParaRPr>
          </a:p>
        </p:txBody>
      </p:sp>
      <p:sp>
        <p:nvSpPr>
          <p:cNvPr id="23" name="Freeform 7"/>
          <p:cNvSpPr>
            <a:spLocks/>
          </p:cNvSpPr>
          <p:nvPr/>
        </p:nvSpPr>
        <p:spPr bwMode="auto">
          <a:xfrm rot="18900000">
            <a:off x="3567338" y="2048408"/>
            <a:ext cx="363340" cy="363928"/>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bg1">
              <a:lumMod val="65000"/>
            </a:schemeClr>
          </a:solidFill>
          <a:ln>
            <a:noFill/>
          </a:ln>
        </p:spPr>
        <p:txBody>
          <a:bodyPr vert="horz" wrap="square" lIns="68571" tIns="34285" rIns="68571" bIns="34285"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400734"/>
      </p:ext>
    </p:extLst>
  </p:cSld>
  <p:clrMapOvr>
    <a:masterClrMapping/>
  </p:clrMapOvr>
  <mc:AlternateContent xmlns:mc="http://schemas.openxmlformats.org/markup-compatibility/2006">
    <mc:Choice xmlns:p14="http://schemas.microsoft.com/office/powerpoint/2010/main" Requires="p14">
      <p:transition spd="slow" p14:dur="2000" advTm="20000">
        <p14:warp/>
      </p:transition>
    </mc:Choice>
    <mc:Fallback>
      <p:transition spd="slow" advTm="20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p:tgtEl>
                                              <p:spTgt spid="24"/>
                                            </p:tgtEl>
                                            <p:attrNameLst>
                                              <p:attrName>ppt_y</p:attrName>
                                            </p:attrNameLst>
                                          </p:cBhvr>
                                          <p:tavLst>
                                            <p:tav tm="0">
                                              <p:val>
                                                <p:strVal val="#ppt_y+#ppt_h*1.125000"/>
                                              </p:val>
                                            </p:tav>
                                            <p:tav tm="100000">
                                              <p:val>
                                                <p:strVal val="#ppt_y"/>
                                              </p:val>
                                            </p:tav>
                                          </p:tavLst>
                                        </p:anim>
                                        <p:animEffect transition="in" filter="wipe(up)">
                                          <p:cBhvr>
                                            <p:cTn id="28" dur="500"/>
                                            <p:tgtEl>
                                              <p:spTgt spid="24"/>
                                            </p:tgtEl>
                                          </p:cBhvr>
                                        </p:animEffect>
                                      </p:childTnLst>
                                    </p:cTn>
                                  </p:par>
                                </p:childTnLst>
                              </p:cTn>
                            </p:par>
                            <p:par>
                              <p:cTn id="29" fill="hold">
                                <p:stCondLst>
                                  <p:cond delay="3200"/>
                                </p:stCondLst>
                                <p:childTnLst>
                                  <p:par>
                                    <p:cTn id="30" presetID="2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par>
                                    <p:cTn id="36" presetID="10" presetClass="entr" presetSubtype="0" fill="hold" nodeType="withEffect">
                                      <p:stCondLst>
                                        <p:cond delay="75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200"/>
                                            <p:tgtEl>
                                              <p:spTgt spid="26"/>
                                            </p:tgtEl>
                                          </p:cBhvr>
                                        </p:animEffect>
                                      </p:childTnLst>
                                    </p:cTn>
                                  </p:par>
                                  <p:par>
                                    <p:cTn id="39" presetID="22" presetClass="entr" presetSubtype="8" fill="hold" grpId="0" nodeType="withEffect">
                                      <p:stCondLst>
                                        <p:cond delay="100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200"/>
                                            <p:tgtEl>
                                              <p:spTgt spid="30"/>
                                            </p:tgtEl>
                                          </p:cBhvr>
                                        </p:animEffect>
                                      </p:childTnLst>
                                    </p:cTn>
                                  </p:par>
                                  <p:par>
                                    <p:cTn id="42" presetID="53" presetClass="entr" presetSubtype="16" fill="hold" grpId="0" nodeType="withEffect">
                                      <p:stCondLst>
                                        <p:cond delay="0"/>
                                      </p:stCondLst>
                                      <p:iterate type="lt">
                                        <p:tmPct val="10000"/>
                                      </p:iterate>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4400"/>
                                </p:stCondLst>
                                <p:childTnLst>
                                  <p:par>
                                    <p:cTn id="48" presetID="2" presetClass="entr" presetSubtype="8" fill="hold" grpId="0" nodeType="afterEffect" p14:presetBounceEnd="40000">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14:bounceEnd="40000">
                                          <p:cBhvr additive="base">
                                            <p:cTn id="50" dur="500" fill="hold"/>
                                            <p:tgtEl>
                                              <p:spTgt spid="23"/>
                                            </p:tgtEl>
                                            <p:attrNameLst>
                                              <p:attrName>ppt_x</p:attrName>
                                            </p:attrNameLst>
                                          </p:cBhvr>
                                          <p:tavLst>
                                            <p:tav tm="0">
                                              <p:val>
                                                <p:strVal val="0-#ppt_w/2"/>
                                              </p:val>
                                            </p:tav>
                                            <p:tav tm="100000">
                                              <p:val>
                                                <p:strVal val="#ppt_x"/>
                                              </p:val>
                                            </p:tav>
                                          </p:tavLst>
                                        </p:anim>
                                        <p:anim calcmode="lin" valueType="num" p14:bounceEnd="40000">
                                          <p:cBhvr additive="base">
                                            <p:cTn id="5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9" grpId="0" animBg="1"/>
          <p:bldP spid="20" grpId="0" animBg="1"/>
          <p:bldP spid="21" grpId="0" animBg="1"/>
          <p:bldP spid="22" grpId="0" animBg="1"/>
          <p:bldP spid="25" grpId="0"/>
          <p:bldP spid="30" grpId="0"/>
          <p:bldP spid="24" grpId="0"/>
          <p:bldP spid="36" grpId="0"/>
          <p:bldP spid="2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p:tgtEl>
                                              <p:spTgt spid="24"/>
                                            </p:tgtEl>
                                            <p:attrNameLst>
                                              <p:attrName>ppt_y</p:attrName>
                                            </p:attrNameLst>
                                          </p:cBhvr>
                                          <p:tavLst>
                                            <p:tav tm="0">
                                              <p:val>
                                                <p:strVal val="#ppt_y+#ppt_h*1.125000"/>
                                              </p:val>
                                            </p:tav>
                                            <p:tav tm="100000">
                                              <p:val>
                                                <p:strVal val="#ppt_y"/>
                                              </p:val>
                                            </p:tav>
                                          </p:tavLst>
                                        </p:anim>
                                        <p:animEffect transition="in" filter="wipe(up)">
                                          <p:cBhvr>
                                            <p:cTn id="28" dur="500"/>
                                            <p:tgtEl>
                                              <p:spTgt spid="24"/>
                                            </p:tgtEl>
                                          </p:cBhvr>
                                        </p:animEffect>
                                      </p:childTnLst>
                                    </p:cTn>
                                  </p:par>
                                </p:childTnLst>
                              </p:cTn>
                            </p:par>
                            <p:par>
                              <p:cTn id="29" fill="hold">
                                <p:stCondLst>
                                  <p:cond delay="3200"/>
                                </p:stCondLst>
                                <p:childTnLst>
                                  <p:par>
                                    <p:cTn id="30" presetID="2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par>
                                    <p:cTn id="36" presetID="10" presetClass="entr" presetSubtype="0" fill="hold" nodeType="withEffect">
                                      <p:stCondLst>
                                        <p:cond delay="75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200"/>
                                            <p:tgtEl>
                                              <p:spTgt spid="26"/>
                                            </p:tgtEl>
                                          </p:cBhvr>
                                        </p:animEffect>
                                      </p:childTnLst>
                                    </p:cTn>
                                  </p:par>
                                  <p:par>
                                    <p:cTn id="39" presetID="22" presetClass="entr" presetSubtype="8" fill="hold" grpId="0" nodeType="withEffect">
                                      <p:stCondLst>
                                        <p:cond delay="100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200"/>
                                            <p:tgtEl>
                                              <p:spTgt spid="30"/>
                                            </p:tgtEl>
                                          </p:cBhvr>
                                        </p:animEffect>
                                      </p:childTnLst>
                                    </p:cTn>
                                  </p:par>
                                  <p:par>
                                    <p:cTn id="42" presetID="53" presetClass="entr" presetSubtype="16" fill="hold" grpId="0" nodeType="withEffect">
                                      <p:stCondLst>
                                        <p:cond delay="0"/>
                                      </p:stCondLst>
                                      <p:iterate type="lt">
                                        <p:tmPct val="10000"/>
                                      </p:iterate>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4400"/>
                                </p:stCondLst>
                                <p:childTnLst>
                                  <p:par>
                                    <p:cTn id="48" presetID="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0-#ppt_w/2"/>
                                              </p:val>
                                            </p:tav>
                                            <p:tav tm="100000">
                                              <p:val>
                                                <p:strVal val="#ppt_x"/>
                                              </p:val>
                                            </p:tav>
                                          </p:tavLst>
                                        </p:anim>
                                        <p:anim calcmode="lin" valueType="num">
                                          <p:cBhvr additive="base">
                                            <p:cTn id="5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9" grpId="0" animBg="1"/>
          <p:bldP spid="20" grpId="0" animBg="1"/>
          <p:bldP spid="21" grpId="0" animBg="1"/>
          <p:bldP spid="22" grpId="0" animBg="1"/>
          <p:bldP spid="25" grpId="0"/>
          <p:bldP spid="30" grpId="0"/>
          <p:bldP spid="24" grpId="0"/>
          <p:bldP spid="36" grpId="0"/>
          <p:bldP spid="2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1800" b="1" dirty="0"/>
              <a:t>Use i18n with Spring framework</a:t>
            </a:r>
          </a:p>
        </p:txBody>
      </p:sp>
      <p:sp>
        <p:nvSpPr>
          <p:cNvPr id="3" name="矩形 2"/>
          <p:cNvSpPr/>
          <p:nvPr/>
        </p:nvSpPr>
        <p:spPr>
          <a:xfrm>
            <a:off x="1525015" y="1402492"/>
            <a:ext cx="2776526" cy="3257490"/>
          </a:xfrm>
          <a:prstGeom prst="rect">
            <a:avLst/>
          </a:prstGeom>
          <a:solidFill>
            <a:schemeClr val="accent1">
              <a:alpha val="24000"/>
            </a:schemeClr>
          </a:solidFill>
          <a:ln w="12700" cmpd="sng">
            <a:solidFill>
              <a:schemeClr val="accent1"/>
            </a:solidFill>
            <a:miter lim="800000"/>
            <a:headEnd/>
            <a:tailEnd/>
          </a:ln>
        </p:spPr>
        <p:txBody>
          <a:bodyPr anchor="ctr"/>
          <a:lstStyle/>
          <a:p>
            <a:endParaRPr lang="zh-CN" altLang="en-US">
              <a:solidFill>
                <a:schemeClr val="tx1"/>
              </a:solidFill>
            </a:endParaRPr>
          </a:p>
        </p:txBody>
      </p:sp>
      <p:sp>
        <p:nvSpPr>
          <p:cNvPr id="4" name="AutoShape 12"/>
          <p:cNvSpPr>
            <a:spLocks noChangeArrowheads="1"/>
          </p:cNvSpPr>
          <p:nvPr/>
        </p:nvSpPr>
        <p:spPr bwMode="auto">
          <a:xfrm>
            <a:off x="1525015" y="1106199"/>
            <a:ext cx="2776526" cy="592586"/>
          </a:xfrm>
          <a:prstGeom prst="homePlate">
            <a:avLst>
              <a:gd name="adj" fmla="val 63872"/>
            </a:avLst>
          </a:prstGeom>
          <a:solidFill>
            <a:schemeClr val="accent1"/>
          </a:solidFill>
          <a:ln w="9525">
            <a:noFill/>
            <a:miter lim="800000"/>
            <a:headEnd/>
            <a:tailEnd/>
          </a:ln>
        </p:spPr>
        <p:txBody>
          <a:bodyPr wrap="none" lIns="68567" tIns="34284" rIns="68567" bIns="34284" anchor="ctr"/>
          <a:lstStyle/>
          <a:p>
            <a:pPr algn="ctr"/>
            <a:r>
              <a:rPr lang="en-US" altLang="zh-CN" b="1" dirty="0" smtClean="0">
                <a:solidFill>
                  <a:prstClr val="white"/>
                </a:solidFill>
                <a:latin typeface="微软雅黑" pitchFamily="34" charset="-122"/>
                <a:ea typeface="微软雅黑" pitchFamily="34" charset="-122"/>
              </a:rPr>
              <a:t>Theme</a:t>
            </a:r>
            <a:endParaRPr lang="zh-CN" altLang="en-US" b="1" dirty="0">
              <a:solidFill>
                <a:prstClr val="white"/>
              </a:solidFill>
              <a:latin typeface="微软雅黑" pitchFamily="34" charset="-122"/>
              <a:ea typeface="微软雅黑" pitchFamily="34" charset="-122"/>
            </a:endParaRPr>
          </a:p>
        </p:txBody>
      </p:sp>
      <p:sp>
        <p:nvSpPr>
          <p:cNvPr id="5" name="TextBox 4"/>
          <p:cNvSpPr txBox="1"/>
          <p:nvPr/>
        </p:nvSpPr>
        <p:spPr>
          <a:xfrm>
            <a:off x="1633041" y="1905676"/>
            <a:ext cx="2668500" cy="789435"/>
          </a:xfrm>
          <a:prstGeom prst="rect">
            <a:avLst/>
          </a:prstGeom>
          <a:noFill/>
        </p:spPr>
        <p:txBody>
          <a:bodyPr wrap="square" lIns="68567" tIns="34284" rIns="68567" bIns="34284" rtlCol="0">
            <a:spAutoFit/>
          </a:bodyPr>
          <a:lstStyle/>
          <a:p>
            <a:pPr>
              <a:lnSpc>
                <a:spcPct val="130000"/>
              </a:lnSpc>
            </a:pPr>
            <a:r>
              <a:rPr lang="en-US" altLang="zh-CN" sz="1200" dirty="0" smtClean="0">
                <a:solidFill>
                  <a:sysClr val="windowText" lastClr="000000"/>
                </a:solidFill>
                <a:latin typeface="微软雅黑" pitchFamily="34" charset="-122"/>
                <a:ea typeface="微软雅黑" pitchFamily="34" charset="-122"/>
              </a:rPr>
              <a:t>With theme, we can change the application’s style, like CSS, JS etc. .</a:t>
            </a:r>
            <a:endParaRPr lang="zh-CN" altLang="en-US" sz="1200" dirty="0">
              <a:solidFill>
                <a:sysClr val="windowText" lastClr="000000"/>
              </a:solidFill>
              <a:latin typeface="微软雅黑" pitchFamily="34" charset="-122"/>
              <a:ea typeface="微软雅黑" pitchFamily="34" charset="-122"/>
            </a:endParaRPr>
          </a:p>
        </p:txBody>
      </p:sp>
      <p:sp>
        <p:nvSpPr>
          <p:cNvPr id="7" name="矩形 6"/>
          <p:cNvSpPr/>
          <p:nvPr/>
        </p:nvSpPr>
        <p:spPr>
          <a:xfrm>
            <a:off x="4819810" y="1402492"/>
            <a:ext cx="2776526" cy="3257490"/>
          </a:xfrm>
          <a:prstGeom prst="rect">
            <a:avLst/>
          </a:prstGeom>
          <a:solidFill>
            <a:schemeClr val="accent1">
              <a:alpha val="24000"/>
            </a:schemeClr>
          </a:solidFill>
          <a:ln w="12700" cmpd="sng">
            <a:solidFill>
              <a:schemeClr val="accent1"/>
            </a:solidFill>
            <a:miter lim="800000"/>
            <a:headEnd/>
            <a:tailEnd/>
          </a:ln>
        </p:spPr>
        <p:txBody>
          <a:bodyPr anchor="ctr"/>
          <a:lstStyle/>
          <a:p>
            <a:endParaRPr lang="zh-CN" altLang="en-US">
              <a:solidFill>
                <a:schemeClr val="tx1"/>
              </a:solidFill>
            </a:endParaRPr>
          </a:p>
        </p:txBody>
      </p:sp>
      <p:sp>
        <p:nvSpPr>
          <p:cNvPr id="8" name="AutoShape 12"/>
          <p:cNvSpPr>
            <a:spLocks noChangeArrowheads="1"/>
          </p:cNvSpPr>
          <p:nvPr/>
        </p:nvSpPr>
        <p:spPr bwMode="auto">
          <a:xfrm flipH="1">
            <a:off x="4819810" y="1106199"/>
            <a:ext cx="2776526" cy="592586"/>
          </a:xfrm>
          <a:prstGeom prst="homePlate">
            <a:avLst>
              <a:gd name="adj" fmla="val 63872"/>
            </a:avLst>
          </a:prstGeom>
          <a:solidFill>
            <a:schemeClr val="accent1"/>
          </a:solidFill>
          <a:ln w="9525">
            <a:noFill/>
            <a:miter lim="800000"/>
            <a:headEnd/>
            <a:tailEnd/>
          </a:ln>
        </p:spPr>
        <p:txBody>
          <a:bodyPr wrap="none" lIns="68567" tIns="34284" rIns="68567" bIns="34284" anchor="ctr"/>
          <a:lstStyle/>
          <a:p>
            <a:pPr algn="ctr"/>
            <a:r>
              <a:rPr lang="en-US" altLang="zh-CN" b="1" dirty="0" smtClean="0">
                <a:solidFill>
                  <a:prstClr val="white"/>
                </a:solidFill>
                <a:latin typeface="微软雅黑" pitchFamily="34" charset="-122"/>
                <a:ea typeface="微软雅黑" pitchFamily="34" charset="-122"/>
              </a:rPr>
              <a:t>Localization</a:t>
            </a:r>
            <a:endParaRPr lang="zh-CN" altLang="en-US" b="1" dirty="0">
              <a:solidFill>
                <a:prstClr val="white"/>
              </a:solidFill>
              <a:latin typeface="微软雅黑" pitchFamily="34" charset="-122"/>
              <a:ea typeface="微软雅黑" pitchFamily="34" charset="-122"/>
            </a:endParaRPr>
          </a:p>
        </p:txBody>
      </p:sp>
      <p:sp>
        <p:nvSpPr>
          <p:cNvPr id="9" name="TextBox 8"/>
          <p:cNvSpPr txBox="1"/>
          <p:nvPr/>
        </p:nvSpPr>
        <p:spPr>
          <a:xfrm>
            <a:off x="4927836" y="1905676"/>
            <a:ext cx="2668500" cy="789435"/>
          </a:xfrm>
          <a:prstGeom prst="rect">
            <a:avLst/>
          </a:prstGeom>
          <a:noFill/>
        </p:spPr>
        <p:txBody>
          <a:bodyPr wrap="square" lIns="68567" tIns="34284" rIns="68567" bIns="34284" rtlCol="0">
            <a:spAutoFit/>
          </a:bodyPr>
          <a:lstStyle/>
          <a:p>
            <a:pPr>
              <a:lnSpc>
                <a:spcPct val="130000"/>
              </a:lnSpc>
            </a:pPr>
            <a:r>
              <a:rPr lang="en-US" altLang="zh-CN" sz="1200" dirty="0" smtClean="0">
                <a:solidFill>
                  <a:sysClr val="windowText" lastClr="000000"/>
                </a:solidFill>
                <a:latin typeface="微软雅黑" pitchFamily="34" charset="-122"/>
                <a:ea typeface="微软雅黑" pitchFamily="34" charset="-122"/>
              </a:rPr>
              <a:t>With localization, we can change the message without any code change.</a:t>
            </a:r>
            <a:endParaRPr lang="zh-CN" altLang="en-US" sz="1200" dirty="0">
              <a:solidFill>
                <a:sysClr val="windowText" lastClr="000000"/>
              </a:solidFill>
              <a:latin typeface="微软雅黑" pitchFamily="34" charset="-122"/>
              <a:ea typeface="微软雅黑" pitchFamily="34" charset="-122"/>
            </a:endParaRPr>
          </a:p>
        </p:txBody>
      </p:sp>
      <p:sp>
        <p:nvSpPr>
          <p:cNvPr id="11" name="TextBox 10"/>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2556669840"/>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5"/>
                                        </p:tgtEl>
                                        <p:attrNameLst>
                                          <p:attrName>style.visibility</p:attrName>
                                        </p:attrNameLst>
                                      </p:cBhvr>
                                      <p:to>
                                        <p:strVal val="visible"/>
                                      </p:to>
                                    </p:set>
                                    <p:animEffect transition="in" filter="wipe(left)">
                                      <p:cBhvr>
                                        <p:cTn id="20" dur="100"/>
                                        <p:tgtEl>
                                          <p:spTgt spid="5"/>
                                        </p:tgtEl>
                                      </p:cBhvr>
                                    </p:animEffect>
                                  </p:childTnLst>
                                </p:cTn>
                              </p:par>
                              <p:par>
                                <p:cTn id="21" presetID="36" presetClass="emph" presetSubtype="0" fill="hold" grpId="1" nodeType="withEffect">
                                  <p:stCondLst>
                                    <p:cond delay="0"/>
                                  </p:stCondLst>
                                  <p:iterate type="lt">
                                    <p:tmPct val="30000"/>
                                  </p:iterate>
                                  <p:childTnLst>
                                    <p:animScale>
                                      <p:cBhvr>
                                        <p:cTn id="22" dur="50" autoRev="1" fill="hold">
                                          <p:stCondLst>
                                            <p:cond delay="0"/>
                                          </p:stCondLst>
                                        </p:cTn>
                                        <p:tgtEl>
                                          <p:spTgt spid="5"/>
                                        </p:tgtEl>
                                      </p:cBhvr>
                                      <p:to x="80000" y="100000"/>
                                    </p:animScale>
                                    <p:anim by="(#ppt_w*0.10)" calcmode="lin" valueType="num">
                                      <p:cBhvr>
                                        <p:cTn id="23" dur="50" autoRev="1" fill="hold">
                                          <p:stCondLst>
                                            <p:cond delay="0"/>
                                          </p:stCondLst>
                                        </p:cTn>
                                        <p:tgtEl>
                                          <p:spTgt spid="5"/>
                                        </p:tgtEl>
                                        <p:attrNameLst>
                                          <p:attrName>ppt_x</p:attrName>
                                        </p:attrNameLst>
                                      </p:cBhvr>
                                    </p:anim>
                                    <p:anim by="(-#ppt_w*0.10)" calcmode="lin" valueType="num">
                                      <p:cBhvr>
                                        <p:cTn id="24" dur="50" autoRev="1" fill="hold">
                                          <p:stCondLst>
                                            <p:cond delay="0"/>
                                          </p:stCondLst>
                                        </p:cTn>
                                        <p:tgtEl>
                                          <p:spTgt spid="5"/>
                                        </p:tgtEl>
                                        <p:attrNameLst>
                                          <p:attrName>ppt_y</p:attrName>
                                        </p:attrNameLst>
                                      </p:cBhvr>
                                    </p:anim>
                                    <p:animRot by="-480000">
                                      <p:cBhvr>
                                        <p:cTn id="25" dur="50" autoRev="1" fill="hold">
                                          <p:stCondLst>
                                            <p:cond delay="0"/>
                                          </p:stCondLst>
                                        </p:cTn>
                                        <p:tgtEl>
                                          <p:spTgt spid="5"/>
                                        </p:tgtEl>
                                        <p:attrNameLst>
                                          <p:attrName>r</p:attrName>
                                        </p:attrNameLst>
                                      </p:cBhvr>
                                    </p:animRot>
                                  </p:childTnLst>
                                </p:cTn>
                              </p:par>
                            </p:childTnLst>
                          </p:cTn>
                        </p:par>
                        <p:par>
                          <p:cTn id="26" fill="hold">
                            <p:stCondLst>
                              <p:cond delay="3310"/>
                            </p:stCondLst>
                            <p:childTnLst>
                              <p:par>
                                <p:cTn id="27" presetID="2" presetClass="entr" presetSubtype="2"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3810"/>
                            </p:stCondLst>
                            <p:childTnLst>
                              <p:par>
                                <p:cTn id="32" presetID="22" presetClass="entr" presetSubtype="1"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p:stCondLst>
                              <p:cond delay="431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9"/>
                                        </p:tgtEl>
                                        <p:attrNameLst>
                                          <p:attrName>style.visibility</p:attrName>
                                        </p:attrNameLst>
                                      </p:cBhvr>
                                      <p:to>
                                        <p:strVal val="visible"/>
                                      </p:to>
                                    </p:set>
                                    <p:animEffect transition="in" filter="wipe(left)">
                                      <p:cBhvr>
                                        <p:cTn id="38" dur="100"/>
                                        <p:tgtEl>
                                          <p:spTgt spid="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9"/>
                                        </p:tgtEl>
                                      </p:cBhvr>
                                      <p:to x="80000" y="100000"/>
                                    </p:animScale>
                                    <p:anim by="(#ppt_w*0.10)" calcmode="lin" valueType="num">
                                      <p:cBhvr>
                                        <p:cTn id="41" dur="50" autoRev="1" fill="hold">
                                          <p:stCondLst>
                                            <p:cond delay="0"/>
                                          </p:stCondLst>
                                        </p:cTn>
                                        <p:tgtEl>
                                          <p:spTgt spid="9"/>
                                        </p:tgtEl>
                                        <p:attrNameLst>
                                          <p:attrName>ppt_x</p:attrName>
                                        </p:attrNameLst>
                                      </p:cBhvr>
                                    </p:anim>
                                    <p:anim by="(-#ppt_w*0.10)" calcmode="lin" valueType="num">
                                      <p:cBhvr>
                                        <p:cTn id="42" dur="50" autoRev="1" fill="hold">
                                          <p:stCondLst>
                                            <p:cond delay="0"/>
                                          </p:stCondLst>
                                        </p:cTn>
                                        <p:tgtEl>
                                          <p:spTgt spid="9"/>
                                        </p:tgtEl>
                                        <p:attrNameLst>
                                          <p:attrName>ppt_y</p:attrName>
                                        </p:attrNameLst>
                                      </p:cBhvr>
                                    </p:anim>
                                    <p:animRot by="-480000">
                                      <p:cBhvr>
                                        <p:cTn id="43" dur="50" autoRev="1" fill="hold">
                                          <p:stCondLst>
                                            <p:cond delay="0"/>
                                          </p:stCondLst>
                                        </p:cTn>
                                        <p:tgtEl>
                                          <p:spTgt spid="9"/>
                                        </p:tgtEl>
                                        <p:attrNameLst>
                                          <p:attrName>r</p:attrName>
                                        </p:attrNameLst>
                                      </p:cBhvr>
                                    </p:animRot>
                                  </p:childTnLst>
                                </p:cTn>
                              </p:par>
                            </p:childTnLst>
                          </p:cTn>
                        </p:par>
                        <p:par>
                          <p:cTn id="44" fill="hold">
                            <p:stCondLst>
                              <p:cond delay="6150"/>
                            </p:stCondLst>
                            <p:childTnLst>
                              <p:par>
                                <p:cTn id="45" presetID="10"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animBg="1"/>
      <p:bldP spid="5" grpId="0"/>
      <p:bldP spid="5" grpId="1"/>
      <p:bldP spid="7" grpId="0" animBg="1"/>
      <p:bldP spid="8" grpId="0" animBg="1"/>
      <p:bldP spid="9" grpId="0"/>
      <p:bldP spid="9" grpId="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89248" y="195486"/>
            <a:ext cx="4474840" cy="395637"/>
          </a:xfrm>
        </p:spPr>
        <p:txBody>
          <a:bodyPr>
            <a:noAutofit/>
          </a:bodyPr>
          <a:lstStyle/>
          <a:p>
            <a:r>
              <a:rPr lang="en-US" altLang="zh-CN" b="1" dirty="0"/>
              <a:t>Use i18n with Spring framework</a:t>
            </a:r>
          </a:p>
        </p:txBody>
      </p:sp>
      <p:sp>
        <p:nvSpPr>
          <p:cNvPr id="10" name="矩形 9"/>
          <p:cNvSpPr/>
          <p:nvPr/>
        </p:nvSpPr>
        <p:spPr>
          <a:xfrm flipH="1">
            <a:off x="323528" y="1325692"/>
            <a:ext cx="5291064"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Setup Spring framework under our IDE</a:t>
            </a:r>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5" name="矩形 4"/>
          <p:cNvSpPr/>
          <p:nvPr/>
        </p:nvSpPr>
        <p:spPr>
          <a:xfrm flipH="1">
            <a:off x="323528" y="1780117"/>
            <a:ext cx="8897179"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Generate the language resources, such as language files, theme files</a:t>
            </a:r>
          </a:p>
        </p:txBody>
      </p:sp>
      <p:sp>
        <p:nvSpPr>
          <p:cNvPr id="7" name="矩形 6"/>
          <p:cNvSpPr/>
          <p:nvPr/>
        </p:nvSpPr>
        <p:spPr>
          <a:xfrm flipH="1">
            <a:off x="323528" y="2233574"/>
            <a:ext cx="741959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Generate the function to change the theme or language</a:t>
            </a:r>
          </a:p>
        </p:txBody>
      </p:sp>
      <p:sp>
        <p:nvSpPr>
          <p:cNvPr id="8" name="矩形 7"/>
          <p:cNvSpPr/>
          <p:nvPr/>
        </p:nvSpPr>
        <p:spPr>
          <a:xfrm flipH="1">
            <a:off x="323528" y="2687031"/>
            <a:ext cx="8446351"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Replace the hard code with Spring message code or theme code</a:t>
            </a:r>
            <a:endParaRPr lang="en-US" altLang="zh-CN" sz="2000" dirty="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1761158256"/>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0" grpId="0"/>
      <p:bldP spid="5"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89248" y="195486"/>
            <a:ext cx="4474840" cy="395637"/>
          </a:xfrm>
        </p:spPr>
        <p:txBody>
          <a:bodyPr>
            <a:noAutofit/>
          </a:bodyPr>
          <a:lstStyle/>
          <a:p>
            <a:r>
              <a:rPr lang="en-US" altLang="zh-CN" b="1" dirty="0"/>
              <a:t>Use i18n with Spring </a:t>
            </a:r>
            <a:r>
              <a:rPr lang="en-US" altLang="zh-CN" b="1" dirty="0" smtClean="0"/>
              <a:t>framework--Theme</a:t>
            </a:r>
            <a:endParaRPr lang="en-US" altLang="zh-CN" b="1" dirty="0"/>
          </a:p>
        </p:txBody>
      </p:sp>
      <p:sp>
        <p:nvSpPr>
          <p:cNvPr id="10" name="矩形 9"/>
          <p:cNvSpPr/>
          <p:nvPr/>
        </p:nvSpPr>
        <p:spPr>
          <a:xfrm flipH="1">
            <a:off x="323528" y="1325692"/>
            <a:ext cx="8278228"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ResourceBundleThemeSource, a class of Spring framework</a:t>
            </a:r>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5" name="矩形 4"/>
          <p:cNvSpPr/>
          <p:nvPr/>
        </p:nvSpPr>
        <p:spPr>
          <a:xfrm flipH="1">
            <a:off x="323528" y="1780117"/>
            <a:ext cx="7830990" cy="492443"/>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resolver of different type, such as session, cookie, fixed</a:t>
            </a:r>
          </a:p>
        </p:txBody>
      </p:sp>
      <p:sp>
        <p:nvSpPr>
          <p:cNvPr id="7" name="矩形 6"/>
          <p:cNvSpPr/>
          <p:nvPr/>
        </p:nvSpPr>
        <p:spPr>
          <a:xfrm flipH="1">
            <a:off x="323528" y="2233574"/>
            <a:ext cx="5419112" cy="492443"/>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the controller to change the theme</a:t>
            </a:r>
          </a:p>
        </p:txBody>
      </p:sp>
      <p:sp>
        <p:nvSpPr>
          <p:cNvPr id="9" name="矩形 8"/>
          <p:cNvSpPr/>
          <p:nvPr/>
        </p:nvSpPr>
        <p:spPr>
          <a:xfrm flipH="1">
            <a:off x="323528" y="872235"/>
            <a:ext cx="6004657" cy="492443"/>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How we set theme under Spring framework?</a:t>
            </a:r>
          </a:p>
        </p:txBody>
      </p:sp>
    </p:spTree>
    <p:extLst>
      <p:ext uri="{BB962C8B-B14F-4D97-AF65-F5344CB8AC3E}">
        <p14:creationId xmlns:p14="http://schemas.microsoft.com/office/powerpoint/2010/main" val="2176591086"/>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0" grpId="0"/>
      <p:bldP spid="5"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89248" y="195486"/>
            <a:ext cx="5050904" cy="395637"/>
          </a:xfrm>
        </p:spPr>
        <p:txBody>
          <a:bodyPr>
            <a:noAutofit/>
          </a:bodyPr>
          <a:lstStyle/>
          <a:p>
            <a:r>
              <a:rPr lang="en-US" altLang="zh-CN" b="1" dirty="0"/>
              <a:t>Use i18n with Spring framework--Localization</a:t>
            </a:r>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9" name="矩形 8"/>
          <p:cNvSpPr/>
          <p:nvPr/>
        </p:nvSpPr>
        <p:spPr>
          <a:xfrm flipH="1">
            <a:off x="323528" y="1325692"/>
            <a:ext cx="866134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ResourceBundleMessageSource, </a:t>
            </a:r>
            <a:r>
              <a:rPr lang="en-US" altLang="zh-CN" sz="2000" dirty="0">
                <a:solidFill>
                  <a:sysClr val="windowText" lastClr="000000"/>
                </a:solidFill>
                <a:latin typeface="微软雅黑" pitchFamily="34" charset="-122"/>
                <a:ea typeface="微软雅黑" pitchFamily="34" charset="-122"/>
              </a:rPr>
              <a:t>a class of Spring </a:t>
            </a:r>
            <a:r>
              <a:rPr lang="en-US" altLang="zh-CN" sz="2000" dirty="0" smtClean="0">
                <a:solidFill>
                  <a:sysClr val="windowText" lastClr="000000"/>
                </a:solidFill>
                <a:latin typeface="微软雅黑" pitchFamily="34" charset="-122"/>
                <a:ea typeface="微软雅黑" pitchFamily="34" charset="-122"/>
              </a:rPr>
              <a:t>framework</a:t>
            </a:r>
            <a:endParaRPr lang="en-US" altLang="zh-CN" sz="2000" dirty="0">
              <a:solidFill>
                <a:sysClr val="windowText" lastClr="000000"/>
              </a:solidFill>
              <a:latin typeface="微软雅黑" pitchFamily="34" charset="-122"/>
              <a:ea typeface="微软雅黑" pitchFamily="34" charset="-122"/>
            </a:endParaRPr>
          </a:p>
        </p:txBody>
      </p:sp>
      <p:sp>
        <p:nvSpPr>
          <p:cNvPr id="11" name="矩形 10"/>
          <p:cNvSpPr/>
          <p:nvPr/>
        </p:nvSpPr>
        <p:spPr>
          <a:xfrm flipH="1">
            <a:off x="323528" y="1780117"/>
            <a:ext cx="809920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resolver of different type, such as session, cookie, default</a:t>
            </a:r>
          </a:p>
        </p:txBody>
      </p:sp>
      <p:sp>
        <p:nvSpPr>
          <p:cNvPr id="12" name="矩形 11"/>
          <p:cNvSpPr/>
          <p:nvPr/>
        </p:nvSpPr>
        <p:spPr>
          <a:xfrm flipH="1">
            <a:off x="323528" y="2233574"/>
            <a:ext cx="6026650" cy="492443"/>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the controller to change the </a:t>
            </a:r>
            <a:r>
              <a:rPr lang="en-US" altLang="zh-CN" sz="2000" dirty="0">
                <a:solidFill>
                  <a:sysClr val="windowText" lastClr="000000"/>
                </a:solidFill>
                <a:latin typeface="微软雅黑" pitchFamily="34" charset="-122"/>
                <a:ea typeface="微软雅黑" pitchFamily="34" charset="-122"/>
              </a:rPr>
              <a:t>localization</a:t>
            </a:r>
            <a:endParaRPr lang="en-US" altLang="zh-CN" sz="2000" dirty="0" smtClean="0">
              <a:solidFill>
                <a:sysClr val="windowText" lastClr="000000"/>
              </a:solidFill>
              <a:latin typeface="微软雅黑" pitchFamily="34" charset="-122"/>
              <a:ea typeface="微软雅黑" pitchFamily="34" charset="-122"/>
            </a:endParaRPr>
          </a:p>
        </p:txBody>
      </p:sp>
      <p:sp>
        <p:nvSpPr>
          <p:cNvPr id="13" name="矩形 12"/>
          <p:cNvSpPr/>
          <p:nvPr/>
        </p:nvSpPr>
        <p:spPr>
          <a:xfrm flipH="1">
            <a:off x="323528" y="872235"/>
            <a:ext cx="661219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How we </a:t>
            </a:r>
            <a:r>
              <a:rPr lang="en-US" altLang="zh-CN" sz="2000" dirty="0">
                <a:solidFill>
                  <a:sysClr val="windowText" lastClr="000000"/>
                </a:solidFill>
                <a:latin typeface="微软雅黑" pitchFamily="34" charset="-122"/>
                <a:ea typeface="微软雅黑" pitchFamily="34" charset="-122"/>
              </a:rPr>
              <a:t>set </a:t>
            </a:r>
            <a:r>
              <a:rPr lang="en-US" altLang="zh-CN" sz="2000" dirty="0" smtClean="0">
                <a:solidFill>
                  <a:sysClr val="windowText" lastClr="000000"/>
                </a:solidFill>
                <a:latin typeface="微软雅黑" pitchFamily="34" charset="-122"/>
                <a:ea typeface="微软雅黑" pitchFamily="34" charset="-122"/>
              </a:rPr>
              <a:t>localization under Spring framework?</a:t>
            </a:r>
          </a:p>
        </p:txBody>
      </p:sp>
    </p:spTree>
    <p:extLst>
      <p:ext uri="{BB962C8B-B14F-4D97-AF65-F5344CB8AC3E}">
        <p14:creationId xmlns:p14="http://schemas.microsoft.com/office/powerpoint/2010/main" val="1348158621"/>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9"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89248" y="195486"/>
            <a:ext cx="5050904" cy="395637"/>
          </a:xfrm>
        </p:spPr>
        <p:txBody>
          <a:bodyPr>
            <a:noAutofit/>
          </a:bodyPr>
          <a:lstStyle/>
          <a:p>
            <a:r>
              <a:rPr lang="en-US" altLang="zh-CN" b="1" dirty="0"/>
              <a:t>Use i18n with Spring framework-</a:t>
            </a:r>
            <a:r>
              <a:rPr lang="en-US" altLang="zh-CN" b="1" dirty="0" smtClean="0"/>
              <a:t>-Demo</a:t>
            </a:r>
            <a:endParaRPr lang="en-US" altLang="zh-CN" b="1" dirty="0"/>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10" name="矩形 9"/>
          <p:cNvSpPr/>
          <p:nvPr/>
        </p:nvSpPr>
        <p:spPr>
          <a:xfrm flipH="1">
            <a:off x="323528" y="872235"/>
            <a:ext cx="4710905" cy="492443"/>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Here is a demo of i18n and theme</a:t>
            </a:r>
            <a:endParaRPr lang="en-US" altLang="zh-CN" sz="2000" dirty="0" smtClean="0">
              <a:solidFill>
                <a:sysClr val="windowText" lastClr="000000"/>
              </a:solidFill>
              <a:latin typeface="微软雅黑" pitchFamily="34" charset="-122"/>
              <a:ea typeface="微软雅黑" pitchFamily="34" charset="-122"/>
            </a:endParaRPr>
          </a:p>
        </p:txBody>
      </p:sp>
      <p:sp>
        <p:nvSpPr>
          <p:cNvPr id="14" name="矩形 13"/>
          <p:cNvSpPr/>
          <p:nvPr/>
        </p:nvSpPr>
        <p:spPr>
          <a:xfrm flipH="1">
            <a:off x="313589" y="1364678"/>
            <a:ext cx="8235652"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You can follow the step to start your own international project </a:t>
            </a:r>
            <a:endParaRPr lang="en-US" altLang="zh-CN" sz="2000" dirty="0" smtClean="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4020247300"/>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10"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Setup </a:t>
            </a:r>
            <a:r>
              <a:rPr lang="en-US" dirty="0" smtClean="0"/>
              <a:t>project by Maven</a:t>
            </a:r>
            <a:endParaRPr lang="en-US" dirty="0"/>
          </a:p>
        </p:txBody>
      </p:sp>
      <p:sp>
        <p:nvSpPr>
          <p:cNvPr id="4" name="文本占位符 3"/>
          <p:cNvSpPr>
            <a:spLocks noGrp="1"/>
          </p:cNvSpPr>
          <p:nvPr>
            <p:ph type="body" sz="half" idx="4294967295"/>
          </p:nvPr>
        </p:nvSpPr>
        <p:spPr>
          <a:xfrm>
            <a:off x="539552" y="915566"/>
            <a:ext cx="3008313" cy="3517900"/>
          </a:xfrm>
        </p:spPr>
        <p:txBody>
          <a:bodyPr>
            <a:normAutofit fontScale="77500" lnSpcReduction="20000"/>
          </a:bodyPr>
          <a:lstStyle/>
          <a:p>
            <a:pPr marL="0" indent="0">
              <a:buNone/>
            </a:pPr>
            <a:r>
              <a:rPr lang="en-US" dirty="0" smtClean="0"/>
              <a:t>Here we use Spring 4.0.5 version</a:t>
            </a:r>
          </a:p>
          <a:p>
            <a:pPr marL="0" indent="0">
              <a:buNone/>
            </a:pPr>
            <a:r>
              <a:rPr lang="en-US" dirty="0" smtClean="0"/>
              <a:t>We setup our web project by Maven, and it is very easy to configure our web project.</a:t>
            </a:r>
          </a:p>
          <a:p>
            <a:pPr marL="0" indent="0">
              <a:buNone/>
            </a:pPr>
            <a:r>
              <a:rPr lang="en-US" dirty="0" smtClean="0"/>
              <a:t>Here is the dependencies we will use.</a:t>
            </a:r>
          </a:p>
          <a:p>
            <a:endParaRPr lang="en-US" dirty="0"/>
          </a:p>
        </p:txBody>
      </p:sp>
      <p:pic>
        <p:nvPicPr>
          <p:cNvPr id="5" name="内容占位符 4"/>
          <p:cNvPicPr>
            <a:picLocks noGrp="1" noChangeAspect="1"/>
          </p:cNvPicPr>
          <p:nvPr>
            <p:ph idx="4294967295"/>
          </p:nvPr>
        </p:nvPicPr>
        <p:blipFill>
          <a:blip r:embed="rId2"/>
          <a:stretch>
            <a:fillRect/>
          </a:stretch>
        </p:blipFill>
        <p:spPr>
          <a:xfrm>
            <a:off x="4139952" y="915566"/>
            <a:ext cx="4648200" cy="3438525"/>
          </a:xfrm>
          <a:prstGeom prst="rect">
            <a:avLst/>
          </a:prstGeom>
        </p:spPr>
      </p:pic>
    </p:spTree>
    <p:extLst>
      <p:ext uri="{BB962C8B-B14F-4D97-AF65-F5344CB8AC3E}">
        <p14:creationId xmlns:p14="http://schemas.microsoft.com/office/powerpoint/2010/main" val="1933881863"/>
      </p:ext>
    </p:extLst>
  </p:cSld>
  <p:clrMapOvr>
    <a:masterClrMapping/>
  </p:clrMapOvr>
  <mc:AlternateContent xmlns:mc="http://schemas.openxmlformats.org/markup-compatibility/2006">
    <mc:Choice xmlns:p14="http://schemas.microsoft.com/office/powerpoint/2010/main" Requires="p14">
      <p:transition p14:dur="100" advTm="20000">
        <p:cut/>
      </p:transition>
    </mc:Choice>
    <mc:Fallback>
      <p:transition advTm="2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500"/>
                                        <p:tgtEl>
                                          <p:spTgt spid="4">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Our project structure</a:t>
            </a:r>
            <a:endParaRPr lang="en-US" dirty="0"/>
          </a:p>
        </p:txBody>
      </p:sp>
      <p:pic>
        <p:nvPicPr>
          <p:cNvPr id="8" name="内容占位符 7"/>
          <p:cNvPicPr>
            <a:picLocks noGrp="1" noChangeAspect="1"/>
          </p:cNvPicPr>
          <p:nvPr>
            <p:ph idx="4294967295"/>
          </p:nvPr>
        </p:nvPicPr>
        <p:blipFill>
          <a:blip r:embed="rId2"/>
          <a:stretch>
            <a:fillRect/>
          </a:stretch>
        </p:blipFill>
        <p:spPr>
          <a:xfrm>
            <a:off x="2915816" y="736567"/>
            <a:ext cx="3297237" cy="4389438"/>
          </a:xfrm>
          <a:prstGeom prst="rect">
            <a:avLst/>
          </a:prstGeom>
        </p:spPr>
      </p:pic>
    </p:spTree>
    <p:extLst>
      <p:ext uri="{BB962C8B-B14F-4D97-AF65-F5344CB8AC3E}">
        <p14:creationId xmlns:p14="http://schemas.microsoft.com/office/powerpoint/2010/main" val="3898186920"/>
      </p:ext>
    </p:extLst>
  </p:cSld>
  <p:clrMapOvr>
    <a:masterClrMapping/>
  </p:clrMapOvr>
  <mc:AlternateContent xmlns:mc="http://schemas.openxmlformats.org/markup-compatibility/2006">
    <mc:Choice xmlns:p14="http://schemas.microsoft.com/office/powerpoint/2010/main" Requires="p14">
      <p:transition spd="slow" p14:dur="800" advTm="20000">
        <p:circle/>
      </p:transition>
    </mc:Choice>
    <mc:Fallback>
      <p:transition spd="slow" advTm="20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Configure the SpringMVC</a:t>
            </a:r>
            <a:endParaRPr lang="en-US" dirty="0"/>
          </a:p>
        </p:txBody>
      </p:sp>
      <p:sp>
        <p:nvSpPr>
          <p:cNvPr id="4" name="文本占位符 3"/>
          <p:cNvSpPr>
            <a:spLocks noGrp="1"/>
          </p:cNvSpPr>
          <p:nvPr>
            <p:ph type="body" sz="half" idx="4294967295"/>
          </p:nvPr>
        </p:nvSpPr>
        <p:spPr>
          <a:xfrm>
            <a:off x="467544" y="963811"/>
            <a:ext cx="3008313" cy="3517900"/>
          </a:xfrm>
        </p:spPr>
        <p:txBody>
          <a:bodyPr>
            <a:normAutofit fontScale="92500"/>
          </a:bodyPr>
          <a:lstStyle/>
          <a:p>
            <a:pPr marL="0" indent="0">
              <a:buNone/>
            </a:pPr>
            <a:r>
              <a:rPr lang="en-US" dirty="0" smtClean="0"/>
              <a:t>The keyword “classpath:” make our web container find the configuration file under the web project classpath.</a:t>
            </a:r>
          </a:p>
          <a:p>
            <a:endParaRPr lang="en-US" dirty="0"/>
          </a:p>
        </p:txBody>
      </p:sp>
      <p:pic>
        <p:nvPicPr>
          <p:cNvPr id="6" name="内容占位符 5"/>
          <p:cNvPicPr>
            <a:picLocks noGrp="1" noChangeAspect="1"/>
          </p:cNvPicPr>
          <p:nvPr>
            <p:ph idx="4294967295"/>
          </p:nvPr>
        </p:nvPicPr>
        <p:blipFill>
          <a:blip r:embed="rId2"/>
          <a:stretch>
            <a:fillRect/>
          </a:stretch>
        </p:blipFill>
        <p:spPr>
          <a:xfrm>
            <a:off x="3635896" y="1491630"/>
            <a:ext cx="5111750" cy="2141537"/>
          </a:xfrm>
          <a:prstGeom prst="rect">
            <a:avLst/>
          </a:prstGeom>
        </p:spPr>
      </p:pic>
      <p:pic>
        <p:nvPicPr>
          <p:cNvPr id="8" name="图片 7"/>
          <p:cNvPicPr>
            <a:picLocks noChangeAspect="1"/>
          </p:cNvPicPr>
          <p:nvPr/>
        </p:nvPicPr>
        <p:blipFill>
          <a:blip r:embed="rId3"/>
          <a:stretch>
            <a:fillRect/>
          </a:stretch>
        </p:blipFill>
        <p:spPr>
          <a:xfrm>
            <a:off x="3626362" y="1491630"/>
            <a:ext cx="5121284" cy="2486025"/>
          </a:xfrm>
          <a:prstGeom prst="rect">
            <a:avLst/>
          </a:prstGeom>
        </p:spPr>
      </p:pic>
    </p:spTree>
    <p:extLst>
      <p:ext uri="{BB962C8B-B14F-4D97-AF65-F5344CB8AC3E}">
        <p14:creationId xmlns:p14="http://schemas.microsoft.com/office/powerpoint/2010/main" val="1035720876"/>
      </p:ext>
    </p:extLst>
  </p:cSld>
  <p:clrMapOvr>
    <a:masterClrMapping/>
  </p:clrMapOvr>
  <p:transition spd="med" advTm="20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Configure i18n parameter</a:t>
            </a:r>
          </a:p>
        </p:txBody>
      </p:sp>
      <p:sp>
        <p:nvSpPr>
          <p:cNvPr id="4" name="文本占位符 3"/>
          <p:cNvSpPr>
            <a:spLocks noGrp="1"/>
          </p:cNvSpPr>
          <p:nvPr>
            <p:ph type="body" sz="half" idx="4294967295"/>
          </p:nvPr>
        </p:nvSpPr>
        <p:spPr>
          <a:xfrm>
            <a:off x="467544" y="1059582"/>
            <a:ext cx="3008313" cy="3517900"/>
          </a:xfrm>
        </p:spPr>
        <p:txBody>
          <a:bodyPr>
            <a:normAutofit fontScale="92500" lnSpcReduction="20000"/>
          </a:bodyPr>
          <a:lstStyle/>
          <a:p>
            <a:pPr marL="0" indent="0">
              <a:buNone/>
            </a:pPr>
            <a:r>
              <a:rPr lang="en-US" dirty="0" smtClean="0"/>
              <a:t>I18n has there resolver, and the configuration is all the same, here we use CookieLocaleResolver, witch is most widely used by  web project.</a:t>
            </a:r>
          </a:p>
          <a:p>
            <a:endParaRPr lang="en-US" dirty="0"/>
          </a:p>
        </p:txBody>
      </p:sp>
      <p:pic>
        <p:nvPicPr>
          <p:cNvPr id="7" name="内容占位符 6"/>
          <p:cNvPicPr>
            <a:picLocks noGrp="1" noChangeAspect="1"/>
          </p:cNvPicPr>
          <p:nvPr>
            <p:ph idx="4294967295"/>
          </p:nvPr>
        </p:nvPicPr>
        <p:blipFill>
          <a:blip r:embed="rId2"/>
          <a:stretch>
            <a:fillRect/>
          </a:stretch>
        </p:blipFill>
        <p:spPr>
          <a:xfrm>
            <a:off x="3712571" y="987574"/>
            <a:ext cx="5111750" cy="1712913"/>
          </a:xfrm>
          <a:prstGeom prst="rect">
            <a:avLst/>
          </a:prstGeom>
        </p:spPr>
      </p:pic>
      <p:pic>
        <p:nvPicPr>
          <p:cNvPr id="3" name="图片 2"/>
          <p:cNvPicPr>
            <a:picLocks noChangeAspect="1"/>
          </p:cNvPicPr>
          <p:nvPr/>
        </p:nvPicPr>
        <p:blipFill>
          <a:blip r:embed="rId3"/>
          <a:stretch>
            <a:fillRect/>
          </a:stretch>
        </p:blipFill>
        <p:spPr>
          <a:xfrm>
            <a:off x="3707905" y="1302619"/>
            <a:ext cx="4057650" cy="1638300"/>
          </a:xfrm>
          <a:prstGeom prst="rect">
            <a:avLst/>
          </a:prstGeom>
        </p:spPr>
      </p:pic>
      <p:pic>
        <p:nvPicPr>
          <p:cNvPr id="5" name="图片 4"/>
          <p:cNvPicPr>
            <a:picLocks noChangeAspect="1"/>
          </p:cNvPicPr>
          <p:nvPr/>
        </p:nvPicPr>
        <p:blipFill>
          <a:blip r:embed="rId4"/>
          <a:stretch>
            <a:fillRect/>
          </a:stretch>
        </p:blipFill>
        <p:spPr>
          <a:xfrm>
            <a:off x="3707905" y="3181350"/>
            <a:ext cx="5111750" cy="1504950"/>
          </a:xfrm>
          <a:prstGeom prst="rect">
            <a:avLst/>
          </a:prstGeom>
        </p:spPr>
      </p:pic>
    </p:spTree>
    <p:extLst>
      <p:ext uri="{BB962C8B-B14F-4D97-AF65-F5344CB8AC3E}">
        <p14:creationId xmlns:p14="http://schemas.microsoft.com/office/powerpoint/2010/main" val="1291306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0000">
        <p15:prstTrans prst="peelOff"/>
      </p:transition>
    </mc:Choice>
    <mc:Fallback>
      <p:transition spd="slow"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7"/>
                                        </p:tgtEl>
                                        <p:attrNameLst>
                                          <p:attrName>ppt_w</p:attrName>
                                        </p:attrNameLst>
                                      </p:cBhvr>
                                      <p:tavLst>
                                        <p:tav tm="0">
                                          <p:val>
                                            <p:strVal val="ppt_w"/>
                                          </p:val>
                                        </p:tav>
                                        <p:tav tm="100000">
                                          <p:val>
                                            <p:fltVal val="0"/>
                                          </p:val>
                                        </p:tav>
                                      </p:tavLst>
                                    </p:anim>
                                    <p:anim calcmode="lin" valueType="num">
                                      <p:cBhvr>
                                        <p:cTn id="19" dur="500"/>
                                        <p:tgtEl>
                                          <p:spTgt spid="7"/>
                                        </p:tgtEl>
                                        <p:attrNameLst>
                                          <p:attrName>ppt_h</p:attrName>
                                        </p:attrNameLst>
                                      </p:cBhvr>
                                      <p:tavLst>
                                        <p:tav tm="0">
                                          <p:val>
                                            <p:strVal val="ppt_h"/>
                                          </p:val>
                                        </p:tav>
                                        <p:tav tm="100000">
                                          <p:val>
                                            <p:fltVal val="0"/>
                                          </p:val>
                                        </p:tav>
                                      </p:tavLst>
                                    </p:anim>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xit" presetSubtype="32" fill="hold" nodeType="clickEffect">
                                  <p:stCondLst>
                                    <p:cond delay="0"/>
                                  </p:stCondLst>
                                  <p:childTnLst>
                                    <p:animEffect transition="out" filter="circle(out)">
                                      <p:cBhvr>
                                        <p:cTn id="32" dur="2000"/>
                                        <p:tgtEl>
                                          <p:spTgt spid="3"/>
                                        </p:tgtEl>
                                      </p:cBhvr>
                                    </p:animEffect>
                                    <p:set>
                                      <p:cBhvr>
                                        <p:cTn id="33" dur="1" fill="hold">
                                          <p:stCondLst>
                                            <p:cond delay="1999"/>
                                          </p:stCondLst>
                                        </p:cTn>
                                        <p:tgtEl>
                                          <p:spTgt spid="3"/>
                                        </p:tgtEl>
                                        <p:attrNameLst>
                                          <p:attrName>style.visibility</p:attrName>
                                        </p:attrNameLst>
                                      </p:cBhvr>
                                      <p:to>
                                        <p:strVal val="hidden"/>
                                      </p:to>
                                    </p:set>
                                  </p:childTnLst>
                                </p:cTn>
                              </p:par>
                              <p:par>
                                <p:cTn id="34" presetID="6" presetClass="exit" presetSubtype="32" fill="hold" nodeType="withEffect">
                                  <p:stCondLst>
                                    <p:cond delay="0"/>
                                  </p:stCondLst>
                                  <p:childTnLst>
                                    <p:animEffect transition="out" filter="circle(out)">
                                      <p:cBhvr>
                                        <p:cTn id="35" dur="2000"/>
                                        <p:tgtEl>
                                          <p:spTgt spid="5"/>
                                        </p:tgtEl>
                                      </p:cBhvr>
                                    </p:animEffect>
                                    <p:set>
                                      <p:cBhvr>
                                        <p:cTn id="36"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Configure i18n parameter</a:t>
            </a:r>
          </a:p>
        </p:txBody>
      </p:sp>
      <p:sp>
        <p:nvSpPr>
          <p:cNvPr id="4" name="文本占位符 3"/>
          <p:cNvSpPr>
            <a:spLocks noGrp="1"/>
          </p:cNvSpPr>
          <p:nvPr>
            <p:ph type="body" sz="half" idx="4294967295"/>
          </p:nvPr>
        </p:nvSpPr>
        <p:spPr>
          <a:xfrm>
            <a:off x="395536" y="1059582"/>
            <a:ext cx="3008313" cy="3517900"/>
          </a:xfrm>
        </p:spPr>
        <p:txBody>
          <a:bodyPr>
            <a:normAutofit fontScale="70000" lnSpcReduction="20000"/>
          </a:bodyPr>
          <a:lstStyle/>
          <a:p>
            <a:pPr marL="0" indent="0">
              <a:buNone/>
            </a:pPr>
            <a:r>
              <a:rPr lang="en-US" dirty="0" smtClean="0"/>
              <a:t>We need to import the spring markup</a:t>
            </a:r>
          </a:p>
          <a:p>
            <a:pPr marL="0" indent="0">
              <a:buNone/>
            </a:pPr>
            <a:r>
              <a:rPr lang="en-US" dirty="0" smtClean="0"/>
              <a:t>And then we use “&lt;spring: message code = “your language code from property file ”&gt;&lt;/spring: message&gt;” to implement the i18n function</a:t>
            </a:r>
          </a:p>
        </p:txBody>
      </p:sp>
      <p:pic>
        <p:nvPicPr>
          <p:cNvPr id="8" name="内容占位符 7"/>
          <p:cNvPicPr>
            <a:picLocks noGrp="1" noChangeAspect="1"/>
          </p:cNvPicPr>
          <p:nvPr>
            <p:ph idx="4294967295"/>
          </p:nvPr>
        </p:nvPicPr>
        <p:blipFill>
          <a:blip r:embed="rId2"/>
          <a:stretch>
            <a:fillRect/>
          </a:stretch>
        </p:blipFill>
        <p:spPr>
          <a:xfrm>
            <a:off x="3586713" y="1275606"/>
            <a:ext cx="5111750" cy="457200"/>
          </a:xfrm>
          <a:prstGeom prst="rect">
            <a:avLst/>
          </a:prstGeom>
        </p:spPr>
      </p:pic>
      <p:pic>
        <p:nvPicPr>
          <p:cNvPr id="9" name="图片 8"/>
          <p:cNvPicPr>
            <a:picLocks noChangeAspect="1"/>
          </p:cNvPicPr>
          <p:nvPr/>
        </p:nvPicPr>
        <p:blipFill>
          <a:blip r:embed="rId3"/>
          <a:stretch>
            <a:fillRect/>
          </a:stretch>
        </p:blipFill>
        <p:spPr>
          <a:xfrm>
            <a:off x="3602737" y="2067694"/>
            <a:ext cx="5095726" cy="1700571"/>
          </a:xfrm>
          <a:prstGeom prst="rect">
            <a:avLst/>
          </a:prstGeom>
        </p:spPr>
      </p:pic>
    </p:spTree>
    <p:extLst>
      <p:ext uri="{BB962C8B-B14F-4D97-AF65-F5344CB8AC3E}">
        <p14:creationId xmlns:p14="http://schemas.microsoft.com/office/powerpoint/2010/main" val="11156918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0000">
        <p15:prstTrans prst="peelOff"/>
      </p:transition>
    </mc:Choice>
    <mc:Fallback>
      <p:transition spd="slow"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2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677276" y="771550"/>
            <a:ext cx="7992888" cy="3672408"/>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 fmla="*/ 0 w 7260238"/>
              <a:gd name="connsiteY0" fmla="*/ 0 h 3090960"/>
              <a:gd name="connsiteX1" fmla="*/ 7260238 w 7260238"/>
              <a:gd name="connsiteY1" fmla="*/ 0 h 3090960"/>
              <a:gd name="connsiteX2" fmla="*/ 7260238 w 7260238"/>
              <a:gd name="connsiteY2" fmla="*/ 3090960 h 3090960"/>
              <a:gd name="connsiteX3" fmla="*/ 666205 w 7260238"/>
              <a:gd name="connsiteY3" fmla="*/ 3090960 h 3090960"/>
              <a:gd name="connsiteX4" fmla="*/ 0 w 7260238"/>
              <a:gd name="connsiteY4" fmla="*/ 0 h 3090960"/>
              <a:gd name="connsiteX0" fmla="*/ 0 w 7260238"/>
              <a:gd name="connsiteY0" fmla="*/ 0 h 3141760"/>
              <a:gd name="connsiteX1" fmla="*/ 7260238 w 7260238"/>
              <a:gd name="connsiteY1" fmla="*/ 0 h 3141760"/>
              <a:gd name="connsiteX2" fmla="*/ 7031638 w 7260238"/>
              <a:gd name="connsiteY2" fmla="*/ 3141760 h 3141760"/>
              <a:gd name="connsiteX3" fmla="*/ 666205 w 7260238"/>
              <a:gd name="connsiteY3" fmla="*/ 3090960 h 3141760"/>
              <a:gd name="connsiteX4" fmla="*/ 0 w 7260238"/>
              <a:gd name="connsiteY4" fmla="*/ 0 h 3141760"/>
              <a:gd name="connsiteX0" fmla="*/ 0 w 7454971"/>
              <a:gd name="connsiteY0" fmla="*/ 0 h 3141760"/>
              <a:gd name="connsiteX1" fmla="*/ 7454971 w 7454971"/>
              <a:gd name="connsiteY1" fmla="*/ 0 h 3141760"/>
              <a:gd name="connsiteX2" fmla="*/ 7031638 w 7454971"/>
              <a:gd name="connsiteY2" fmla="*/ 3141760 h 3141760"/>
              <a:gd name="connsiteX3" fmla="*/ 666205 w 7454971"/>
              <a:gd name="connsiteY3" fmla="*/ 3090960 h 3141760"/>
              <a:gd name="connsiteX4" fmla="*/ 0 w 7454971"/>
              <a:gd name="connsiteY4" fmla="*/ 0 h 3141760"/>
              <a:gd name="connsiteX0" fmla="*/ 0 w 7454971"/>
              <a:gd name="connsiteY0" fmla="*/ 0 h 3353427"/>
              <a:gd name="connsiteX1" fmla="*/ 7454971 w 7454971"/>
              <a:gd name="connsiteY1" fmla="*/ 211667 h 3353427"/>
              <a:gd name="connsiteX2" fmla="*/ 7031638 w 7454971"/>
              <a:gd name="connsiteY2" fmla="*/ 3353427 h 3353427"/>
              <a:gd name="connsiteX3" fmla="*/ 666205 w 7454971"/>
              <a:gd name="connsiteY3" fmla="*/ 3302627 h 3353427"/>
              <a:gd name="connsiteX4" fmla="*/ 0 w 7454971"/>
              <a:gd name="connsiteY4" fmla="*/ 0 h 3353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headEnd/>
            <a:tailEnd/>
          </a:ln>
        </p:spPr>
        <p:txBody>
          <a:bodyPr anchor="ctr"/>
          <a:lstStyle/>
          <a:p>
            <a:pPr algn="ctr">
              <a:defRPr/>
            </a:pPr>
            <a:endParaRPr lang="zh-CN" altLang="en-US" b="0">
              <a:solidFill>
                <a:srgbClr val="FFC000"/>
              </a:solidFill>
              <a:latin typeface="+mn-ea"/>
              <a:ea typeface="+mn-ea"/>
            </a:endParaRPr>
          </a:p>
        </p:txBody>
      </p:sp>
      <p:pic>
        <p:nvPicPr>
          <p:cNvPr id="5" name="Picture 10"/>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39074" y="2456045"/>
            <a:ext cx="2156662" cy="2507424"/>
          </a:xfrm>
          <a:prstGeom prst="rect">
            <a:avLst/>
          </a:prstGeom>
          <a:noFill/>
        </p:spPr>
      </p:pic>
      <p:sp>
        <p:nvSpPr>
          <p:cNvPr id="6" name="TextBox 5"/>
          <p:cNvSpPr txBox="1"/>
          <p:nvPr/>
        </p:nvSpPr>
        <p:spPr>
          <a:xfrm>
            <a:off x="1074558" y="1419622"/>
            <a:ext cx="3283685" cy="639836"/>
          </a:xfrm>
          <a:prstGeom prst="rect">
            <a:avLst/>
          </a:prstGeom>
          <a:noFill/>
        </p:spPr>
        <p:txBody>
          <a:bodyPr wrap="none" lIns="69769" tIns="34884" rIns="69769" bIns="34884" rtlCol="0">
            <a:spAutoFit/>
          </a:bodyPr>
          <a:lstStyle/>
          <a:p>
            <a:pPr algn="ctr"/>
            <a:r>
              <a:rPr lang="en-US" altLang="zh-CN" sz="3700" b="1" dirty="0">
                <a:ln w="6350">
                  <a:noFill/>
                </a:ln>
                <a:solidFill>
                  <a:schemeClr val="bg1"/>
                </a:solidFill>
                <a:latin typeface="微软雅黑" panose="020B0503020204020204" pitchFamily="34" charset="-122"/>
                <a:ea typeface="微软雅黑" panose="020B0503020204020204" pitchFamily="34" charset="-122"/>
              </a:rPr>
              <a:t>Introduction </a:t>
            </a:r>
            <a:endParaRPr lang="zh-CN" altLang="en-US" sz="3700" b="1" dirty="0">
              <a:ln w="6350">
                <a:noFill/>
              </a:ln>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2195736" y="2077913"/>
            <a:ext cx="5562016" cy="400110"/>
          </a:xfrm>
          <a:prstGeom prst="rect">
            <a:avLst/>
          </a:prstGeom>
        </p:spPr>
        <p:txBody>
          <a:bodyPr wrap="square">
            <a:spAutoFit/>
          </a:bodyPr>
          <a:lstStyle/>
          <a:p>
            <a:pPr eaLnBrk="0" hangingPunct="0"/>
            <a:r>
              <a:rPr lang="en-US" altLang="zh-CN" sz="2000" b="1" dirty="0" smtClean="0">
                <a:solidFill>
                  <a:schemeClr val="accent1">
                    <a:lumMod val="20000"/>
                    <a:lumOff val="80000"/>
                  </a:schemeClr>
                </a:solidFill>
                <a:latin typeface="微软雅黑" pitchFamily="34" charset="-122"/>
                <a:ea typeface="微软雅黑" pitchFamily="34" charset="-122"/>
              </a:rPr>
              <a:t>Why we need theme, is i18n not enough?</a:t>
            </a:r>
            <a:endParaRPr lang="zh-CN" altLang="en-US" sz="2000" b="1" dirty="0">
              <a:solidFill>
                <a:schemeClr val="accent1">
                  <a:lumMod val="20000"/>
                  <a:lumOff val="80000"/>
                </a:schemeClr>
              </a:solidFill>
              <a:latin typeface="微软雅黑" pitchFamily="34" charset="-122"/>
              <a:ea typeface="微软雅黑" pitchFamily="34" charset="-122"/>
            </a:endParaRPr>
          </a:p>
        </p:txBody>
      </p:sp>
      <p:sp>
        <p:nvSpPr>
          <p:cNvPr id="11" name="TextBox 10"/>
          <p:cNvSpPr txBox="1"/>
          <p:nvPr/>
        </p:nvSpPr>
        <p:spPr>
          <a:xfrm>
            <a:off x="2267744" y="2673141"/>
            <a:ext cx="5616624" cy="978729"/>
          </a:xfrm>
          <a:prstGeom prst="rect">
            <a:avLst/>
          </a:prstGeom>
          <a:noFill/>
        </p:spPr>
        <p:txBody>
          <a:bodyPr wrap="square">
            <a:spAutoFit/>
          </a:bodyPr>
          <a:lstStyle/>
          <a:p>
            <a:pPr>
              <a:lnSpc>
                <a:spcPct val="120000"/>
              </a:lnSpc>
            </a:pPr>
            <a:r>
              <a:rPr lang="en-US" altLang="zh-CN" sz="1200" dirty="0" smtClean="0">
                <a:solidFill>
                  <a:schemeClr val="bg1"/>
                </a:solidFill>
                <a:latin typeface="+mj-ea"/>
                <a:ea typeface="+mj-ea"/>
              </a:rPr>
              <a:t>Yes, as we know, the i18n </a:t>
            </a:r>
            <a:r>
              <a:rPr lang="en-US" altLang="zh-CN" sz="1200" dirty="0" smtClean="0">
                <a:solidFill>
                  <a:schemeClr val="bg1"/>
                </a:solidFill>
                <a:latin typeface="+mj-ea"/>
                <a:ea typeface="+mj-ea"/>
              </a:rPr>
              <a:t>will change the language for the region, but it only change the language, the style will keep as before.</a:t>
            </a:r>
            <a:endParaRPr lang="en-US" altLang="zh-CN" sz="1200" dirty="0">
              <a:solidFill>
                <a:schemeClr val="bg1"/>
              </a:solidFill>
              <a:latin typeface="+mj-ea"/>
              <a:ea typeface="+mj-ea"/>
            </a:endParaRPr>
          </a:p>
          <a:p>
            <a:pPr>
              <a:lnSpc>
                <a:spcPct val="120000"/>
              </a:lnSpc>
            </a:pPr>
            <a:r>
              <a:rPr lang="en-US" altLang="zh-CN" sz="1200" dirty="0" smtClean="0">
                <a:solidFill>
                  <a:schemeClr val="bg1"/>
                </a:solidFill>
                <a:latin typeface="+mj-ea"/>
                <a:ea typeface="+mj-ea"/>
              </a:rPr>
              <a:t>Moreover, if we want to make our project suit for different regions’ style, such as China, English, or Arabic, we need theme to help us to do this.</a:t>
            </a:r>
          </a:p>
        </p:txBody>
      </p:sp>
    </p:spTree>
    <p:extLst>
      <p:ext uri="{BB962C8B-B14F-4D97-AF65-F5344CB8AC3E}">
        <p14:creationId xmlns:p14="http://schemas.microsoft.com/office/powerpoint/2010/main" val="1909745285"/>
      </p:ext>
    </p:extLst>
  </p:cSld>
  <p:clrMapOvr>
    <a:masterClrMapping/>
  </p:clrMapOvr>
  <p:transition spd="slow" advTm="20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2" presetClass="entr" presetSubtype="8"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16" presetClass="entr" presetSubtype="37" fill="hold" grpId="0" nodeType="withEffect">
                                  <p:stCondLst>
                                    <p:cond delay="750"/>
                                  </p:stCondLst>
                                  <p:iterate type="lt">
                                    <p:tmPct val="0"/>
                                  </p:iterate>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250"/>
                                        <p:tgtEl>
                                          <p:spTgt spid="6"/>
                                        </p:tgtEl>
                                      </p:cBhvr>
                                    </p:animEffect>
                                  </p:childTnLst>
                                </p:cTn>
                              </p:par>
                              <p:par>
                                <p:cTn id="15" presetID="26" presetClass="emph" presetSubtype="0" fill="hold" grpId="1" nodeType="withEffect">
                                  <p:stCondLst>
                                    <p:cond delay="1000"/>
                                  </p:stCondLst>
                                  <p:iterate type="lt">
                                    <p:tmPct val="0"/>
                                  </p:iterate>
                                  <p:childTnLst>
                                    <p:animEffect transition="out" filter="fade">
                                      <p:cBhvr>
                                        <p:cTn id="16" dur="250" tmFilter="0, 0; .2, .5; .8, .5; 1, 0"/>
                                        <p:tgtEl>
                                          <p:spTgt spid="6"/>
                                        </p:tgtEl>
                                      </p:cBhvr>
                                    </p:animEffect>
                                    <p:animScale>
                                      <p:cBhvr>
                                        <p:cTn id="17" dur="125" autoRev="1" fill="hold"/>
                                        <p:tgtEl>
                                          <p:spTgt spid="6"/>
                                        </p:tgtEl>
                                      </p:cBhvr>
                                      <p:by x="105000" y="105000"/>
                                    </p:animScale>
                                  </p:childTnLst>
                                </p:cTn>
                              </p:par>
                              <p:par>
                                <p:cTn id="18" presetID="41" presetClass="entr" presetSubtype="0" fill="hold" grpId="0" nodeType="withEffect">
                                  <p:stCondLst>
                                    <p:cond delay="1600"/>
                                  </p:stCondLst>
                                  <p:iterate type="lt">
                                    <p:tmPct val="10000"/>
                                  </p:iterate>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0"/>
                                        </p:tgtEl>
                                        <p:attrNameLst>
                                          <p:attrName>ppt_y</p:attrName>
                                        </p:attrNameLst>
                                      </p:cBhvr>
                                      <p:tavLst>
                                        <p:tav tm="0">
                                          <p:val>
                                            <p:strVal val="#ppt_y"/>
                                          </p:val>
                                        </p:tav>
                                        <p:tav tm="100000">
                                          <p:val>
                                            <p:strVal val="#ppt_y"/>
                                          </p:val>
                                        </p:tav>
                                      </p:tavLst>
                                    </p:anim>
                                    <p:anim calcmode="lin" valueType="num">
                                      <p:cBhvr>
                                        <p:cTn id="2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0"/>
                                        </p:tgtEl>
                                      </p:cBhvr>
                                    </p:animEffect>
                                  </p:childTnLst>
                                </p:cTn>
                              </p:par>
                              <p:par>
                                <p:cTn id="25" presetID="16" presetClass="entr" presetSubtype="21" fill="hold" grpId="0" nodeType="withEffect">
                                  <p:stCondLst>
                                    <p:cond delay="3000"/>
                                  </p:stCondLst>
                                  <p:iterate type="lt">
                                    <p:tmPct val="10000"/>
                                  </p:iterate>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P spid="6" grpId="1"/>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1800" dirty="0"/>
              <a:t>Configure </a:t>
            </a:r>
            <a:r>
              <a:rPr lang="en-US" sz="1800" dirty="0" smtClean="0"/>
              <a:t>theme </a:t>
            </a:r>
            <a:r>
              <a:rPr lang="en-US" sz="1800" dirty="0"/>
              <a:t>parameter</a:t>
            </a:r>
          </a:p>
        </p:txBody>
      </p:sp>
      <p:sp>
        <p:nvSpPr>
          <p:cNvPr id="4" name="文本占位符 3"/>
          <p:cNvSpPr>
            <a:spLocks noGrp="1"/>
          </p:cNvSpPr>
          <p:nvPr>
            <p:ph type="body" sz="half" idx="4294967295"/>
          </p:nvPr>
        </p:nvSpPr>
        <p:spPr>
          <a:xfrm>
            <a:off x="467544" y="915566"/>
            <a:ext cx="3008313" cy="3517900"/>
          </a:xfrm>
        </p:spPr>
        <p:txBody>
          <a:bodyPr>
            <a:normAutofit fontScale="55000" lnSpcReduction="20000"/>
          </a:bodyPr>
          <a:lstStyle/>
          <a:p>
            <a:pPr marL="0" indent="0">
              <a:buNone/>
            </a:pPr>
            <a:r>
              <a:rPr lang="en-US" dirty="0" smtClean="0"/>
              <a:t>Here list whole type of the configuration of theme, such as fixed, session, and cookie.</a:t>
            </a:r>
          </a:p>
          <a:p>
            <a:pPr marL="0" indent="0">
              <a:buNone/>
            </a:pPr>
            <a:r>
              <a:rPr lang="en-US" dirty="0" smtClean="0"/>
              <a:t>And here is also add a interceptor to change the theme by request.</a:t>
            </a:r>
          </a:p>
          <a:p>
            <a:pPr marL="0" indent="0">
              <a:buNone/>
            </a:pPr>
            <a:r>
              <a:rPr lang="en-US" dirty="0" smtClean="0"/>
              <a:t>Before each configuration, there is a comment that will tell you what is the use of this configuration.</a:t>
            </a:r>
          </a:p>
          <a:p>
            <a:pPr marL="0" indent="0">
              <a:buNone/>
            </a:pPr>
            <a:r>
              <a:rPr lang="en-US" dirty="0" smtClean="0"/>
              <a:t>The property file can contain the CSS, the JS, and the image you want to use, etc.</a:t>
            </a:r>
          </a:p>
          <a:p>
            <a:endParaRPr lang="en-US" dirty="0" smtClean="0"/>
          </a:p>
        </p:txBody>
      </p:sp>
      <p:pic>
        <p:nvPicPr>
          <p:cNvPr id="5" name="内容占位符 4"/>
          <p:cNvPicPr>
            <a:picLocks noGrp="1" noChangeAspect="1"/>
          </p:cNvPicPr>
          <p:nvPr>
            <p:ph idx="4294967295"/>
          </p:nvPr>
        </p:nvPicPr>
        <p:blipFill>
          <a:blip r:embed="rId2"/>
          <a:stretch>
            <a:fillRect/>
          </a:stretch>
        </p:blipFill>
        <p:spPr>
          <a:xfrm>
            <a:off x="3575049" y="993180"/>
            <a:ext cx="5111750" cy="3684587"/>
          </a:xfrm>
          <a:prstGeom prst="rect">
            <a:avLst/>
          </a:prstGeom>
        </p:spPr>
      </p:pic>
      <p:pic>
        <p:nvPicPr>
          <p:cNvPr id="6" name="图片 5"/>
          <p:cNvPicPr>
            <a:picLocks noChangeAspect="1"/>
          </p:cNvPicPr>
          <p:nvPr/>
        </p:nvPicPr>
        <p:blipFill>
          <a:blip r:embed="rId3"/>
          <a:stretch>
            <a:fillRect/>
          </a:stretch>
        </p:blipFill>
        <p:spPr>
          <a:xfrm>
            <a:off x="3575049" y="1419622"/>
            <a:ext cx="4791075" cy="1019175"/>
          </a:xfrm>
          <a:prstGeom prst="rect">
            <a:avLst/>
          </a:prstGeom>
        </p:spPr>
      </p:pic>
      <p:pic>
        <p:nvPicPr>
          <p:cNvPr id="7" name="图片 6"/>
          <p:cNvPicPr>
            <a:picLocks noChangeAspect="1"/>
          </p:cNvPicPr>
          <p:nvPr/>
        </p:nvPicPr>
        <p:blipFill>
          <a:blip r:embed="rId4"/>
          <a:stretch>
            <a:fillRect/>
          </a:stretch>
        </p:blipFill>
        <p:spPr>
          <a:xfrm>
            <a:off x="3594724" y="2587055"/>
            <a:ext cx="4019550" cy="752475"/>
          </a:xfrm>
          <a:prstGeom prst="rect">
            <a:avLst/>
          </a:prstGeom>
        </p:spPr>
      </p:pic>
    </p:spTree>
    <p:extLst>
      <p:ext uri="{BB962C8B-B14F-4D97-AF65-F5344CB8AC3E}">
        <p14:creationId xmlns:p14="http://schemas.microsoft.com/office/powerpoint/2010/main" val="26371694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0000">
        <p15:prstTrans prst="drape"/>
      </p:transition>
    </mc:Choice>
    <mc:Fallback>
      <p:transition spd="slow"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500"/>
                                        <p:tgtEl>
                                          <p:spTgt spid="4">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left)">
                                      <p:cBhvr>
                                        <p:cTn id="23" dur="500"/>
                                        <p:tgtEl>
                                          <p:spTgt spid="4">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xit" presetSubtype="32" fill="hold" nodeType="clickEffect">
                                  <p:stCondLst>
                                    <p:cond delay="0"/>
                                  </p:stCondLst>
                                  <p:childTnLst>
                                    <p:anim calcmode="lin" valueType="num">
                                      <p:cBhvr>
                                        <p:cTn id="30" dur="500"/>
                                        <p:tgtEl>
                                          <p:spTgt spid="5"/>
                                        </p:tgtEl>
                                        <p:attrNameLst>
                                          <p:attrName>ppt_w</p:attrName>
                                        </p:attrNameLst>
                                      </p:cBhvr>
                                      <p:tavLst>
                                        <p:tav tm="0">
                                          <p:val>
                                            <p:strVal val="ppt_w"/>
                                          </p:val>
                                        </p:tav>
                                        <p:tav tm="100000">
                                          <p:val>
                                            <p:fltVal val="0"/>
                                          </p:val>
                                        </p:tav>
                                      </p:tavLst>
                                    </p:anim>
                                    <p:anim calcmode="lin" valueType="num">
                                      <p:cBhvr>
                                        <p:cTn id="31" dur="500"/>
                                        <p:tgtEl>
                                          <p:spTgt spid="5"/>
                                        </p:tgtEl>
                                        <p:attrNameLst>
                                          <p:attrName>ppt_h</p:attrName>
                                        </p:attrNameLst>
                                      </p:cBhvr>
                                      <p:tavLst>
                                        <p:tav tm="0">
                                          <p:val>
                                            <p:strVal val="ppt_h"/>
                                          </p:val>
                                        </p:tav>
                                        <p:tav tm="100000">
                                          <p:val>
                                            <p:fltVal val="0"/>
                                          </p:val>
                                        </p:tav>
                                      </p:tavLst>
                                    </p:anim>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1800" dirty="0"/>
              <a:t>Configure </a:t>
            </a:r>
            <a:r>
              <a:rPr lang="en-US" sz="1800" dirty="0" smtClean="0"/>
              <a:t>theme </a:t>
            </a:r>
            <a:r>
              <a:rPr lang="en-US" sz="1800" dirty="0"/>
              <a:t>parameter</a:t>
            </a:r>
          </a:p>
        </p:txBody>
      </p:sp>
      <p:sp>
        <p:nvSpPr>
          <p:cNvPr id="4" name="文本占位符 3"/>
          <p:cNvSpPr>
            <a:spLocks noGrp="1"/>
          </p:cNvSpPr>
          <p:nvPr>
            <p:ph type="body" sz="half" idx="4294967295"/>
          </p:nvPr>
        </p:nvSpPr>
        <p:spPr>
          <a:xfrm>
            <a:off x="539552" y="1006475"/>
            <a:ext cx="3008313" cy="3517900"/>
          </a:xfrm>
        </p:spPr>
        <p:txBody>
          <a:bodyPr>
            <a:normAutofit fontScale="70000" lnSpcReduction="20000"/>
          </a:bodyPr>
          <a:lstStyle/>
          <a:p>
            <a:pPr marL="0" indent="0">
              <a:buNone/>
            </a:pPr>
            <a:r>
              <a:rPr lang="en-US" dirty="0"/>
              <a:t>We </a:t>
            </a:r>
            <a:r>
              <a:rPr lang="en-US" dirty="0" smtClean="0"/>
              <a:t>need to import </a:t>
            </a:r>
            <a:r>
              <a:rPr lang="en-US" dirty="0"/>
              <a:t>the spring markup</a:t>
            </a:r>
          </a:p>
          <a:p>
            <a:pPr marL="0" indent="0">
              <a:buNone/>
            </a:pPr>
            <a:r>
              <a:rPr lang="en-US" dirty="0"/>
              <a:t>And then we use “&lt;spring: </a:t>
            </a:r>
            <a:r>
              <a:rPr lang="en-US" dirty="0" smtClean="0"/>
              <a:t>theme </a:t>
            </a:r>
            <a:r>
              <a:rPr lang="en-US" dirty="0"/>
              <a:t>code = “your language code from property file ”&gt;&lt;/spring: theme </a:t>
            </a:r>
            <a:r>
              <a:rPr lang="en-US" dirty="0" smtClean="0"/>
              <a:t>&gt;” </a:t>
            </a:r>
            <a:r>
              <a:rPr lang="en-US" dirty="0"/>
              <a:t>to implement the </a:t>
            </a:r>
            <a:r>
              <a:rPr lang="en-US" dirty="0" smtClean="0"/>
              <a:t>theme function.</a:t>
            </a:r>
          </a:p>
          <a:p>
            <a:pPr marL="0" indent="0">
              <a:buNone/>
            </a:pPr>
            <a:r>
              <a:rPr lang="en-US" dirty="0"/>
              <a:t>please kindly </a:t>
            </a:r>
            <a:r>
              <a:rPr lang="en-US" dirty="0" smtClean="0"/>
              <a:t>note that here we use theme code, not message code.</a:t>
            </a:r>
            <a:endParaRPr lang="en-US" dirty="0"/>
          </a:p>
        </p:txBody>
      </p:sp>
      <p:pic>
        <p:nvPicPr>
          <p:cNvPr id="9" name="内容占位符 8"/>
          <p:cNvPicPr>
            <a:picLocks noGrp="1" noChangeAspect="1"/>
          </p:cNvPicPr>
          <p:nvPr>
            <p:ph idx="4294967295"/>
          </p:nvPr>
        </p:nvPicPr>
        <p:blipFill>
          <a:blip r:embed="rId2"/>
          <a:stretch>
            <a:fillRect/>
          </a:stretch>
        </p:blipFill>
        <p:spPr>
          <a:xfrm>
            <a:off x="3547865" y="1028939"/>
            <a:ext cx="5111750" cy="2786063"/>
          </a:xfrm>
          <a:prstGeom prst="rect">
            <a:avLst/>
          </a:prstGeom>
        </p:spPr>
      </p:pic>
    </p:spTree>
    <p:extLst>
      <p:ext uri="{BB962C8B-B14F-4D97-AF65-F5344CB8AC3E}">
        <p14:creationId xmlns:p14="http://schemas.microsoft.com/office/powerpoint/2010/main" val="39829356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20000">
        <p15:prstTrans prst="curtains"/>
      </p:transition>
    </mc:Choice>
    <mc:Fallback>
      <p:transition spd="slow"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500"/>
                                        <p:tgtEl>
                                          <p:spTgt spid="4">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1800" b="1" dirty="0"/>
              <a:t>The </a:t>
            </a:r>
            <a:r>
              <a:rPr lang="en-US" altLang="zh-CN" sz="1800" b="1" dirty="0" smtClean="0"/>
              <a:t>result </a:t>
            </a:r>
            <a:endParaRPr lang="zh-CN" altLang="en-US" sz="1200" b="1" dirty="0"/>
          </a:p>
        </p:txBody>
      </p:sp>
      <p:sp>
        <p:nvSpPr>
          <p:cNvPr id="31" name="椭圆 30"/>
          <p:cNvSpPr/>
          <p:nvPr/>
        </p:nvSpPr>
        <p:spPr bwMode="auto">
          <a:xfrm>
            <a:off x="284575" y="757778"/>
            <a:ext cx="687025" cy="687293"/>
          </a:xfrm>
          <a:prstGeom prst="ellipse">
            <a:avLst/>
          </a:prstGeom>
          <a:solidFill>
            <a:schemeClr val="accent1">
              <a:alpha val="24000"/>
            </a:schemeClr>
          </a:solidFill>
          <a:ln w="12700" cmpd="sng">
            <a:solidFill>
              <a:schemeClr val="accent1"/>
            </a:solidFill>
            <a:miter lim="800000"/>
            <a:headEnd/>
            <a:tailEnd/>
          </a:ln>
          <a:extLst/>
        </p:spPr>
        <p:txBody>
          <a:bodyPr anchor="ctr"/>
          <a:lstStyle/>
          <a:p>
            <a:pPr algn="ctr"/>
            <a:endParaRPr lang="zh-CN" altLang="en-US" sz="1400">
              <a:solidFill>
                <a:schemeClr val="tx1">
                  <a:lumMod val="85000"/>
                  <a:lumOff val="15000"/>
                </a:schemeClr>
              </a:solidFill>
              <a:latin typeface="+mn-ea"/>
            </a:endParaRPr>
          </a:p>
        </p:txBody>
      </p:sp>
      <p:sp>
        <p:nvSpPr>
          <p:cNvPr id="32" name="椭圆 31"/>
          <p:cNvSpPr/>
          <p:nvPr/>
        </p:nvSpPr>
        <p:spPr bwMode="auto">
          <a:xfrm>
            <a:off x="3034654" y="731342"/>
            <a:ext cx="719712" cy="719993"/>
          </a:xfrm>
          <a:prstGeom prst="ellipse">
            <a:avLst/>
          </a:prstGeom>
          <a:solidFill>
            <a:schemeClr val="accent1">
              <a:alpha val="24000"/>
            </a:schemeClr>
          </a:solidFill>
          <a:ln w="12700" cmpd="sng">
            <a:solidFill>
              <a:schemeClr val="accent1"/>
            </a:solidFill>
            <a:miter lim="800000"/>
            <a:headEnd/>
            <a:tailEnd/>
          </a:ln>
          <a:extLst/>
        </p:spPr>
        <p:txBody>
          <a:bodyPr anchor="ctr"/>
          <a:lstStyle/>
          <a:p>
            <a:pPr algn="ctr"/>
            <a:endParaRPr lang="zh-CN" altLang="en-US" sz="1400">
              <a:solidFill>
                <a:schemeClr val="tx1">
                  <a:lumMod val="85000"/>
                  <a:lumOff val="15000"/>
                </a:schemeClr>
              </a:solidFill>
              <a:latin typeface="+mn-ea"/>
            </a:endParaRPr>
          </a:p>
        </p:txBody>
      </p:sp>
      <p:sp>
        <p:nvSpPr>
          <p:cNvPr id="33" name="椭圆 32"/>
          <p:cNvSpPr/>
          <p:nvPr/>
        </p:nvSpPr>
        <p:spPr bwMode="auto">
          <a:xfrm>
            <a:off x="6140793" y="725078"/>
            <a:ext cx="719712" cy="719993"/>
          </a:xfrm>
          <a:prstGeom prst="ellipse">
            <a:avLst/>
          </a:prstGeom>
          <a:solidFill>
            <a:schemeClr val="accent1">
              <a:alpha val="24000"/>
            </a:schemeClr>
          </a:solidFill>
          <a:ln w="12700" cmpd="sng">
            <a:solidFill>
              <a:schemeClr val="accent1"/>
            </a:solidFill>
            <a:miter lim="800000"/>
            <a:headEnd/>
            <a:tailEnd/>
          </a:ln>
          <a:extLst/>
        </p:spPr>
        <p:txBody>
          <a:bodyPr anchor="ctr"/>
          <a:lstStyle/>
          <a:p>
            <a:pPr algn="ctr"/>
            <a:endParaRPr lang="zh-CN" altLang="en-US" sz="1400">
              <a:solidFill>
                <a:schemeClr val="tx1">
                  <a:lumMod val="85000"/>
                  <a:lumOff val="15000"/>
                </a:schemeClr>
              </a:solidFill>
              <a:latin typeface="+mn-ea"/>
            </a:endParaRPr>
          </a:p>
        </p:txBody>
      </p:sp>
      <p:sp>
        <p:nvSpPr>
          <p:cNvPr id="34" name="TextBox 33"/>
          <p:cNvSpPr txBox="1"/>
          <p:nvPr/>
        </p:nvSpPr>
        <p:spPr>
          <a:xfrm>
            <a:off x="244179" y="942735"/>
            <a:ext cx="800503" cy="238509"/>
          </a:xfrm>
          <a:prstGeom prst="rect">
            <a:avLst/>
          </a:prstGeom>
          <a:noFill/>
        </p:spPr>
        <p:txBody>
          <a:bodyPr wrap="none" lIns="68562" tIns="34281" rIns="68562" bIns="34281" rtlCol="0">
            <a:spAutoFit/>
          </a:bodyPr>
          <a:lstStyle/>
          <a:p>
            <a:pPr algn="ctr"/>
            <a:r>
              <a:rPr lang="en-US" altLang="zh-CN" sz="1100" dirty="0" smtClean="0">
                <a:solidFill>
                  <a:schemeClr val="tx1">
                    <a:lumMod val="85000"/>
                    <a:lumOff val="15000"/>
                  </a:schemeClr>
                </a:solidFill>
                <a:latin typeface="+mn-ea"/>
              </a:rPr>
              <a:t>Scenario1</a:t>
            </a:r>
            <a:endParaRPr lang="zh-CN" altLang="en-US" sz="1100" dirty="0">
              <a:solidFill>
                <a:schemeClr val="tx1">
                  <a:lumMod val="85000"/>
                  <a:lumOff val="15000"/>
                </a:schemeClr>
              </a:solidFill>
              <a:latin typeface="+mn-ea"/>
            </a:endParaRPr>
          </a:p>
        </p:txBody>
      </p:sp>
      <p:sp>
        <p:nvSpPr>
          <p:cNvPr id="35" name="TextBox 34"/>
          <p:cNvSpPr txBox="1"/>
          <p:nvPr/>
        </p:nvSpPr>
        <p:spPr>
          <a:xfrm>
            <a:off x="2992236" y="942735"/>
            <a:ext cx="800503" cy="238509"/>
          </a:xfrm>
          <a:prstGeom prst="rect">
            <a:avLst/>
          </a:prstGeom>
          <a:noFill/>
        </p:spPr>
        <p:txBody>
          <a:bodyPr wrap="none" lIns="68562" tIns="34281" rIns="68562" bIns="34281" rtlCol="0">
            <a:spAutoFit/>
          </a:bodyPr>
          <a:lstStyle/>
          <a:p>
            <a:pPr algn="ctr"/>
            <a:r>
              <a:rPr lang="en-US" altLang="zh-CN" sz="1100" dirty="0" smtClean="0">
                <a:solidFill>
                  <a:schemeClr val="tx1">
                    <a:lumMod val="85000"/>
                    <a:lumOff val="15000"/>
                  </a:schemeClr>
                </a:solidFill>
                <a:latin typeface="+mn-ea"/>
              </a:rPr>
              <a:t>Scenario2</a:t>
            </a:r>
            <a:endParaRPr lang="zh-CN" altLang="en-US" sz="1100" dirty="0">
              <a:solidFill>
                <a:schemeClr val="tx1">
                  <a:lumMod val="85000"/>
                  <a:lumOff val="15000"/>
                </a:schemeClr>
              </a:solidFill>
              <a:latin typeface="+mn-ea"/>
            </a:endParaRPr>
          </a:p>
        </p:txBody>
      </p:sp>
      <p:sp>
        <p:nvSpPr>
          <p:cNvPr id="36" name="TextBox 35"/>
          <p:cNvSpPr txBox="1"/>
          <p:nvPr/>
        </p:nvSpPr>
        <p:spPr>
          <a:xfrm>
            <a:off x="6110958" y="924682"/>
            <a:ext cx="800504" cy="238509"/>
          </a:xfrm>
          <a:prstGeom prst="rect">
            <a:avLst/>
          </a:prstGeom>
          <a:noFill/>
        </p:spPr>
        <p:txBody>
          <a:bodyPr wrap="none" lIns="68562" tIns="34281" rIns="68562" bIns="34281" rtlCol="0">
            <a:spAutoFit/>
          </a:bodyPr>
          <a:lstStyle/>
          <a:p>
            <a:pPr algn="ctr"/>
            <a:r>
              <a:rPr lang="en-US" altLang="zh-CN" sz="1100" dirty="0" smtClean="0">
                <a:solidFill>
                  <a:schemeClr val="tx1">
                    <a:lumMod val="85000"/>
                    <a:lumOff val="15000"/>
                  </a:schemeClr>
                </a:solidFill>
                <a:latin typeface="+mn-ea"/>
              </a:rPr>
              <a:t>Scenario3</a:t>
            </a:r>
            <a:endParaRPr lang="zh-CN" altLang="en-US" sz="1100" dirty="0">
              <a:solidFill>
                <a:schemeClr val="tx1">
                  <a:lumMod val="85000"/>
                  <a:lumOff val="15000"/>
                </a:schemeClr>
              </a:solidFill>
              <a:latin typeface="+mn-ea"/>
            </a:endParaRPr>
          </a:p>
        </p:txBody>
      </p:sp>
      <p:sp>
        <p:nvSpPr>
          <p:cNvPr id="37" name="TextBox 36"/>
          <p:cNvSpPr txBox="1"/>
          <p:nvPr/>
        </p:nvSpPr>
        <p:spPr>
          <a:xfrm>
            <a:off x="790196" y="1618188"/>
            <a:ext cx="1943457" cy="729412"/>
          </a:xfrm>
          <a:prstGeom prst="rect">
            <a:avLst/>
          </a:prstGeom>
          <a:noFill/>
        </p:spPr>
        <p:txBody>
          <a:bodyPr wrap="square" lIns="68562" tIns="34281" rIns="68562" bIns="34281" rtlCol="0">
            <a:spAutoFit/>
          </a:bodyPr>
          <a:lstStyle/>
          <a:p>
            <a:pPr>
              <a:lnSpc>
                <a:spcPct val="130000"/>
              </a:lnSpc>
            </a:pPr>
            <a:r>
              <a:rPr lang="en-US" altLang="zh-CN" sz="1100" dirty="0" smtClean="0">
                <a:solidFill>
                  <a:sysClr val="windowText" lastClr="000000"/>
                </a:solidFill>
                <a:latin typeface="微软雅黑" pitchFamily="34" charset="-122"/>
                <a:ea typeface="微软雅黑" pitchFamily="34" charset="-122"/>
              </a:rPr>
              <a:t>First, we use the default theme, and default language.</a:t>
            </a:r>
          </a:p>
        </p:txBody>
      </p:sp>
      <p:sp>
        <p:nvSpPr>
          <p:cNvPr id="38" name="TextBox 37"/>
          <p:cNvSpPr txBox="1"/>
          <p:nvPr/>
        </p:nvSpPr>
        <p:spPr>
          <a:xfrm>
            <a:off x="3503508" y="3460541"/>
            <a:ext cx="1943457" cy="1389593"/>
          </a:xfrm>
          <a:prstGeom prst="rect">
            <a:avLst/>
          </a:prstGeom>
          <a:noFill/>
        </p:spPr>
        <p:txBody>
          <a:bodyPr wrap="square" lIns="68562" tIns="34281" rIns="68562" bIns="34281" rtlCol="0">
            <a:spAutoFit/>
          </a:bodyPr>
          <a:lstStyle/>
          <a:p>
            <a:pPr>
              <a:lnSpc>
                <a:spcPct val="130000"/>
              </a:lnSpc>
            </a:pPr>
            <a:r>
              <a:rPr lang="en-US" altLang="zh-CN" sz="1100" dirty="0" smtClean="0">
                <a:solidFill>
                  <a:sysClr val="windowText" lastClr="000000"/>
                </a:solidFill>
                <a:latin typeface="微软雅黑" pitchFamily="34" charset="-122"/>
                <a:ea typeface="微软雅黑" pitchFamily="34" charset="-122"/>
              </a:rPr>
              <a:t>When we click the Arabic, the language will change into Arabic, we don’t change any code. As you see, the page style is still for English.</a:t>
            </a:r>
            <a:endParaRPr lang="en-US" altLang="zh-CN" sz="1100" dirty="0">
              <a:solidFill>
                <a:sysClr val="windowText" lastClr="000000"/>
              </a:solidFill>
              <a:latin typeface="微软雅黑" pitchFamily="34" charset="-122"/>
              <a:ea typeface="微软雅黑" pitchFamily="34" charset="-122"/>
            </a:endParaRPr>
          </a:p>
        </p:txBody>
      </p:sp>
      <p:sp>
        <p:nvSpPr>
          <p:cNvPr id="39" name="TextBox 38"/>
          <p:cNvSpPr txBox="1"/>
          <p:nvPr/>
        </p:nvSpPr>
        <p:spPr>
          <a:xfrm>
            <a:off x="6500649" y="1531682"/>
            <a:ext cx="1943457" cy="729412"/>
          </a:xfrm>
          <a:prstGeom prst="rect">
            <a:avLst/>
          </a:prstGeom>
          <a:noFill/>
        </p:spPr>
        <p:txBody>
          <a:bodyPr wrap="square" lIns="68562" tIns="34281" rIns="68562" bIns="34281" rtlCol="0">
            <a:spAutoFit/>
          </a:bodyPr>
          <a:lstStyle/>
          <a:p>
            <a:pPr>
              <a:lnSpc>
                <a:spcPct val="130000"/>
              </a:lnSpc>
            </a:pPr>
            <a:r>
              <a:rPr lang="en-US" altLang="zh-CN" sz="1100" dirty="0" smtClean="0">
                <a:solidFill>
                  <a:sysClr val="windowText" lastClr="000000"/>
                </a:solidFill>
                <a:latin typeface="微软雅黑" pitchFamily="34" charset="-122"/>
                <a:ea typeface="微软雅黑" pitchFamily="34" charset="-122"/>
              </a:rPr>
              <a:t>If we click the Arabic Theme, the page style will suit for Arabic.</a:t>
            </a:r>
            <a:endParaRPr lang="en-US" altLang="zh-CN" sz="1100" dirty="0">
              <a:solidFill>
                <a:sysClr val="windowText" lastClr="000000"/>
              </a:solidFill>
              <a:latin typeface="微软雅黑" pitchFamily="34" charset="-122"/>
              <a:ea typeface="微软雅黑" pitchFamily="34" charset="-122"/>
            </a:endParaRPr>
          </a:p>
        </p:txBody>
      </p:sp>
      <p:sp>
        <p:nvSpPr>
          <p:cNvPr id="41" name="TextBox 40"/>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grpSp>
        <p:nvGrpSpPr>
          <p:cNvPr id="3" name="组合 2"/>
          <p:cNvGrpSpPr/>
          <p:nvPr/>
        </p:nvGrpSpPr>
        <p:grpSpPr>
          <a:xfrm>
            <a:off x="396626" y="2703909"/>
            <a:ext cx="2743239" cy="2244105"/>
            <a:chOff x="396626" y="2703909"/>
            <a:chExt cx="2743239" cy="2244105"/>
          </a:xfrm>
        </p:grpSpPr>
        <p:sp>
          <p:nvSpPr>
            <p:cNvPr id="29" name="椭圆 28"/>
            <p:cNvSpPr/>
            <p:nvPr/>
          </p:nvSpPr>
          <p:spPr bwMode="auto">
            <a:xfrm>
              <a:off x="600149" y="2703909"/>
              <a:ext cx="2243229" cy="2244105"/>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685617"/>
              <a:endParaRPr lang="zh-CN" altLang="en-US" sz="1100"/>
            </a:p>
          </p:txBody>
        </p:sp>
        <p:pic>
          <p:nvPicPr>
            <p:cNvPr id="42" name="内容占位符 4"/>
            <p:cNvPicPr>
              <a:picLocks noChangeAspect="1"/>
            </p:cNvPicPr>
            <p:nvPr/>
          </p:nvPicPr>
          <p:blipFill>
            <a:blip r:embed="rId3"/>
            <a:stretch>
              <a:fillRect/>
            </a:stretch>
          </p:blipFill>
          <p:spPr>
            <a:xfrm>
              <a:off x="396626" y="3225335"/>
              <a:ext cx="2743239" cy="1171169"/>
            </a:xfrm>
            <a:prstGeom prst="rect">
              <a:avLst/>
            </a:prstGeom>
          </p:spPr>
        </p:pic>
      </p:grpSp>
      <p:grpSp>
        <p:nvGrpSpPr>
          <p:cNvPr id="4" name="组合 3"/>
          <p:cNvGrpSpPr/>
          <p:nvPr/>
        </p:nvGrpSpPr>
        <p:grpSpPr>
          <a:xfrm>
            <a:off x="2978187" y="1053970"/>
            <a:ext cx="2920759" cy="2244105"/>
            <a:chOff x="2978187" y="1053970"/>
            <a:chExt cx="2920759" cy="2244105"/>
          </a:xfrm>
        </p:grpSpPr>
        <p:sp>
          <p:nvSpPr>
            <p:cNvPr id="26" name="椭圆 25"/>
            <p:cNvSpPr/>
            <p:nvPr/>
          </p:nvSpPr>
          <p:spPr bwMode="auto">
            <a:xfrm>
              <a:off x="3319654" y="1053970"/>
              <a:ext cx="2243229" cy="2244105"/>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685617"/>
              <a:endParaRPr lang="zh-CN" altLang="en-US" sz="1100"/>
            </a:p>
          </p:txBody>
        </p:sp>
        <p:pic>
          <p:nvPicPr>
            <p:cNvPr id="43" name="图片 42"/>
            <p:cNvPicPr>
              <a:picLocks noChangeAspect="1"/>
            </p:cNvPicPr>
            <p:nvPr/>
          </p:nvPicPr>
          <p:blipFill>
            <a:blip r:embed="rId4"/>
            <a:stretch>
              <a:fillRect/>
            </a:stretch>
          </p:blipFill>
          <p:spPr>
            <a:xfrm>
              <a:off x="2978187" y="1533675"/>
              <a:ext cx="2920759" cy="1350458"/>
            </a:xfrm>
            <a:prstGeom prst="rect">
              <a:avLst/>
            </a:prstGeom>
          </p:spPr>
        </p:pic>
      </p:grpSp>
      <p:grpSp>
        <p:nvGrpSpPr>
          <p:cNvPr id="5" name="组合 4"/>
          <p:cNvGrpSpPr/>
          <p:nvPr/>
        </p:nvGrpSpPr>
        <p:grpSpPr>
          <a:xfrm>
            <a:off x="6108909" y="2347600"/>
            <a:ext cx="2783571" cy="2244105"/>
            <a:chOff x="6108909" y="2347600"/>
            <a:chExt cx="2783571" cy="2244105"/>
          </a:xfrm>
        </p:grpSpPr>
        <p:sp>
          <p:nvSpPr>
            <p:cNvPr id="23" name="椭圆 22"/>
            <p:cNvSpPr/>
            <p:nvPr/>
          </p:nvSpPr>
          <p:spPr bwMode="auto">
            <a:xfrm>
              <a:off x="6327143" y="2347600"/>
              <a:ext cx="2243229" cy="2244105"/>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685617"/>
              <a:endParaRPr lang="zh-CN" altLang="en-US" sz="1100"/>
            </a:p>
          </p:txBody>
        </p:sp>
        <p:pic>
          <p:nvPicPr>
            <p:cNvPr id="44" name="图片 43"/>
            <p:cNvPicPr>
              <a:picLocks noChangeAspect="1"/>
            </p:cNvPicPr>
            <p:nvPr/>
          </p:nvPicPr>
          <p:blipFill>
            <a:blip r:embed="rId5"/>
            <a:stretch>
              <a:fillRect/>
            </a:stretch>
          </p:blipFill>
          <p:spPr>
            <a:xfrm>
              <a:off x="6108909" y="2857156"/>
              <a:ext cx="2783571" cy="1501184"/>
            </a:xfrm>
            <a:prstGeom prst="rect">
              <a:avLst/>
            </a:prstGeom>
          </p:spPr>
        </p:pic>
      </p:grpSp>
    </p:spTree>
    <p:extLst>
      <p:ext uri="{BB962C8B-B14F-4D97-AF65-F5344CB8AC3E}">
        <p14:creationId xmlns:p14="http://schemas.microsoft.com/office/powerpoint/2010/main" val="2768577780"/>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2"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Scale>
                                      <p:cBhvr>
                                        <p:cTn id="11" dur="5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500" decel="50000" fill="hold">
                                          <p:stCondLst>
                                            <p:cond delay="0"/>
                                          </p:stCondLst>
                                        </p:cTn>
                                        <p:tgtEl>
                                          <p:spTgt spid="31"/>
                                        </p:tgtEl>
                                        <p:attrNameLst>
                                          <p:attrName>ppt_x</p:attrName>
                                          <p:attrName>ppt_y</p:attrName>
                                        </p:attrNameLst>
                                      </p:cBhvr>
                                    </p:animMotion>
                                    <p:animEffect transition="in" filter="fade">
                                      <p:cBhvr>
                                        <p:cTn id="13" dur="500"/>
                                        <p:tgtEl>
                                          <p:spTgt spid="31"/>
                                        </p:tgtEl>
                                      </p:cBhvr>
                                    </p:animEffect>
                                  </p:childTnLst>
                                </p:cTn>
                              </p:par>
                              <p:par>
                                <p:cTn id="14" presetID="5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Scale>
                                      <p:cBhvr>
                                        <p:cTn id="16" dur="5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500" decel="50000" fill="hold">
                                          <p:stCondLst>
                                            <p:cond delay="0"/>
                                          </p:stCondLst>
                                        </p:cTn>
                                        <p:tgtEl>
                                          <p:spTgt spid="34"/>
                                        </p:tgtEl>
                                        <p:attrNameLst>
                                          <p:attrName>ppt_x</p:attrName>
                                          <p:attrName>ppt_y</p:attrName>
                                        </p:attrNameLst>
                                      </p:cBhvr>
                                    </p:animMotion>
                                    <p:animEffect transition="in" filter="fade">
                                      <p:cBhvr>
                                        <p:cTn id="18" dur="500"/>
                                        <p:tgtEl>
                                          <p:spTgt spid="34"/>
                                        </p:tgtEl>
                                      </p:cBhvr>
                                    </p:animEffect>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52" presetClass="entr" presetSubtype="0"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Scale>
                                      <p:cBhvr>
                                        <p:cTn id="32"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500" decel="50000" fill="hold">
                                          <p:stCondLst>
                                            <p:cond delay="0"/>
                                          </p:stCondLst>
                                        </p:cTn>
                                        <p:tgtEl>
                                          <p:spTgt spid="32"/>
                                        </p:tgtEl>
                                        <p:attrNameLst>
                                          <p:attrName>ppt_x</p:attrName>
                                          <p:attrName>ppt_y</p:attrName>
                                        </p:attrNameLst>
                                      </p:cBhvr>
                                    </p:animMotion>
                                    <p:animEffect transition="in" filter="fade">
                                      <p:cBhvr>
                                        <p:cTn id="34" dur="500"/>
                                        <p:tgtEl>
                                          <p:spTgt spid="32"/>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Scale>
                                      <p:cBhvr>
                                        <p:cTn id="37" dur="5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35"/>
                                        </p:tgtEl>
                                        <p:attrNameLst>
                                          <p:attrName>ppt_x</p:attrName>
                                          <p:attrName>ppt_y</p:attrName>
                                        </p:attrNameLst>
                                      </p:cBhvr>
                                    </p:animMotion>
                                    <p:animEffect transition="in" filter="fade">
                                      <p:cBhvr>
                                        <p:cTn id="39" dur="500"/>
                                        <p:tgtEl>
                                          <p:spTgt spid="35"/>
                                        </p:tgtEl>
                                      </p:cBhvr>
                                    </p:animEffect>
                                  </p:childTnLst>
                                </p:cTn>
                              </p:par>
                            </p:childTnLst>
                          </p:cTn>
                        </p:par>
                        <p:par>
                          <p:cTn id="40" fill="hold">
                            <p:stCondLst>
                              <p:cond delay="3000"/>
                            </p:stCondLst>
                            <p:childTnLst>
                              <p:par>
                                <p:cTn id="41" presetID="47"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up)">
                                      <p:cBhvr>
                                        <p:cTn id="49" dur="500"/>
                                        <p:tgtEl>
                                          <p:spTgt spid="38"/>
                                        </p:tgtEl>
                                      </p:cBhvr>
                                    </p:animEffect>
                                  </p:childTnLst>
                                </p:cTn>
                              </p:par>
                            </p:childTnLst>
                          </p:cTn>
                        </p:par>
                        <p:par>
                          <p:cTn id="50" fill="hold">
                            <p:stCondLst>
                              <p:cond delay="4500"/>
                            </p:stCondLst>
                            <p:childTnLst>
                              <p:par>
                                <p:cTn id="51" presetID="52" presetClass="entr" presetSubtype="0" fill="hold" grpId="0" nodeType="afterEffect">
                                  <p:stCondLst>
                                    <p:cond delay="0"/>
                                  </p:stCondLst>
                                  <p:childTnLst>
                                    <p:set>
                                      <p:cBhvr>
                                        <p:cTn id="52" dur="1" fill="hold">
                                          <p:stCondLst>
                                            <p:cond delay="0"/>
                                          </p:stCondLst>
                                        </p:cTn>
                                        <p:tgtEl>
                                          <p:spTgt spid="33"/>
                                        </p:tgtEl>
                                        <p:attrNameLst>
                                          <p:attrName>style.visibility</p:attrName>
                                        </p:attrNameLst>
                                      </p:cBhvr>
                                      <p:to>
                                        <p:strVal val="visible"/>
                                      </p:to>
                                    </p:set>
                                    <p:animScale>
                                      <p:cBhvr>
                                        <p:cTn id="53" dur="5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500" decel="50000" fill="hold">
                                          <p:stCondLst>
                                            <p:cond delay="0"/>
                                          </p:stCondLst>
                                        </p:cTn>
                                        <p:tgtEl>
                                          <p:spTgt spid="33"/>
                                        </p:tgtEl>
                                        <p:attrNameLst>
                                          <p:attrName>ppt_x</p:attrName>
                                          <p:attrName>ppt_y</p:attrName>
                                        </p:attrNameLst>
                                      </p:cBhvr>
                                    </p:animMotion>
                                    <p:animEffect transition="in" filter="fade">
                                      <p:cBhvr>
                                        <p:cTn id="55" dur="500"/>
                                        <p:tgtEl>
                                          <p:spTgt spid="33"/>
                                        </p:tgtEl>
                                      </p:cBhvr>
                                    </p:animEffect>
                                  </p:childTnLst>
                                </p:cTn>
                              </p:par>
                              <p:par>
                                <p:cTn id="56" presetID="52"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Scale>
                                      <p:cBhvr>
                                        <p:cTn id="58"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500" decel="50000" fill="hold">
                                          <p:stCondLst>
                                            <p:cond delay="0"/>
                                          </p:stCondLst>
                                        </p:cTn>
                                        <p:tgtEl>
                                          <p:spTgt spid="36"/>
                                        </p:tgtEl>
                                        <p:attrNameLst>
                                          <p:attrName>ppt_x</p:attrName>
                                          <p:attrName>ppt_y</p:attrName>
                                        </p:attrNameLst>
                                      </p:cBhvr>
                                    </p:animMotion>
                                    <p:animEffect transition="in" filter="fade">
                                      <p:cBhvr>
                                        <p:cTn id="60" dur="500"/>
                                        <p:tgtEl>
                                          <p:spTgt spid="36"/>
                                        </p:tgtEl>
                                      </p:cBhvr>
                                    </p:animEffect>
                                  </p:childTnLst>
                                </p:cTn>
                              </p:par>
                            </p:childTnLst>
                          </p:cTn>
                        </p:par>
                        <p:par>
                          <p:cTn id="61" fill="hold">
                            <p:stCondLst>
                              <p:cond delay="5000"/>
                            </p:stCondLst>
                            <p:childTnLst>
                              <p:par>
                                <p:cTn id="62" presetID="22" presetClass="entr" presetSubtype="4" fill="hold" grpId="0" nodeType="after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down)">
                                      <p:cBhvr>
                                        <p:cTn id="64" dur="500"/>
                                        <p:tgtEl>
                                          <p:spTgt spid="39"/>
                                        </p:tgtEl>
                                      </p:cBhvr>
                                    </p:animEffect>
                                  </p:childTnLst>
                                </p:cTn>
                              </p:par>
                            </p:childTnLst>
                          </p:cTn>
                        </p:par>
                        <p:par>
                          <p:cTn id="65" fill="hold">
                            <p:stCondLst>
                              <p:cond delay="5500"/>
                            </p:stCondLst>
                            <p:childTnLst>
                              <p:par>
                                <p:cTn id="66" presetID="10" presetClass="entr" presetSubtype="0"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childTnLst>
                          </p:cTn>
                        </p:par>
                        <p:par>
                          <p:cTn id="69" fill="hold">
                            <p:stCondLst>
                              <p:cond delay="6000"/>
                            </p:stCondLst>
                            <p:childTnLst>
                              <p:par>
                                <p:cTn id="70" presetID="42" presetClass="entr" presetSubtype="0"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1000"/>
                                        <p:tgtEl>
                                          <p:spTgt spid="5"/>
                                        </p:tgtEl>
                                      </p:cBhvr>
                                    </p:animEffect>
                                    <p:anim calcmode="lin" valueType="num">
                                      <p:cBhvr>
                                        <p:cTn id="73" dur="1000" fill="hold"/>
                                        <p:tgtEl>
                                          <p:spTgt spid="5"/>
                                        </p:tgtEl>
                                        <p:attrNameLst>
                                          <p:attrName>ppt_x</p:attrName>
                                        </p:attrNameLst>
                                      </p:cBhvr>
                                      <p:tavLst>
                                        <p:tav tm="0">
                                          <p:val>
                                            <p:strVal val="#ppt_x"/>
                                          </p:val>
                                        </p:tav>
                                        <p:tav tm="100000">
                                          <p:val>
                                            <p:strVal val="#ppt_x"/>
                                          </p:val>
                                        </p:tav>
                                      </p:tavLst>
                                    </p:anim>
                                    <p:anim calcmode="lin" valueType="num">
                                      <p:cBhvr>
                                        <p:cTn id="7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1" grpId="0" animBg="1"/>
      <p:bldP spid="32" grpId="0" animBg="1"/>
      <p:bldP spid="33" grpId="0" animBg="1"/>
      <p:bldP spid="34" grpId="0"/>
      <p:bldP spid="35" grpId="0"/>
      <p:bldP spid="36" grpId="0"/>
      <p:bldP spid="37" grpId="0"/>
      <p:bldP spid="38" grpId="0"/>
      <p:bldP spid="39"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826136" y="1121940"/>
            <a:ext cx="1229824" cy="1107996"/>
          </a:xfrm>
          <a:prstGeom prst="rect">
            <a:avLst/>
          </a:prstGeom>
          <a:noFill/>
        </p:spPr>
        <p:txBody>
          <a:bodyPr wrap="none" rtlCol="0">
            <a:spAutoFit/>
          </a:bodyPr>
          <a:lstStyle/>
          <a:p>
            <a:r>
              <a:rPr lang="en-US" altLang="zh-CN" sz="6600" b="1" dirty="0" smtClean="0">
                <a:solidFill>
                  <a:schemeClr val="bg1"/>
                </a:solidFill>
                <a:latin typeface="+mj-ea"/>
                <a:ea typeface="+mj-ea"/>
              </a:rPr>
              <a:t>04</a:t>
            </a:r>
            <a:endParaRPr lang="zh-CN" altLang="en-US" sz="6600" b="1" dirty="0">
              <a:solidFill>
                <a:schemeClr val="bg1"/>
              </a:solidFill>
              <a:latin typeface="+mj-ea"/>
              <a:ea typeface="+mj-ea"/>
            </a:endParaRPr>
          </a:p>
        </p:txBody>
      </p:sp>
      <p:sp>
        <p:nvSpPr>
          <p:cNvPr id="21" name="矩形 20"/>
          <p:cNvSpPr/>
          <p:nvPr/>
        </p:nvSpPr>
        <p:spPr>
          <a:xfrm>
            <a:off x="3059832" y="2063919"/>
            <a:ext cx="3888432" cy="565604"/>
          </a:xfrm>
          <a:prstGeom prst="rect">
            <a:avLst/>
          </a:prstGeom>
        </p:spPr>
        <p:txBody>
          <a:bodyPr wrap="square">
            <a:spAutoFit/>
          </a:bodyPr>
          <a:lstStyle/>
          <a:p>
            <a:pPr fontAlgn="base">
              <a:lnSpc>
                <a:spcPct val="120000"/>
              </a:lnSpc>
            </a:pPr>
            <a:r>
              <a:rPr lang="en-US" altLang="zh-CN" sz="2800" b="1" dirty="0">
                <a:solidFill>
                  <a:schemeClr val="bg1"/>
                </a:solidFill>
                <a:latin typeface="微软雅黑" pitchFamily="34" charset="-122"/>
                <a:ea typeface="微软雅黑" pitchFamily="34" charset="-122"/>
                <a:sym typeface="Arial" pitchFamily="34" charset="0"/>
              </a:rPr>
              <a:t>Common issue</a:t>
            </a:r>
          </a:p>
        </p:txBody>
      </p:sp>
    </p:spTree>
    <p:extLst>
      <p:ext uri="{BB962C8B-B14F-4D97-AF65-F5344CB8AC3E}">
        <p14:creationId xmlns:p14="http://schemas.microsoft.com/office/powerpoint/2010/main" val="1622220788"/>
      </p:ext>
    </p:extLst>
  </p:cSld>
  <p:clrMapOvr>
    <a:masterClrMapping/>
  </p:clrMapOvr>
  <mc:AlternateContent xmlns:mc="http://schemas.openxmlformats.org/markup-compatibility/2006">
    <mc:Choice xmlns:p14="http://schemas.microsoft.com/office/powerpoint/2010/main" Requires="p14">
      <p:transition spd="slow" p14:dur="1600" advTm="20000">
        <p:blinds dir="vert"/>
      </p:transition>
    </mc:Choice>
    <mc:Fallback>
      <p:transition spd="slow" advTm="2000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wipe(down)">
                                          <p:cBhvr>
                                            <p:cTn id="7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wipe(down)">
                                          <p:cBhvr>
                                            <p:cTn id="7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1800" b="1" dirty="0" smtClean="0">
                <a:latin typeface="+mj-ea"/>
              </a:rPr>
              <a:t>Common issue</a:t>
            </a:r>
            <a:endParaRPr lang="zh-CN" altLang="en-US" sz="1200" b="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47" y="1062355"/>
            <a:ext cx="2328344" cy="1155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5205" y="3508204"/>
            <a:ext cx="2331583" cy="1151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组合 4"/>
          <p:cNvGrpSpPr/>
          <p:nvPr/>
        </p:nvGrpSpPr>
        <p:grpSpPr>
          <a:xfrm>
            <a:off x="3379108" y="1062355"/>
            <a:ext cx="5081324" cy="1155296"/>
            <a:chOff x="3347864" y="1152445"/>
            <a:chExt cx="4752528" cy="1080119"/>
          </a:xfrm>
        </p:grpSpPr>
        <p:sp>
          <p:nvSpPr>
            <p:cNvPr id="7" name="矩形 6"/>
            <p:cNvSpPr/>
            <p:nvPr/>
          </p:nvSpPr>
          <p:spPr>
            <a:xfrm>
              <a:off x="3347864" y="1152445"/>
              <a:ext cx="4752528" cy="267178"/>
            </a:xfrm>
            <a:prstGeom prst="rect">
              <a:avLst/>
            </a:prstGeom>
            <a:solidFill>
              <a:schemeClr val="accent1"/>
            </a:solidFill>
            <a:ln w="12700" cmpd="sng">
              <a:solidFill>
                <a:schemeClr val="accent1"/>
              </a:solidFill>
              <a:miter lim="800000"/>
              <a:headEnd/>
              <a:tailEnd/>
            </a:ln>
          </p:spPr>
          <p:txBody>
            <a:bodyPr anchor="ctr"/>
            <a:lstStyle/>
            <a:p>
              <a:pPr algn="ctr"/>
              <a:r>
                <a:rPr lang="en-US" altLang="zh-CN" sz="1400" b="1" dirty="0" smtClean="0">
                  <a:solidFill>
                    <a:schemeClr val="bg1"/>
                  </a:solidFill>
                  <a:latin typeface="微软雅黑" pitchFamily="34" charset="-122"/>
                  <a:ea typeface="微软雅黑" pitchFamily="34" charset="-122"/>
                  <a:sym typeface="Arial" pitchFamily="34" charset="0"/>
                </a:rPr>
                <a:t>Issue 1</a:t>
              </a:r>
              <a:endParaRPr lang="en-US" altLang="zh-CN" sz="1400" dirty="0">
                <a:solidFill>
                  <a:schemeClr val="bg1"/>
                </a:solidFill>
              </a:endParaRPr>
            </a:p>
          </p:txBody>
        </p:sp>
        <p:sp>
          <p:nvSpPr>
            <p:cNvPr id="8" name="矩形 7"/>
            <p:cNvSpPr/>
            <p:nvPr/>
          </p:nvSpPr>
          <p:spPr>
            <a:xfrm>
              <a:off x="3347864" y="1419622"/>
              <a:ext cx="4752528" cy="812942"/>
            </a:xfrm>
            <a:prstGeom prst="rect">
              <a:avLst/>
            </a:prstGeom>
            <a:solidFill>
              <a:schemeClr val="accent1">
                <a:alpha val="24000"/>
              </a:schemeClr>
            </a:solidFill>
            <a:ln w="12700" cmpd="sng">
              <a:solidFill>
                <a:schemeClr val="accent1"/>
              </a:solidFill>
              <a:miter lim="800000"/>
              <a:headEnd/>
              <a:tailEnd/>
            </a:ln>
          </p:spPr>
          <p:txBody>
            <a:bodyPr anchor="ctr"/>
            <a:lstStyle/>
            <a:p>
              <a:pPr algn="just"/>
              <a:r>
                <a:rPr lang="en-US" altLang="zh-CN" sz="1100" dirty="0" smtClean="0">
                  <a:solidFill>
                    <a:schemeClr val="tx1"/>
                  </a:solidFill>
                </a:rPr>
                <a:t>The bean id is not the default value, the default value </a:t>
              </a:r>
              <a:r>
                <a:rPr lang="en-US" altLang="zh-CN" sz="1100" dirty="0"/>
                <a:t>is </a:t>
              </a:r>
              <a:r>
                <a:rPr lang="en-US" altLang="zh-CN" sz="1100" dirty="0" smtClean="0"/>
                <a:t>themeSource </a:t>
              </a:r>
              <a:r>
                <a:rPr lang="en-US" altLang="zh-CN" sz="1100" dirty="0"/>
                <a:t>for </a:t>
              </a:r>
              <a:r>
                <a:rPr lang="en-US" altLang="zh-CN" sz="1100" dirty="0" smtClean="0"/>
                <a:t>ResourceBundleThemeSource</a:t>
              </a:r>
              <a:r>
                <a:rPr lang="en-US" altLang="zh-CN" sz="1100" dirty="0"/>
                <a:t>, </a:t>
              </a:r>
              <a:r>
                <a:rPr lang="en-US" altLang="zh-CN" sz="1100" dirty="0" smtClean="0"/>
                <a:t>themeResolver </a:t>
              </a:r>
              <a:r>
                <a:rPr lang="en-US" altLang="zh-CN" sz="1100" dirty="0"/>
                <a:t>for </a:t>
              </a:r>
              <a:r>
                <a:rPr lang="en-US" altLang="zh-CN" sz="1100" dirty="0" smtClean="0"/>
                <a:t>ThemeResolver</a:t>
              </a:r>
              <a:endParaRPr lang="en-US" altLang="zh-CN" sz="1100" dirty="0">
                <a:solidFill>
                  <a:schemeClr val="tx1"/>
                </a:solidFill>
              </a:endParaRPr>
            </a:p>
          </p:txBody>
        </p:sp>
      </p:grpSp>
      <p:grpSp>
        <p:nvGrpSpPr>
          <p:cNvPr id="9" name="组合 8"/>
          <p:cNvGrpSpPr/>
          <p:nvPr/>
        </p:nvGrpSpPr>
        <p:grpSpPr>
          <a:xfrm>
            <a:off x="3379108" y="2287040"/>
            <a:ext cx="5081324" cy="1155298"/>
            <a:chOff x="3347864" y="1152444"/>
            <a:chExt cx="4752528" cy="1080120"/>
          </a:xfrm>
        </p:grpSpPr>
        <p:sp>
          <p:nvSpPr>
            <p:cNvPr id="10" name="矩形 9"/>
            <p:cNvSpPr/>
            <p:nvPr/>
          </p:nvSpPr>
          <p:spPr>
            <a:xfrm>
              <a:off x="3347864" y="1152444"/>
              <a:ext cx="4752528" cy="267178"/>
            </a:xfrm>
            <a:prstGeom prst="rect">
              <a:avLst/>
            </a:prstGeom>
            <a:solidFill>
              <a:schemeClr val="accent1"/>
            </a:solidFill>
            <a:ln w="12700" cmpd="sng">
              <a:solidFill>
                <a:schemeClr val="accent1"/>
              </a:solidFill>
              <a:miter lim="800000"/>
              <a:headEnd/>
              <a:tailEnd/>
            </a:ln>
          </p:spPr>
          <p:txBody>
            <a:bodyPr anchor="ctr"/>
            <a:lstStyle/>
            <a:p>
              <a:pPr algn="ctr"/>
              <a:r>
                <a:rPr lang="en-US" altLang="zh-CN" sz="1400" b="1" dirty="0">
                  <a:solidFill>
                    <a:schemeClr val="bg1"/>
                  </a:solidFill>
                  <a:latin typeface="微软雅黑" pitchFamily="34" charset="-122"/>
                  <a:ea typeface="微软雅黑" pitchFamily="34" charset="-122"/>
                  <a:sym typeface="Arial" pitchFamily="34" charset="0"/>
                </a:rPr>
                <a:t>Issue </a:t>
              </a:r>
              <a:r>
                <a:rPr lang="en-US" altLang="zh-CN" sz="1400" b="1" dirty="0" smtClean="0">
                  <a:solidFill>
                    <a:schemeClr val="bg1"/>
                  </a:solidFill>
                  <a:latin typeface="微软雅黑" pitchFamily="34" charset="-122"/>
                  <a:ea typeface="微软雅黑" pitchFamily="34" charset="-122"/>
                  <a:sym typeface="Arial" pitchFamily="34" charset="0"/>
                </a:rPr>
                <a:t>2</a:t>
              </a:r>
              <a:endParaRPr lang="en-US" altLang="zh-CN" sz="1400" dirty="0">
                <a:solidFill>
                  <a:schemeClr val="bg1"/>
                </a:solidFill>
              </a:endParaRPr>
            </a:p>
          </p:txBody>
        </p:sp>
        <p:sp>
          <p:nvSpPr>
            <p:cNvPr id="11" name="矩形 10"/>
            <p:cNvSpPr/>
            <p:nvPr/>
          </p:nvSpPr>
          <p:spPr>
            <a:xfrm>
              <a:off x="3347864" y="1419622"/>
              <a:ext cx="4752528" cy="812942"/>
            </a:xfrm>
            <a:prstGeom prst="rect">
              <a:avLst/>
            </a:prstGeom>
            <a:solidFill>
              <a:schemeClr val="accent1">
                <a:alpha val="24000"/>
              </a:schemeClr>
            </a:solidFill>
            <a:ln w="12700" cmpd="sng">
              <a:solidFill>
                <a:schemeClr val="accent1"/>
              </a:solidFill>
              <a:miter lim="800000"/>
              <a:headEnd/>
              <a:tailEnd/>
            </a:ln>
          </p:spPr>
          <p:txBody>
            <a:bodyPr anchor="ctr"/>
            <a:lstStyle/>
            <a:p>
              <a:pPr algn="just"/>
              <a:r>
                <a:rPr lang="en-US" altLang="zh-CN" sz="1100" dirty="0" smtClean="0"/>
                <a:t>Because of the security of  SpringMVC, the CSS, JS etc. files can’t access by the request</a:t>
              </a:r>
            </a:p>
            <a:p>
              <a:pPr algn="just"/>
              <a:r>
                <a:rPr lang="en-US" altLang="zh-CN" sz="1100" dirty="0"/>
                <a:t>Solution1: we can add the </a:t>
              </a:r>
              <a:r>
                <a:rPr lang="en-US" altLang="zh-CN" sz="1100" dirty="0" smtClean="0"/>
                <a:t>except at web.xml</a:t>
              </a:r>
            </a:p>
            <a:p>
              <a:pPr algn="just"/>
              <a:r>
                <a:rPr lang="en-US" altLang="zh-CN" sz="1100" dirty="0" smtClean="0"/>
                <a:t>Solution2: we can add a filter at Spring’s configuration file </a:t>
              </a:r>
              <a:endParaRPr lang="zh-CN" altLang="en-US" sz="1100" dirty="0">
                <a:solidFill>
                  <a:schemeClr val="tx1"/>
                </a:solidFill>
              </a:endParaRPr>
            </a:p>
          </p:txBody>
        </p:sp>
      </p:grpSp>
      <p:grpSp>
        <p:nvGrpSpPr>
          <p:cNvPr id="12" name="组合 11"/>
          <p:cNvGrpSpPr/>
          <p:nvPr/>
        </p:nvGrpSpPr>
        <p:grpSpPr>
          <a:xfrm>
            <a:off x="3379108" y="3504684"/>
            <a:ext cx="5081324" cy="1155298"/>
            <a:chOff x="3347864" y="1152444"/>
            <a:chExt cx="4752528" cy="1080120"/>
          </a:xfrm>
        </p:grpSpPr>
        <p:sp>
          <p:nvSpPr>
            <p:cNvPr id="13" name="矩形 12"/>
            <p:cNvSpPr/>
            <p:nvPr/>
          </p:nvSpPr>
          <p:spPr>
            <a:xfrm>
              <a:off x="3347864" y="1152444"/>
              <a:ext cx="4752528" cy="267178"/>
            </a:xfrm>
            <a:prstGeom prst="rect">
              <a:avLst/>
            </a:prstGeom>
            <a:solidFill>
              <a:schemeClr val="accent1"/>
            </a:solidFill>
            <a:ln w="12700" cmpd="sng">
              <a:solidFill>
                <a:schemeClr val="accent1"/>
              </a:solidFill>
              <a:miter lim="800000"/>
              <a:headEnd/>
              <a:tailEnd/>
            </a:ln>
          </p:spPr>
          <p:txBody>
            <a:bodyPr anchor="ctr"/>
            <a:lstStyle/>
            <a:p>
              <a:pPr algn="ctr"/>
              <a:r>
                <a:rPr lang="en-US" altLang="zh-CN" sz="1400" b="1" dirty="0">
                  <a:solidFill>
                    <a:schemeClr val="bg1"/>
                  </a:solidFill>
                  <a:latin typeface="微软雅黑" pitchFamily="34" charset="-122"/>
                  <a:ea typeface="微软雅黑" pitchFamily="34" charset="-122"/>
                  <a:sym typeface="Arial" pitchFamily="34" charset="0"/>
                </a:rPr>
                <a:t>Issue </a:t>
              </a:r>
              <a:r>
                <a:rPr lang="en-US" altLang="zh-CN" sz="1400" b="1" dirty="0" smtClean="0">
                  <a:solidFill>
                    <a:schemeClr val="bg1"/>
                  </a:solidFill>
                  <a:latin typeface="微软雅黑" pitchFamily="34" charset="-122"/>
                  <a:ea typeface="微软雅黑" pitchFamily="34" charset="-122"/>
                  <a:sym typeface="Arial" pitchFamily="34" charset="0"/>
                </a:rPr>
                <a:t>3</a:t>
              </a:r>
              <a:endParaRPr lang="en-US" altLang="zh-CN" sz="1400" dirty="0">
                <a:solidFill>
                  <a:schemeClr val="bg1"/>
                </a:solidFill>
              </a:endParaRPr>
            </a:p>
          </p:txBody>
        </p:sp>
        <p:sp>
          <p:nvSpPr>
            <p:cNvPr id="14" name="矩形 13"/>
            <p:cNvSpPr/>
            <p:nvPr/>
          </p:nvSpPr>
          <p:spPr>
            <a:xfrm>
              <a:off x="3347864" y="1419622"/>
              <a:ext cx="4752528" cy="812942"/>
            </a:xfrm>
            <a:prstGeom prst="rect">
              <a:avLst/>
            </a:prstGeom>
            <a:solidFill>
              <a:schemeClr val="accent1">
                <a:alpha val="24000"/>
              </a:schemeClr>
            </a:solidFill>
            <a:ln w="12700" cmpd="sng">
              <a:solidFill>
                <a:schemeClr val="accent1"/>
              </a:solidFill>
              <a:miter lim="800000"/>
              <a:headEnd/>
              <a:tailEnd/>
            </a:ln>
          </p:spPr>
          <p:txBody>
            <a:bodyPr anchor="ctr"/>
            <a:lstStyle/>
            <a:p>
              <a:pPr algn="just"/>
              <a:r>
                <a:rPr lang="en-US" altLang="zh-CN" sz="1100" dirty="0" smtClean="0">
                  <a:solidFill>
                    <a:schemeClr val="tx1"/>
                  </a:solidFill>
                </a:rPr>
                <a:t>When we changed the type of the theme, and it’s not work, it’s maybe because of the style file is not at the same path according to the theme property file. </a:t>
              </a:r>
              <a:r>
                <a:rPr lang="en-US" altLang="zh-CN" sz="1100" dirty="0"/>
                <a:t>So we need to </a:t>
              </a:r>
              <a:r>
                <a:rPr lang="en-US" altLang="zh-CN" sz="1100" dirty="0" smtClean="0"/>
                <a:t>reconcile the path of the file with the value defined by the theme property. </a:t>
              </a:r>
              <a:endParaRPr lang="en-US" altLang="zh-CN" sz="1100" dirty="0">
                <a:solidFill>
                  <a:schemeClr val="tx1"/>
                </a:solidFill>
              </a:endParaRPr>
            </a:p>
          </p:txBody>
        </p:sp>
      </p:grpSp>
      <p:sp>
        <p:nvSpPr>
          <p:cNvPr id="17" name="TextBox 16"/>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grpSp>
        <p:nvGrpSpPr>
          <p:cNvPr id="18" name="组合 17"/>
          <p:cNvGrpSpPr/>
          <p:nvPr/>
        </p:nvGrpSpPr>
        <p:grpSpPr>
          <a:xfrm>
            <a:off x="835206" y="2283516"/>
            <a:ext cx="2331584" cy="1158822"/>
            <a:chOff x="835206" y="2283516"/>
            <a:chExt cx="2331584" cy="1158822"/>
          </a:xfrm>
        </p:grpSpPr>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35207" y="2616082"/>
              <a:ext cx="2331583" cy="826256"/>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206" y="2283516"/>
              <a:ext cx="2331583" cy="266700"/>
            </a:xfrm>
            <a:prstGeom prst="rect">
              <a:avLst/>
            </a:prstGeom>
          </p:spPr>
        </p:pic>
      </p:grpSp>
    </p:spTree>
    <p:extLst>
      <p:ext uri="{BB962C8B-B14F-4D97-AF65-F5344CB8AC3E}">
        <p14:creationId xmlns:p14="http://schemas.microsoft.com/office/powerpoint/2010/main" val="2220136663"/>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20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20000">
                                          <p:cBhvr additive="base">
                                            <p:cTn id="15" dur="500" fill="hold"/>
                                            <p:tgtEl>
                                              <p:spTgt spid="5"/>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anim calcmode="lin" valueType="num">
                                          <p:cBhvr>
                                            <p:cTn id="33" dur="500" fill="hold"/>
                                            <p:tgtEl>
                                              <p:spTgt spid="12"/>
                                            </p:tgtEl>
                                            <p:attrNameLst>
                                              <p:attrName>ppt_x</p:attrName>
                                            </p:attrNameLst>
                                          </p:cBhvr>
                                          <p:tavLst>
                                            <p:tav tm="0">
                                              <p:val>
                                                <p:strVal val="#ppt_x"/>
                                              </p:val>
                                            </p:tav>
                                            <p:tav tm="100000">
                                              <p:val>
                                                <p:strVal val="#ppt_x"/>
                                              </p:val>
                                            </p:tav>
                                          </p:tavLst>
                                        </p:anim>
                                        <p:anim calcmode="lin" valueType="num">
                                          <p:cBhvr>
                                            <p:cTn id="34" dur="500" fill="hold"/>
                                            <p:tgtEl>
                                              <p:spTgt spid="12"/>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anim calcmode="lin" valueType="num">
                                          <p:cBhvr>
                                            <p:cTn id="33" dur="500" fill="hold"/>
                                            <p:tgtEl>
                                              <p:spTgt spid="12"/>
                                            </p:tgtEl>
                                            <p:attrNameLst>
                                              <p:attrName>ppt_x</p:attrName>
                                            </p:attrNameLst>
                                          </p:cBhvr>
                                          <p:tavLst>
                                            <p:tav tm="0">
                                              <p:val>
                                                <p:strVal val="#ppt_x"/>
                                              </p:val>
                                            </p:tav>
                                            <p:tav tm="100000">
                                              <p:val>
                                                <p:strVal val="#ppt_x"/>
                                              </p:val>
                                            </p:tav>
                                          </p:tavLst>
                                        </p:anim>
                                        <p:anim calcmode="lin" valueType="num">
                                          <p:cBhvr>
                                            <p:cTn id="34" dur="500" fill="hold"/>
                                            <p:tgtEl>
                                              <p:spTgt spid="12"/>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059832" y="486119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模板下载：</a:t>
            </a:r>
            <a:r>
              <a:rPr kumimoji="0" lang="en-US" altLang="zh-CN" sz="100" b="0" i="0" u="none" strike="noStrike" kern="0" cap="none" spc="0" normalizeH="0" baseline="0" noProof="0" dirty="0">
                <a:ln>
                  <a:noFill/>
                </a:ln>
                <a:solidFill>
                  <a:schemeClr val="bg1">
                    <a:lumMod val="85000"/>
                  </a:schemeClr>
                </a:solidFill>
                <a:effectLst/>
                <a:uLnTx/>
                <a:uFillTx/>
              </a:rPr>
              <a:t>www.1ppt.com/moban/     </a:t>
            </a:r>
            <a:r>
              <a:rPr kumimoji="0" lang="zh-CN" altLang="en-US" sz="100" b="0" i="0" u="none" strike="noStrike" kern="0" cap="none" spc="0" normalizeH="0" baseline="0" noProof="0" dirty="0">
                <a:ln>
                  <a:noFill/>
                </a:ln>
                <a:solidFill>
                  <a:schemeClr val="bg1">
                    <a:lumMod val="85000"/>
                  </a:schemeClr>
                </a:solidFill>
                <a:effectLst/>
                <a:uLnTx/>
                <a:uFillTx/>
              </a:rPr>
              <a:t>行业</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节日</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www.1ppt.com/jieri/           PPT</a:t>
            </a:r>
            <a:r>
              <a:rPr kumimoji="0" lang="zh-CN" altLang="en-US" sz="100" b="0" i="0" u="none" strike="noStrike" kern="0" cap="none" spc="0" normalizeH="0" baseline="0" noProof="0" dirty="0">
                <a:ln>
                  <a:noFill/>
                </a:ln>
                <a:solidFill>
                  <a:schemeClr val="bg1">
                    <a:lumMod val="85000"/>
                  </a:schemeClr>
                </a:solidFill>
                <a:effectLst/>
                <a:uLnTx/>
                <a:uFillTx/>
              </a:rPr>
              <a:t>素材下载：</a:t>
            </a:r>
            <a:r>
              <a:rPr kumimoji="0" lang="en-US" altLang="zh-CN" sz="100" b="0" i="0" u="none" strike="noStrike" kern="0" cap="none" spc="0" normalizeH="0" baseline="0" noProof="0" dirty="0">
                <a:ln>
                  <a:noFill/>
                </a:ln>
                <a:solidFill>
                  <a:schemeClr val="bg1">
                    <a:lumMod val="8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背景图片：</a:t>
            </a:r>
            <a:r>
              <a:rPr kumimoji="0" lang="en-US" altLang="zh-CN" sz="100" b="0" i="0" u="none" strike="noStrike" kern="0" cap="none" spc="0" normalizeH="0" baseline="0" noProof="0" dirty="0">
                <a:ln>
                  <a:noFill/>
                </a:ln>
                <a:solidFill>
                  <a:schemeClr val="bg1">
                    <a:lumMod val="85000"/>
                  </a:schemeClr>
                </a:solidFill>
                <a:effectLst/>
                <a:uLnTx/>
                <a:uFillTx/>
              </a:rPr>
              <a:t>www.1ppt.com/beijing/      PPT</a:t>
            </a:r>
            <a:r>
              <a:rPr kumimoji="0" lang="zh-CN" altLang="en-US" sz="100" b="0" i="0" u="none" strike="noStrike" kern="0" cap="none" spc="0" normalizeH="0" baseline="0" noProof="0" dirty="0">
                <a:ln>
                  <a:noFill/>
                </a:ln>
                <a:solidFill>
                  <a:schemeClr val="bg1">
                    <a:lumMod val="85000"/>
                  </a:schemeClr>
                </a:solidFill>
                <a:effectLst/>
                <a:uLnTx/>
                <a:uFillTx/>
              </a:rPr>
              <a:t>图表下载：</a:t>
            </a:r>
            <a:r>
              <a:rPr kumimoji="0" lang="en-US" altLang="zh-CN" sz="100" b="0" i="0" u="none" strike="noStrike" kern="0" cap="none" spc="0" normalizeH="0" baseline="0" noProof="0" dirty="0">
                <a:ln>
                  <a:noFill/>
                </a:ln>
                <a:solidFill>
                  <a:schemeClr val="bg1">
                    <a:lumMod val="8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优秀</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下载：</a:t>
            </a:r>
            <a:r>
              <a:rPr kumimoji="0" lang="en-US" altLang="zh-CN" sz="100" b="0" i="0" u="none" strike="noStrike" kern="0" cap="none" spc="0" normalizeH="0" baseline="0" noProof="0" dirty="0">
                <a:ln>
                  <a:noFill/>
                </a:ln>
                <a:solidFill>
                  <a:schemeClr val="bg1">
                    <a:lumMod val="85000"/>
                  </a:schemeClr>
                </a:solidFill>
                <a:effectLst/>
                <a:uLnTx/>
                <a:uFillTx/>
              </a:rPr>
              <a:t>www.1ppt.com/xiazai/        PPT</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Word</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www.1ppt.com/word/              Excel</a:t>
            </a:r>
            <a:r>
              <a:rPr kumimoji="0" lang="zh-CN" altLang="en-US" sz="100" b="0" i="0" u="none" strike="noStrike" kern="0" cap="none" spc="0" normalizeH="0" baseline="0" noProof="0" dirty="0">
                <a:ln>
                  <a:noFill/>
                </a:ln>
                <a:solidFill>
                  <a:schemeClr val="bg1">
                    <a:lumMod val="85000"/>
                  </a:schemeClr>
                </a:solidFill>
                <a:effectLst/>
                <a:uLnTx/>
                <a:uFillTx/>
              </a:rPr>
              <a:t>教程：</a:t>
            </a:r>
            <a:r>
              <a:rPr kumimoji="0" lang="en-US" altLang="zh-CN" sz="100" b="0" i="0" u="none" strike="noStrike" kern="0" cap="none" spc="0" normalizeH="0" baseline="0" noProof="0" dirty="0">
                <a:ln>
                  <a:noFill/>
                </a:ln>
                <a:solidFill>
                  <a:schemeClr val="bg1">
                    <a:lumMod val="8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资料下载：</a:t>
            </a:r>
            <a:r>
              <a:rPr kumimoji="0" lang="en-US" altLang="zh-CN" sz="100" b="0" i="0" u="none" strike="noStrike" kern="0" cap="none" spc="0" normalizeH="0" baseline="0" noProof="0" dirty="0">
                <a:ln>
                  <a:noFill/>
                </a:ln>
                <a:solidFill>
                  <a:schemeClr val="bg1">
                    <a:lumMod val="85000"/>
                  </a:schemeClr>
                </a:solidFill>
                <a:effectLst/>
                <a:uLnTx/>
                <a:uFillTx/>
              </a:rPr>
              <a:t>www.1ppt.com/ziliao/                PPT</a:t>
            </a:r>
            <a:r>
              <a:rPr kumimoji="0" lang="zh-CN" altLang="en-US" sz="100" b="0" i="0" u="none" strike="noStrike" kern="0" cap="none" spc="0" normalizeH="0" baseline="0" noProof="0" dirty="0">
                <a:ln>
                  <a:noFill/>
                </a:ln>
                <a:solidFill>
                  <a:schemeClr val="bg1">
                    <a:lumMod val="85000"/>
                  </a:schemeClr>
                </a:solidFill>
                <a:effectLst/>
                <a:uLnTx/>
                <a:uFillTx/>
              </a:rPr>
              <a:t>课件下载：</a:t>
            </a:r>
            <a:r>
              <a:rPr kumimoji="0" lang="en-US" altLang="zh-CN" sz="100" b="0" i="0" u="none" strike="noStrike" kern="0" cap="none" spc="0" normalizeH="0" baseline="0" noProof="0" dirty="0">
                <a:ln>
                  <a:noFill/>
                </a:ln>
                <a:solidFill>
                  <a:schemeClr val="bg1">
                    <a:lumMod val="8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范文下载：</a:t>
            </a:r>
            <a:r>
              <a:rPr kumimoji="0" lang="en-US" altLang="zh-CN" sz="100" b="0" i="0" u="none" strike="noStrike" kern="0" cap="none" spc="0" normalizeH="0" baseline="0" noProof="0" dirty="0">
                <a:ln>
                  <a:noFill/>
                </a:ln>
                <a:solidFill>
                  <a:schemeClr val="bg1">
                    <a:lumMod val="85000"/>
                  </a:schemeClr>
                </a:solidFill>
                <a:effectLst/>
                <a:uLnTx/>
                <a:uFillTx/>
              </a:rPr>
              <a:t>www.1ppt.com/fanwen/             </a:t>
            </a:r>
            <a:r>
              <a:rPr kumimoji="0" lang="zh-CN" altLang="en-US" sz="100" b="0" i="0" u="none" strike="noStrike" kern="0" cap="none" spc="0" normalizeH="0" baseline="0" noProof="0" dirty="0">
                <a:ln>
                  <a:noFill/>
                </a:ln>
                <a:solidFill>
                  <a:schemeClr val="bg1">
                    <a:lumMod val="85000"/>
                  </a:schemeClr>
                </a:solidFill>
                <a:effectLst/>
                <a:uLnTx/>
                <a:uFillTx/>
              </a:rPr>
              <a:t>试卷下载：</a:t>
            </a:r>
            <a:r>
              <a:rPr kumimoji="0" lang="en-US" altLang="zh-CN" sz="100" b="0" i="0" u="none" strike="noStrike" kern="0" cap="none" spc="0" normalizeH="0" baseline="0" noProof="0" dirty="0">
                <a:ln>
                  <a:noFill/>
                </a:ln>
                <a:solidFill>
                  <a:schemeClr val="bg1">
                    <a:lumMod val="8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教案下载：</a:t>
            </a:r>
            <a:r>
              <a:rPr kumimoji="0" lang="en-US" altLang="zh-CN" sz="100" b="0" i="0" u="none" strike="noStrike" kern="0" cap="none" spc="0" normalizeH="0" baseline="0" noProof="0" dirty="0">
                <a:ln>
                  <a:noFill/>
                </a:ln>
                <a:solidFill>
                  <a:schemeClr val="bg1">
                    <a:lumMod val="85000"/>
                  </a:schemeClr>
                </a:solidFill>
                <a:effectLst/>
                <a:uLnTx/>
                <a:uFillTx/>
              </a:rPr>
              <a:t>www.1ppt.com/jiaoan/  </a:t>
            </a:r>
            <a:r>
              <a:rPr kumimoji="0" lang="en-US" altLang="zh-CN" sz="100" b="0" i="0" u="none" strike="noStrike" kern="0" cap="none" spc="0" normalizeH="0" baseline="0" noProof="0" dirty="0" smtClean="0">
                <a:ln>
                  <a:noFill/>
                </a:ln>
                <a:solidFill>
                  <a:schemeClr val="bg1">
                    <a:lumMod val="85000"/>
                  </a:schemeClr>
                </a:solidFill>
                <a:effectLst/>
                <a:uLnTx/>
                <a:uFillTx/>
              </a:rPr>
              <a:t>      PPT</a:t>
            </a:r>
            <a:r>
              <a:rPr kumimoji="0" lang="zh-CN" altLang="en-US" sz="100" b="0" i="0" u="none" strike="noStrike" kern="0" cap="none" spc="0" normalizeH="0" baseline="0" noProof="0" dirty="0" smtClean="0">
                <a:ln>
                  <a:noFill/>
                </a:ln>
                <a:solidFill>
                  <a:schemeClr val="bg1">
                    <a:lumMod val="85000"/>
                  </a:schemeClr>
                </a:solidFill>
                <a:effectLst/>
                <a:uLnTx/>
                <a:uFillTx/>
              </a:rPr>
              <a:t>论坛：</a:t>
            </a:r>
            <a:r>
              <a:rPr kumimoji="0" lang="en-US" altLang="zh-CN" sz="100" b="0" i="0" u="none" strike="noStrike" kern="0" cap="none" spc="0" normalizeH="0" baseline="0" noProof="0" dirty="0" smtClean="0">
                <a:ln>
                  <a:noFill/>
                </a:ln>
                <a:solidFill>
                  <a:schemeClr val="bg1">
                    <a:lumMod val="85000"/>
                  </a:schemeClr>
                </a:solidFill>
                <a:effectLst/>
                <a:uLnTx/>
                <a:uFillTx/>
              </a:rPr>
              <a:t>www.1ppt.cn</a:t>
            </a:r>
            <a:endParaRPr kumimoji="0" lang="en-US" altLang="zh-CN" sz="100" b="0" i="0" u="none" strike="noStrike" kern="0" cap="none" spc="0" normalizeH="0" baseline="0" noProof="0" dirty="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 </a:t>
            </a:r>
            <a:endParaRPr kumimoji="0" lang="zh-CN" altLang="en-US" sz="100" b="0" i="0" u="none" strike="noStrike" kern="0" cap="none" spc="0" normalizeH="0" baseline="0" noProof="0" dirty="0">
              <a:ln>
                <a:noFill/>
              </a:ln>
              <a:solidFill>
                <a:schemeClr val="bg1">
                  <a:lumMod val="85000"/>
                </a:schemeClr>
              </a:solidFill>
              <a:effectLst/>
              <a:uLnTx/>
              <a:uFillTx/>
            </a:endParaRPr>
          </a:p>
        </p:txBody>
      </p:sp>
      <p:sp>
        <p:nvSpPr>
          <p:cNvPr id="19" name="矩形 18"/>
          <p:cNvSpPr/>
          <p:nvPr/>
        </p:nvSpPr>
        <p:spPr>
          <a:xfrm>
            <a:off x="-29443" y="4752528"/>
            <a:ext cx="9173443" cy="4115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a:off x="1155796" y="2293595"/>
            <a:ext cx="0" cy="238964"/>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3208" y="4821191"/>
            <a:ext cx="789447" cy="253916"/>
          </a:xfrm>
          <a:prstGeom prst="rect">
            <a:avLst/>
          </a:prstGeom>
          <a:noFill/>
        </p:spPr>
        <p:txBody>
          <a:bodyPr wrap="none" lIns="68580" tIns="34290" rIns="68580" bIns="34290" rtlCol="0">
            <a:spAutoFit/>
          </a:bodyPr>
          <a:lstStyle/>
          <a:p>
            <a:r>
              <a:rPr lang="en-US" altLang="zh-CN" sz="1200" dirty="0">
                <a:solidFill>
                  <a:schemeClr val="bg1"/>
                </a:solidFill>
                <a:latin typeface="+mj-ea"/>
              </a:rPr>
              <a:t>Walker </a:t>
            </a:r>
            <a:r>
              <a:rPr lang="en-US" altLang="zh-CN" sz="1200" dirty="0" smtClean="0">
                <a:solidFill>
                  <a:schemeClr val="bg1"/>
                </a:solidFill>
                <a:latin typeface="+mj-ea"/>
              </a:rPr>
              <a:t>Ji</a:t>
            </a:r>
            <a:endParaRPr lang="zh-CN" altLang="en-US" sz="1200" dirty="0">
              <a:solidFill>
                <a:schemeClr val="bg1"/>
              </a:solidFill>
              <a:latin typeface="+mj-ea"/>
            </a:endParaRPr>
          </a:p>
        </p:txBody>
      </p:sp>
      <p:sp>
        <p:nvSpPr>
          <p:cNvPr id="7" name="矩形 6"/>
          <p:cNvSpPr/>
          <p:nvPr/>
        </p:nvSpPr>
        <p:spPr>
          <a:xfrm>
            <a:off x="5516365" y="1054753"/>
            <a:ext cx="257112" cy="504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16365" y="1054753"/>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5400000">
            <a:off x="6440277" y="2016327"/>
            <a:ext cx="2170282"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V="1">
            <a:off x="5516365" y="2720790"/>
            <a:ext cx="257112" cy="342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V="1">
            <a:off x="5516365" y="2977902"/>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700308" y="1642006"/>
            <a:ext cx="365452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en-US" altLang="zh-CN" sz="4800" dirty="0">
                <a:solidFill>
                  <a:schemeClr val="accent1">
                    <a:lumMod val="75000"/>
                  </a:schemeClr>
                </a:solidFill>
                <a:latin typeface="+mj-ea"/>
                <a:ea typeface="+mj-ea"/>
              </a:rPr>
              <a:t>THANK YOU</a:t>
            </a:r>
          </a:p>
        </p:txBody>
      </p:sp>
      <p:sp>
        <p:nvSpPr>
          <p:cNvPr id="24" name="TextBox 23"/>
          <p:cNvSpPr txBox="1"/>
          <p:nvPr/>
        </p:nvSpPr>
        <p:spPr>
          <a:xfrm>
            <a:off x="5777355" y="2372707"/>
            <a:ext cx="15231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en-US" altLang="zh-CN" sz="2000" dirty="0" smtClean="0">
                <a:solidFill>
                  <a:schemeClr val="accent1">
                    <a:lumMod val="75000"/>
                  </a:schemeClr>
                </a:solidFill>
                <a:latin typeface="+mj-ea"/>
                <a:ea typeface="+mj-ea"/>
              </a:rPr>
              <a:t>THANK YOU</a:t>
            </a:r>
            <a:endParaRPr lang="zh-CN" altLang="en-US" sz="2000" dirty="0">
              <a:solidFill>
                <a:schemeClr val="accent1">
                  <a:lumMod val="75000"/>
                </a:schemeClr>
              </a:solidFill>
              <a:latin typeface="+mj-ea"/>
              <a:ea typeface="+mj-ea"/>
            </a:endParaRPr>
          </a:p>
        </p:txBody>
      </p:sp>
    </p:spTree>
    <p:extLst>
      <p:ext uri="{BB962C8B-B14F-4D97-AF65-F5344CB8AC3E}">
        <p14:creationId xmlns:p14="http://schemas.microsoft.com/office/powerpoint/2010/main" val="304345118"/>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500"/>
                                        <p:tgtEl>
                                          <p:spTgt spid="1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childTnLst>
                          </p:cTn>
                        </p:par>
                        <p:par>
                          <p:cTn id="29" fill="hold">
                            <p:stCondLst>
                              <p:cond delay="3350"/>
                            </p:stCondLst>
                            <p:childTnLst>
                              <p:par>
                                <p:cTn id="30" presetID="12" presetClass="entr" presetSubtype="4" fill="hold" grpId="0" nodeType="afterEffect">
                                  <p:stCondLst>
                                    <p:cond delay="0"/>
                                  </p:stCondLst>
                                  <p:iterate type="lt">
                                    <p:tmPct val="10000"/>
                                  </p:iterate>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p:tgtEl>
                                          <p:spTgt spid="24"/>
                                        </p:tgtEl>
                                        <p:attrNameLst>
                                          <p:attrName>ppt_y</p:attrName>
                                        </p:attrNameLst>
                                      </p:cBhvr>
                                      <p:tavLst>
                                        <p:tav tm="0">
                                          <p:val>
                                            <p:strVal val="#ppt_y+#ppt_h*1.125000"/>
                                          </p:val>
                                        </p:tav>
                                        <p:tav tm="100000">
                                          <p:val>
                                            <p:strVal val="#ppt_y"/>
                                          </p:val>
                                        </p:tav>
                                      </p:tavLst>
                                    </p:anim>
                                    <p:animEffect transition="in" filter="wipe(up)">
                                      <p:cBhvr>
                                        <p:cTn id="33" dur="500"/>
                                        <p:tgtEl>
                                          <p:spTgt spid="24"/>
                                        </p:tgtEl>
                                      </p:cBhvr>
                                    </p:animEffect>
                                  </p:childTnLst>
                                </p:cTn>
                              </p:par>
                            </p:childTnLst>
                          </p:cTn>
                        </p:par>
                        <p:par>
                          <p:cTn id="34" fill="hold">
                            <p:stCondLst>
                              <p:cond delay="4200"/>
                            </p:stCondLst>
                            <p:childTnLst>
                              <p:par>
                                <p:cTn id="35" presetID="22" presetClass="entr" presetSubtype="4"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10" presetClass="entr" presetSubtype="0" fill="hold" nodeType="withEffect">
                                  <p:stCondLst>
                                    <p:cond delay="75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200"/>
                                        <p:tgtEl>
                                          <p:spTgt spid="37"/>
                                        </p:tgtEl>
                                      </p:cBhvr>
                                    </p:animEffect>
                                  </p:childTnLst>
                                </p:cTn>
                              </p:par>
                              <p:par>
                                <p:cTn id="41" presetID="53" presetClass="entr" presetSubtype="16" fill="hold" grpId="0" nodeType="withEffect">
                                  <p:stCondLst>
                                    <p:cond delay="0"/>
                                  </p:stCondLst>
                                  <p:iterate type="lt">
                                    <p:tmPct val="10000"/>
                                  </p:iterate>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Effect transition="in" filter="fade">
                                      <p:cBhvr>
                                        <p:cTn id="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6" grpId="0"/>
      <p:bldP spid="7" grpId="0" animBg="1"/>
      <p:bldP spid="8" grpId="0" animBg="1"/>
      <p:bldP spid="9" grpId="0" animBg="1"/>
      <p:bldP spid="10" grpId="0" animBg="1"/>
      <p:bldP spid="11" grpId="0" animBg="1"/>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49" y="-20097"/>
            <a:ext cx="5023699" cy="5185753"/>
          </a:xfrm>
          <a:prstGeom prst="rect">
            <a:avLst/>
          </a:prstGeom>
        </p:spPr>
      </p:pic>
      <p:sp>
        <p:nvSpPr>
          <p:cNvPr id="4" name="矩形 3" hidden="1"/>
          <p:cNvSpPr/>
          <p:nvPr/>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10790" y="-31155"/>
            <a:ext cx="5641730" cy="5216908"/>
          </a:xfrm>
          <a:custGeom>
            <a:avLst/>
            <a:gdLst>
              <a:gd name="connsiteX0" fmla="*/ 0 w 5436096"/>
              <a:gd name="connsiteY0" fmla="*/ 0 h 5142453"/>
              <a:gd name="connsiteX1" fmla="*/ 5436096 w 5436096"/>
              <a:gd name="connsiteY1" fmla="*/ 0 h 5142453"/>
              <a:gd name="connsiteX2" fmla="*/ 5436096 w 5436096"/>
              <a:gd name="connsiteY2" fmla="*/ 5142453 h 5142453"/>
              <a:gd name="connsiteX3" fmla="*/ 0 w 5436096"/>
              <a:gd name="connsiteY3" fmla="*/ 5142453 h 5142453"/>
              <a:gd name="connsiteX4" fmla="*/ 0 w 5436096"/>
              <a:gd name="connsiteY4" fmla="*/ 0 h 5142453"/>
              <a:gd name="connsiteX0" fmla="*/ 0 w 5436096"/>
              <a:gd name="connsiteY0" fmla="*/ 0 h 5152502"/>
              <a:gd name="connsiteX1" fmla="*/ 5436096 w 5436096"/>
              <a:gd name="connsiteY1" fmla="*/ 0 h 5152502"/>
              <a:gd name="connsiteX2" fmla="*/ 5436096 w 5436096"/>
              <a:gd name="connsiteY2" fmla="*/ 5142453 h 5152502"/>
              <a:gd name="connsiteX3" fmla="*/ 1808703 w 5436096"/>
              <a:gd name="connsiteY3" fmla="*/ 5152502 h 5152502"/>
              <a:gd name="connsiteX4" fmla="*/ 0 w 5436096"/>
              <a:gd name="connsiteY4" fmla="*/ 0 h 5152502"/>
              <a:gd name="connsiteX0" fmla="*/ 0 w 4823147"/>
              <a:gd name="connsiteY0" fmla="*/ 10049 h 5152502"/>
              <a:gd name="connsiteX1" fmla="*/ 4823147 w 4823147"/>
              <a:gd name="connsiteY1" fmla="*/ 0 h 5152502"/>
              <a:gd name="connsiteX2" fmla="*/ 4823147 w 4823147"/>
              <a:gd name="connsiteY2" fmla="*/ 5142453 h 5152502"/>
              <a:gd name="connsiteX3" fmla="*/ 1195754 w 4823147"/>
              <a:gd name="connsiteY3" fmla="*/ 5152502 h 5152502"/>
              <a:gd name="connsiteX4" fmla="*/ 0 w 4823147"/>
              <a:gd name="connsiteY4" fmla="*/ 10049 h 5152502"/>
              <a:gd name="connsiteX0" fmla="*/ 0 w 4578898"/>
              <a:gd name="connsiteY0" fmla="*/ 125 h 5152502"/>
              <a:gd name="connsiteX1" fmla="*/ 4578898 w 4578898"/>
              <a:gd name="connsiteY1" fmla="*/ 0 h 5152502"/>
              <a:gd name="connsiteX2" fmla="*/ 4578898 w 4578898"/>
              <a:gd name="connsiteY2" fmla="*/ 5142453 h 5152502"/>
              <a:gd name="connsiteX3" fmla="*/ 951505 w 4578898"/>
              <a:gd name="connsiteY3" fmla="*/ 5152502 h 5152502"/>
              <a:gd name="connsiteX4" fmla="*/ 0 w 4578898"/>
              <a:gd name="connsiteY4" fmla="*/ 125 h 5152502"/>
              <a:gd name="connsiteX0" fmla="*/ 0 w 4663122"/>
              <a:gd name="connsiteY0" fmla="*/ 10050 h 5152502"/>
              <a:gd name="connsiteX1" fmla="*/ 4663122 w 4663122"/>
              <a:gd name="connsiteY1" fmla="*/ 0 h 5152502"/>
              <a:gd name="connsiteX2" fmla="*/ 4663122 w 4663122"/>
              <a:gd name="connsiteY2" fmla="*/ 5142453 h 5152502"/>
              <a:gd name="connsiteX3" fmla="*/ 1035729 w 4663122"/>
              <a:gd name="connsiteY3" fmla="*/ 5152502 h 5152502"/>
              <a:gd name="connsiteX4" fmla="*/ 0 w 4663122"/>
              <a:gd name="connsiteY4" fmla="*/ 10050 h 5152502"/>
              <a:gd name="connsiteX0" fmla="*/ 0 w 4663122"/>
              <a:gd name="connsiteY0" fmla="*/ 10050 h 5152502"/>
              <a:gd name="connsiteX1" fmla="*/ 4663122 w 4663122"/>
              <a:gd name="connsiteY1" fmla="*/ 0 h 5152502"/>
              <a:gd name="connsiteX2" fmla="*/ 4663122 w 4663122"/>
              <a:gd name="connsiteY2" fmla="*/ 5142453 h 5152502"/>
              <a:gd name="connsiteX3" fmla="*/ 1002507 w 4663122"/>
              <a:gd name="connsiteY3" fmla="*/ 5152502 h 5152502"/>
              <a:gd name="connsiteX4" fmla="*/ 0 w 4663122"/>
              <a:gd name="connsiteY4" fmla="*/ 10050 h 5152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3122" h="5152502">
                <a:moveTo>
                  <a:pt x="0" y="10050"/>
                </a:moveTo>
                <a:lnTo>
                  <a:pt x="4663122" y="0"/>
                </a:lnTo>
                <a:lnTo>
                  <a:pt x="4663122" y="5142453"/>
                </a:lnTo>
                <a:lnTo>
                  <a:pt x="1002507" y="5152502"/>
                </a:lnTo>
                <a:lnTo>
                  <a:pt x="0" y="10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60040" y="195486"/>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5190" y="342518"/>
            <a:ext cx="290264" cy="2902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66CCFF"/>
                  </a:gs>
                  <a:gs pos="52000">
                    <a:schemeClr val="bg1"/>
                  </a:gs>
                  <a:gs pos="100000">
                    <a:srgbClr val="0070C0"/>
                  </a:gs>
                </a:gsLst>
                <a:lin ang="0" scaled="1"/>
              </a:gradFill>
            </a:endParaRPr>
          </a:p>
        </p:txBody>
      </p:sp>
      <p:sp>
        <p:nvSpPr>
          <p:cNvPr id="10" name="标题 1"/>
          <p:cNvSpPr txBox="1">
            <a:spLocks/>
          </p:cNvSpPr>
          <p:nvPr/>
        </p:nvSpPr>
        <p:spPr>
          <a:xfrm>
            <a:off x="1115616" y="205978"/>
            <a:ext cx="8229600" cy="565572"/>
          </a:xfrm>
          <a:prstGeom prst="rect">
            <a:avLst/>
          </a:prstGeom>
        </p:spPr>
        <p:txBody>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r>
              <a:rPr lang="en-US" altLang="zh-CN" sz="2000" b="1" dirty="0" smtClean="0">
                <a:solidFill>
                  <a:schemeClr val="bg1"/>
                </a:solidFill>
              </a:rPr>
              <a:t>outline</a:t>
            </a:r>
            <a:endParaRPr lang="zh-CN" altLang="en-US" sz="1400" b="1" dirty="0">
              <a:solidFill>
                <a:schemeClr val="bg1"/>
              </a:solidFill>
            </a:endParaRPr>
          </a:p>
        </p:txBody>
      </p:sp>
      <p:sp>
        <p:nvSpPr>
          <p:cNvPr id="11" name="Rectangle 22"/>
          <p:cNvSpPr>
            <a:spLocks noChangeArrowheads="1"/>
          </p:cNvSpPr>
          <p:nvPr/>
        </p:nvSpPr>
        <p:spPr bwMode="auto">
          <a:xfrm>
            <a:off x="5133903" y="1788952"/>
            <a:ext cx="3852453" cy="42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fontAlgn="base">
              <a:lnSpc>
                <a:spcPct val="120000"/>
              </a:lnSpc>
            </a:pPr>
            <a:r>
              <a:rPr lang="en-US" altLang="zh-CN" sz="2000" b="1" dirty="0" smtClean="0">
                <a:solidFill>
                  <a:schemeClr val="bg1"/>
                </a:solidFill>
                <a:latin typeface="微软雅黑" pitchFamily="34" charset="-122"/>
                <a:ea typeface="微软雅黑" pitchFamily="34" charset="-122"/>
              </a:rPr>
              <a:t>Why we use i18n</a:t>
            </a:r>
            <a:endParaRPr lang="zh-CN" altLang="en-US" sz="2000" b="1" dirty="0">
              <a:solidFill>
                <a:schemeClr val="bg1"/>
              </a:solidFill>
              <a:latin typeface="微软雅黑" pitchFamily="34" charset="-122"/>
              <a:ea typeface="微软雅黑" pitchFamily="34" charset="-122"/>
            </a:endParaRPr>
          </a:p>
        </p:txBody>
      </p:sp>
      <p:sp>
        <p:nvSpPr>
          <p:cNvPr id="12" name="WordArt 20"/>
          <p:cNvSpPr>
            <a:spLocks noChangeArrowheads="1" noChangeShapeType="1" noTextEdit="1"/>
          </p:cNvSpPr>
          <p:nvPr/>
        </p:nvSpPr>
        <p:spPr bwMode="auto">
          <a:xfrm>
            <a:off x="4499992" y="1094307"/>
            <a:ext cx="224335"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pPr algn="l"/>
            <a:r>
              <a:rPr lang="en-US" altLang="zh-CN" sz="3400" b="1" dirty="0">
                <a:solidFill>
                  <a:schemeClr val="bg1"/>
                </a:solidFill>
                <a:latin typeface="微软雅黑" pitchFamily="34" charset="-122"/>
                <a:ea typeface="微软雅黑" pitchFamily="34" charset="-122"/>
                <a:cs typeface="Arial"/>
              </a:rPr>
              <a:t>1</a:t>
            </a:r>
            <a:endParaRPr lang="zh-CN" altLang="en-US" sz="3400" b="1" dirty="0">
              <a:solidFill>
                <a:schemeClr val="bg1"/>
              </a:solidFill>
              <a:latin typeface="微软雅黑" pitchFamily="34" charset="-122"/>
              <a:ea typeface="微软雅黑" pitchFamily="34" charset="-122"/>
              <a:cs typeface="Arial"/>
            </a:endParaRPr>
          </a:p>
        </p:txBody>
      </p:sp>
      <p:sp>
        <p:nvSpPr>
          <p:cNvPr id="13" name="Rectangle 22"/>
          <p:cNvSpPr>
            <a:spLocks noChangeArrowheads="1"/>
          </p:cNvSpPr>
          <p:nvPr/>
        </p:nvSpPr>
        <p:spPr bwMode="auto">
          <a:xfrm>
            <a:off x="4948662" y="1028223"/>
            <a:ext cx="3647510" cy="42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algn="l" eaLnBrk="1" fontAlgn="base" hangingPunct="1">
              <a:lnSpc>
                <a:spcPct val="120000"/>
              </a:lnSpc>
            </a:pPr>
            <a:r>
              <a:rPr lang="en-US" altLang="zh-CN" sz="2000" b="1" dirty="0" smtClean="0">
                <a:solidFill>
                  <a:schemeClr val="bg1"/>
                </a:solidFill>
                <a:latin typeface="微软雅黑" pitchFamily="34" charset="-122"/>
                <a:ea typeface="微软雅黑" pitchFamily="34" charset="-122"/>
                <a:sym typeface="Arial" pitchFamily="34" charset="0"/>
              </a:rPr>
              <a:t>What is i18n</a:t>
            </a:r>
            <a:endParaRPr lang="zh-CN" altLang="en-US" sz="1400" b="1" dirty="0">
              <a:solidFill>
                <a:schemeClr val="bg1"/>
              </a:solidFill>
              <a:latin typeface="微软雅黑" pitchFamily="34" charset="-122"/>
              <a:ea typeface="微软雅黑" pitchFamily="34" charset="-122"/>
              <a:sym typeface="Arial" pitchFamily="34" charset="0"/>
            </a:endParaRPr>
          </a:p>
        </p:txBody>
      </p:sp>
      <p:sp>
        <p:nvSpPr>
          <p:cNvPr id="14" name="WordArt 20"/>
          <p:cNvSpPr>
            <a:spLocks noChangeArrowheads="1" noChangeShapeType="1" noTextEdit="1"/>
          </p:cNvSpPr>
          <p:nvPr/>
        </p:nvSpPr>
        <p:spPr bwMode="auto">
          <a:xfrm>
            <a:off x="4685233" y="1901426"/>
            <a:ext cx="299113"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pPr algn="r"/>
            <a:r>
              <a:rPr lang="en-US" altLang="zh-CN" sz="3400" b="1" dirty="0">
                <a:solidFill>
                  <a:schemeClr val="bg1"/>
                </a:solidFill>
                <a:latin typeface="微软雅黑" pitchFamily="34" charset="-122"/>
                <a:ea typeface="微软雅黑" pitchFamily="34" charset="-122"/>
                <a:cs typeface="Arial"/>
              </a:rPr>
              <a:t>2</a:t>
            </a:r>
            <a:endParaRPr lang="zh-CN" altLang="en-US" sz="3400" b="1" dirty="0">
              <a:solidFill>
                <a:schemeClr val="bg1"/>
              </a:solidFill>
              <a:latin typeface="微软雅黑" pitchFamily="34" charset="-122"/>
              <a:ea typeface="微软雅黑" pitchFamily="34" charset="-122"/>
              <a:cs typeface="Arial"/>
            </a:endParaRPr>
          </a:p>
        </p:txBody>
      </p:sp>
      <p:sp>
        <p:nvSpPr>
          <p:cNvPr id="15" name="WordArt 20"/>
          <p:cNvSpPr>
            <a:spLocks noChangeArrowheads="1" noChangeShapeType="1" noTextEdit="1"/>
          </p:cNvSpPr>
          <p:nvPr/>
        </p:nvSpPr>
        <p:spPr bwMode="auto">
          <a:xfrm>
            <a:off x="5094350" y="3485602"/>
            <a:ext cx="299113"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r>
              <a:rPr lang="en-US" altLang="zh-CN" sz="3400" b="1" dirty="0" smtClean="0">
                <a:solidFill>
                  <a:schemeClr val="bg1"/>
                </a:solidFill>
                <a:latin typeface="微软雅黑" pitchFamily="34" charset="-122"/>
                <a:ea typeface="微软雅黑" pitchFamily="34" charset="-122"/>
                <a:cs typeface="Arial"/>
              </a:rPr>
              <a:t>4</a:t>
            </a:r>
            <a:endParaRPr lang="zh-CN" altLang="en-US" sz="3400" b="1" dirty="0">
              <a:solidFill>
                <a:schemeClr val="bg1"/>
              </a:solidFill>
              <a:latin typeface="微软雅黑" pitchFamily="34" charset="-122"/>
              <a:ea typeface="微软雅黑" pitchFamily="34" charset="-122"/>
              <a:cs typeface="Arial"/>
            </a:endParaRPr>
          </a:p>
        </p:txBody>
      </p:sp>
      <p:sp>
        <p:nvSpPr>
          <p:cNvPr id="16" name="Rectangle 22"/>
          <p:cNvSpPr>
            <a:spLocks noChangeArrowheads="1"/>
          </p:cNvSpPr>
          <p:nvPr/>
        </p:nvSpPr>
        <p:spPr bwMode="auto">
          <a:xfrm>
            <a:off x="5453751" y="2575464"/>
            <a:ext cx="2916349" cy="82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87644" tIns="43822" rIns="87644" bIns="43822">
            <a:spAutoFit/>
          </a:bodyPr>
          <a:lstStyle/>
          <a:p>
            <a:pPr algn="l" eaLnBrk="1" fontAlgn="base" hangingPunct="1">
              <a:lnSpc>
                <a:spcPct val="120000"/>
              </a:lnSpc>
            </a:pPr>
            <a:r>
              <a:rPr lang="en-US" altLang="zh-CN" sz="2000" b="1" dirty="0" smtClean="0">
                <a:solidFill>
                  <a:schemeClr val="bg1"/>
                </a:solidFill>
                <a:latin typeface="微软雅黑" pitchFamily="34" charset="-122"/>
                <a:ea typeface="微软雅黑" pitchFamily="34" charset="-122"/>
                <a:sym typeface="Arial" pitchFamily="34" charset="0"/>
              </a:rPr>
              <a:t>Use i18n with Spring framework</a:t>
            </a:r>
            <a:endParaRPr lang="zh-CN" altLang="en-US" sz="2000" dirty="0">
              <a:solidFill>
                <a:schemeClr val="bg1"/>
              </a:solidFill>
              <a:latin typeface="微软雅黑" pitchFamily="34" charset="-122"/>
              <a:ea typeface="微软雅黑" pitchFamily="34" charset="-122"/>
            </a:endParaRPr>
          </a:p>
        </p:txBody>
      </p:sp>
      <p:sp>
        <p:nvSpPr>
          <p:cNvPr id="17" name="Rectangle 22"/>
          <p:cNvSpPr>
            <a:spLocks noChangeArrowheads="1"/>
          </p:cNvSpPr>
          <p:nvPr/>
        </p:nvSpPr>
        <p:spPr bwMode="auto">
          <a:xfrm>
            <a:off x="5609487" y="3332479"/>
            <a:ext cx="2916349" cy="67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87644" tIns="43822" rIns="87644" bIns="43822">
            <a:spAutoFit/>
          </a:bodyPr>
          <a:lstStyle/>
          <a:p>
            <a:pPr algn="l" eaLnBrk="1" fontAlgn="base" hangingPunct="1">
              <a:lnSpc>
                <a:spcPct val="120000"/>
              </a:lnSpc>
            </a:pPr>
            <a:r>
              <a:rPr lang="en-US" altLang="zh-CN" sz="2000" b="1" dirty="0" smtClean="0">
                <a:solidFill>
                  <a:schemeClr val="bg1"/>
                </a:solidFill>
                <a:latin typeface="微软雅黑" pitchFamily="34" charset="-122"/>
                <a:ea typeface="微软雅黑" pitchFamily="34" charset="-122"/>
                <a:sym typeface="Arial" pitchFamily="34" charset="0"/>
              </a:rPr>
              <a:t>Common issue</a:t>
            </a:r>
          </a:p>
          <a:p>
            <a:pPr algn="l" eaLnBrk="1" fontAlgn="base" hangingPunct="1">
              <a:lnSpc>
                <a:spcPct val="120000"/>
              </a:lnSpc>
            </a:pPr>
            <a:r>
              <a:rPr lang="en-US" altLang="zh-CN" sz="1200" dirty="0" smtClean="0">
                <a:solidFill>
                  <a:schemeClr val="bg1"/>
                </a:solidFill>
                <a:latin typeface="微软雅黑" pitchFamily="34" charset="-122"/>
                <a:ea typeface="微软雅黑" pitchFamily="34" charset="-122"/>
              </a:rPr>
              <a:t>Common issue and solution</a:t>
            </a:r>
            <a:endParaRPr lang="zh-CN" altLang="en-US" sz="1200" dirty="0">
              <a:solidFill>
                <a:schemeClr val="bg1"/>
              </a:solidFill>
              <a:latin typeface="微软雅黑" pitchFamily="34" charset="-122"/>
              <a:ea typeface="微软雅黑" pitchFamily="34" charset="-122"/>
            </a:endParaRPr>
          </a:p>
        </p:txBody>
      </p:sp>
      <p:sp>
        <p:nvSpPr>
          <p:cNvPr id="18" name="WordArt 20"/>
          <p:cNvSpPr>
            <a:spLocks noChangeArrowheads="1" noChangeShapeType="1" noTextEdit="1"/>
          </p:cNvSpPr>
          <p:nvPr/>
        </p:nvSpPr>
        <p:spPr bwMode="auto">
          <a:xfrm>
            <a:off x="4913716" y="2684407"/>
            <a:ext cx="299113"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r>
              <a:rPr lang="en-US" altLang="zh-CN" sz="3400" b="1" dirty="0">
                <a:solidFill>
                  <a:schemeClr val="bg1"/>
                </a:solidFill>
                <a:latin typeface="微软雅黑" pitchFamily="34" charset="-122"/>
                <a:ea typeface="微软雅黑" pitchFamily="34" charset="-122"/>
                <a:cs typeface="Arial"/>
              </a:rPr>
              <a:t>3</a:t>
            </a:r>
            <a:endParaRPr lang="zh-CN" altLang="en-US" sz="3400" b="1" dirty="0">
              <a:solidFill>
                <a:schemeClr val="bg1"/>
              </a:solidFill>
              <a:latin typeface="微软雅黑" pitchFamily="34" charset="-122"/>
              <a:ea typeface="微软雅黑" pitchFamily="34" charset="-122"/>
              <a:cs typeface="Arial"/>
            </a:endParaRPr>
          </a:p>
        </p:txBody>
      </p:sp>
      <p:pic>
        <p:nvPicPr>
          <p:cNvPr id="20" name="1" descr="D:\360data\重要数据\桌面\666666666.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1" name="2" descr="D:\360data\重要数据\桌面\555555555.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2" name="3" descr="D:\360data\重要数据\桌面\4444444444.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3" name="4" descr="D:\360data\重要数据\桌面\333333333333.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4" name="5" descr="D:\360data\重要数据\桌面\222222.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5" name="6" descr="D:\360data\重要数据\桌面\11111111.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sp>
        <p:nvSpPr>
          <p:cNvPr id="26" name="矩形 25"/>
          <p:cNvSpPr/>
          <p:nvPr/>
        </p:nvSpPr>
        <p:spPr>
          <a:xfrm>
            <a:off x="854879" y="2063739"/>
            <a:ext cx="2195422" cy="904863"/>
          </a:xfrm>
          <a:prstGeom prst="rect">
            <a:avLst/>
          </a:prstGeom>
        </p:spPr>
        <p:txBody>
          <a:bodyPr wrap="square">
            <a:spAutoFit/>
          </a:bodyPr>
          <a:lstStyle/>
          <a:p>
            <a:pPr fontAlgn="base">
              <a:lnSpc>
                <a:spcPct val="120000"/>
              </a:lnSpc>
            </a:pPr>
            <a:r>
              <a:rPr lang="en-US" altLang="zh-CN" sz="4400" b="1" dirty="0">
                <a:solidFill>
                  <a:schemeClr val="bg1"/>
                </a:solidFill>
                <a:effectLst>
                  <a:outerShdw blurRad="50800" dist="50800" dir="5400000" algn="ctr" rotWithShape="0">
                    <a:schemeClr val="tx1">
                      <a:alpha val="42000"/>
                    </a:schemeClr>
                  </a:outerShdw>
                </a:effectLst>
                <a:latin typeface="微软雅黑" pitchFamily="34" charset="-122"/>
                <a:ea typeface="微软雅黑" pitchFamily="34" charset="-122"/>
                <a:sym typeface="Arial" pitchFamily="34" charset="0"/>
              </a:rPr>
              <a:t>outline</a:t>
            </a:r>
            <a:endParaRPr lang="zh-CN" altLang="en-US" sz="4400" b="1" dirty="0">
              <a:solidFill>
                <a:schemeClr val="bg1"/>
              </a:solidFill>
              <a:effectLst>
                <a:outerShdw blurRad="50800" dist="50800" dir="5400000" algn="ctr" rotWithShape="0">
                  <a:schemeClr val="tx1">
                    <a:alpha val="42000"/>
                  </a:schemeClr>
                </a:outerShdw>
              </a:effectLst>
              <a:latin typeface="微软雅黑" pitchFamily="34" charset="-122"/>
              <a:ea typeface="微软雅黑" pitchFamily="34" charset="-122"/>
              <a:sym typeface="Arial" pitchFamily="34" charset="0"/>
            </a:endParaRPr>
          </a:p>
        </p:txBody>
      </p:sp>
    </p:spTree>
    <p:extLst>
      <p:ext uri="{BB962C8B-B14F-4D97-AF65-F5344CB8AC3E}">
        <p14:creationId xmlns:p14="http://schemas.microsoft.com/office/powerpoint/2010/main" val="3589304253"/>
      </p:ext>
    </p:extLst>
  </p:cSld>
  <p:clrMapOvr>
    <a:masterClrMapping/>
  </p:clrMapOvr>
  <p:transition spd="slow" advTm="20000">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with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300" fill="hold"/>
                                        <p:tgtEl>
                                          <p:spTgt spid="7"/>
                                        </p:tgtEl>
                                        <p:attrNameLst>
                                          <p:attrName>ppt_w</p:attrName>
                                        </p:attrNameLst>
                                      </p:cBhvr>
                                      <p:tavLst>
                                        <p:tav tm="0">
                                          <p:val>
                                            <p:fltVal val="0"/>
                                          </p:val>
                                        </p:tav>
                                        <p:tav tm="100000">
                                          <p:val>
                                            <p:strVal val="#ppt_w"/>
                                          </p:val>
                                        </p:tav>
                                      </p:tavLst>
                                    </p:anim>
                                    <p:anim calcmode="lin" valueType="num">
                                      <p:cBhvr>
                                        <p:cTn id="17" dur="300" fill="hold"/>
                                        <p:tgtEl>
                                          <p:spTgt spid="7"/>
                                        </p:tgtEl>
                                        <p:attrNameLst>
                                          <p:attrName>ppt_h</p:attrName>
                                        </p:attrNameLst>
                                      </p:cBhvr>
                                      <p:tavLst>
                                        <p:tav tm="0">
                                          <p:val>
                                            <p:fltVal val="0"/>
                                          </p:val>
                                        </p:tav>
                                        <p:tav tm="100000">
                                          <p:val>
                                            <p:strVal val="#ppt_h"/>
                                          </p:val>
                                        </p:tav>
                                      </p:tavLst>
                                    </p:anim>
                                    <p:anim calcmode="lin" valueType="num">
                                      <p:cBhvr>
                                        <p:cTn id="18" dur="300" fill="hold"/>
                                        <p:tgtEl>
                                          <p:spTgt spid="7"/>
                                        </p:tgtEl>
                                        <p:attrNameLst>
                                          <p:attrName>style.rotation</p:attrName>
                                        </p:attrNameLst>
                                      </p:cBhvr>
                                      <p:tavLst>
                                        <p:tav tm="0">
                                          <p:val>
                                            <p:fltVal val="90"/>
                                          </p:val>
                                        </p:tav>
                                        <p:tav tm="100000">
                                          <p:val>
                                            <p:fltVal val="0"/>
                                          </p:val>
                                        </p:tav>
                                      </p:tavLst>
                                    </p:anim>
                                    <p:animEffect transition="in" filter="fade">
                                      <p:cBhvr>
                                        <p:cTn id="19" dur="300"/>
                                        <p:tgtEl>
                                          <p:spTgt spid="7"/>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300" fill="hold"/>
                                        <p:tgtEl>
                                          <p:spTgt spid="8"/>
                                        </p:tgtEl>
                                        <p:attrNameLst>
                                          <p:attrName>ppt_w</p:attrName>
                                        </p:attrNameLst>
                                      </p:cBhvr>
                                      <p:tavLst>
                                        <p:tav tm="0">
                                          <p:val>
                                            <p:fltVal val="0"/>
                                          </p:val>
                                        </p:tav>
                                        <p:tav tm="100000">
                                          <p:val>
                                            <p:strVal val="#ppt_w"/>
                                          </p:val>
                                        </p:tav>
                                      </p:tavLst>
                                    </p:anim>
                                    <p:anim calcmode="lin" valueType="num">
                                      <p:cBhvr>
                                        <p:cTn id="23" dur="300" fill="hold"/>
                                        <p:tgtEl>
                                          <p:spTgt spid="8"/>
                                        </p:tgtEl>
                                        <p:attrNameLst>
                                          <p:attrName>ppt_h</p:attrName>
                                        </p:attrNameLst>
                                      </p:cBhvr>
                                      <p:tavLst>
                                        <p:tav tm="0">
                                          <p:val>
                                            <p:fltVal val="0"/>
                                          </p:val>
                                        </p:tav>
                                        <p:tav tm="100000">
                                          <p:val>
                                            <p:strVal val="#ppt_h"/>
                                          </p:val>
                                        </p:tav>
                                      </p:tavLst>
                                    </p:anim>
                                    <p:anim calcmode="lin" valueType="num">
                                      <p:cBhvr>
                                        <p:cTn id="24" dur="300" fill="hold"/>
                                        <p:tgtEl>
                                          <p:spTgt spid="8"/>
                                        </p:tgtEl>
                                        <p:attrNameLst>
                                          <p:attrName>style.rotation</p:attrName>
                                        </p:attrNameLst>
                                      </p:cBhvr>
                                      <p:tavLst>
                                        <p:tav tm="0">
                                          <p:val>
                                            <p:fltVal val="90"/>
                                          </p:val>
                                        </p:tav>
                                        <p:tav tm="100000">
                                          <p:val>
                                            <p:fltVal val="0"/>
                                          </p:val>
                                        </p:tav>
                                      </p:tavLst>
                                    </p:anim>
                                    <p:animEffect transition="in" filter="fade">
                                      <p:cBhvr>
                                        <p:cTn id="25" dur="300"/>
                                        <p:tgtEl>
                                          <p:spTgt spid="8"/>
                                        </p:tgtEl>
                                      </p:cBhvr>
                                    </p:animEffect>
                                  </p:childTnLst>
                                </p:cTn>
                              </p:par>
                              <p:par>
                                <p:cTn id="26" presetID="41" presetClass="entr" presetSubtype="0" fill="hold" grpId="0" nodeType="withEffect">
                                  <p:stCondLst>
                                    <p:cond delay="700"/>
                                  </p:stCondLst>
                                  <p:iterate type="lt">
                                    <p:tmPct val="10000"/>
                                  </p:iterate>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9" dur="300" fill="hold"/>
                                        <p:tgtEl>
                                          <p:spTgt spid="10"/>
                                        </p:tgtEl>
                                        <p:attrNameLst>
                                          <p:attrName>ppt_y</p:attrName>
                                        </p:attrNameLst>
                                      </p:cBhvr>
                                      <p:tavLst>
                                        <p:tav tm="0">
                                          <p:val>
                                            <p:strVal val="#ppt_y"/>
                                          </p:val>
                                        </p:tav>
                                        <p:tav tm="100000">
                                          <p:val>
                                            <p:strVal val="#ppt_y"/>
                                          </p:val>
                                        </p:tav>
                                      </p:tavLst>
                                    </p:anim>
                                    <p:anim calcmode="lin" valueType="num">
                                      <p:cBhvr>
                                        <p:cTn id="30" dur="3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1" dur="3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300" tmFilter="0,0; .5, 1; 1, 1"/>
                                        <p:tgtEl>
                                          <p:spTgt spid="10"/>
                                        </p:tgtEl>
                                      </p:cBhvr>
                                    </p:animEffect>
                                  </p:childTnLst>
                                </p:cTn>
                              </p:par>
                              <p:par>
                                <p:cTn id="33" presetID="49" presetClass="entr" presetSubtype="0" decel="100000" fill="hold" grpId="0" nodeType="withEffect">
                                  <p:stCondLst>
                                    <p:cond delay="150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 calcmode="lin" valueType="num">
                                      <p:cBhvr>
                                        <p:cTn id="37" dur="500" fill="hold"/>
                                        <p:tgtEl>
                                          <p:spTgt spid="12"/>
                                        </p:tgtEl>
                                        <p:attrNameLst>
                                          <p:attrName>style.rotation</p:attrName>
                                        </p:attrNameLst>
                                      </p:cBhvr>
                                      <p:tavLst>
                                        <p:tav tm="0">
                                          <p:val>
                                            <p:fltVal val="360"/>
                                          </p:val>
                                        </p:tav>
                                        <p:tav tm="100000">
                                          <p:val>
                                            <p:fltVal val="0"/>
                                          </p:val>
                                        </p:tav>
                                      </p:tavLst>
                                    </p:anim>
                                    <p:animEffect>
                                      <p:cBhvr>
                                        <p:cTn id="38" dur="500"/>
                                        <p:tgtEl>
                                          <p:spTgt spid="12"/>
                                        </p:tgtEl>
                                      </p:cBhvr>
                                    </p:animEffect>
                                  </p:childTnLst>
                                </p:cTn>
                              </p:par>
                              <p:par>
                                <p:cTn id="39" presetID="42" presetClass="entr" presetSubtype="0" fill="hold" grpId="0" nodeType="withEffect">
                                  <p:stCondLst>
                                    <p:cond delay="2000"/>
                                  </p:stCondLst>
                                  <p:childTnLst>
                                    <p:set>
                                      <p:cBhvr>
                                        <p:cTn id="40" dur="1" fill="hold">
                                          <p:stCondLst>
                                            <p:cond delay="0"/>
                                          </p:stCondLst>
                                        </p:cTn>
                                        <p:tgtEl>
                                          <p:spTgt spid="13"/>
                                        </p:tgtEl>
                                        <p:attrNameLst>
                                          <p:attrName>style.visibility</p:attrName>
                                        </p:attrNameLst>
                                      </p:cBhvr>
                                      <p:to>
                                        <p:strVal val="visible"/>
                                      </p:to>
                                    </p:set>
                                    <p:animEffect>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par>
                                <p:cTn id="44" presetID="49" presetClass="entr" presetSubtype="0" decel="100000" fill="hold" grpId="0" nodeType="withEffect">
                                  <p:stCondLst>
                                    <p:cond delay="300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 calcmode="lin" valueType="num">
                                      <p:cBhvr>
                                        <p:cTn id="48" dur="500" fill="hold"/>
                                        <p:tgtEl>
                                          <p:spTgt spid="14"/>
                                        </p:tgtEl>
                                        <p:attrNameLst>
                                          <p:attrName>style.rotation</p:attrName>
                                        </p:attrNameLst>
                                      </p:cBhvr>
                                      <p:tavLst>
                                        <p:tav tm="0">
                                          <p:val>
                                            <p:fltVal val="360"/>
                                          </p:val>
                                        </p:tav>
                                        <p:tav tm="100000">
                                          <p:val>
                                            <p:fltVal val="0"/>
                                          </p:val>
                                        </p:tav>
                                      </p:tavLst>
                                    </p:anim>
                                    <p:animEffect>
                                      <p:cBhvr>
                                        <p:cTn id="49" dur="500"/>
                                        <p:tgtEl>
                                          <p:spTgt spid="14"/>
                                        </p:tgtEl>
                                      </p:cBhvr>
                                    </p:animEffect>
                                  </p:childTnLst>
                                </p:cTn>
                              </p:par>
                              <p:par>
                                <p:cTn id="50" presetID="42" presetClass="entr" presetSubtype="0" fill="hold" grpId="0" nodeType="withEffect">
                                  <p:stCondLst>
                                    <p:cond delay="3500"/>
                                  </p:stCondLst>
                                  <p:childTnLst>
                                    <p:set>
                                      <p:cBhvr>
                                        <p:cTn id="51" dur="1" fill="hold">
                                          <p:stCondLst>
                                            <p:cond delay="0"/>
                                          </p:stCondLst>
                                        </p:cTn>
                                        <p:tgtEl>
                                          <p:spTgt spid="11"/>
                                        </p:tgtEl>
                                        <p:attrNameLst>
                                          <p:attrName>style.visibility</p:attrName>
                                        </p:attrNameLst>
                                      </p:cBhvr>
                                      <p:to>
                                        <p:strVal val="visible"/>
                                      </p:to>
                                    </p:set>
                                    <p:animEffect>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9" presetClass="entr" presetSubtype="0" decel="100000" fill="hold" grpId="0" nodeType="withEffect">
                                  <p:stCondLst>
                                    <p:cond delay="45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 calcmode="lin" valueType="num">
                                      <p:cBhvr>
                                        <p:cTn id="59" dur="500" fill="hold"/>
                                        <p:tgtEl>
                                          <p:spTgt spid="18"/>
                                        </p:tgtEl>
                                        <p:attrNameLst>
                                          <p:attrName>style.rotation</p:attrName>
                                        </p:attrNameLst>
                                      </p:cBhvr>
                                      <p:tavLst>
                                        <p:tav tm="0">
                                          <p:val>
                                            <p:fltVal val="360"/>
                                          </p:val>
                                        </p:tav>
                                        <p:tav tm="100000">
                                          <p:val>
                                            <p:fltVal val="0"/>
                                          </p:val>
                                        </p:tav>
                                      </p:tavLst>
                                    </p:anim>
                                    <p:animEffect>
                                      <p:cBhvr>
                                        <p:cTn id="60" dur="500"/>
                                        <p:tgtEl>
                                          <p:spTgt spid="18"/>
                                        </p:tgtEl>
                                      </p:cBhvr>
                                    </p:animEffect>
                                  </p:childTnLst>
                                </p:cTn>
                              </p:par>
                              <p:par>
                                <p:cTn id="61" presetID="42" presetClass="entr" presetSubtype="0" fill="hold" grpId="0" nodeType="withEffect">
                                  <p:stCondLst>
                                    <p:cond delay="5000"/>
                                  </p:stCondLst>
                                  <p:childTnLst>
                                    <p:set>
                                      <p:cBhvr>
                                        <p:cTn id="62" dur="1" fill="hold">
                                          <p:stCondLst>
                                            <p:cond delay="0"/>
                                          </p:stCondLst>
                                        </p:cTn>
                                        <p:tgtEl>
                                          <p:spTgt spid="16"/>
                                        </p:tgtEl>
                                        <p:attrNameLst>
                                          <p:attrName>style.visibility</p:attrName>
                                        </p:attrNameLst>
                                      </p:cBhvr>
                                      <p:to>
                                        <p:strVal val="visible"/>
                                      </p:to>
                                    </p:set>
                                    <p:animEffect>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par>
                                <p:cTn id="66" presetID="49" presetClass="entr" presetSubtype="0" decel="100000" fill="hold" grpId="0" nodeType="withEffect">
                                  <p:stCondLst>
                                    <p:cond delay="60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 calcmode="lin" valueType="num">
                                      <p:cBhvr>
                                        <p:cTn id="70" dur="500" fill="hold"/>
                                        <p:tgtEl>
                                          <p:spTgt spid="15"/>
                                        </p:tgtEl>
                                        <p:attrNameLst>
                                          <p:attrName>style.rotation</p:attrName>
                                        </p:attrNameLst>
                                      </p:cBhvr>
                                      <p:tavLst>
                                        <p:tav tm="0">
                                          <p:val>
                                            <p:fltVal val="360"/>
                                          </p:val>
                                        </p:tav>
                                        <p:tav tm="100000">
                                          <p:val>
                                            <p:fltVal val="0"/>
                                          </p:val>
                                        </p:tav>
                                      </p:tavLst>
                                    </p:anim>
                                    <p:animEffect>
                                      <p:cBhvr>
                                        <p:cTn id="71" dur="500"/>
                                        <p:tgtEl>
                                          <p:spTgt spid="15"/>
                                        </p:tgtEl>
                                      </p:cBhvr>
                                    </p:animEffect>
                                  </p:childTnLst>
                                </p:cTn>
                              </p:par>
                              <p:par>
                                <p:cTn id="72" presetID="42" presetClass="entr" presetSubtype="0" fill="hold" grpId="0" nodeType="withEffect">
                                  <p:stCondLst>
                                    <p:cond delay="6500"/>
                                  </p:stCondLst>
                                  <p:childTnLst>
                                    <p:set>
                                      <p:cBhvr>
                                        <p:cTn id="73" dur="1" fill="hold">
                                          <p:stCondLst>
                                            <p:cond delay="0"/>
                                          </p:stCondLst>
                                        </p:cTn>
                                        <p:tgtEl>
                                          <p:spTgt spid="17"/>
                                        </p:tgtEl>
                                        <p:attrNameLst>
                                          <p:attrName>style.visibility</p:attrName>
                                        </p:attrNameLst>
                                      </p:cBhvr>
                                      <p:to>
                                        <p:strVal val="visible"/>
                                      </p:to>
                                    </p:set>
                                    <p:animEffect>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par>
                                <p:cTn id="77" presetID="10" presetClass="entr" presetSubtype="0" fill="hold" nodeType="withEffect">
                                  <p:stCondLst>
                                    <p:cond delay="100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nodeType="withEffect">
                                  <p:stCondLst>
                                    <p:cond delay="100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nodeType="withEffect">
                                  <p:stCondLst>
                                    <p:cond delay="100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nodeType="withEffect">
                                  <p:stCondLst>
                                    <p:cond delay="100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10" presetClass="entr" presetSubtype="0" fill="hold" nodeType="withEffect">
                                  <p:stCondLst>
                                    <p:cond delay="100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par>
                                <p:cTn id="92" presetID="10" presetClass="entr" presetSubtype="0" fill="hold" nodeType="withEffect">
                                  <p:stCondLst>
                                    <p:cond delay="100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500"/>
                                        <p:tgtEl>
                                          <p:spTgt spid="25"/>
                                        </p:tgtEl>
                                      </p:cBhvr>
                                    </p:animEffect>
                                  </p:childTnLst>
                                </p:cTn>
                              </p:par>
                              <p:par>
                                <p:cTn id="95" presetID="8" presetClass="emph" presetSubtype="0" repeatCount="3000" fill="hold" nodeType="withEffect">
                                  <p:stCondLst>
                                    <p:cond delay="1000"/>
                                  </p:stCondLst>
                                  <p:childTnLst>
                                    <p:animRot by="21600000">
                                      <p:cBhvr>
                                        <p:cTn id="96" dur="3000" fill="hold"/>
                                        <p:tgtEl>
                                          <p:spTgt spid="20"/>
                                        </p:tgtEl>
                                        <p:attrNameLst>
                                          <p:attrName>r</p:attrName>
                                        </p:attrNameLst>
                                      </p:cBhvr>
                                    </p:animRot>
                                  </p:childTnLst>
                                </p:cTn>
                              </p:par>
                              <p:par>
                                <p:cTn id="97" presetID="8" presetClass="emph" presetSubtype="0" repeatCount="3000" fill="hold" nodeType="withEffect">
                                  <p:stCondLst>
                                    <p:cond delay="1000"/>
                                  </p:stCondLst>
                                  <p:childTnLst>
                                    <p:animRot by="-64800000">
                                      <p:cBhvr>
                                        <p:cTn id="98" dur="3000" fill="hold"/>
                                        <p:tgtEl>
                                          <p:spTgt spid="21"/>
                                        </p:tgtEl>
                                        <p:attrNameLst>
                                          <p:attrName>r</p:attrName>
                                        </p:attrNameLst>
                                      </p:cBhvr>
                                    </p:animRot>
                                  </p:childTnLst>
                                </p:cTn>
                              </p:par>
                              <p:par>
                                <p:cTn id="99" presetID="8" presetClass="emph" presetSubtype="0" repeatCount="3000" fill="hold" nodeType="withEffect">
                                  <p:stCondLst>
                                    <p:cond delay="1000"/>
                                  </p:stCondLst>
                                  <p:childTnLst>
                                    <p:animRot by="43200000">
                                      <p:cBhvr>
                                        <p:cTn id="100" dur="3000" fill="hold"/>
                                        <p:tgtEl>
                                          <p:spTgt spid="22"/>
                                        </p:tgtEl>
                                        <p:attrNameLst>
                                          <p:attrName>r</p:attrName>
                                        </p:attrNameLst>
                                      </p:cBhvr>
                                    </p:animRot>
                                  </p:childTnLst>
                                </p:cTn>
                              </p:par>
                              <p:par>
                                <p:cTn id="101" presetID="8" presetClass="emph" presetSubtype="0" repeatCount="3000" fill="hold" nodeType="withEffect">
                                  <p:stCondLst>
                                    <p:cond delay="1000"/>
                                  </p:stCondLst>
                                  <p:childTnLst>
                                    <p:animRot by="-43200000">
                                      <p:cBhvr>
                                        <p:cTn id="102" dur="3000" fill="hold"/>
                                        <p:tgtEl>
                                          <p:spTgt spid="23"/>
                                        </p:tgtEl>
                                        <p:attrNameLst>
                                          <p:attrName>r</p:attrName>
                                        </p:attrNameLst>
                                      </p:cBhvr>
                                    </p:animRot>
                                  </p:childTnLst>
                                </p:cTn>
                              </p:par>
                              <p:par>
                                <p:cTn id="103" presetID="8" presetClass="emph" presetSubtype="0" repeatCount="3000" fill="hold" nodeType="withEffect">
                                  <p:stCondLst>
                                    <p:cond delay="1000"/>
                                  </p:stCondLst>
                                  <p:childTnLst>
                                    <p:animRot by="21600000">
                                      <p:cBhvr>
                                        <p:cTn id="104" dur="3000" fill="hold"/>
                                        <p:tgtEl>
                                          <p:spTgt spid="24"/>
                                        </p:tgtEl>
                                        <p:attrNameLst>
                                          <p:attrName>r</p:attrName>
                                        </p:attrNameLst>
                                      </p:cBhvr>
                                    </p:animRot>
                                  </p:childTnLst>
                                </p:cTn>
                              </p:par>
                              <p:par>
                                <p:cTn id="105" presetID="8" presetClass="emph" presetSubtype="0" repeatCount="3000" fill="hold" nodeType="withEffect">
                                  <p:stCondLst>
                                    <p:cond delay="1000"/>
                                  </p:stCondLst>
                                  <p:childTnLst>
                                    <p:animRot by="-21600000">
                                      <p:cBhvr>
                                        <p:cTn id="106" dur="3000" fill="hold"/>
                                        <p:tgtEl>
                                          <p:spTgt spid="25"/>
                                        </p:tgtEl>
                                        <p:attrNameLst>
                                          <p:attrName>r</p:attrName>
                                        </p:attrNameLst>
                                      </p:cBhvr>
                                    </p:animRot>
                                  </p:childTnLst>
                                </p:cTn>
                              </p:par>
                              <p:par>
                                <p:cTn id="107" presetID="10" presetClass="entr" presetSubtype="0" fill="hold" grpId="0" nodeType="withEffect">
                                  <p:stCondLst>
                                    <p:cond delay="150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1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p:bldP spid="11" grpId="0" bldLvl="0" autoUpdateAnimBg="0"/>
      <p:bldP spid="12" grpId="0"/>
      <p:bldP spid="13" grpId="0" bldLvl="0" autoUpdateAnimBg="0"/>
      <p:bldP spid="14" grpId="0"/>
      <p:bldP spid="15" grpId="0"/>
      <p:bldP spid="16" grpId="0" bldLvl="0" autoUpdateAnimBg="0"/>
      <p:bldP spid="17" grpId="0" bldLvl="0" autoUpdateAnimBg="0"/>
      <p:bldP spid="18"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884" y="2139640"/>
            <a:ext cx="3654152" cy="565604"/>
          </a:xfrm>
          <a:prstGeom prst="rect">
            <a:avLst/>
          </a:prstGeom>
        </p:spPr>
        <p:txBody>
          <a:bodyPr wrap="square">
            <a:spAutoFit/>
          </a:bodyPr>
          <a:lstStyle/>
          <a:p>
            <a:pPr fontAlgn="base">
              <a:lnSpc>
                <a:spcPct val="120000"/>
              </a:lnSpc>
            </a:pPr>
            <a:r>
              <a:rPr lang="en-US" altLang="zh-CN" sz="2800" b="1" dirty="0">
                <a:solidFill>
                  <a:schemeClr val="bg1"/>
                </a:solidFill>
                <a:latin typeface="微软雅黑" pitchFamily="34" charset="-122"/>
                <a:ea typeface="微软雅黑" pitchFamily="34" charset="-122"/>
                <a:sym typeface="Arial" pitchFamily="34" charset="0"/>
              </a:rPr>
              <a:t>What is i18n</a:t>
            </a:r>
          </a:p>
        </p:txBody>
      </p:sp>
      <p:sp>
        <p:nvSpPr>
          <p:cNvPr id="23" name="TextBox 22"/>
          <p:cNvSpPr txBox="1"/>
          <p:nvPr/>
        </p:nvSpPr>
        <p:spPr>
          <a:xfrm>
            <a:off x="3826136" y="1121940"/>
            <a:ext cx="1229824" cy="1107996"/>
          </a:xfrm>
          <a:prstGeom prst="rect">
            <a:avLst/>
          </a:prstGeom>
          <a:noFill/>
        </p:spPr>
        <p:txBody>
          <a:bodyPr wrap="none" rtlCol="0">
            <a:spAutoFit/>
          </a:bodyPr>
          <a:lstStyle/>
          <a:p>
            <a:r>
              <a:rPr lang="en-US" altLang="zh-CN" sz="6600" b="1" dirty="0" smtClean="0">
                <a:solidFill>
                  <a:schemeClr val="bg1"/>
                </a:solidFill>
                <a:latin typeface="+mj-ea"/>
                <a:ea typeface="+mj-ea"/>
              </a:rPr>
              <a:t>01</a:t>
            </a:r>
            <a:endParaRPr lang="zh-CN" altLang="en-US" sz="6600" b="1" dirty="0">
              <a:solidFill>
                <a:schemeClr val="bg1"/>
              </a:solidFill>
              <a:latin typeface="+mj-ea"/>
              <a:ea typeface="+mj-ea"/>
            </a:endParaRPr>
          </a:p>
        </p:txBody>
      </p:sp>
    </p:spTree>
    <p:extLst>
      <p:ext uri="{BB962C8B-B14F-4D97-AF65-F5344CB8AC3E}">
        <p14:creationId xmlns:p14="http://schemas.microsoft.com/office/powerpoint/2010/main" val="4147824018"/>
      </p:ext>
    </p:extLst>
  </p:cSld>
  <p:clrMapOvr>
    <a:masterClrMapping/>
  </p:clrMapOvr>
  <mc:AlternateContent xmlns:mc="http://schemas.openxmlformats.org/markup-compatibility/2006">
    <mc:Choice xmlns:p14="http://schemas.microsoft.com/office/powerpoint/2010/main" Requires="p14">
      <p:transition spd="slow" p14:dur="1600" advTm="20000">
        <p:blinds dir="vert"/>
      </p:transition>
    </mc:Choice>
    <mc:Fallback>
      <p:transition spd="slow" advTm="2000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b="1" dirty="0"/>
              <a:t>What is i18n</a:t>
            </a:r>
          </a:p>
        </p:txBody>
      </p:sp>
      <p:sp>
        <p:nvSpPr>
          <p:cNvPr id="10" name="矩形 9"/>
          <p:cNvSpPr/>
          <p:nvPr/>
        </p:nvSpPr>
        <p:spPr>
          <a:xfrm flipH="1">
            <a:off x="323528" y="1325692"/>
            <a:ext cx="8593956" cy="1253677"/>
          </a:xfrm>
          <a:prstGeom prst="rect">
            <a:avLst/>
          </a:prstGeom>
        </p:spPr>
        <p:txBody>
          <a:bodyPr wrap="none">
            <a:spAutoFit/>
          </a:bodyPr>
          <a:lstStyle/>
          <a:p>
            <a:pPr>
              <a:lnSpc>
                <a:spcPct val="130000"/>
              </a:lnSpc>
            </a:pPr>
            <a:r>
              <a:rPr lang="en-US" altLang="zh-CN" sz="2000" dirty="0">
                <a:solidFill>
                  <a:sysClr val="windowText" lastClr="000000"/>
                </a:solidFill>
                <a:latin typeface="微软雅黑" pitchFamily="34" charset="-122"/>
                <a:ea typeface="微软雅黑" pitchFamily="34" charset="-122"/>
              </a:rPr>
              <a:t>Internationalization (i18n) is the process of designing an application </a:t>
            </a:r>
            <a:endParaRPr lang="en-US" altLang="zh-CN" sz="2000" dirty="0" smtClean="0">
              <a:solidFill>
                <a:sysClr val="windowText" lastClr="000000"/>
              </a:solidFill>
              <a:latin typeface="微软雅黑" pitchFamily="34" charset="-122"/>
              <a:ea typeface="微软雅黑" pitchFamily="34" charset="-122"/>
            </a:endParaRPr>
          </a:p>
          <a:p>
            <a:pPr>
              <a:lnSpc>
                <a:spcPct val="130000"/>
              </a:lnSpc>
            </a:pPr>
            <a:r>
              <a:rPr lang="en-US" altLang="zh-CN" sz="2000" dirty="0" smtClean="0">
                <a:solidFill>
                  <a:sysClr val="windowText" lastClr="000000"/>
                </a:solidFill>
                <a:latin typeface="微软雅黑" pitchFamily="34" charset="-122"/>
                <a:ea typeface="微软雅黑" pitchFamily="34" charset="-122"/>
              </a:rPr>
              <a:t>so </a:t>
            </a:r>
            <a:r>
              <a:rPr lang="en-US" altLang="zh-CN" sz="2000" dirty="0">
                <a:solidFill>
                  <a:sysClr val="windowText" lastClr="000000"/>
                </a:solidFill>
                <a:latin typeface="微软雅黑" pitchFamily="34" charset="-122"/>
                <a:ea typeface="微软雅黑" pitchFamily="34" charset="-122"/>
              </a:rPr>
              <a:t>that it can be adapted to different languages and regions, </a:t>
            </a:r>
            <a:endParaRPr lang="en-US" altLang="zh-CN" sz="2000" dirty="0" smtClean="0">
              <a:solidFill>
                <a:sysClr val="windowText" lastClr="000000"/>
              </a:solidFill>
              <a:latin typeface="微软雅黑" pitchFamily="34" charset="-122"/>
              <a:ea typeface="微软雅黑" pitchFamily="34" charset="-122"/>
            </a:endParaRPr>
          </a:p>
          <a:p>
            <a:pPr>
              <a:lnSpc>
                <a:spcPct val="130000"/>
              </a:lnSpc>
            </a:pPr>
            <a:r>
              <a:rPr lang="en-US" altLang="zh-CN" sz="2000" dirty="0" smtClean="0">
                <a:solidFill>
                  <a:sysClr val="windowText" lastClr="000000"/>
                </a:solidFill>
                <a:latin typeface="微软雅黑" pitchFamily="34" charset="-122"/>
                <a:ea typeface="微软雅黑" pitchFamily="34" charset="-122"/>
              </a:rPr>
              <a:t>without </a:t>
            </a:r>
            <a:r>
              <a:rPr lang="en-US" altLang="zh-CN" sz="2000" dirty="0">
                <a:solidFill>
                  <a:sysClr val="windowText" lastClr="000000"/>
                </a:solidFill>
                <a:latin typeface="微软雅黑" pitchFamily="34" charset="-122"/>
                <a:ea typeface="微软雅黑" pitchFamily="34" charset="-122"/>
              </a:rPr>
              <a:t>requiring engineering changes.</a:t>
            </a:r>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93697757"/>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19218" y="2092882"/>
            <a:ext cx="3433732" cy="565604"/>
          </a:xfrm>
          <a:prstGeom prst="rect">
            <a:avLst/>
          </a:prstGeom>
        </p:spPr>
        <p:txBody>
          <a:bodyPr wrap="square">
            <a:spAutoFit/>
          </a:bodyPr>
          <a:lstStyle/>
          <a:p>
            <a:pPr fontAlgn="base">
              <a:lnSpc>
                <a:spcPct val="120000"/>
              </a:lnSpc>
            </a:pPr>
            <a:r>
              <a:rPr lang="en-US" altLang="zh-CN" sz="2800" b="1" dirty="0">
                <a:solidFill>
                  <a:schemeClr val="bg1"/>
                </a:solidFill>
                <a:latin typeface="微软雅黑" pitchFamily="34" charset="-122"/>
                <a:ea typeface="微软雅黑" pitchFamily="34" charset="-122"/>
                <a:sym typeface="Arial" pitchFamily="34" charset="0"/>
              </a:rPr>
              <a:t>Why we use i18n</a:t>
            </a:r>
          </a:p>
        </p:txBody>
      </p:sp>
      <p:sp>
        <p:nvSpPr>
          <p:cNvPr id="29" name="TextBox 28"/>
          <p:cNvSpPr txBox="1"/>
          <p:nvPr/>
        </p:nvSpPr>
        <p:spPr>
          <a:xfrm>
            <a:off x="3826136" y="1121940"/>
            <a:ext cx="1229824" cy="1107996"/>
          </a:xfrm>
          <a:prstGeom prst="rect">
            <a:avLst/>
          </a:prstGeom>
          <a:noFill/>
        </p:spPr>
        <p:txBody>
          <a:bodyPr wrap="none" rtlCol="0">
            <a:spAutoFit/>
          </a:bodyPr>
          <a:lstStyle/>
          <a:p>
            <a:r>
              <a:rPr lang="en-US" altLang="zh-CN" sz="6600" b="1" dirty="0" smtClean="0">
                <a:solidFill>
                  <a:schemeClr val="bg1"/>
                </a:solidFill>
                <a:latin typeface="+mj-ea"/>
                <a:ea typeface="+mj-ea"/>
              </a:rPr>
              <a:t>02</a:t>
            </a:r>
            <a:endParaRPr lang="zh-CN" altLang="en-US" sz="6600" b="1" dirty="0">
              <a:solidFill>
                <a:schemeClr val="bg1"/>
              </a:solidFill>
              <a:latin typeface="+mj-ea"/>
              <a:ea typeface="+mj-ea"/>
            </a:endParaRPr>
          </a:p>
        </p:txBody>
      </p:sp>
    </p:spTree>
    <p:extLst>
      <p:ext uri="{BB962C8B-B14F-4D97-AF65-F5344CB8AC3E}">
        <p14:creationId xmlns:p14="http://schemas.microsoft.com/office/powerpoint/2010/main" val="832983044"/>
      </p:ext>
    </p:extLst>
  </p:cSld>
  <p:clrMapOvr>
    <a:masterClrMapping/>
  </p:clrMapOvr>
  <mc:AlternateContent xmlns:mc="http://schemas.openxmlformats.org/markup-compatibility/2006">
    <mc:Choice xmlns:p14="http://schemas.microsoft.com/office/powerpoint/2010/main" Requires="p14">
      <p:transition spd="slow" p14:dur="1600" advTm="20000">
        <p:blinds dir="vert"/>
      </p:transition>
    </mc:Choice>
    <mc:Fallback>
      <p:transition spd="slow" advTm="2000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2">
                                                <p:txEl>
                                                  <p:pRg st="0" end="0"/>
                                                </p:txEl>
                                              </p:spTgt>
                                            </p:tgtEl>
                                            <p:attrNameLst>
                                              <p:attrName>style.visibility</p:attrName>
                                            </p:attrNameLst>
                                          </p:cBhvr>
                                          <p:to>
                                            <p:strVal val="visible"/>
                                          </p:to>
                                        </p:set>
                                        <p:animEffect transition="in" filter="wipe(down)">
                                          <p:cBhvr>
                                            <p:cTn id="75"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2">
                                                <p:txEl>
                                                  <p:pRg st="0" end="0"/>
                                                </p:txEl>
                                              </p:spTgt>
                                            </p:tgtEl>
                                            <p:attrNameLst>
                                              <p:attrName>style.visibility</p:attrName>
                                            </p:attrNameLst>
                                          </p:cBhvr>
                                          <p:to>
                                            <p:strVal val="visible"/>
                                          </p:to>
                                        </p:set>
                                        <p:animEffect transition="in" filter="wipe(down)">
                                          <p:cBhvr>
                                            <p:cTn id="75"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1800" b="1" dirty="0"/>
              <a:t>Why we use i18n</a:t>
            </a:r>
          </a:p>
        </p:txBody>
      </p:sp>
      <p:sp>
        <p:nvSpPr>
          <p:cNvPr id="3" name="矩形 2"/>
          <p:cNvSpPr/>
          <p:nvPr/>
        </p:nvSpPr>
        <p:spPr>
          <a:xfrm>
            <a:off x="3040904" y="1093863"/>
            <a:ext cx="4771456" cy="108184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lang="zh-CN" altLang="en-US" sz="1400">
              <a:solidFill>
                <a:schemeClr val="tx1">
                  <a:lumMod val="85000"/>
                  <a:lumOff val="15000"/>
                </a:schemeClr>
              </a:solidFill>
              <a:latin typeface="+mn-ea"/>
            </a:endParaRPr>
          </a:p>
        </p:txBody>
      </p:sp>
      <p:sp>
        <p:nvSpPr>
          <p:cNvPr id="4" name="矩形 3"/>
          <p:cNvSpPr/>
          <p:nvPr/>
        </p:nvSpPr>
        <p:spPr>
          <a:xfrm>
            <a:off x="3664873" y="933566"/>
            <a:ext cx="3515183"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en-US" altLang="zh-CN" dirty="0">
                <a:latin typeface="微软雅黑" pitchFamily="34" charset="-122"/>
                <a:ea typeface="微软雅黑" pitchFamily="34" charset="-122"/>
              </a:rPr>
              <a:t>Build once, sell anywhere</a:t>
            </a:r>
            <a:endParaRPr lang="zh-CN" altLang="en-US" dirty="0">
              <a:latin typeface="微软雅黑" pitchFamily="34" charset="-122"/>
              <a:ea typeface="微软雅黑" pitchFamily="34" charset="-122"/>
            </a:endParaRPr>
          </a:p>
        </p:txBody>
      </p:sp>
      <p:sp>
        <p:nvSpPr>
          <p:cNvPr id="5" name="六边形 4"/>
          <p:cNvSpPr/>
          <p:nvPr/>
        </p:nvSpPr>
        <p:spPr>
          <a:xfrm>
            <a:off x="1176375" y="228371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en-US" altLang="zh-CN" sz="1400" dirty="0" smtClean="0">
                <a:latin typeface="微软雅黑" pitchFamily="34" charset="-122"/>
                <a:ea typeface="微软雅黑" pitchFamily="34" charset="-122"/>
              </a:rPr>
              <a:t>Reason</a:t>
            </a:r>
            <a:endParaRPr lang="zh-CN" altLang="en-US" sz="1400" dirty="0">
              <a:latin typeface="微软雅黑" pitchFamily="34" charset="-122"/>
              <a:ea typeface="微软雅黑" pitchFamily="34" charset="-122"/>
            </a:endParaRPr>
          </a:p>
        </p:txBody>
      </p:sp>
      <p:cxnSp>
        <p:nvCxnSpPr>
          <p:cNvPr id="7" name="直接箭头连接符 6"/>
          <p:cNvCxnSpPr>
            <a:stCxn id="5" idx="5"/>
          </p:cNvCxnSpPr>
          <p:nvPr/>
        </p:nvCxnSpPr>
        <p:spPr>
          <a:xfrm flipV="1">
            <a:off x="2110260" y="1581639"/>
            <a:ext cx="930645" cy="702078"/>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2366822" y="2796773"/>
            <a:ext cx="674083"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110260" y="3309830"/>
            <a:ext cx="930645" cy="702078"/>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2943" y="1311609"/>
            <a:ext cx="4537095" cy="549369"/>
          </a:xfrm>
          <a:prstGeom prst="rect">
            <a:avLst/>
          </a:prstGeom>
          <a:noFill/>
        </p:spPr>
        <p:txBody>
          <a:bodyPr wrap="square" lIns="68567" tIns="34284" rIns="68567" bIns="34284" rtlCol="0">
            <a:spAutoFit/>
          </a:bodyPr>
          <a:lstStyle/>
          <a:p>
            <a:pPr>
              <a:lnSpc>
                <a:spcPct val="130000"/>
              </a:lnSpc>
            </a:pPr>
            <a:r>
              <a:rPr lang="en-US" altLang="zh-CN" sz="1200" dirty="0" smtClean="0">
                <a:solidFill>
                  <a:sysClr val="windowText" lastClr="000000"/>
                </a:solidFill>
                <a:latin typeface="微软雅黑" pitchFamily="34" charset="-122"/>
                <a:ea typeface="微软雅黑" pitchFamily="34" charset="-122"/>
              </a:rPr>
              <a:t>By configuring the </a:t>
            </a:r>
            <a:r>
              <a:rPr lang="en-US" altLang="zh-CN" sz="1200" dirty="0">
                <a:solidFill>
                  <a:sysClr val="windowText" lastClr="000000"/>
                </a:solidFill>
                <a:latin typeface="微软雅黑" pitchFamily="34" charset="-122"/>
                <a:ea typeface="微软雅黑" pitchFamily="34" charset="-122"/>
              </a:rPr>
              <a:t>locale, </a:t>
            </a:r>
            <a:r>
              <a:rPr lang="en-US" altLang="zh-CN" sz="1200" dirty="0" smtClean="0">
                <a:solidFill>
                  <a:sysClr val="windowText" lastClr="000000"/>
                </a:solidFill>
                <a:latin typeface="微软雅黑" pitchFamily="34" charset="-122"/>
                <a:ea typeface="微软雅黑" pitchFamily="34" charset="-122"/>
              </a:rPr>
              <a:t>application will suit for anywhere without </a:t>
            </a:r>
            <a:r>
              <a:rPr lang="en-US" altLang="zh-CN" sz="1200" dirty="0">
                <a:solidFill>
                  <a:sysClr val="windowText" lastClr="000000"/>
                </a:solidFill>
                <a:latin typeface="微软雅黑" pitchFamily="34" charset="-122"/>
                <a:ea typeface="微软雅黑" pitchFamily="34" charset="-122"/>
              </a:rPr>
              <a:t>requiring engineering changes</a:t>
            </a:r>
            <a:r>
              <a:rPr lang="en-US" altLang="zh-CN" sz="1200" dirty="0" smtClean="0">
                <a:solidFill>
                  <a:sysClr val="windowText" lastClr="000000"/>
                </a:solidFill>
                <a:latin typeface="微软雅黑" pitchFamily="34" charset="-122"/>
                <a:ea typeface="微软雅黑" pitchFamily="34" charset="-122"/>
              </a:rPr>
              <a:t>.</a:t>
            </a:r>
            <a:endParaRPr lang="zh-CN" altLang="en-US" sz="1200" dirty="0">
              <a:solidFill>
                <a:sysClr val="windowText" lastClr="000000"/>
              </a:solidFill>
              <a:latin typeface="微软雅黑" pitchFamily="34" charset="-122"/>
              <a:ea typeface="微软雅黑" pitchFamily="34" charset="-122"/>
            </a:endParaRPr>
          </a:p>
        </p:txBody>
      </p:sp>
      <p:sp>
        <p:nvSpPr>
          <p:cNvPr id="11" name="矩形 10"/>
          <p:cNvSpPr/>
          <p:nvPr/>
        </p:nvSpPr>
        <p:spPr>
          <a:xfrm>
            <a:off x="3040904" y="2444013"/>
            <a:ext cx="4771456" cy="108184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lang="zh-CN" altLang="en-US" sz="1400">
              <a:solidFill>
                <a:schemeClr val="tx1">
                  <a:lumMod val="85000"/>
                  <a:lumOff val="15000"/>
                </a:schemeClr>
              </a:solidFill>
              <a:latin typeface="+mn-ea"/>
            </a:endParaRPr>
          </a:p>
        </p:txBody>
      </p:sp>
      <p:sp>
        <p:nvSpPr>
          <p:cNvPr id="12" name="矩形 11"/>
          <p:cNvSpPr/>
          <p:nvPr/>
        </p:nvSpPr>
        <p:spPr>
          <a:xfrm>
            <a:off x="3664873" y="2283716"/>
            <a:ext cx="3515183"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en-US" altLang="zh-CN" dirty="0">
                <a:latin typeface="微软雅黑" pitchFamily="34" charset="-122"/>
                <a:ea typeface="微软雅黑" pitchFamily="34" charset="-122"/>
              </a:rPr>
              <a:t>Modularity demands it</a:t>
            </a:r>
            <a:endParaRPr lang="zh-CN" altLang="en-US" dirty="0">
              <a:latin typeface="微软雅黑" pitchFamily="34" charset="-122"/>
              <a:ea typeface="微软雅黑" pitchFamily="34" charset="-122"/>
            </a:endParaRPr>
          </a:p>
        </p:txBody>
      </p:sp>
      <p:sp>
        <p:nvSpPr>
          <p:cNvPr id="13" name="TextBox 12"/>
          <p:cNvSpPr txBox="1"/>
          <p:nvPr/>
        </p:nvSpPr>
        <p:spPr>
          <a:xfrm>
            <a:off x="3202943" y="2661759"/>
            <a:ext cx="4537095" cy="525966"/>
          </a:xfrm>
          <a:prstGeom prst="rect">
            <a:avLst/>
          </a:prstGeom>
          <a:noFill/>
        </p:spPr>
        <p:txBody>
          <a:bodyPr wrap="square" lIns="68567" tIns="34284" rIns="68567" bIns="34284" rtlCol="0">
            <a:spAutoFit/>
          </a:bodyPr>
          <a:lstStyle/>
          <a:p>
            <a:pPr>
              <a:lnSpc>
                <a:spcPct val="130000"/>
              </a:lnSpc>
            </a:pPr>
            <a:r>
              <a:rPr lang="en-US" altLang="zh-CN" sz="1200" dirty="0">
                <a:solidFill>
                  <a:sysClr val="windowText" lastClr="000000"/>
                </a:solidFill>
                <a:latin typeface="微软雅黑" pitchFamily="34" charset="-122"/>
                <a:ea typeface="微软雅黑" pitchFamily="34" charset="-122"/>
              </a:rPr>
              <a:t>Don’t want to have to search through many files for words to translate, </a:t>
            </a:r>
            <a:r>
              <a:rPr lang="en-US" altLang="zh-CN" sz="1200" dirty="0" smtClean="0">
                <a:solidFill>
                  <a:sysClr val="windowText" lastClr="000000"/>
                </a:solidFill>
                <a:latin typeface="微软雅黑" pitchFamily="34" charset="-122"/>
                <a:ea typeface="微软雅黑" pitchFamily="34" charset="-122"/>
              </a:rPr>
              <a:t>ease </a:t>
            </a:r>
            <a:r>
              <a:rPr lang="en-US" altLang="zh-CN" sz="1200" dirty="0">
                <a:solidFill>
                  <a:sysClr val="windowText" lastClr="000000"/>
                </a:solidFill>
                <a:latin typeface="微软雅黑" pitchFamily="34" charset="-122"/>
                <a:ea typeface="微软雅黑" pitchFamily="34" charset="-122"/>
              </a:rPr>
              <a:t>of </a:t>
            </a:r>
            <a:r>
              <a:rPr lang="en-US" altLang="zh-CN" sz="1200" dirty="0" smtClean="0">
                <a:solidFill>
                  <a:sysClr val="windowText" lastClr="000000"/>
                </a:solidFill>
                <a:latin typeface="微软雅黑" pitchFamily="34" charset="-122"/>
                <a:ea typeface="微软雅黑" pitchFamily="34" charset="-122"/>
              </a:rPr>
              <a:t>translation</a:t>
            </a:r>
            <a:endParaRPr lang="en-US" altLang="zh-CN" sz="1200" dirty="0">
              <a:solidFill>
                <a:sysClr val="windowText" lastClr="000000"/>
              </a:solidFill>
              <a:latin typeface="微软雅黑" pitchFamily="34" charset="-122"/>
              <a:ea typeface="微软雅黑" pitchFamily="34" charset="-122"/>
            </a:endParaRPr>
          </a:p>
        </p:txBody>
      </p:sp>
      <p:sp>
        <p:nvSpPr>
          <p:cNvPr id="14" name="矩形 13"/>
          <p:cNvSpPr/>
          <p:nvPr/>
        </p:nvSpPr>
        <p:spPr>
          <a:xfrm>
            <a:off x="3040904" y="3794163"/>
            <a:ext cx="4771456" cy="108184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lang="zh-CN" altLang="en-US" sz="1400">
              <a:solidFill>
                <a:schemeClr val="tx1">
                  <a:lumMod val="85000"/>
                  <a:lumOff val="15000"/>
                </a:schemeClr>
              </a:solidFill>
              <a:latin typeface="+mn-ea"/>
            </a:endParaRPr>
          </a:p>
        </p:txBody>
      </p:sp>
      <p:sp>
        <p:nvSpPr>
          <p:cNvPr id="15" name="矩形 14"/>
          <p:cNvSpPr/>
          <p:nvPr/>
        </p:nvSpPr>
        <p:spPr>
          <a:xfrm>
            <a:off x="3664873" y="3633867"/>
            <a:ext cx="3515183"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en-US" altLang="zh-CN" dirty="0">
                <a:latin typeface="微软雅黑" pitchFamily="34" charset="-122"/>
                <a:ea typeface="微软雅黑" pitchFamily="34" charset="-122"/>
              </a:rPr>
              <a:t>Non-Latin Characters</a:t>
            </a:r>
            <a:endParaRPr lang="zh-CN" altLang="en-US" dirty="0">
              <a:latin typeface="微软雅黑" pitchFamily="34" charset="-122"/>
              <a:ea typeface="微软雅黑" pitchFamily="34" charset="-122"/>
            </a:endParaRPr>
          </a:p>
        </p:txBody>
      </p:sp>
      <p:sp>
        <p:nvSpPr>
          <p:cNvPr id="16" name="TextBox 15"/>
          <p:cNvSpPr txBox="1"/>
          <p:nvPr/>
        </p:nvSpPr>
        <p:spPr>
          <a:xfrm>
            <a:off x="3202943" y="4011909"/>
            <a:ext cx="4537095" cy="766031"/>
          </a:xfrm>
          <a:prstGeom prst="rect">
            <a:avLst/>
          </a:prstGeom>
          <a:noFill/>
        </p:spPr>
        <p:txBody>
          <a:bodyPr wrap="square" lIns="68567" tIns="34284" rIns="68567" bIns="34284" rtlCol="0">
            <a:spAutoFit/>
          </a:bodyPr>
          <a:lstStyle/>
          <a:p>
            <a:pPr>
              <a:lnSpc>
                <a:spcPct val="130000"/>
              </a:lnSpc>
            </a:pPr>
            <a:r>
              <a:rPr lang="en-US" altLang="zh-CN" sz="1200" dirty="0">
                <a:solidFill>
                  <a:sysClr val="windowText" lastClr="000000"/>
                </a:solidFill>
                <a:latin typeface="微软雅黑" pitchFamily="34" charset="-122"/>
                <a:ea typeface="微软雅黑" pitchFamily="34" charset="-122"/>
              </a:rPr>
              <a:t>With the addition of localization data, the same executable can be run </a:t>
            </a:r>
            <a:r>
              <a:rPr lang="en-US" altLang="zh-CN" sz="1200" dirty="0" smtClean="0">
                <a:solidFill>
                  <a:sysClr val="windowText" lastClr="000000"/>
                </a:solidFill>
                <a:latin typeface="微软雅黑" pitchFamily="34" charset="-122"/>
                <a:ea typeface="微软雅黑" pitchFamily="34" charset="-122"/>
              </a:rPr>
              <a:t>worldwide, for instance, Arabic and China, the direction </a:t>
            </a:r>
            <a:r>
              <a:rPr lang="en-US" altLang="zh-CN" sz="1200" dirty="0">
                <a:solidFill>
                  <a:sysClr val="windowText" lastClr="000000"/>
                </a:solidFill>
                <a:latin typeface="微软雅黑" pitchFamily="34" charset="-122"/>
                <a:ea typeface="微软雅黑" pitchFamily="34" charset="-122"/>
              </a:rPr>
              <a:t>of words is opposite </a:t>
            </a:r>
            <a:endParaRPr lang="zh-CN" altLang="en-US" sz="1200" dirty="0">
              <a:solidFill>
                <a:sysClr val="windowText" lastClr="000000"/>
              </a:solidFill>
              <a:latin typeface="微软雅黑" pitchFamily="34" charset="-122"/>
              <a:ea typeface="微软雅黑" pitchFamily="34" charset="-122"/>
            </a:endParaRPr>
          </a:p>
        </p:txBody>
      </p:sp>
      <p:sp>
        <p:nvSpPr>
          <p:cNvPr id="18" name="TextBox 17"/>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027309100"/>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1500"/>
                                </p:stCondLst>
                                <p:childTnLst>
                                  <p:par>
                                    <p:cTn id="23" presetID="16" presetClass="entr" presetSubtype="37"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outVertical)">
                                          <p:cBhvr>
                                            <p:cTn id="25" dur="500"/>
                                            <p:tgtEl>
                                              <p:spTgt spid="4"/>
                                            </p:tgtEl>
                                          </p:cBhvr>
                                        </p:animEffect>
                                      </p:childTnLst>
                                    </p:cTn>
                                  </p:par>
                                </p:childTnLst>
                              </p:cTn>
                            </p:par>
                            <p:par>
                              <p:cTn id="26" fill="hold">
                                <p:stCondLst>
                                  <p:cond delay="2000"/>
                                </p:stCondLst>
                                <p:childTnLst>
                                  <p:par>
                                    <p:cTn id="27" presetID="2" presetClass="entr" presetSubtype="1" fill="hold" grpId="0" nodeType="afterEffect" p14:presetBounceEnd="50000">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14:bounceEnd="50000">
                                          <p:cBhvr additive="base">
                                            <p:cTn id="29"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10"/>
                                            </p:tgtEl>
                                            <p:attrNameLst>
                                              <p:attrName>style.visibility</p:attrName>
                                            </p:attrNameLst>
                                          </p:cBhvr>
                                          <p:to>
                                            <p:strVal val="visible"/>
                                          </p:to>
                                        </p:set>
                                        <p:animEffect transition="in" filter="wipe(left)">
                                          <p:cBhvr>
                                            <p:cTn id="34" dur="100"/>
                                            <p:tgtEl>
                                              <p:spTgt spid="10"/>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10"/>
                                            </p:tgtEl>
                                          </p:cBhvr>
                                          <p:to x="80000" y="100000"/>
                                        </p:animScale>
                                        <p:anim by="(#ppt_w*0.10)" calcmode="lin" valueType="num">
                                          <p:cBhvr>
                                            <p:cTn id="37" dur="50" autoRev="1" fill="hold">
                                              <p:stCondLst>
                                                <p:cond delay="0"/>
                                              </p:stCondLst>
                                            </p:cTn>
                                            <p:tgtEl>
                                              <p:spTgt spid="10"/>
                                            </p:tgtEl>
                                            <p:attrNameLst>
                                              <p:attrName>ppt_x</p:attrName>
                                            </p:attrNameLst>
                                          </p:cBhvr>
                                        </p:anim>
                                        <p:anim by="(-#ppt_w*0.10)" calcmode="lin" valueType="num">
                                          <p:cBhvr>
                                            <p:cTn id="38" dur="50" autoRev="1" fill="hold">
                                              <p:stCondLst>
                                                <p:cond delay="0"/>
                                              </p:stCondLst>
                                            </p:cTn>
                                            <p:tgtEl>
                                              <p:spTgt spid="10"/>
                                            </p:tgtEl>
                                            <p:attrNameLst>
                                              <p:attrName>ppt_y</p:attrName>
                                            </p:attrNameLst>
                                          </p:cBhvr>
                                        </p:anim>
                                        <p:animRot by="-480000">
                                          <p:cBhvr>
                                            <p:cTn id="39" dur="50" autoRev="1" fill="hold">
                                              <p:stCondLst>
                                                <p:cond delay="0"/>
                                              </p:stCondLst>
                                            </p:cTn>
                                            <p:tgtEl>
                                              <p:spTgt spid="10"/>
                                            </p:tgtEl>
                                            <p:attrNameLst>
                                              <p:attrName>r</p:attrName>
                                            </p:attrNameLst>
                                          </p:cBhvr>
                                        </p:animRot>
                                      </p:childTnLst>
                                    </p:cTn>
                                  </p:par>
                                </p:childTnLst>
                              </p:cTn>
                            </p:par>
                            <p:par>
                              <p:cTn id="40" fill="hold">
                                <p:stCondLst>
                                  <p:cond delay="521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par>
                              <p:cTn id="44" fill="hold">
                                <p:stCondLst>
                                  <p:cond delay="5710"/>
                                </p:stCondLst>
                                <p:childTnLst>
                                  <p:par>
                                    <p:cTn id="45" presetID="2" presetClass="entr" presetSubtype="1" fill="hold" grpId="0" nodeType="afterEffect" p14:presetBounceEnd="50000">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14:bounceEnd="50000">
                                          <p:cBhvr additive="base">
                                            <p:cTn id="47" dur="5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11"/>
                                            </p:tgtEl>
                                            <p:attrNameLst>
                                              <p:attrName>ppt_y</p:attrName>
                                            </p:attrNameLst>
                                          </p:cBhvr>
                                          <p:tavLst>
                                            <p:tav tm="0">
                                              <p:val>
                                                <p:strVal val="0-#ppt_h/2"/>
                                              </p:val>
                                            </p:tav>
                                            <p:tav tm="100000">
                                              <p:val>
                                                <p:strVal val="#ppt_y"/>
                                              </p:val>
                                            </p:tav>
                                          </p:tavLst>
                                        </p:anim>
                                      </p:childTnLst>
                                    </p:cTn>
                                  </p:par>
                                </p:childTnLst>
                              </p:cTn>
                            </p:par>
                            <p:par>
                              <p:cTn id="49" fill="hold">
                                <p:stCondLst>
                                  <p:cond delay="6210"/>
                                </p:stCondLst>
                                <p:childTnLst>
                                  <p:par>
                                    <p:cTn id="50" presetID="22" presetClass="entr" presetSubtype="8" fill="hold" grpId="0" nodeType="afterEffect">
                                      <p:stCondLst>
                                        <p:cond delay="0"/>
                                      </p:stCondLst>
                                      <p:iterate type="lt">
                                        <p:tmPct val="30000"/>
                                      </p:iterate>
                                      <p:childTnLst>
                                        <p:set>
                                          <p:cBhvr>
                                            <p:cTn id="51" dur="1" fill="hold">
                                              <p:stCondLst>
                                                <p:cond delay="0"/>
                                              </p:stCondLst>
                                            </p:cTn>
                                            <p:tgtEl>
                                              <p:spTgt spid="13"/>
                                            </p:tgtEl>
                                            <p:attrNameLst>
                                              <p:attrName>style.visibility</p:attrName>
                                            </p:attrNameLst>
                                          </p:cBhvr>
                                          <p:to>
                                            <p:strVal val="visible"/>
                                          </p:to>
                                        </p:set>
                                        <p:animEffect transition="in" filter="wipe(left)">
                                          <p:cBhvr>
                                            <p:cTn id="52" dur="100"/>
                                            <p:tgtEl>
                                              <p:spTgt spid="13"/>
                                            </p:tgtEl>
                                          </p:cBhvr>
                                        </p:animEffect>
                                      </p:childTnLst>
                                    </p:cTn>
                                  </p:par>
                                  <p:par>
                                    <p:cTn id="53" presetID="36" presetClass="emph" presetSubtype="0" fill="hold" grpId="1" nodeType="withEffect">
                                      <p:stCondLst>
                                        <p:cond delay="0"/>
                                      </p:stCondLst>
                                      <p:iterate type="lt">
                                        <p:tmPct val="30000"/>
                                      </p:iterate>
                                      <p:childTnLst>
                                        <p:animScale>
                                          <p:cBhvr>
                                            <p:cTn id="54" dur="50" autoRev="1" fill="hold">
                                              <p:stCondLst>
                                                <p:cond delay="0"/>
                                              </p:stCondLst>
                                            </p:cTn>
                                            <p:tgtEl>
                                              <p:spTgt spid="13"/>
                                            </p:tgtEl>
                                          </p:cBhvr>
                                          <p:to x="80000" y="100000"/>
                                        </p:animScale>
                                        <p:anim by="(#ppt_w*0.10)" calcmode="lin" valueType="num">
                                          <p:cBhvr>
                                            <p:cTn id="55" dur="50" autoRev="1" fill="hold">
                                              <p:stCondLst>
                                                <p:cond delay="0"/>
                                              </p:stCondLst>
                                            </p:cTn>
                                            <p:tgtEl>
                                              <p:spTgt spid="13"/>
                                            </p:tgtEl>
                                            <p:attrNameLst>
                                              <p:attrName>ppt_x</p:attrName>
                                            </p:attrNameLst>
                                          </p:cBhvr>
                                        </p:anim>
                                        <p:anim by="(-#ppt_w*0.10)" calcmode="lin" valueType="num">
                                          <p:cBhvr>
                                            <p:cTn id="56" dur="50" autoRev="1" fill="hold">
                                              <p:stCondLst>
                                                <p:cond delay="0"/>
                                              </p:stCondLst>
                                            </p:cTn>
                                            <p:tgtEl>
                                              <p:spTgt spid="13"/>
                                            </p:tgtEl>
                                            <p:attrNameLst>
                                              <p:attrName>ppt_y</p:attrName>
                                            </p:attrNameLst>
                                          </p:cBhvr>
                                        </p:anim>
                                        <p:animRot by="-480000">
                                          <p:cBhvr>
                                            <p:cTn id="57" dur="50" autoRev="1" fill="hold">
                                              <p:stCondLst>
                                                <p:cond delay="0"/>
                                              </p:stCondLst>
                                            </p:cTn>
                                            <p:tgtEl>
                                              <p:spTgt spid="13"/>
                                            </p:tgtEl>
                                            <p:attrNameLst>
                                              <p:attrName>r</p:attrName>
                                            </p:attrNameLst>
                                          </p:cBhvr>
                                        </p:animRot>
                                      </p:childTnLst>
                                    </p:cTn>
                                  </p:par>
                                </p:childTnLst>
                              </p:cTn>
                            </p:par>
                            <p:par>
                              <p:cTn id="58" fill="hold">
                                <p:stCondLst>
                                  <p:cond delay="8560"/>
                                </p:stCondLst>
                                <p:childTnLst>
                                  <p:par>
                                    <p:cTn id="59" presetID="16" presetClass="entr" presetSubtype="37"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arn(outVertical)">
                                          <p:cBhvr>
                                            <p:cTn id="61" dur="500"/>
                                            <p:tgtEl>
                                              <p:spTgt spid="15"/>
                                            </p:tgtEl>
                                          </p:cBhvr>
                                        </p:animEffect>
                                      </p:childTnLst>
                                    </p:cTn>
                                  </p:par>
                                </p:childTnLst>
                              </p:cTn>
                            </p:par>
                            <p:par>
                              <p:cTn id="62" fill="hold">
                                <p:stCondLst>
                                  <p:cond delay="9060"/>
                                </p:stCondLst>
                                <p:childTnLst>
                                  <p:par>
                                    <p:cTn id="63" presetID="2" presetClass="entr" presetSubtype="1" fill="hold" grpId="0" nodeType="afterEffect" p14:presetBounceEnd="50000">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14:bounceEnd="50000">
                                          <p:cBhvr additive="base">
                                            <p:cTn id="65"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66" dur="500" fill="hold"/>
                                            <p:tgtEl>
                                              <p:spTgt spid="14"/>
                                            </p:tgtEl>
                                            <p:attrNameLst>
                                              <p:attrName>ppt_y</p:attrName>
                                            </p:attrNameLst>
                                          </p:cBhvr>
                                          <p:tavLst>
                                            <p:tav tm="0">
                                              <p:val>
                                                <p:strVal val="0-#ppt_h/2"/>
                                              </p:val>
                                            </p:tav>
                                            <p:tav tm="100000">
                                              <p:val>
                                                <p:strVal val="#ppt_y"/>
                                              </p:val>
                                            </p:tav>
                                          </p:tavLst>
                                        </p:anim>
                                      </p:childTnLst>
                                    </p:cTn>
                                  </p:par>
                                </p:childTnLst>
                              </p:cTn>
                            </p:par>
                            <p:par>
                              <p:cTn id="67" fill="hold">
                                <p:stCondLst>
                                  <p:cond delay="956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16"/>
                                            </p:tgtEl>
                                            <p:attrNameLst>
                                              <p:attrName>style.visibility</p:attrName>
                                            </p:attrNameLst>
                                          </p:cBhvr>
                                          <p:to>
                                            <p:strVal val="visible"/>
                                          </p:to>
                                        </p:set>
                                        <p:animEffect transition="in" filter="wipe(left)">
                                          <p:cBhvr>
                                            <p:cTn id="70" dur="100"/>
                                            <p:tgtEl>
                                              <p:spTgt spid="16"/>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16"/>
                                            </p:tgtEl>
                                          </p:cBhvr>
                                          <p:to x="80000" y="100000"/>
                                        </p:animScale>
                                        <p:anim by="(#ppt_w*0.10)" calcmode="lin" valueType="num">
                                          <p:cBhvr>
                                            <p:cTn id="73" dur="50" autoRev="1" fill="hold">
                                              <p:stCondLst>
                                                <p:cond delay="0"/>
                                              </p:stCondLst>
                                            </p:cTn>
                                            <p:tgtEl>
                                              <p:spTgt spid="16"/>
                                            </p:tgtEl>
                                            <p:attrNameLst>
                                              <p:attrName>ppt_x</p:attrName>
                                            </p:attrNameLst>
                                          </p:cBhvr>
                                        </p:anim>
                                        <p:anim by="(-#ppt_w*0.10)" calcmode="lin" valueType="num">
                                          <p:cBhvr>
                                            <p:cTn id="74" dur="50" autoRev="1" fill="hold">
                                              <p:stCondLst>
                                                <p:cond delay="0"/>
                                              </p:stCondLst>
                                            </p:cTn>
                                            <p:tgtEl>
                                              <p:spTgt spid="16"/>
                                            </p:tgtEl>
                                            <p:attrNameLst>
                                              <p:attrName>ppt_y</p:attrName>
                                            </p:attrNameLst>
                                          </p:cBhvr>
                                        </p:anim>
                                        <p:animRot by="-480000">
                                          <p:cBhvr>
                                            <p:cTn id="75" dur="50" autoRev="1" fill="hold">
                                              <p:stCondLst>
                                                <p:cond delay="0"/>
                                              </p:stCondLst>
                                            </p:cTn>
                                            <p:tgtEl>
                                              <p:spTgt spid="16"/>
                                            </p:tgtEl>
                                            <p:attrNameLst>
                                              <p:attrName>r</p:attrName>
                                            </p:attrNameLst>
                                          </p:cBhvr>
                                        </p:animRot>
                                      </p:childTnLst>
                                    </p:cTn>
                                  </p:par>
                                </p:childTnLst>
                              </p:cTn>
                            </p:par>
                            <p:par>
                              <p:cTn id="76" fill="hold">
                                <p:stCondLst>
                                  <p:cond delay="13380"/>
                                </p:stCondLst>
                                <p:childTnLst>
                                  <p:par>
                                    <p:cTn id="77" presetID="10"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animBg="1"/>
          <p:bldP spid="5" grpId="0" animBg="1"/>
          <p:bldP spid="10" grpId="0"/>
          <p:bldP spid="10" grpId="1"/>
          <p:bldP spid="11" grpId="0" animBg="1"/>
          <p:bldP spid="12" grpId="0" animBg="1"/>
          <p:bldP spid="13" grpId="0"/>
          <p:bldP spid="13" grpId="1"/>
          <p:bldP spid="14" grpId="0" animBg="1"/>
          <p:bldP spid="15" grpId="0" animBg="1"/>
          <p:bldP spid="16" grpId="0"/>
          <p:bldP spid="16" grpId="1"/>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1500"/>
                                </p:stCondLst>
                                <p:childTnLst>
                                  <p:par>
                                    <p:cTn id="23" presetID="16" presetClass="entr" presetSubtype="37"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outVertical)">
                                          <p:cBhvr>
                                            <p:cTn id="25" dur="500"/>
                                            <p:tgtEl>
                                              <p:spTgt spid="4"/>
                                            </p:tgtEl>
                                          </p:cBhvr>
                                        </p:animEffect>
                                      </p:childTnLst>
                                    </p:cTn>
                                  </p:par>
                                </p:childTnLst>
                              </p:cTn>
                            </p:par>
                            <p:par>
                              <p:cTn id="26" fill="hold">
                                <p:stCondLst>
                                  <p:cond delay="2000"/>
                                </p:stCondLst>
                                <p:childTnLst>
                                  <p:par>
                                    <p:cTn id="27" presetID="2" presetClass="entr" presetSubtype="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10"/>
                                            </p:tgtEl>
                                            <p:attrNameLst>
                                              <p:attrName>style.visibility</p:attrName>
                                            </p:attrNameLst>
                                          </p:cBhvr>
                                          <p:to>
                                            <p:strVal val="visible"/>
                                          </p:to>
                                        </p:set>
                                        <p:animEffect transition="in" filter="wipe(left)">
                                          <p:cBhvr>
                                            <p:cTn id="34" dur="100"/>
                                            <p:tgtEl>
                                              <p:spTgt spid="10"/>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10"/>
                                            </p:tgtEl>
                                          </p:cBhvr>
                                          <p:to x="80000" y="100000"/>
                                        </p:animScale>
                                        <p:anim by="(#ppt_w*0.10)" calcmode="lin" valueType="num">
                                          <p:cBhvr>
                                            <p:cTn id="37" dur="50" autoRev="1" fill="hold">
                                              <p:stCondLst>
                                                <p:cond delay="0"/>
                                              </p:stCondLst>
                                            </p:cTn>
                                            <p:tgtEl>
                                              <p:spTgt spid="10"/>
                                            </p:tgtEl>
                                            <p:attrNameLst>
                                              <p:attrName>ppt_x</p:attrName>
                                            </p:attrNameLst>
                                          </p:cBhvr>
                                        </p:anim>
                                        <p:anim by="(-#ppt_w*0.10)" calcmode="lin" valueType="num">
                                          <p:cBhvr>
                                            <p:cTn id="38" dur="50" autoRev="1" fill="hold">
                                              <p:stCondLst>
                                                <p:cond delay="0"/>
                                              </p:stCondLst>
                                            </p:cTn>
                                            <p:tgtEl>
                                              <p:spTgt spid="10"/>
                                            </p:tgtEl>
                                            <p:attrNameLst>
                                              <p:attrName>ppt_y</p:attrName>
                                            </p:attrNameLst>
                                          </p:cBhvr>
                                        </p:anim>
                                        <p:animRot by="-480000">
                                          <p:cBhvr>
                                            <p:cTn id="39" dur="50" autoRev="1" fill="hold">
                                              <p:stCondLst>
                                                <p:cond delay="0"/>
                                              </p:stCondLst>
                                            </p:cTn>
                                            <p:tgtEl>
                                              <p:spTgt spid="10"/>
                                            </p:tgtEl>
                                            <p:attrNameLst>
                                              <p:attrName>r</p:attrName>
                                            </p:attrNameLst>
                                          </p:cBhvr>
                                        </p:animRot>
                                      </p:childTnLst>
                                    </p:cTn>
                                  </p:par>
                                </p:childTnLst>
                              </p:cTn>
                            </p:par>
                            <p:par>
                              <p:cTn id="40" fill="hold">
                                <p:stCondLst>
                                  <p:cond delay="521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par>
                              <p:cTn id="44" fill="hold">
                                <p:stCondLst>
                                  <p:cond delay="5710"/>
                                </p:stCondLst>
                                <p:childTnLst>
                                  <p:par>
                                    <p:cTn id="45" presetID="2"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0-#ppt_h/2"/>
                                              </p:val>
                                            </p:tav>
                                            <p:tav tm="100000">
                                              <p:val>
                                                <p:strVal val="#ppt_y"/>
                                              </p:val>
                                            </p:tav>
                                          </p:tavLst>
                                        </p:anim>
                                      </p:childTnLst>
                                    </p:cTn>
                                  </p:par>
                                </p:childTnLst>
                              </p:cTn>
                            </p:par>
                            <p:par>
                              <p:cTn id="49" fill="hold">
                                <p:stCondLst>
                                  <p:cond delay="6210"/>
                                </p:stCondLst>
                                <p:childTnLst>
                                  <p:par>
                                    <p:cTn id="50" presetID="22" presetClass="entr" presetSubtype="8" fill="hold" grpId="0" nodeType="afterEffect">
                                      <p:stCondLst>
                                        <p:cond delay="0"/>
                                      </p:stCondLst>
                                      <p:iterate type="lt">
                                        <p:tmPct val="30000"/>
                                      </p:iterate>
                                      <p:childTnLst>
                                        <p:set>
                                          <p:cBhvr>
                                            <p:cTn id="51" dur="1" fill="hold">
                                              <p:stCondLst>
                                                <p:cond delay="0"/>
                                              </p:stCondLst>
                                            </p:cTn>
                                            <p:tgtEl>
                                              <p:spTgt spid="13"/>
                                            </p:tgtEl>
                                            <p:attrNameLst>
                                              <p:attrName>style.visibility</p:attrName>
                                            </p:attrNameLst>
                                          </p:cBhvr>
                                          <p:to>
                                            <p:strVal val="visible"/>
                                          </p:to>
                                        </p:set>
                                        <p:animEffect transition="in" filter="wipe(left)">
                                          <p:cBhvr>
                                            <p:cTn id="52" dur="100"/>
                                            <p:tgtEl>
                                              <p:spTgt spid="13"/>
                                            </p:tgtEl>
                                          </p:cBhvr>
                                        </p:animEffect>
                                      </p:childTnLst>
                                    </p:cTn>
                                  </p:par>
                                  <p:par>
                                    <p:cTn id="53" presetID="36" presetClass="emph" presetSubtype="0" fill="hold" grpId="1" nodeType="withEffect">
                                      <p:stCondLst>
                                        <p:cond delay="0"/>
                                      </p:stCondLst>
                                      <p:iterate type="lt">
                                        <p:tmPct val="30000"/>
                                      </p:iterate>
                                      <p:childTnLst>
                                        <p:animScale>
                                          <p:cBhvr>
                                            <p:cTn id="54" dur="50" autoRev="1" fill="hold">
                                              <p:stCondLst>
                                                <p:cond delay="0"/>
                                              </p:stCondLst>
                                            </p:cTn>
                                            <p:tgtEl>
                                              <p:spTgt spid="13"/>
                                            </p:tgtEl>
                                          </p:cBhvr>
                                          <p:to x="80000" y="100000"/>
                                        </p:animScale>
                                        <p:anim by="(#ppt_w*0.10)" calcmode="lin" valueType="num">
                                          <p:cBhvr>
                                            <p:cTn id="55" dur="50" autoRev="1" fill="hold">
                                              <p:stCondLst>
                                                <p:cond delay="0"/>
                                              </p:stCondLst>
                                            </p:cTn>
                                            <p:tgtEl>
                                              <p:spTgt spid="13"/>
                                            </p:tgtEl>
                                            <p:attrNameLst>
                                              <p:attrName>ppt_x</p:attrName>
                                            </p:attrNameLst>
                                          </p:cBhvr>
                                        </p:anim>
                                        <p:anim by="(-#ppt_w*0.10)" calcmode="lin" valueType="num">
                                          <p:cBhvr>
                                            <p:cTn id="56" dur="50" autoRev="1" fill="hold">
                                              <p:stCondLst>
                                                <p:cond delay="0"/>
                                              </p:stCondLst>
                                            </p:cTn>
                                            <p:tgtEl>
                                              <p:spTgt spid="13"/>
                                            </p:tgtEl>
                                            <p:attrNameLst>
                                              <p:attrName>ppt_y</p:attrName>
                                            </p:attrNameLst>
                                          </p:cBhvr>
                                        </p:anim>
                                        <p:animRot by="-480000">
                                          <p:cBhvr>
                                            <p:cTn id="57" dur="50" autoRev="1" fill="hold">
                                              <p:stCondLst>
                                                <p:cond delay="0"/>
                                              </p:stCondLst>
                                            </p:cTn>
                                            <p:tgtEl>
                                              <p:spTgt spid="13"/>
                                            </p:tgtEl>
                                            <p:attrNameLst>
                                              <p:attrName>r</p:attrName>
                                            </p:attrNameLst>
                                          </p:cBhvr>
                                        </p:animRot>
                                      </p:childTnLst>
                                    </p:cTn>
                                  </p:par>
                                </p:childTnLst>
                              </p:cTn>
                            </p:par>
                            <p:par>
                              <p:cTn id="58" fill="hold">
                                <p:stCondLst>
                                  <p:cond delay="8560"/>
                                </p:stCondLst>
                                <p:childTnLst>
                                  <p:par>
                                    <p:cTn id="59" presetID="16" presetClass="entr" presetSubtype="37"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arn(outVertical)">
                                          <p:cBhvr>
                                            <p:cTn id="61" dur="500"/>
                                            <p:tgtEl>
                                              <p:spTgt spid="15"/>
                                            </p:tgtEl>
                                          </p:cBhvr>
                                        </p:animEffect>
                                      </p:childTnLst>
                                    </p:cTn>
                                  </p:par>
                                </p:childTnLst>
                              </p:cTn>
                            </p:par>
                            <p:par>
                              <p:cTn id="62" fill="hold">
                                <p:stCondLst>
                                  <p:cond delay="9060"/>
                                </p:stCondLst>
                                <p:childTnLst>
                                  <p:par>
                                    <p:cTn id="63" presetID="2" presetClass="entr" presetSubtype="1"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0-#ppt_h/2"/>
                                              </p:val>
                                            </p:tav>
                                            <p:tav tm="100000">
                                              <p:val>
                                                <p:strVal val="#ppt_y"/>
                                              </p:val>
                                            </p:tav>
                                          </p:tavLst>
                                        </p:anim>
                                      </p:childTnLst>
                                    </p:cTn>
                                  </p:par>
                                </p:childTnLst>
                              </p:cTn>
                            </p:par>
                            <p:par>
                              <p:cTn id="67" fill="hold">
                                <p:stCondLst>
                                  <p:cond delay="956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16"/>
                                            </p:tgtEl>
                                            <p:attrNameLst>
                                              <p:attrName>style.visibility</p:attrName>
                                            </p:attrNameLst>
                                          </p:cBhvr>
                                          <p:to>
                                            <p:strVal val="visible"/>
                                          </p:to>
                                        </p:set>
                                        <p:animEffect transition="in" filter="wipe(left)">
                                          <p:cBhvr>
                                            <p:cTn id="70" dur="100"/>
                                            <p:tgtEl>
                                              <p:spTgt spid="16"/>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16"/>
                                            </p:tgtEl>
                                          </p:cBhvr>
                                          <p:to x="80000" y="100000"/>
                                        </p:animScale>
                                        <p:anim by="(#ppt_w*0.10)" calcmode="lin" valueType="num">
                                          <p:cBhvr>
                                            <p:cTn id="73" dur="50" autoRev="1" fill="hold">
                                              <p:stCondLst>
                                                <p:cond delay="0"/>
                                              </p:stCondLst>
                                            </p:cTn>
                                            <p:tgtEl>
                                              <p:spTgt spid="16"/>
                                            </p:tgtEl>
                                            <p:attrNameLst>
                                              <p:attrName>ppt_x</p:attrName>
                                            </p:attrNameLst>
                                          </p:cBhvr>
                                        </p:anim>
                                        <p:anim by="(-#ppt_w*0.10)" calcmode="lin" valueType="num">
                                          <p:cBhvr>
                                            <p:cTn id="74" dur="50" autoRev="1" fill="hold">
                                              <p:stCondLst>
                                                <p:cond delay="0"/>
                                              </p:stCondLst>
                                            </p:cTn>
                                            <p:tgtEl>
                                              <p:spTgt spid="16"/>
                                            </p:tgtEl>
                                            <p:attrNameLst>
                                              <p:attrName>ppt_y</p:attrName>
                                            </p:attrNameLst>
                                          </p:cBhvr>
                                        </p:anim>
                                        <p:animRot by="-480000">
                                          <p:cBhvr>
                                            <p:cTn id="75" dur="50" autoRev="1" fill="hold">
                                              <p:stCondLst>
                                                <p:cond delay="0"/>
                                              </p:stCondLst>
                                            </p:cTn>
                                            <p:tgtEl>
                                              <p:spTgt spid="16"/>
                                            </p:tgtEl>
                                            <p:attrNameLst>
                                              <p:attrName>r</p:attrName>
                                            </p:attrNameLst>
                                          </p:cBhvr>
                                        </p:animRot>
                                      </p:childTnLst>
                                    </p:cTn>
                                  </p:par>
                                </p:childTnLst>
                              </p:cTn>
                            </p:par>
                            <p:par>
                              <p:cTn id="76" fill="hold">
                                <p:stCondLst>
                                  <p:cond delay="13380"/>
                                </p:stCondLst>
                                <p:childTnLst>
                                  <p:par>
                                    <p:cTn id="77" presetID="10"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animBg="1"/>
          <p:bldP spid="5" grpId="0" animBg="1"/>
          <p:bldP spid="10" grpId="0"/>
          <p:bldP spid="10" grpId="1"/>
          <p:bldP spid="11" grpId="0" animBg="1"/>
          <p:bldP spid="12" grpId="0" animBg="1"/>
          <p:bldP spid="13" grpId="0"/>
          <p:bldP spid="13" grpId="1"/>
          <p:bldP spid="14" grpId="0" animBg="1"/>
          <p:bldP spid="15" grpId="0" animBg="1"/>
          <p:bldP spid="16" grpId="0"/>
          <p:bldP spid="16" grpId="1"/>
          <p:bldP spid="1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pic>
        <p:nvPicPr>
          <p:cNvPr id="1026" name="Picture 2" descr="https://2.bp.blogspot.com/-dgosVovwjvA/VriPVMJnHJI/AAAAAAAABpQ/OtUwHJGLJnk/s320/wh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840" y="6028134"/>
            <a:ext cx="2343150" cy="304800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922982" y="2504096"/>
            <a:ext cx="5088894" cy="584775"/>
          </a:xfrm>
          <a:prstGeom prst="rect">
            <a:avLst/>
          </a:prstGeom>
          <a:noFill/>
        </p:spPr>
        <p:txBody>
          <a:bodyPr wrap="none" lIns="91440" tIns="45720" rIns="91440" bIns="45720">
            <a:spAutoFit/>
          </a:bodyPr>
          <a:lstStyle/>
          <a:p>
            <a:pPr algn="ctr"/>
            <a:r>
              <a:rPr lang="en-US" altLang="zh-CN" sz="3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 </a:t>
            </a:r>
            <a:r>
              <a:rPr lang="en-US" altLang="zh-CN"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do we </a:t>
            </a:r>
            <a:r>
              <a:rPr lang="en-US" altLang="zh-CN"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Implement  </a:t>
            </a:r>
            <a:r>
              <a:rPr lang="en-US" altLang="zh-CN" sz="3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i18n</a:t>
            </a:r>
            <a:r>
              <a:rPr lang="en-US" altLang="zh-CN"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p>
        </p:txBody>
      </p:sp>
    </p:spTree>
    <p:extLst>
      <p:ext uri="{BB962C8B-B14F-4D97-AF65-F5344CB8AC3E}">
        <p14:creationId xmlns:p14="http://schemas.microsoft.com/office/powerpoint/2010/main" val="2523718659"/>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38889E-6 1.23457E-7 L -1.38889E-6 -0.89815 " pathEditMode="relative" rAng="0" ptsTypes="AA">
                                      <p:cBhvr>
                                        <p:cTn id="10" dur="2000" fill="hold"/>
                                        <p:tgtEl>
                                          <p:spTgt spid="1026"/>
                                        </p:tgtEl>
                                        <p:attrNameLst>
                                          <p:attrName>ppt_x</p:attrName>
                                          <p:attrName>ppt_y</p:attrName>
                                        </p:attrNameLst>
                                      </p:cBhvr>
                                      <p:rCtr x="0" y="-44907"/>
                                    </p:animMotion>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826136" y="1121940"/>
            <a:ext cx="1229824" cy="1107996"/>
          </a:xfrm>
          <a:prstGeom prst="rect">
            <a:avLst/>
          </a:prstGeom>
          <a:noFill/>
        </p:spPr>
        <p:txBody>
          <a:bodyPr wrap="none" rtlCol="0">
            <a:spAutoFit/>
          </a:bodyPr>
          <a:lstStyle/>
          <a:p>
            <a:r>
              <a:rPr lang="en-US" altLang="zh-CN" sz="6600" b="1" dirty="0" smtClean="0">
                <a:solidFill>
                  <a:schemeClr val="bg1"/>
                </a:solidFill>
                <a:latin typeface="+mj-ea"/>
                <a:ea typeface="+mj-ea"/>
              </a:rPr>
              <a:t>03</a:t>
            </a:r>
            <a:endParaRPr lang="zh-CN" altLang="en-US" sz="6600" b="1" dirty="0">
              <a:solidFill>
                <a:schemeClr val="bg1"/>
              </a:solidFill>
              <a:latin typeface="+mj-ea"/>
              <a:ea typeface="+mj-ea"/>
            </a:endParaRPr>
          </a:p>
        </p:txBody>
      </p:sp>
      <p:sp>
        <p:nvSpPr>
          <p:cNvPr id="28" name="矩形 27"/>
          <p:cNvSpPr/>
          <p:nvPr/>
        </p:nvSpPr>
        <p:spPr>
          <a:xfrm>
            <a:off x="3131840" y="1998688"/>
            <a:ext cx="3096344" cy="1815049"/>
          </a:xfrm>
          <a:prstGeom prst="rect">
            <a:avLst/>
          </a:prstGeom>
        </p:spPr>
        <p:txBody>
          <a:bodyPr wrap="square">
            <a:spAutoFit/>
          </a:bodyPr>
          <a:lstStyle/>
          <a:p>
            <a:pPr fontAlgn="base">
              <a:lnSpc>
                <a:spcPct val="120000"/>
              </a:lnSpc>
            </a:pPr>
            <a:r>
              <a:rPr lang="en-US" altLang="zh-CN" sz="3200" b="1" dirty="0">
                <a:solidFill>
                  <a:schemeClr val="bg1"/>
                </a:solidFill>
                <a:latin typeface="微软雅黑" pitchFamily="34" charset="-122"/>
                <a:ea typeface="微软雅黑" pitchFamily="34" charset="-122"/>
                <a:sym typeface="Arial" pitchFamily="34" charset="0"/>
              </a:rPr>
              <a:t>Use i18n with Spring framework</a:t>
            </a:r>
          </a:p>
        </p:txBody>
      </p:sp>
    </p:spTree>
    <p:extLst>
      <p:ext uri="{BB962C8B-B14F-4D97-AF65-F5344CB8AC3E}">
        <p14:creationId xmlns:p14="http://schemas.microsoft.com/office/powerpoint/2010/main" val="3521544329"/>
      </p:ext>
    </p:extLst>
  </p:cSld>
  <p:clrMapOvr>
    <a:masterClrMapping/>
  </p:clrMapOvr>
  <mc:AlternateContent xmlns:mc="http://schemas.openxmlformats.org/markup-compatibility/2006">
    <mc:Choice xmlns:p14="http://schemas.microsoft.com/office/powerpoint/2010/main" Requires="p14">
      <p:transition spd="slow" p14:dur="1600" advTm="20000">
        <p:blinds dir="vert"/>
      </p:transition>
    </mc:Choice>
    <mc:Fallback>
      <p:transition spd="slow" advTm="2000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8">
                                                <p:txEl>
                                                  <p:pRg st="0" end="0"/>
                                                </p:txEl>
                                              </p:spTgt>
                                            </p:tgtEl>
                                            <p:attrNameLst>
                                              <p:attrName>style.visibility</p:attrName>
                                            </p:attrNameLst>
                                          </p:cBhvr>
                                          <p:to>
                                            <p:strVal val="visible"/>
                                          </p:to>
                                        </p:set>
                                        <p:animEffect transition="in" filter="wipe(down)">
                                          <p:cBhvr>
                                            <p:cTn id="7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8">
                                                <p:txEl>
                                                  <p:pRg st="0" end="0"/>
                                                </p:txEl>
                                              </p:spTgt>
                                            </p:tgtEl>
                                            <p:attrNameLst>
                                              <p:attrName>style.visibility</p:attrName>
                                            </p:attrNameLst>
                                          </p:cBhvr>
                                          <p:to>
                                            <p:strVal val="visible"/>
                                          </p:to>
                                        </p:set>
                                        <p:animEffect transition="in" filter="wipe(down)">
                                          <p:cBhvr>
                                            <p:cTn id="7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d22daf625e7f85d06b96e1ac2e1adb1a8fb1e"/>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7F7F7F"/>
      </a:dk2>
      <a:lt2>
        <a:srgbClr val="7F7F7F"/>
      </a:lt2>
      <a:accent1>
        <a:srgbClr val="3F3F3F"/>
      </a:accent1>
      <a:accent2>
        <a:srgbClr val="C00000"/>
      </a:accent2>
      <a:accent3>
        <a:srgbClr val="3F3F3F"/>
      </a:accent3>
      <a:accent4>
        <a:srgbClr val="C00000"/>
      </a:accent4>
      <a:accent5>
        <a:srgbClr val="3F3F3F"/>
      </a:accent5>
      <a:accent6>
        <a:srgbClr val="C0000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TotalTime>
  <Words>1003</Words>
  <Application>Microsoft Office PowerPoint</Application>
  <PresentationFormat>全屏显示(16:9)</PresentationFormat>
  <Paragraphs>140</Paragraphs>
  <Slides>25</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宋体</vt:lpstr>
      <vt:lpstr>微软雅黑</vt:lpstr>
      <vt:lpstr>方正兰亭中黑_GBK</vt:lpstr>
      <vt:lpstr>Agency FB</vt:lpstr>
      <vt:lpstr>Arial</vt:lpstr>
      <vt:lpstr>Calibri</vt:lpstr>
      <vt:lpstr>第一PPT，www.1ppt.com</vt:lpstr>
      <vt:lpstr>PowerPoint 演示文稿</vt:lpstr>
      <vt:lpstr>PowerPoint 演示文稿</vt:lpstr>
      <vt:lpstr>PowerPoint 演示文稿</vt:lpstr>
      <vt:lpstr>PowerPoint 演示文稿</vt:lpstr>
      <vt:lpstr>What is i18n</vt:lpstr>
      <vt:lpstr>PowerPoint 演示文稿</vt:lpstr>
      <vt:lpstr>Why we use i18n</vt:lpstr>
      <vt:lpstr>PowerPoint 演示文稿</vt:lpstr>
      <vt:lpstr>PowerPoint 演示文稿</vt:lpstr>
      <vt:lpstr>Use i18n with Spring framework</vt:lpstr>
      <vt:lpstr>Use i18n with Spring framework</vt:lpstr>
      <vt:lpstr>Use i18n with Spring framework--Theme</vt:lpstr>
      <vt:lpstr>Use i18n with Spring framework--Localization</vt:lpstr>
      <vt:lpstr>Use i18n with Spring framework--Demo</vt:lpstr>
      <vt:lpstr>Setup project by Maven</vt:lpstr>
      <vt:lpstr>Our project structure</vt:lpstr>
      <vt:lpstr>Configure the SpringMVC</vt:lpstr>
      <vt:lpstr>Configure i18n parameter</vt:lpstr>
      <vt:lpstr>Configure i18n parameter</vt:lpstr>
      <vt:lpstr>Configure theme parameter</vt:lpstr>
      <vt:lpstr>Configure theme parameter</vt:lpstr>
      <vt:lpstr>The result </vt:lpstr>
      <vt:lpstr>PowerPoint 演示文稿</vt:lpstr>
      <vt:lpstr>Common issue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111</cp:lastModifiedBy>
  <cp:revision>151</cp:revision>
  <dcterms:created xsi:type="dcterms:W3CDTF">2015-10-21T17:10:39Z</dcterms:created>
  <dcterms:modified xsi:type="dcterms:W3CDTF">2017-06-15T13:12:55Z</dcterms:modified>
</cp:coreProperties>
</file>