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7" r:id="rId2"/>
    <p:sldId id="1702" r:id="rId3"/>
    <p:sldId id="266" r:id="rId4"/>
    <p:sldId id="276" r:id="rId5"/>
    <p:sldId id="292" r:id="rId6"/>
    <p:sldId id="278" r:id="rId7"/>
    <p:sldId id="285" r:id="rId8"/>
    <p:sldId id="284" r:id="rId9"/>
    <p:sldId id="288" r:id="rId10"/>
    <p:sldId id="1703" r:id="rId11"/>
    <p:sldId id="273" r:id="rId12"/>
    <p:sldId id="271" r:id="rId13"/>
    <p:sldId id="291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919"/>
    <a:srgbClr val="313F49"/>
    <a:srgbClr val="404F64"/>
    <a:srgbClr val="F29D04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1" autoAdjust="0"/>
    <p:restoredTop sz="94710" autoAdjust="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60952" y="2217953"/>
            <a:ext cx="8270096" cy="804151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960952" y="3065104"/>
            <a:ext cx="8270096" cy="1082874"/>
          </a:xfr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16" name="矩形 215"/>
          <p:cNvSpPr/>
          <p:nvPr userDrawn="1"/>
        </p:nvSpPr>
        <p:spPr>
          <a:xfrm>
            <a:off x="0" y="5044440"/>
            <a:ext cx="12192000" cy="1929765"/>
          </a:xfrm>
          <a:prstGeom prst="rect">
            <a:avLst/>
          </a:prstGeom>
          <a:blipFill dpi="0" rotWithShape="1">
            <a:blip r:embed="rId2">
              <a:alphaModFix amt="6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634" r="-7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810000" y="0"/>
            <a:ext cx="8382000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7785" b="-7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09"/>
          <p:cNvSpPr>
            <a:spLocks noChangeArrowheads="1"/>
          </p:cNvSpPr>
          <p:nvPr userDrawn="1"/>
        </p:nvSpPr>
        <p:spPr bwMode="auto">
          <a:xfrm>
            <a:off x="669924" y="2187444"/>
            <a:ext cx="4944205" cy="2042796"/>
          </a:xfrm>
          <a:prstGeom prst="wedgeRectCallout">
            <a:avLst>
              <a:gd name="adj1" fmla="val 37945"/>
              <a:gd name="adj2" fmla="val 6538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352694"/>
            <a:ext cx="472503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03735"/>
            <a:ext cx="472503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19369"/>
            <a:ext cx="472503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1.vsd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272197" y="3668802"/>
            <a:ext cx="7366508" cy="446087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徐浩宇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2018180140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12747" y="2169726"/>
            <a:ext cx="7366506" cy="796429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基于永磁同步风力发电的冷电联供系统</a:t>
            </a:r>
            <a:endParaRPr lang="zh-CN" altLang="en-US" sz="6600" spc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94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AA818F57-5964-4D42-8DE4-8731FDEC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31" y="2597425"/>
            <a:ext cx="7893247" cy="36430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4F15C4-B1DB-483D-B6FE-8D9D585D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能源储存和能源载体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D2FA7-7922-4DDB-9BE2-631AFB12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42A3A4-85D9-4118-9854-6EE1827D74C4}"/>
              </a:ext>
            </a:extLst>
          </p:cNvPr>
          <p:cNvSpPr txBox="1"/>
          <p:nvPr/>
        </p:nvSpPr>
        <p:spPr>
          <a:xfrm>
            <a:off x="431122" y="1307732"/>
            <a:ext cx="7692461" cy="171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dirty="0"/>
              <a:t>氢气作为能源载体的优势在于：</a:t>
            </a:r>
            <a:endParaRPr lang="en-US" altLang="zh-CN" dirty="0"/>
          </a:p>
          <a:p>
            <a:pPr indent="228600" algn="just">
              <a:lnSpc>
                <a:spcPct val="150000"/>
              </a:lnSpc>
            </a:pPr>
            <a:r>
              <a:rPr lang="zh-CN" altLang="zh-CN" dirty="0"/>
              <a:t>①氢和电能之间通过电解水与燃料电池技术可实现</a:t>
            </a:r>
            <a:r>
              <a:rPr lang="zh-CN" altLang="zh-CN" b="1" dirty="0"/>
              <a:t>高效率的相互转换</a:t>
            </a:r>
            <a:r>
              <a:rPr lang="zh-CN" altLang="zh-CN" dirty="0"/>
              <a:t>；</a:t>
            </a:r>
            <a:endParaRPr lang="en-US" altLang="zh-CN" dirty="0"/>
          </a:p>
          <a:p>
            <a:pPr indent="228600" algn="just">
              <a:lnSpc>
                <a:spcPct val="150000"/>
              </a:lnSpc>
            </a:pPr>
            <a:r>
              <a:rPr lang="zh-CN" altLang="zh-CN" dirty="0"/>
              <a:t>②压缩的氢气有</a:t>
            </a:r>
            <a:r>
              <a:rPr lang="zh-CN" altLang="zh-CN" b="1" dirty="0"/>
              <a:t>很高的能量密度</a:t>
            </a:r>
            <a:r>
              <a:rPr lang="zh-CN" altLang="zh-CN" dirty="0"/>
              <a:t>；</a:t>
            </a:r>
            <a:endParaRPr lang="en-US" altLang="zh-CN" dirty="0"/>
          </a:p>
          <a:p>
            <a:pPr indent="228600" algn="just">
              <a:lnSpc>
                <a:spcPct val="150000"/>
              </a:lnSpc>
            </a:pPr>
            <a:r>
              <a:rPr lang="zh-CN" altLang="zh-CN" dirty="0"/>
              <a:t>③氢气具有成比例放大到电网规模</a:t>
            </a:r>
            <a:r>
              <a:rPr lang="zh-CN" altLang="zh-CN" b="1" dirty="0"/>
              <a:t>应用潜力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4001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-715"/>
            <a:ext cx="10850563" cy="1028699"/>
          </a:xfrm>
        </p:spPr>
        <p:txBody>
          <a:bodyPr/>
          <a:lstStyle/>
          <a:p>
            <a:r>
              <a:rPr lang="zh-CN" altLang="zh-CN" dirty="0"/>
              <a:t>冷电联供的案例分析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39DDBC-8077-4F02-8992-EC5AC30D1C6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10800000">
            <a:off x="5752039" y="1479049"/>
            <a:ext cx="6042395" cy="4310347"/>
            <a:chOff x="5491368" y="1697645"/>
            <a:chExt cx="6029120" cy="4310347"/>
          </a:xfrm>
        </p:grpSpPr>
        <p:sp>
          <p:nvSpPr>
            <p:cNvPr id="6" name="îslidè">
              <a:extLst>
                <a:ext uri="{FF2B5EF4-FFF2-40B4-BE49-F238E27FC236}">
                  <a16:creationId xmlns:a16="http://schemas.microsoft.com/office/drawing/2014/main" id="{6562B0A4-B7E2-4367-B0F5-D4B764937E71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ṧlîḋê">
              <a:extLst>
                <a:ext uri="{FF2B5EF4-FFF2-40B4-BE49-F238E27FC236}">
                  <a16:creationId xmlns:a16="http://schemas.microsoft.com/office/drawing/2014/main" id="{02125AC3-0F73-44F9-8FFC-22FAF15DB7B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ślíḑé">
              <a:extLst>
                <a:ext uri="{FF2B5EF4-FFF2-40B4-BE49-F238E27FC236}">
                  <a16:creationId xmlns:a16="http://schemas.microsoft.com/office/drawing/2014/main" id="{B552CCE6-6999-4080-BF36-4332C904A4B4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1B03805-264A-426A-A985-FFC203038750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5593273-EA06-41F9-B659-9F287FA3506D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E3266544-4761-420F-8D30-03F3711E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3C8D53F-0697-410B-A79A-ABBEEE0D0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43274"/>
              </p:ext>
            </p:extLst>
          </p:nvPr>
        </p:nvGraphicFramePr>
        <p:xfrm>
          <a:off x="207370" y="1038186"/>
          <a:ext cx="6863418" cy="52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6309360" imgH="4785107" progId="Visio.Drawing.15">
                  <p:embed/>
                </p:oleObj>
              </mc:Choice>
              <mc:Fallback>
                <p:oleObj name="Visio" r:id="rId4" imgW="6309360" imgH="47851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70" y="1038186"/>
                        <a:ext cx="6863418" cy="520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569DDA5-852B-4D2E-91C2-E158126EBC04}"/>
              </a:ext>
            </a:extLst>
          </p:cNvPr>
          <p:cNvSpPr txBox="1"/>
          <p:nvPr/>
        </p:nvSpPr>
        <p:spPr>
          <a:xfrm>
            <a:off x="6095999" y="1671190"/>
            <a:ext cx="5424488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将氢气和二氧化碳合成甲烷，</a:t>
            </a:r>
            <a:r>
              <a:rPr lang="zh-CN" altLang="en-US" dirty="0"/>
              <a:t>作</a:t>
            </a:r>
            <a:r>
              <a:rPr lang="zh-CN" altLang="zh-CN" dirty="0"/>
              <a:t>为主要燃料产生的高温烟气带动燃气轮机发电设备</a:t>
            </a:r>
            <a:r>
              <a:rPr lang="zh-CN" altLang="en-US" dirty="0"/>
              <a:t>，</a:t>
            </a:r>
            <a:r>
              <a:rPr lang="zh-CN" altLang="zh-CN" dirty="0"/>
              <a:t>转换成电能</a:t>
            </a:r>
            <a:r>
              <a:rPr lang="zh-CN" altLang="en-US" dirty="0"/>
              <a:t>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3E5E09-4F37-4A58-93C4-E1B48963DC26}"/>
              </a:ext>
            </a:extLst>
          </p:cNvPr>
          <p:cNvSpPr txBox="1"/>
          <p:nvPr/>
        </p:nvSpPr>
        <p:spPr>
          <a:xfrm>
            <a:off x="6095999" y="2991706"/>
            <a:ext cx="5592418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228600" algn="just">
              <a:lnSpc>
                <a:spcPct val="150000"/>
              </a:lnSpc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zh-CN" altLang="zh-CN" dirty="0"/>
              <a:t>燃气轮机排出的中高温烟气进入余热锅炉，</a:t>
            </a:r>
            <a:r>
              <a:rPr lang="zh-CN" altLang="en-US" dirty="0"/>
              <a:t>将</a:t>
            </a:r>
            <a:r>
              <a:rPr lang="zh-CN" altLang="zh-CN" dirty="0"/>
              <a:t>产生高湿高压蒸汽</a:t>
            </a:r>
            <a:r>
              <a:rPr lang="zh-CN" altLang="en-US" dirty="0"/>
              <a:t>经过</a:t>
            </a:r>
            <a:r>
              <a:rPr lang="zh-CN" altLang="zh-CN" dirty="0"/>
              <a:t>蒸汽轮机发电设备转化成电能</a:t>
            </a:r>
            <a:r>
              <a:rPr lang="zh-CN" altLang="en-US" dirty="0"/>
              <a:t>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E14EE5-A2D9-42E8-AA8E-69DBD1B8FD50}"/>
              </a:ext>
            </a:extLst>
          </p:cNvPr>
          <p:cNvSpPr txBox="1"/>
          <p:nvPr/>
        </p:nvSpPr>
        <p:spPr>
          <a:xfrm>
            <a:off x="6049998" y="4723530"/>
            <a:ext cx="547049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zh-CN" altLang="zh-CN" dirty="0"/>
              <a:t>余热锅炉排出的尾气通过余热回收设备产生一定温度的热水，</a:t>
            </a:r>
            <a:r>
              <a:rPr lang="zh-CN" altLang="en-US" dirty="0"/>
              <a:t>再</a:t>
            </a:r>
            <a:r>
              <a:rPr lang="zh-CN" altLang="zh-CN" dirty="0"/>
              <a:t>通过吸收式制冷机提供给冷负荷。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75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71928-F7C9-4B78-9C0C-47F0C1D8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实际应用展望：</a:t>
            </a:r>
            <a:r>
              <a:rPr lang="zh-CN" altLang="en-US" dirty="0"/>
              <a:t>风力发电供应的加氢站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F7AC1-5222-467B-A79C-87C41DD4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5a2360b4-9480-462b-a190-f0b3864b85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B98AD7E-B2BD-41B4-A158-6A8AC8D1A8A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31165" y="2122481"/>
            <a:ext cx="9449047" cy="3770035"/>
            <a:chOff x="626040" y="2158189"/>
            <a:chExt cx="9218041" cy="3770035"/>
          </a:xfrm>
        </p:grpSpPr>
        <p:sp>
          <p:nvSpPr>
            <p:cNvPr id="23" name="iṩḻîḑe">
              <a:extLst>
                <a:ext uri="{FF2B5EF4-FFF2-40B4-BE49-F238E27FC236}">
                  <a16:creationId xmlns:a16="http://schemas.microsoft.com/office/drawing/2014/main" id="{DA06BEA2-95ED-4515-A253-8BA270990ED0}"/>
                </a:ext>
              </a:extLst>
            </p:cNvPr>
            <p:cNvSpPr/>
            <p:nvPr/>
          </p:nvSpPr>
          <p:spPr>
            <a:xfrm>
              <a:off x="8041050" y="2337857"/>
              <a:ext cx="1803031" cy="1803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10" name="îşḻiḓè">
              <a:extLst>
                <a:ext uri="{FF2B5EF4-FFF2-40B4-BE49-F238E27FC236}">
                  <a16:creationId xmlns:a16="http://schemas.microsoft.com/office/drawing/2014/main" id="{32EC155C-399F-4AA2-865A-065675735520}"/>
                </a:ext>
              </a:extLst>
            </p:cNvPr>
            <p:cNvSpPr/>
            <p:nvPr/>
          </p:nvSpPr>
          <p:spPr>
            <a:xfrm>
              <a:off x="626040" y="5057472"/>
              <a:ext cx="927294" cy="8707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0" name="îşḻiḓè">
              <a:extLst>
                <a:ext uri="{FF2B5EF4-FFF2-40B4-BE49-F238E27FC236}">
                  <a16:creationId xmlns:a16="http://schemas.microsoft.com/office/drawing/2014/main" id="{25D60ABE-0F50-4A04-AFC7-3AE5FD5E5567}"/>
                </a:ext>
              </a:extLst>
            </p:cNvPr>
            <p:cNvSpPr/>
            <p:nvPr/>
          </p:nvSpPr>
          <p:spPr>
            <a:xfrm>
              <a:off x="626040" y="3553962"/>
              <a:ext cx="927294" cy="8707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1" name="îşḻiḓè">
              <a:extLst>
                <a:ext uri="{FF2B5EF4-FFF2-40B4-BE49-F238E27FC236}">
                  <a16:creationId xmlns:a16="http://schemas.microsoft.com/office/drawing/2014/main" id="{BD8FB81A-84E5-4A2A-BE77-B7E4F6757B18}"/>
                </a:ext>
              </a:extLst>
            </p:cNvPr>
            <p:cNvSpPr/>
            <p:nvPr/>
          </p:nvSpPr>
          <p:spPr>
            <a:xfrm>
              <a:off x="626040" y="2158189"/>
              <a:ext cx="927294" cy="8707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0079F09-520E-486B-BFF2-6A64DFE4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74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19255E8B-8E0B-4482-BEC3-61D5630E9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47350"/>
              </p:ext>
            </p:extLst>
          </p:nvPr>
        </p:nvGraphicFramePr>
        <p:xfrm>
          <a:off x="6095205" y="1050069"/>
          <a:ext cx="4813316" cy="5210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4632818" imgH="4808133" progId="Visio.Drawing.15">
                  <p:embed/>
                </p:oleObj>
              </mc:Choice>
              <mc:Fallback>
                <p:oleObj name="Visio" r:id="rId4" imgW="4632818" imgH="480813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205" y="1050069"/>
                        <a:ext cx="4813316" cy="5210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FE544C91-48B0-427A-8A1E-A2B1458B78BA}"/>
              </a:ext>
            </a:extLst>
          </p:cNvPr>
          <p:cNvSpPr txBox="1"/>
          <p:nvPr/>
        </p:nvSpPr>
        <p:spPr>
          <a:xfrm>
            <a:off x="1481697" y="1913129"/>
            <a:ext cx="5739493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对于</a:t>
            </a:r>
            <a:r>
              <a:rPr lang="zh-CN" altLang="zh-CN" dirty="0"/>
              <a:t>燃料电池汽车</a:t>
            </a:r>
            <a:r>
              <a:rPr lang="zh-CN" altLang="en-US" dirty="0"/>
              <a:t>，</a:t>
            </a:r>
            <a:r>
              <a:rPr lang="zh-CN" altLang="zh-CN" dirty="0"/>
              <a:t>通过氢能作为中间载体</a:t>
            </a:r>
            <a:r>
              <a:rPr lang="zh-CN" altLang="en-US" dirty="0"/>
              <a:t>，</a:t>
            </a:r>
            <a:r>
              <a:rPr lang="zh-CN" altLang="zh-CN" dirty="0"/>
              <a:t>可</a:t>
            </a:r>
            <a:r>
              <a:rPr lang="zh-CN" altLang="en-US" dirty="0"/>
              <a:t>实现</a:t>
            </a:r>
            <a:r>
              <a:rPr lang="zh-CN" altLang="zh-CN" dirty="0"/>
              <a:t>将波动性较大的风能</a:t>
            </a:r>
            <a:r>
              <a:rPr lang="zh-CN" altLang="en-US" dirty="0"/>
              <a:t>发电</a:t>
            </a:r>
            <a:r>
              <a:rPr lang="zh-CN" altLang="zh-CN" dirty="0"/>
              <a:t>和</a:t>
            </a:r>
            <a:r>
              <a:rPr lang="zh-CN" altLang="en-US" dirty="0"/>
              <a:t>实际</a:t>
            </a:r>
            <a:r>
              <a:rPr lang="zh-CN" altLang="zh-CN" dirty="0"/>
              <a:t>用电在时间上“分离”</a:t>
            </a:r>
            <a:r>
              <a:rPr lang="zh-CN" altLang="en-US" dirty="0"/>
              <a:t>，</a:t>
            </a:r>
            <a:r>
              <a:rPr lang="zh-CN" altLang="zh-CN" dirty="0"/>
              <a:t>提高能量利用的稳定性。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BA14DA5-6443-4389-B88B-00E35FFE431B}"/>
              </a:ext>
            </a:extLst>
          </p:cNvPr>
          <p:cNvSpPr txBox="1"/>
          <p:nvPr/>
        </p:nvSpPr>
        <p:spPr>
          <a:xfrm>
            <a:off x="1481699" y="3409289"/>
            <a:ext cx="5739491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zh-CN" dirty="0"/>
              <a:t>当风力发电机每小时发电量小于其临界值时不开启制氢设备</a:t>
            </a:r>
            <a:r>
              <a:rPr lang="en-US" altLang="zh-CN" dirty="0"/>
              <a:t>; </a:t>
            </a:r>
            <a:r>
              <a:rPr lang="zh-CN" altLang="zh-CN" dirty="0"/>
              <a:t>当风力发电机每小时发电量大于临界值时逐渐开启制氢设备。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FD6B4BD-6D69-40D8-BE32-677737E8ACB9}"/>
              </a:ext>
            </a:extLst>
          </p:cNvPr>
          <p:cNvSpPr txBox="1"/>
          <p:nvPr/>
        </p:nvSpPr>
        <p:spPr>
          <a:xfrm>
            <a:off x="1481700" y="4841445"/>
            <a:ext cx="5739490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在满足制氢系统用电需求的同时，剩余电量可上网</a:t>
            </a:r>
            <a:r>
              <a:rPr lang="en-US" altLang="zh-CN" dirty="0"/>
              <a:t>;</a:t>
            </a:r>
            <a:r>
              <a:rPr lang="zh-CN" altLang="zh-CN" dirty="0"/>
              <a:t>在风能不足的情况下通过</a:t>
            </a:r>
            <a:r>
              <a:rPr lang="zh-CN" altLang="en-US" dirty="0"/>
              <a:t>电</a:t>
            </a:r>
            <a:r>
              <a:rPr lang="zh-CN" altLang="zh-CN" dirty="0"/>
              <a:t>网侧购电维持制氢系统的平稳运行。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37622F-338F-4916-A131-82BCA15332A9}"/>
              </a:ext>
            </a:extLst>
          </p:cNvPr>
          <p:cNvSpPr/>
          <p:nvPr/>
        </p:nvSpPr>
        <p:spPr>
          <a:xfrm>
            <a:off x="700138" y="2173136"/>
            <a:ext cx="6125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8BA70C-7901-4E4E-AA9B-2894080B7BAE}"/>
              </a:ext>
            </a:extLst>
          </p:cNvPr>
          <p:cNvSpPr/>
          <p:nvPr/>
        </p:nvSpPr>
        <p:spPr>
          <a:xfrm>
            <a:off x="700138" y="3568909"/>
            <a:ext cx="6125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7ECB84-6DF8-42DC-9498-BCCD0107C784}"/>
              </a:ext>
            </a:extLst>
          </p:cNvPr>
          <p:cNvSpPr/>
          <p:nvPr/>
        </p:nvSpPr>
        <p:spPr>
          <a:xfrm>
            <a:off x="700138" y="5098708"/>
            <a:ext cx="6125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12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1028699"/>
          </a:xfrm>
        </p:spPr>
        <p:txBody>
          <a:bodyPr/>
          <a:lstStyle/>
          <a:p>
            <a:r>
              <a:rPr lang="zh-CN" altLang="zh-CN" dirty="0"/>
              <a:t>实际应用展望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49D38-BAF9-43C1-B764-4EC6F7C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6503" y="1897719"/>
            <a:ext cx="10352096" cy="3062561"/>
            <a:chOff x="919540" y="2481439"/>
            <a:chExt cx="10352096" cy="3062561"/>
          </a:xfrm>
        </p:grpSpPr>
        <p:sp>
          <p:nvSpPr>
            <p:cNvPr id="7" name="iśľïde">
              <a:extLst>
                <a:ext uri="{FF2B5EF4-FFF2-40B4-BE49-F238E27FC236}">
                  <a16:creationId xmlns:a16="http://schemas.microsoft.com/office/drawing/2014/main" id="{13974122-EF5D-4B84-9B30-860C931A6915}"/>
                </a:ext>
              </a:extLst>
            </p:cNvPr>
            <p:cNvSpPr txBox="1"/>
            <p:nvPr/>
          </p:nvSpPr>
          <p:spPr>
            <a:xfrm>
              <a:off x="919540" y="2529071"/>
              <a:ext cx="236767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zh-CN" sz="2000" b="1" dirty="0"/>
                <a:t>系统设计总容量</a:t>
              </a:r>
              <a:endParaRPr lang="zh-CN" altLang="en-US" sz="2000" b="1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:a16="http://schemas.microsoft.com/office/drawing/2014/main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ļiḋè">
              <a:extLst>
                <a:ext uri="{FF2B5EF4-FFF2-40B4-BE49-F238E27FC236}">
                  <a16:creationId xmlns:a16="http://schemas.microsoft.com/office/drawing/2014/main" id="{84F2909A-3728-459C-958A-B6835E4C193D}"/>
                </a:ext>
              </a:extLst>
            </p:cNvPr>
            <p:cNvSpPr txBox="1"/>
            <p:nvPr/>
          </p:nvSpPr>
          <p:spPr>
            <a:xfrm>
              <a:off x="4438653" y="2481439"/>
              <a:ext cx="28728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>
                <a:defRPr sz="2000" b="1"/>
              </a:lvl1pPr>
            </a:lstStyle>
            <a:p>
              <a:r>
                <a:rPr lang="zh-CN" altLang="zh-CN" dirty="0"/>
                <a:t>存贮、压缩及输送</a:t>
              </a:r>
              <a:r>
                <a:rPr lang="zh-CN" altLang="en-US" dirty="0"/>
                <a:t>设计</a:t>
              </a:r>
            </a:p>
          </p:txBody>
        </p:sp>
        <p:sp>
          <p:nvSpPr>
            <p:cNvPr id="15" name="îšḷiḑe">
              <a:extLst>
                <a:ext uri="{FF2B5EF4-FFF2-40B4-BE49-F238E27FC236}">
                  <a16:creationId xmlns:a16="http://schemas.microsoft.com/office/drawing/2014/main" id="{580F79C7-4594-4315-B6EC-82C9BBB24E40}"/>
                </a:ext>
              </a:extLst>
            </p:cNvPr>
            <p:cNvSpPr txBox="1"/>
            <p:nvPr/>
          </p:nvSpPr>
          <p:spPr>
            <a:xfrm>
              <a:off x="4659600" y="3313661"/>
              <a:ext cx="2872800" cy="3600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ḻïdê">
              <a:extLst>
                <a:ext uri="{FF2B5EF4-FFF2-40B4-BE49-F238E27FC236}">
                  <a16:creationId xmlns:a16="http://schemas.microsoft.com/office/drawing/2014/main" id="{778E22AB-846C-46EF-95C9-8535FF0BF96B}"/>
                </a:ext>
              </a:extLst>
            </p:cNvPr>
            <p:cNvSpPr txBox="1"/>
            <p:nvPr/>
          </p:nvSpPr>
          <p:spPr>
            <a:xfrm>
              <a:off x="8399116" y="2481439"/>
              <a:ext cx="2238018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zh-CN" sz="2000" b="1" dirty="0"/>
                <a:t>加氢站系统设计</a:t>
              </a:r>
              <a:endParaRPr lang="zh-CN" altLang="en-US" sz="2000" b="1" dirty="0"/>
            </a:p>
          </p:txBody>
        </p:sp>
        <p:sp>
          <p:nvSpPr>
            <p:cNvPr id="21" name="îšļíḍé">
              <a:extLst>
                <a:ext uri="{FF2B5EF4-FFF2-40B4-BE49-F238E27FC236}">
                  <a16:creationId xmlns:a16="http://schemas.microsoft.com/office/drawing/2014/main" id="{C95F3474-F819-4C76-BE16-4B74CE522295}"/>
                </a:ext>
              </a:extLst>
            </p:cNvPr>
            <p:cNvSpPr txBox="1"/>
            <p:nvPr/>
          </p:nvSpPr>
          <p:spPr>
            <a:xfrm>
              <a:off x="8399941" y="3313661"/>
              <a:ext cx="2871695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D300848-0C9E-466B-A4D0-43AD7ACF2099}"/>
                </a:ext>
              </a:extLst>
            </p:cNvPr>
            <p:cNvCxnSpPr/>
            <p:nvPr/>
          </p:nvCxnSpPr>
          <p:spPr>
            <a:xfrm>
              <a:off x="4226106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14846CA-4CF7-4617-A5E1-617424D2D012}"/>
                </a:ext>
              </a:extLst>
            </p:cNvPr>
            <p:cNvCxnSpPr/>
            <p:nvPr/>
          </p:nvCxnSpPr>
          <p:spPr>
            <a:xfrm>
              <a:off x="7965894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988BAC0-8818-4736-A5BA-BED5EB1F9B13}"/>
              </a:ext>
            </a:extLst>
          </p:cNvPr>
          <p:cNvSpPr txBox="1"/>
          <p:nvPr/>
        </p:nvSpPr>
        <p:spPr>
          <a:xfrm>
            <a:off x="526085" y="3145958"/>
            <a:ext cx="3326007" cy="2264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     </a:t>
            </a:r>
            <a:r>
              <a:rPr lang="zh-CN" altLang="zh-CN" sz="1600" dirty="0"/>
              <a:t>考虑风电厂处理及波动特性等因素，为最大限度利用本地风能、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风电场规模为</a:t>
            </a:r>
            <a:r>
              <a:rPr lang="en-US" altLang="zh-CN" sz="1600" dirty="0"/>
              <a:t>32</a:t>
            </a:r>
            <a:r>
              <a:rPr lang="zh-CN" altLang="zh-CN" sz="1600" dirty="0"/>
              <a:t>×</a:t>
            </a:r>
            <a:r>
              <a:rPr lang="en-US" altLang="zh-CN" sz="1600" dirty="0"/>
              <a:t>2.5 = 80 MW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</a:t>
            </a:r>
            <a:r>
              <a:rPr lang="zh-CN" altLang="en-US" sz="1600" dirty="0"/>
              <a:t>将</a:t>
            </a:r>
            <a:r>
              <a:rPr lang="zh-CN" altLang="zh-CN" sz="1600" dirty="0"/>
              <a:t>风电</a:t>
            </a:r>
            <a:r>
              <a:rPr lang="en-US" altLang="zh-CN" sz="1600" dirty="0"/>
              <a:t>110 kV </a:t>
            </a:r>
            <a:r>
              <a:rPr lang="zh-CN" altLang="zh-CN" sz="1600" dirty="0"/>
              <a:t>升压站一体布置于风场范围内</a:t>
            </a:r>
            <a:r>
              <a:rPr lang="zh-CN" altLang="en-US" sz="1600" dirty="0"/>
              <a:t>，</a:t>
            </a:r>
            <a:r>
              <a:rPr lang="zh-CN" altLang="zh-CN" sz="1600" dirty="0"/>
              <a:t>直接给制氢站配电制氢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8A7805-2AB1-4F39-99E1-345B006D2932}"/>
              </a:ext>
            </a:extLst>
          </p:cNvPr>
          <p:cNvSpPr txBox="1"/>
          <p:nvPr/>
        </p:nvSpPr>
        <p:spPr>
          <a:xfrm>
            <a:off x="4317298" y="3182488"/>
            <a:ext cx="3331329" cy="22644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从制氢车间接出后分为二路，一路进入压缩机压缩，经压缩机灌至氢气</a:t>
            </a:r>
            <a:r>
              <a:rPr lang="zh-CN" altLang="en-US" dirty="0"/>
              <a:t>长管</a:t>
            </a:r>
            <a:r>
              <a:rPr lang="zh-CN" altLang="zh-CN" dirty="0"/>
              <a:t>拖车，外运至各加氢站</a:t>
            </a:r>
            <a:r>
              <a:rPr lang="en-US" altLang="zh-CN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另一路接至厂内储气库，</a:t>
            </a:r>
            <a:r>
              <a:rPr lang="zh-CN" altLang="en-US" dirty="0"/>
              <a:t>当</a:t>
            </a:r>
            <a:r>
              <a:rPr lang="zh-CN" altLang="zh-CN" dirty="0"/>
              <a:t>制氢量较低时利用储气库内氢气保障氢气的供应。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E657BC-AFA6-4BA6-B9CF-10D457C2501F}"/>
              </a:ext>
            </a:extLst>
          </p:cNvPr>
          <p:cNvSpPr txBox="1"/>
          <p:nvPr/>
        </p:nvSpPr>
        <p:spPr>
          <a:xfrm>
            <a:off x="8033888" y="3182488"/>
            <a:ext cx="3326007" cy="156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      </a:t>
            </a:r>
            <a:r>
              <a:rPr lang="zh-CN" altLang="zh-CN" sz="1600" dirty="0"/>
              <a:t>按三级加氢站</a:t>
            </a:r>
            <a:r>
              <a:rPr lang="zh-CN" altLang="en-US" sz="1600" dirty="0"/>
              <a:t>配置</a:t>
            </a:r>
            <a:r>
              <a:rPr lang="zh-CN" altLang="zh-CN" sz="1600" dirty="0"/>
              <a:t>，存储容量小于</a:t>
            </a:r>
            <a:r>
              <a:rPr lang="en-US" altLang="zh-CN" sz="1600" dirty="0"/>
              <a:t>1000kg</a:t>
            </a:r>
            <a:r>
              <a:rPr lang="zh-CN" altLang="en-US" sz="1600" dirty="0"/>
              <a:t>，并</a:t>
            </a:r>
            <a:r>
              <a:rPr lang="zh-CN" altLang="zh-CN" sz="1600" dirty="0"/>
              <a:t>结合城市规划，共设置</a:t>
            </a:r>
            <a:r>
              <a:rPr lang="en-US" altLang="zh-CN" sz="1600" dirty="0"/>
              <a:t>10</a:t>
            </a:r>
            <a:r>
              <a:rPr lang="zh-CN" altLang="zh-CN" sz="1600" dirty="0"/>
              <a:t>座加氢站。每座加氢站氢气存储容量满足</a:t>
            </a:r>
            <a:r>
              <a:rPr lang="en-US" altLang="zh-CN" sz="1600" dirty="0"/>
              <a:t>1</a:t>
            </a:r>
            <a:r>
              <a:rPr lang="zh-CN" altLang="zh-CN" sz="1600" dirty="0"/>
              <a:t>天氢气需求量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567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2876476"/>
            <a:ext cx="4725035" cy="973538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A3BD-4A24-4763-B63B-31625C13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课题背景及选题意义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18382-A5DA-41EC-8B3A-7210F4A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332a577-c2e7-43dc-b286-edc224ffa6d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2B19CD-A549-4F8A-91B3-0A08322CD6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417159"/>
            <a:ext cx="10890948" cy="4484766"/>
            <a:chOff x="669925" y="1411375"/>
            <a:chExt cx="10890948" cy="4484766"/>
          </a:xfrm>
        </p:grpSpPr>
        <p:sp>
          <p:nvSpPr>
            <p:cNvPr id="6" name="îŝľiḍè">
              <a:extLst>
                <a:ext uri="{FF2B5EF4-FFF2-40B4-BE49-F238E27FC236}">
                  <a16:creationId xmlns:a16="http://schemas.microsoft.com/office/drawing/2014/main" id="{02ED598D-5586-4A20-845C-BDFE4635D203}"/>
                </a:ext>
              </a:extLst>
            </p:cNvPr>
            <p:cNvSpPr txBox="1"/>
            <p:nvPr/>
          </p:nvSpPr>
          <p:spPr>
            <a:xfrm>
              <a:off x="715073" y="1411375"/>
              <a:ext cx="108458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zh-CN" sz="2400" dirty="0">
                  <a:solidFill>
                    <a:srgbClr val="000000"/>
                  </a:solidFill>
                </a:rPr>
                <a:t>常规能源终究有限，资源枯竭的窘境愈发明显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i$ľíde">
              <a:extLst>
                <a:ext uri="{FF2B5EF4-FFF2-40B4-BE49-F238E27FC236}">
                  <a16:creationId xmlns:a16="http://schemas.microsoft.com/office/drawing/2014/main" id="{EC1F78B7-B5C7-48C4-B5BB-66FD45D0DCED}"/>
                </a:ext>
              </a:extLst>
            </p:cNvPr>
            <p:cNvGrpSpPr/>
            <p:nvPr/>
          </p:nvGrpSpPr>
          <p:grpSpPr>
            <a:xfrm>
              <a:off x="4045292" y="2809875"/>
              <a:ext cx="3231966" cy="1220232"/>
              <a:chOff x="4045292" y="2809875"/>
              <a:chExt cx="3231966" cy="1220232"/>
            </a:xfrm>
            <a:solidFill>
              <a:schemeClr val="bg1">
                <a:lumMod val="95000"/>
              </a:schemeClr>
            </a:solidFill>
          </p:grpSpPr>
          <p:sp>
            <p:nvSpPr>
              <p:cNvPr id="51" name="işľíḋé">
                <a:extLst>
                  <a:ext uri="{FF2B5EF4-FFF2-40B4-BE49-F238E27FC236}">
                    <a16:creationId xmlns:a16="http://schemas.microsoft.com/office/drawing/2014/main" id="{68689AD5-B820-4D17-A672-A10935BCC9E7}"/>
                  </a:ext>
                </a:extLst>
              </p:cNvPr>
              <p:cNvSpPr/>
              <p:nvPr/>
            </p:nvSpPr>
            <p:spPr bwMode="auto">
              <a:xfrm>
                <a:off x="5823173" y="3088700"/>
                <a:ext cx="1454085" cy="941407"/>
              </a:xfrm>
              <a:custGeom>
                <a:avLst/>
                <a:gdLst>
                  <a:gd name="T0" fmla="*/ 485 w 485"/>
                  <a:gd name="T1" fmla="*/ 0 h 314"/>
                  <a:gd name="T2" fmla="*/ 311 w 485"/>
                  <a:gd name="T3" fmla="*/ 0 h 314"/>
                  <a:gd name="T4" fmla="*/ 0 w 485"/>
                  <a:gd name="T5" fmla="*/ 314 h 314"/>
                  <a:gd name="T6" fmla="*/ 174 w 485"/>
                  <a:gd name="T7" fmla="*/ 314 h 314"/>
                  <a:gd name="T8" fmla="*/ 485 w 485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5" h="314">
                    <a:moveTo>
                      <a:pt x="485" y="0"/>
                    </a:moveTo>
                    <a:lnTo>
                      <a:pt x="311" y="0"/>
                    </a:lnTo>
                    <a:lnTo>
                      <a:pt x="0" y="314"/>
                    </a:lnTo>
                    <a:lnTo>
                      <a:pt x="174" y="314"/>
                    </a:lnTo>
                    <a:lnTo>
                      <a:pt x="48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i$ḻidè">
                <a:extLst>
                  <a:ext uri="{FF2B5EF4-FFF2-40B4-BE49-F238E27FC236}">
                    <a16:creationId xmlns:a16="http://schemas.microsoft.com/office/drawing/2014/main" id="{9B33EF1F-A777-4788-A457-E35F496788BF}"/>
                  </a:ext>
                </a:extLst>
              </p:cNvPr>
              <p:cNvSpPr/>
              <p:nvPr/>
            </p:nvSpPr>
            <p:spPr bwMode="auto">
              <a:xfrm>
                <a:off x="4769603" y="3088699"/>
                <a:ext cx="2369022" cy="542659"/>
              </a:xfrm>
              <a:custGeom>
                <a:avLst/>
                <a:gdLst>
                  <a:gd name="T0" fmla="*/ 644 w 827"/>
                  <a:gd name="T1" fmla="*/ 181 h 181"/>
                  <a:gd name="T2" fmla="*/ 0 w 827"/>
                  <a:gd name="T3" fmla="*/ 181 h 181"/>
                  <a:gd name="T4" fmla="*/ 0 w 827"/>
                  <a:gd name="T5" fmla="*/ 0 h 181"/>
                  <a:gd name="T6" fmla="*/ 827 w 827"/>
                  <a:gd name="T7" fmla="*/ 0 h 181"/>
                  <a:gd name="T8" fmla="*/ 644 w 827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" h="181">
                    <a:moveTo>
                      <a:pt x="644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827" y="0"/>
                    </a:lnTo>
                    <a:lnTo>
                      <a:pt x="644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b="1" dirty="0">
                    <a:solidFill>
                      <a:srgbClr val="000000"/>
                    </a:solidFill>
                  </a:rPr>
                  <a:t>非再生能源</a:t>
                </a:r>
                <a:endParaRPr lang="en-US" altLang="zh-CN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ïṧḻiḍé">
                <a:extLst>
                  <a:ext uri="{FF2B5EF4-FFF2-40B4-BE49-F238E27FC236}">
                    <a16:creationId xmlns:a16="http://schemas.microsoft.com/office/drawing/2014/main" id="{CB1D189E-7FF4-480D-8395-CA2DBD9FB39C}"/>
                  </a:ext>
                </a:extLst>
              </p:cNvPr>
              <p:cNvSpPr/>
              <p:nvPr/>
            </p:nvSpPr>
            <p:spPr bwMode="auto">
              <a:xfrm>
                <a:off x="4045292" y="2809875"/>
                <a:ext cx="752527" cy="1100308"/>
              </a:xfrm>
              <a:custGeom>
                <a:avLst/>
                <a:gdLst>
                  <a:gd name="T0" fmla="*/ 251 w 251"/>
                  <a:gd name="T1" fmla="*/ 367 h 367"/>
                  <a:gd name="T2" fmla="*/ 0 w 251"/>
                  <a:gd name="T3" fmla="*/ 183 h 367"/>
                  <a:gd name="T4" fmla="*/ 251 w 251"/>
                  <a:gd name="T5" fmla="*/ 0 h 367"/>
                  <a:gd name="T6" fmla="*/ 251 w 251"/>
                  <a:gd name="T7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67">
                    <a:moveTo>
                      <a:pt x="251" y="367"/>
                    </a:moveTo>
                    <a:lnTo>
                      <a:pt x="0" y="183"/>
                    </a:lnTo>
                    <a:lnTo>
                      <a:pt x="251" y="0"/>
                    </a:lnTo>
                    <a:lnTo>
                      <a:pt x="251" y="3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ïS1îḓè">
              <a:extLst>
                <a:ext uri="{FF2B5EF4-FFF2-40B4-BE49-F238E27FC236}">
                  <a16:creationId xmlns:a16="http://schemas.microsoft.com/office/drawing/2014/main" id="{A10FD127-6FF6-450E-BB1B-41AE6822171E}"/>
                </a:ext>
              </a:extLst>
            </p:cNvPr>
            <p:cNvGrpSpPr/>
            <p:nvPr/>
          </p:nvGrpSpPr>
          <p:grpSpPr>
            <a:xfrm>
              <a:off x="4884763" y="4030107"/>
              <a:ext cx="3261945" cy="1229226"/>
              <a:chOff x="4884763" y="4030107"/>
              <a:chExt cx="3261945" cy="1229226"/>
            </a:xfrm>
            <a:solidFill>
              <a:schemeClr val="accent1"/>
            </a:solidFill>
          </p:grpSpPr>
          <p:sp>
            <p:nvSpPr>
              <p:cNvPr id="48" name="ïṡļíḓè">
                <a:extLst>
                  <a:ext uri="{FF2B5EF4-FFF2-40B4-BE49-F238E27FC236}">
                    <a16:creationId xmlns:a16="http://schemas.microsoft.com/office/drawing/2014/main" id="{73D8C916-CA7A-48EE-A92E-E13C87F86EED}"/>
                  </a:ext>
                </a:extLst>
              </p:cNvPr>
              <p:cNvSpPr/>
              <p:nvPr/>
            </p:nvSpPr>
            <p:spPr bwMode="auto">
              <a:xfrm>
                <a:off x="4884763" y="4030107"/>
                <a:ext cx="1460081" cy="944405"/>
              </a:xfrm>
              <a:custGeom>
                <a:avLst/>
                <a:gdLst>
                  <a:gd name="T0" fmla="*/ 0 w 487"/>
                  <a:gd name="T1" fmla="*/ 315 h 315"/>
                  <a:gd name="T2" fmla="*/ 173 w 487"/>
                  <a:gd name="T3" fmla="*/ 315 h 315"/>
                  <a:gd name="T4" fmla="*/ 487 w 487"/>
                  <a:gd name="T5" fmla="*/ 0 h 315"/>
                  <a:gd name="T6" fmla="*/ 313 w 487"/>
                  <a:gd name="T7" fmla="*/ 0 h 315"/>
                  <a:gd name="T8" fmla="*/ 0 w 487"/>
                  <a:gd name="T9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15">
                    <a:moveTo>
                      <a:pt x="0" y="315"/>
                    </a:moveTo>
                    <a:lnTo>
                      <a:pt x="173" y="315"/>
                    </a:lnTo>
                    <a:lnTo>
                      <a:pt x="487" y="0"/>
                    </a:lnTo>
                    <a:lnTo>
                      <a:pt x="313" y="0"/>
                    </a:lnTo>
                    <a:lnTo>
                      <a:pt x="0" y="3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íSḻïḑê">
                <a:extLst>
                  <a:ext uri="{FF2B5EF4-FFF2-40B4-BE49-F238E27FC236}">
                    <a16:creationId xmlns:a16="http://schemas.microsoft.com/office/drawing/2014/main" id="{F7F214A2-BD7D-4C31-8C35-DA0E14553D14}"/>
                  </a:ext>
                </a:extLst>
              </p:cNvPr>
              <p:cNvSpPr/>
              <p:nvPr/>
            </p:nvSpPr>
            <p:spPr bwMode="auto">
              <a:xfrm>
                <a:off x="4884763" y="4458836"/>
                <a:ext cx="2506421" cy="515675"/>
              </a:xfrm>
              <a:custGeom>
                <a:avLst/>
                <a:gdLst>
                  <a:gd name="T0" fmla="*/ 173 w 836"/>
                  <a:gd name="T1" fmla="*/ 0 h 172"/>
                  <a:gd name="T2" fmla="*/ 836 w 836"/>
                  <a:gd name="T3" fmla="*/ 0 h 172"/>
                  <a:gd name="T4" fmla="*/ 836 w 836"/>
                  <a:gd name="T5" fmla="*/ 172 h 172"/>
                  <a:gd name="T6" fmla="*/ 0 w 836"/>
                  <a:gd name="T7" fmla="*/ 172 h 172"/>
                  <a:gd name="T8" fmla="*/ 173 w 836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172">
                    <a:moveTo>
                      <a:pt x="173" y="0"/>
                    </a:moveTo>
                    <a:lnTo>
                      <a:pt x="836" y="0"/>
                    </a:lnTo>
                    <a:lnTo>
                      <a:pt x="836" y="172"/>
                    </a:lnTo>
                    <a:lnTo>
                      <a:pt x="0" y="172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可再生能源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i$lidé">
                <a:extLst>
                  <a:ext uri="{FF2B5EF4-FFF2-40B4-BE49-F238E27FC236}">
                    <a16:creationId xmlns:a16="http://schemas.microsoft.com/office/drawing/2014/main" id="{F1DA5892-D2A1-4557-AF47-A99F236464AC}"/>
                  </a:ext>
                </a:extLst>
              </p:cNvPr>
              <p:cNvSpPr/>
              <p:nvPr/>
            </p:nvSpPr>
            <p:spPr bwMode="auto">
              <a:xfrm>
                <a:off x="7391184" y="4159025"/>
                <a:ext cx="755524" cy="1100308"/>
              </a:xfrm>
              <a:custGeom>
                <a:avLst/>
                <a:gdLst>
                  <a:gd name="T0" fmla="*/ 0 w 252"/>
                  <a:gd name="T1" fmla="*/ 0 h 367"/>
                  <a:gd name="T2" fmla="*/ 252 w 252"/>
                  <a:gd name="T3" fmla="*/ 183 h 367"/>
                  <a:gd name="T4" fmla="*/ 0 w 252"/>
                  <a:gd name="T5" fmla="*/ 367 h 367"/>
                  <a:gd name="T6" fmla="*/ 0 w 252"/>
                  <a:gd name="T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2" h="367">
                    <a:moveTo>
                      <a:pt x="0" y="0"/>
                    </a:moveTo>
                    <a:lnTo>
                      <a:pt x="252" y="18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ïṥliďè">
              <a:extLst>
                <a:ext uri="{FF2B5EF4-FFF2-40B4-BE49-F238E27FC236}">
                  <a16:creationId xmlns:a16="http://schemas.microsoft.com/office/drawing/2014/main" id="{F4F41563-2218-4F0B-BE4A-187352B07E96}"/>
                </a:ext>
              </a:extLst>
            </p:cNvPr>
            <p:cNvGrpSpPr/>
            <p:nvPr/>
          </p:nvGrpSpPr>
          <p:grpSpPr>
            <a:xfrm>
              <a:off x="8376955" y="2242886"/>
              <a:ext cx="3141945" cy="3653255"/>
              <a:chOff x="8376954" y="2242886"/>
              <a:chExt cx="3141945" cy="3653255"/>
            </a:xfrm>
          </p:grpSpPr>
          <p:grpSp>
            <p:nvGrpSpPr>
              <p:cNvPr id="30" name="îṡ1ïde">
                <a:extLst>
                  <a:ext uri="{FF2B5EF4-FFF2-40B4-BE49-F238E27FC236}">
                    <a16:creationId xmlns:a16="http://schemas.microsoft.com/office/drawing/2014/main" id="{21EE8195-CE72-4CBD-9A1B-984D4E61D664}"/>
                  </a:ext>
                </a:extLst>
              </p:cNvPr>
              <p:cNvGrpSpPr/>
              <p:nvPr/>
            </p:nvGrpSpPr>
            <p:grpSpPr>
              <a:xfrm>
                <a:off x="8376954" y="2242886"/>
                <a:ext cx="3141945" cy="643355"/>
                <a:chOff x="8376954" y="2242886"/>
                <a:chExt cx="3141945" cy="643355"/>
              </a:xfrm>
            </p:grpSpPr>
            <p:grpSp>
              <p:nvGrpSpPr>
                <p:cNvPr id="43" name="ï$ľîḑe">
                  <a:extLst>
                    <a:ext uri="{FF2B5EF4-FFF2-40B4-BE49-F238E27FC236}">
                      <a16:creationId xmlns:a16="http://schemas.microsoft.com/office/drawing/2014/main" id="{29E075EC-11AC-4BCC-9AB1-6E297D779AC8}"/>
                    </a:ext>
                  </a:extLst>
                </p:cNvPr>
                <p:cNvGrpSpPr/>
                <p:nvPr/>
              </p:nvGrpSpPr>
              <p:grpSpPr>
                <a:xfrm>
                  <a:off x="8376954" y="2242886"/>
                  <a:ext cx="643355" cy="643355"/>
                  <a:chOff x="8182665" y="2680604"/>
                  <a:chExt cx="643355" cy="643355"/>
                </a:xfrm>
              </p:grpSpPr>
              <p:sp>
                <p:nvSpPr>
                  <p:cNvPr id="46" name="ïśḷiḍe">
                    <a:extLst>
                      <a:ext uri="{FF2B5EF4-FFF2-40B4-BE49-F238E27FC236}">
                        <a16:creationId xmlns:a16="http://schemas.microsoft.com/office/drawing/2014/main" id="{AD2AE609-D3E1-4C75-B209-5AA69463E0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82665" y="2680604"/>
                    <a:ext cx="643355" cy="6433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išļíḓé">
                    <a:extLst>
                      <a:ext uri="{FF2B5EF4-FFF2-40B4-BE49-F238E27FC236}">
                        <a16:creationId xmlns:a16="http://schemas.microsoft.com/office/drawing/2014/main" id="{48F88B79-CB6A-4D48-B465-0ECCD56D54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12233" y="2817272"/>
                    <a:ext cx="384218" cy="3700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44" name="ïṡlïdê">
                  <a:extLst>
                    <a:ext uri="{FF2B5EF4-FFF2-40B4-BE49-F238E27FC236}">
                      <a16:creationId xmlns:a16="http://schemas.microsoft.com/office/drawing/2014/main" id="{C9955A28-4E05-4409-BA8A-EB430D6545F1}"/>
                    </a:ext>
                  </a:extLst>
                </p:cNvPr>
                <p:cNvSpPr txBox="1"/>
                <p:nvPr/>
              </p:nvSpPr>
              <p:spPr bwMode="auto">
                <a:xfrm>
                  <a:off x="9149877" y="2341510"/>
                  <a:ext cx="23690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风能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îşḻiḍe">
                <a:extLst>
                  <a:ext uri="{FF2B5EF4-FFF2-40B4-BE49-F238E27FC236}">
                    <a16:creationId xmlns:a16="http://schemas.microsoft.com/office/drawing/2014/main" id="{6D22936B-EA26-4E0B-AA01-90C894B17A1A}"/>
                  </a:ext>
                </a:extLst>
              </p:cNvPr>
              <p:cNvGrpSpPr/>
              <p:nvPr/>
            </p:nvGrpSpPr>
            <p:grpSpPr>
              <a:xfrm>
                <a:off x="8376954" y="3747836"/>
                <a:ext cx="3141945" cy="643355"/>
                <a:chOff x="8376954" y="2242886"/>
                <a:chExt cx="3141945" cy="643355"/>
              </a:xfrm>
            </p:grpSpPr>
            <p:grpSp>
              <p:nvGrpSpPr>
                <p:cNvPr id="38" name="îṣḻiďe">
                  <a:extLst>
                    <a:ext uri="{FF2B5EF4-FFF2-40B4-BE49-F238E27FC236}">
                      <a16:creationId xmlns:a16="http://schemas.microsoft.com/office/drawing/2014/main" id="{841FEFAB-B771-4DB4-989A-E688FDD1ECB7}"/>
                    </a:ext>
                  </a:extLst>
                </p:cNvPr>
                <p:cNvGrpSpPr/>
                <p:nvPr/>
              </p:nvGrpSpPr>
              <p:grpSpPr>
                <a:xfrm>
                  <a:off x="8376954" y="2242886"/>
                  <a:ext cx="643355" cy="643355"/>
                  <a:chOff x="8182665" y="2680604"/>
                  <a:chExt cx="643355" cy="643355"/>
                </a:xfrm>
              </p:grpSpPr>
              <p:sp>
                <p:nvSpPr>
                  <p:cNvPr id="41" name="îśḷidê">
                    <a:extLst>
                      <a:ext uri="{FF2B5EF4-FFF2-40B4-BE49-F238E27FC236}">
                        <a16:creationId xmlns:a16="http://schemas.microsoft.com/office/drawing/2014/main" id="{D897F9B2-8F6B-4AC6-8FE1-5CCDAF8A36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82665" y="2680604"/>
                    <a:ext cx="643355" cy="6433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ïṧļíḋe">
                    <a:extLst>
                      <a:ext uri="{FF2B5EF4-FFF2-40B4-BE49-F238E27FC236}">
                        <a16:creationId xmlns:a16="http://schemas.microsoft.com/office/drawing/2014/main" id="{8A5F0F24-44EC-4AA7-98F5-9125034582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12233" y="2817272"/>
                    <a:ext cx="384218" cy="3700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9" name="îṧ1íḍê">
                  <a:extLst>
                    <a:ext uri="{FF2B5EF4-FFF2-40B4-BE49-F238E27FC236}">
                      <a16:creationId xmlns:a16="http://schemas.microsoft.com/office/drawing/2014/main" id="{0C3FE310-02D9-4B88-B999-2DA052F9CCB1}"/>
                    </a:ext>
                  </a:extLst>
                </p:cNvPr>
                <p:cNvSpPr txBox="1"/>
                <p:nvPr/>
              </p:nvSpPr>
              <p:spPr bwMode="auto">
                <a:xfrm>
                  <a:off x="9149877" y="2341510"/>
                  <a:ext cx="23690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</a:rPr>
                    <a:t>太阳能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" name="íşḻîḑê">
                <a:extLst>
                  <a:ext uri="{FF2B5EF4-FFF2-40B4-BE49-F238E27FC236}">
                    <a16:creationId xmlns:a16="http://schemas.microsoft.com/office/drawing/2014/main" id="{88DCF161-BE5A-4162-8C0E-58BCB97A008A}"/>
                  </a:ext>
                </a:extLst>
              </p:cNvPr>
              <p:cNvGrpSpPr/>
              <p:nvPr/>
            </p:nvGrpSpPr>
            <p:grpSpPr>
              <a:xfrm>
                <a:off x="8376954" y="5252786"/>
                <a:ext cx="3141945" cy="643355"/>
                <a:chOff x="8376954" y="2242886"/>
                <a:chExt cx="3141945" cy="643355"/>
              </a:xfrm>
            </p:grpSpPr>
            <p:grpSp>
              <p:nvGrpSpPr>
                <p:cNvPr id="33" name="îṡ1ïďé">
                  <a:extLst>
                    <a:ext uri="{FF2B5EF4-FFF2-40B4-BE49-F238E27FC236}">
                      <a16:creationId xmlns:a16="http://schemas.microsoft.com/office/drawing/2014/main" id="{E5699141-D987-4D9E-9ED8-77AEB4ECF0A1}"/>
                    </a:ext>
                  </a:extLst>
                </p:cNvPr>
                <p:cNvGrpSpPr/>
                <p:nvPr/>
              </p:nvGrpSpPr>
              <p:grpSpPr>
                <a:xfrm>
                  <a:off x="8376954" y="2242886"/>
                  <a:ext cx="643355" cy="643355"/>
                  <a:chOff x="8182665" y="2680604"/>
                  <a:chExt cx="643355" cy="643355"/>
                </a:xfrm>
              </p:grpSpPr>
              <p:sp>
                <p:nvSpPr>
                  <p:cNvPr id="36" name="îś1íḋè">
                    <a:extLst>
                      <a:ext uri="{FF2B5EF4-FFF2-40B4-BE49-F238E27FC236}">
                        <a16:creationId xmlns:a16="http://schemas.microsoft.com/office/drawing/2014/main" id="{A1C6B268-26FC-4E77-B84A-A938EBE8A6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82665" y="2680604"/>
                    <a:ext cx="643355" cy="6433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îṧľîḍe">
                    <a:extLst>
                      <a:ext uri="{FF2B5EF4-FFF2-40B4-BE49-F238E27FC236}">
                        <a16:creationId xmlns:a16="http://schemas.microsoft.com/office/drawing/2014/main" id="{3C8B935B-4D72-488C-A0A9-A2D68438CE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12233" y="2817272"/>
                    <a:ext cx="384218" cy="3700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4" name="íşḷîḑe">
                  <a:extLst>
                    <a:ext uri="{FF2B5EF4-FFF2-40B4-BE49-F238E27FC236}">
                      <a16:creationId xmlns:a16="http://schemas.microsoft.com/office/drawing/2014/main" id="{7C129D84-6F05-4350-9866-0AC52C680837}"/>
                    </a:ext>
                  </a:extLst>
                </p:cNvPr>
                <p:cNvSpPr txBox="1"/>
                <p:nvPr/>
              </p:nvSpPr>
              <p:spPr bwMode="auto">
                <a:xfrm>
                  <a:off x="9149877" y="2341510"/>
                  <a:ext cx="23690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核能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" name="í$líḍê">
              <a:extLst>
                <a:ext uri="{FF2B5EF4-FFF2-40B4-BE49-F238E27FC236}">
                  <a16:creationId xmlns:a16="http://schemas.microsoft.com/office/drawing/2014/main" id="{A6F40708-D223-4A2F-BB87-46F606037EA2}"/>
                </a:ext>
              </a:extLst>
            </p:cNvPr>
            <p:cNvGrpSpPr/>
            <p:nvPr/>
          </p:nvGrpSpPr>
          <p:grpSpPr>
            <a:xfrm>
              <a:off x="673101" y="2242886"/>
              <a:ext cx="3225161" cy="3653255"/>
              <a:chOff x="673100" y="2242886"/>
              <a:chExt cx="3225161" cy="3653255"/>
            </a:xfrm>
          </p:grpSpPr>
          <p:sp>
            <p:nvSpPr>
              <p:cNvPr id="28" name="ïṡliḍê">
                <a:extLst>
                  <a:ext uri="{FF2B5EF4-FFF2-40B4-BE49-F238E27FC236}">
                    <a16:creationId xmlns:a16="http://schemas.microsoft.com/office/drawing/2014/main" id="{A4F30CF3-5679-43D7-AF1D-71E8AE2E66CA}"/>
                  </a:ext>
                </a:extLst>
              </p:cNvPr>
              <p:cNvSpPr/>
              <p:nvPr/>
            </p:nvSpPr>
            <p:spPr bwMode="auto">
              <a:xfrm>
                <a:off x="3254906" y="2242886"/>
                <a:ext cx="643355" cy="64335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ïṣľiḓé">
                <a:extLst>
                  <a:ext uri="{FF2B5EF4-FFF2-40B4-BE49-F238E27FC236}">
                    <a16:creationId xmlns:a16="http://schemas.microsoft.com/office/drawing/2014/main" id="{47052A11-BD69-48E8-855C-E6AE878F0CDE}"/>
                  </a:ext>
                </a:extLst>
              </p:cNvPr>
              <p:cNvSpPr txBox="1"/>
              <p:nvPr/>
            </p:nvSpPr>
            <p:spPr bwMode="auto">
              <a:xfrm>
                <a:off x="673100" y="2352798"/>
                <a:ext cx="23690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煤炭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iSľíḋé">
                <a:extLst>
                  <a:ext uri="{FF2B5EF4-FFF2-40B4-BE49-F238E27FC236}">
                    <a16:creationId xmlns:a16="http://schemas.microsoft.com/office/drawing/2014/main" id="{55E93D1A-6CF1-40A8-8327-17BF8D04B252}"/>
                  </a:ext>
                </a:extLst>
              </p:cNvPr>
              <p:cNvSpPr/>
              <p:nvPr/>
            </p:nvSpPr>
            <p:spPr bwMode="auto">
              <a:xfrm>
                <a:off x="3254906" y="3747836"/>
                <a:ext cx="643355" cy="64335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iśľîḓe">
                <a:extLst>
                  <a:ext uri="{FF2B5EF4-FFF2-40B4-BE49-F238E27FC236}">
                    <a16:creationId xmlns:a16="http://schemas.microsoft.com/office/drawing/2014/main" id="{98C18886-204A-4C52-8755-F44A36FC4959}"/>
                  </a:ext>
                </a:extLst>
              </p:cNvPr>
              <p:cNvSpPr txBox="1"/>
              <p:nvPr/>
            </p:nvSpPr>
            <p:spPr bwMode="auto">
              <a:xfrm>
                <a:off x="673100" y="3857748"/>
                <a:ext cx="23690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石油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ṧļîḋê">
                <a:extLst>
                  <a:ext uri="{FF2B5EF4-FFF2-40B4-BE49-F238E27FC236}">
                    <a16:creationId xmlns:a16="http://schemas.microsoft.com/office/drawing/2014/main" id="{1828DC93-56E8-4407-B697-B1AD322496DE}"/>
                  </a:ext>
                </a:extLst>
              </p:cNvPr>
              <p:cNvSpPr/>
              <p:nvPr/>
            </p:nvSpPr>
            <p:spPr bwMode="auto">
              <a:xfrm>
                <a:off x="3254906" y="5252786"/>
                <a:ext cx="643355" cy="64335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íṣlîḍê">
                <a:extLst>
                  <a:ext uri="{FF2B5EF4-FFF2-40B4-BE49-F238E27FC236}">
                    <a16:creationId xmlns:a16="http://schemas.microsoft.com/office/drawing/2014/main" id="{73B6DECB-E7EC-4C66-8014-C1BF48A5CFDE}"/>
                  </a:ext>
                </a:extLst>
              </p:cNvPr>
              <p:cNvSpPr txBox="1"/>
              <p:nvPr/>
            </p:nvSpPr>
            <p:spPr bwMode="auto">
              <a:xfrm>
                <a:off x="673100" y="5362698"/>
                <a:ext cx="23690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天然气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D3B93E-F012-4153-BD74-1D525F1D5338}"/>
                </a:ext>
              </a:extLst>
            </p:cNvPr>
            <p:cNvCxnSpPr/>
            <p:nvPr/>
          </p:nvCxnSpPr>
          <p:spPr>
            <a:xfrm>
              <a:off x="9279802" y="3259248"/>
              <a:ext cx="224068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A1CC45C-024C-4845-8409-4CE0F6E0F634}"/>
                </a:ext>
              </a:extLst>
            </p:cNvPr>
            <p:cNvCxnSpPr/>
            <p:nvPr/>
          </p:nvCxnSpPr>
          <p:spPr>
            <a:xfrm>
              <a:off x="9279802" y="4780230"/>
              <a:ext cx="224068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C855C95-7C16-4DA0-9DC4-7FA4FD22F9BA}"/>
                </a:ext>
              </a:extLst>
            </p:cNvPr>
            <p:cNvCxnSpPr/>
            <p:nvPr/>
          </p:nvCxnSpPr>
          <p:spPr>
            <a:xfrm>
              <a:off x="669925" y="3259248"/>
              <a:ext cx="243795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924279C-3604-465F-A565-8F6532F7C1DE}"/>
                </a:ext>
              </a:extLst>
            </p:cNvPr>
            <p:cNvCxnSpPr/>
            <p:nvPr/>
          </p:nvCxnSpPr>
          <p:spPr>
            <a:xfrm>
              <a:off x="669925" y="4780230"/>
              <a:ext cx="243795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107E1F92-2F61-466E-9E98-A76B5FE16ACC}"/>
              </a:ext>
            </a:extLst>
          </p:cNvPr>
          <p:cNvSpPr/>
          <p:nvPr/>
        </p:nvSpPr>
        <p:spPr>
          <a:xfrm>
            <a:off x="3199824" y="3580825"/>
            <a:ext cx="752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EB1DC49-3CA5-4429-84C1-E41AE8F9ECAC}"/>
              </a:ext>
            </a:extLst>
          </p:cNvPr>
          <p:cNvSpPr/>
          <p:nvPr/>
        </p:nvSpPr>
        <p:spPr>
          <a:xfrm>
            <a:off x="3199823" y="5112797"/>
            <a:ext cx="752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249B0EF-B462-48D4-B470-CE7586179539}"/>
              </a:ext>
            </a:extLst>
          </p:cNvPr>
          <p:cNvSpPr/>
          <p:nvPr/>
        </p:nvSpPr>
        <p:spPr>
          <a:xfrm>
            <a:off x="3177245" y="2106871"/>
            <a:ext cx="752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42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2E6687-B500-4248-B1EB-C9D6DBD3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0" y="2062490"/>
            <a:ext cx="4286089" cy="28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风能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83892" y="1839468"/>
            <a:ext cx="5973264" cy="3179063"/>
            <a:chOff x="4712736" y="1855611"/>
            <a:chExt cx="5973264" cy="3179063"/>
          </a:xfrm>
        </p:grpSpPr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95883" y="1855611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zh-CN" sz="1600" b="1" dirty="0">
                  <a:solidFill>
                    <a:schemeClr val="bg1"/>
                  </a:solidFill>
                </a:rPr>
                <a:t>风力发电技术日趋成熟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系统供电可靠性高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运行维护成本低</a:t>
              </a: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蕴量巨大、分布广泛、可以再生、无污染</a:t>
              </a: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zh-CN" sz="1600" b="1" dirty="0">
                  <a:solidFill>
                    <a:schemeClr val="bg1"/>
                  </a:solidFill>
                </a:rPr>
                <a:t>实际占地面积小、发电发电方式多样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我国风能资源分布特点 我国风能资源储量与分布">
            <a:extLst>
              <a:ext uri="{FF2B5EF4-FFF2-40B4-BE49-F238E27FC236}">
                <a16:creationId xmlns:a16="http://schemas.microsoft.com/office/drawing/2014/main" id="{965557FF-3470-4578-B860-C47FFA720A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9" y="1253936"/>
            <a:ext cx="5299010" cy="4074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我国风能的地理地域分布情况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DFFA76-F769-445D-B6A2-1C8A4194F4AA}"/>
              </a:ext>
            </a:extLst>
          </p:cNvPr>
          <p:cNvSpPr txBox="1"/>
          <p:nvPr/>
        </p:nvSpPr>
        <p:spPr>
          <a:xfrm>
            <a:off x="5844905" y="2004896"/>
            <a:ext cx="5675582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dirty="0"/>
              <a:t>我国的风力资源主要分布在“三北”地区、东南海沿海地区和内陆局部地区，这些地区可开发利用的风能储量约</a:t>
            </a:r>
            <a:r>
              <a:rPr lang="en-US" altLang="zh-CN" dirty="0"/>
              <a:t> </a:t>
            </a:r>
            <a:r>
              <a:rPr lang="en-US" altLang="zh-CN" b="1" dirty="0"/>
              <a:t>2 </a:t>
            </a:r>
            <a:r>
              <a:rPr lang="zh-CN" altLang="zh-CN" b="1" dirty="0"/>
              <a:t>亿</a:t>
            </a:r>
            <a:r>
              <a:rPr lang="en-US" altLang="zh-CN" b="1" dirty="0"/>
              <a:t> kW</a:t>
            </a:r>
            <a:r>
              <a:rPr lang="zh-CN" altLang="zh-CN" dirty="0"/>
              <a:t>，占全国可利用储量的</a:t>
            </a:r>
            <a:r>
              <a:rPr lang="en-US" altLang="zh-CN" dirty="0"/>
              <a:t> 80%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39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B110-74C5-4DF1-867C-7B25A102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风力发电系统结构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1F019-93EC-4165-8FCC-C83AC360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5c902a40-0afe-49b5-9dcf-5f41f298164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04D3181-0761-4207-B241-963BC17180D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90077" y="1218594"/>
            <a:ext cx="8156169" cy="5021869"/>
            <a:chOff x="2731368" y="1224268"/>
            <a:chExt cx="6724425" cy="5021869"/>
          </a:xfrm>
        </p:grpSpPr>
        <p:sp>
          <p:nvSpPr>
            <p:cNvPr id="8" name="íslïďé">
              <a:extLst>
                <a:ext uri="{FF2B5EF4-FFF2-40B4-BE49-F238E27FC236}">
                  <a16:creationId xmlns:a16="http://schemas.microsoft.com/office/drawing/2014/main" id="{C4C834DA-7DE0-4672-89F1-44EB0C19DD99}"/>
                </a:ext>
              </a:extLst>
            </p:cNvPr>
            <p:cNvSpPr/>
            <p:nvPr/>
          </p:nvSpPr>
          <p:spPr>
            <a:xfrm>
              <a:off x="6817624" y="3682810"/>
              <a:ext cx="159974" cy="1599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liḋé">
              <a:extLst>
                <a:ext uri="{FF2B5EF4-FFF2-40B4-BE49-F238E27FC236}">
                  <a16:creationId xmlns:a16="http://schemas.microsoft.com/office/drawing/2014/main" id="{7316B7A6-F5CC-4816-AA7A-E5C6E260A9CC}"/>
                </a:ext>
              </a:extLst>
            </p:cNvPr>
            <p:cNvSpPr/>
            <p:nvPr/>
          </p:nvSpPr>
          <p:spPr>
            <a:xfrm>
              <a:off x="6977598" y="3451574"/>
              <a:ext cx="191969" cy="1919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sḻíḍe">
              <a:extLst>
                <a:ext uri="{FF2B5EF4-FFF2-40B4-BE49-F238E27FC236}">
                  <a16:creationId xmlns:a16="http://schemas.microsoft.com/office/drawing/2014/main" id="{33834136-5166-4324-A8F1-47B4BAF860FB}"/>
                </a:ext>
              </a:extLst>
            </p:cNvPr>
            <p:cNvSpPr/>
            <p:nvPr/>
          </p:nvSpPr>
          <p:spPr>
            <a:xfrm>
              <a:off x="7159689" y="3227610"/>
              <a:ext cx="223964" cy="2239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ľïďè">
              <a:extLst>
                <a:ext uri="{FF2B5EF4-FFF2-40B4-BE49-F238E27FC236}">
                  <a16:creationId xmlns:a16="http://schemas.microsoft.com/office/drawing/2014/main" id="{3BEF4923-4AA4-47B8-BE3C-36FA375A313E}"/>
                </a:ext>
              </a:extLst>
            </p:cNvPr>
            <p:cNvSpPr/>
            <p:nvPr/>
          </p:nvSpPr>
          <p:spPr>
            <a:xfrm>
              <a:off x="7383653" y="2971650"/>
              <a:ext cx="255959" cy="25595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ṣ1îdé">
              <a:extLst>
                <a:ext uri="{FF2B5EF4-FFF2-40B4-BE49-F238E27FC236}">
                  <a16:creationId xmlns:a16="http://schemas.microsoft.com/office/drawing/2014/main" id="{A939C6B8-D41F-4249-A9D4-577EA6FFC8B0}"/>
                </a:ext>
              </a:extLst>
            </p:cNvPr>
            <p:cNvSpPr/>
            <p:nvPr/>
          </p:nvSpPr>
          <p:spPr>
            <a:xfrm>
              <a:off x="7569146" y="2074495"/>
              <a:ext cx="1087826" cy="1087826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ślïḓè">
              <a:extLst>
                <a:ext uri="{FF2B5EF4-FFF2-40B4-BE49-F238E27FC236}">
                  <a16:creationId xmlns:a16="http://schemas.microsoft.com/office/drawing/2014/main" id="{A91C7785-B0D4-4BF7-A6B2-52DB74C82B21}"/>
                </a:ext>
              </a:extLst>
            </p:cNvPr>
            <p:cNvSpPr/>
            <p:nvPr/>
          </p:nvSpPr>
          <p:spPr>
            <a:xfrm rot="2047192">
              <a:off x="7183747" y="4533525"/>
              <a:ext cx="159974" cy="1599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ṥ1ïḍe">
              <a:extLst>
                <a:ext uri="{FF2B5EF4-FFF2-40B4-BE49-F238E27FC236}">
                  <a16:creationId xmlns:a16="http://schemas.microsoft.com/office/drawing/2014/main" id="{5A9ADF8B-A57B-44F3-BE6B-2DAB8BB349DD}"/>
                </a:ext>
              </a:extLst>
            </p:cNvPr>
            <p:cNvSpPr/>
            <p:nvPr/>
          </p:nvSpPr>
          <p:spPr>
            <a:xfrm rot="2047192">
              <a:off x="7434164" y="4438046"/>
              <a:ext cx="191969" cy="1919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$ḻíḓé">
              <a:extLst>
                <a:ext uri="{FF2B5EF4-FFF2-40B4-BE49-F238E27FC236}">
                  <a16:creationId xmlns:a16="http://schemas.microsoft.com/office/drawing/2014/main" id="{A6DFCB20-C1CA-4A33-9C65-A918D022B0A7}"/>
                </a:ext>
              </a:extLst>
            </p:cNvPr>
            <p:cNvSpPr/>
            <p:nvPr/>
          </p:nvSpPr>
          <p:spPr>
            <a:xfrm rot="2047192">
              <a:off x="7698810" y="4360992"/>
              <a:ext cx="223964" cy="2239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liḍe">
              <a:extLst>
                <a:ext uri="{FF2B5EF4-FFF2-40B4-BE49-F238E27FC236}">
                  <a16:creationId xmlns:a16="http://schemas.microsoft.com/office/drawing/2014/main" id="{E5F8B300-E912-4AB4-A8FF-5AE7C3198D6B}"/>
                </a:ext>
              </a:extLst>
            </p:cNvPr>
            <p:cNvSpPr/>
            <p:nvPr/>
          </p:nvSpPr>
          <p:spPr>
            <a:xfrm rot="2047192">
              <a:off x="8016069" y="4280939"/>
              <a:ext cx="255959" cy="25595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ṣ1ïďè">
              <a:extLst>
                <a:ext uri="{FF2B5EF4-FFF2-40B4-BE49-F238E27FC236}">
                  <a16:creationId xmlns:a16="http://schemas.microsoft.com/office/drawing/2014/main" id="{3B822F0C-C130-4D90-BD3E-A84257069830}"/>
                </a:ext>
              </a:extLst>
            </p:cNvPr>
            <p:cNvSpPr/>
            <p:nvPr/>
          </p:nvSpPr>
          <p:spPr>
            <a:xfrm rot="2047192">
              <a:off x="8367967" y="3803974"/>
              <a:ext cx="1087826" cy="1087826"/>
            </a:xfrm>
            <a:prstGeom prst="ellipse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1íďe">
              <a:extLst>
                <a:ext uri="{FF2B5EF4-FFF2-40B4-BE49-F238E27FC236}">
                  <a16:creationId xmlns:a16="http://schemas.microsoft.com/office/drawing/2014/main" id="{8BC9E0DD-FB6A-4D5B-9D29-DB3744986D83}"/>
                </a:ext>
              </a:extLst>
            </p:cNvPr>
            <p:cNvSpPr/>
            <p:nvPr/>
          </p:nvSpPr>
          <p:spPr>
            <a:xfrm flipH="1">
              <a:off x="5181491" y="3682810"/>
              <a:ext cx="158605" cy="1599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ľíďê">
              <a:extLst>
                <a:ext uri="{FF2B5EF4-FFF2-40B4-BE49-F238E27FC236}">
                  <a16:creationId xmlns:a16="http://schemas.microsoft.com/office/drawing/2014/main" id="{8A2DB171-7525-4F9C-98D3-9683D0E8DD5C}"/>
                </a:ext>
              </a:extLst>
            </p:cNvPr>
            <p:cNvSpPr/>
            <p:nvPr/>
          </p:nvSpPr>
          <p:spPr>
            <a:xfrm flipH="1">
              <a:off x="4991165" y="3451574"/>
              <a:ext cx="190326" cy="1919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śľíďê">
              <a:extLst>
                <a:ext uri="{FF2B5EF4-FFF2-40B4-BE49-F238E27FC236}">
                  <a16:creationId xmlns:a16="http://schemas.microsoft.com/office/drawing/2014/main" id="{67B5171C-C7EE-45E7-9CEB-32974C5FDC9C}"/>
                </a:ext>
              </a:extLst>
            </p:cNvPr>
            <p:cNvSpPr/>
            <p:nvPr/>
          </p:nvSpPr>
          <p:spPr>
            <a:xfrm flipH="1">
              <a:off x="4778913" y="3227610"/>
              <a:ext cx="222046" cy="2239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ḷíḍe">
              <a:extLst>
                <a:ext uri="{FF2B5EF4-FFF2-40B4-BE49-F238E27FC236}">
                  <a16:creationId xmlns:a16="http://schemas.microsoft.com/office/drawing/2014/main" id="{DFD8866D-4E93-4002-B267-8EBF183C5D56}"/>
                </a:ext>
              </a:extLst>
            </p:cNvPr>
            <p:cNvSpPr/>
            <p:nvPr/>
          </p:nvSpPr>
          <p:spPr>
            <a:xfrm flipH="1">
              <a:off x="4525146" y="2971650"/>
              <a:ext cx="253768" cy="25595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ḻiḓe">
              <a:extLst>
                <a:ext uri="{FF2B5EF4-FFF2-40B4-BE49-F238E27FC236}">
                  <a16:creationId xmlns:a16="http://schemas.microsoft.com/office/drawing/2014/main" id="{1EBCEC45-8C40-4FD0-B78E-6DAF3FE9E0D8}"/>
                </a:ext>
              </a:extLst>
            </p:cNvPr>
            <p:cNvSpPr/>
            <p:nvPr/>
          </p:nvSpPr>
          <p:spPr>
            <a:xfrm flipH="1">
              <a:off x="3516496" y="2074495"/>
              <a:ext cx="1078513" cy="1087826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ṡḷîḑê">
              <a:extLst>
                <a:ext uri="{FF2B5EF4-FFF2-40B4-BE49-F238E27FC236}">
                  <a16:creationId xmlns:a16="http://schemas.microsoft.com/office/drawing/2014/main" id="{7E05A74E-A4B8-4621-BA11-055D42031F1E}"/>
                </a:ext>
              </a:extLst>
            </p:cNvPr>
            <p:cNvSpPr/>
            <p:nvPr/>
          </p:nvSpPr>
          <p:spPr>
            <a:xfrm rot="19552808" flipH="1">
              <a:off x="4830852" y="4522001"/>
              <a:ext cx="158605" cy="1599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lïḋè">
              <a:extLst>
                <a:ext uri="{FF2B5EF4-FFF2-40B4-BE49-F238E27FC236}">
                  <a16:creationId xmlns:a16="http://schemas.microsoft.com/office/drawing/2014/main" id="{D0CE83A0-2CE6-4CD7-A9BA-6EA68DFA56DD}"/>
                </a:ext>
              </a:extLst>
            </p:cNvPr>
            <p:cNvSpPr/>
            <p:nvPr/>
          </p:nvSpPr>
          <p:spPr>
            <a:xfrm rot="19552808" flipH="1">
              <a:off x="4549825" y="4425678"/>
              <a:ext cx="190326" cy="1919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ṣ1îde">
              <a:extLst>
                <a:ext uri="{FF2B5EF4-FFF2-40B4-BE49-F238E27FC236}">
                  <a16:creationId xmlns:a16="http://schemas.microsoft.com/office/drawing/2014/main" id="{0D26FC4F-A237-4F45-BAAE-8C0ECD04E84B}"/>
                </a:ext>
              </a:extLst>
            </p:cNvPr>
            <p:cNvSpPr/>
            <p:nvPr/>
          </p:nvSpPr>
          <p:spPr>
            <a:xfrm rot="19552808" flipH="1">
              <a:off x="4254725" y="4347672"/>
              <a:ext cx="222046" cy="2239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ṣḷíḑe">
              <a:extLst>
                <a:ext uri="{FF2B5EF4-FFF2-40B4-BE49-F238E27FC236}">
                  <a16:creationId xmlns:a16="http://schemas.microsoft.com/office/drawing/2014/main" id="{26B5DB8D-C782-4340-B2C2-4951945FB792}"/>
                </a:ext>
              </a:extLst>
            </p:cNvPr>
            <p:cNvSpPr/>
            <p:nvPr/>
          </p:nvSpPr>
          <p:spPr>
            <a:xfrm rot="19552808" flipH="1">
              <a:off x="3907308" y="4266468"/>
              <a:ext cx="253768" cy="2559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lïdê">
              <a:extLst>
                <a:ext uri="{FF2B5EF4-FFF2-40B4-BE49-F238E27FC236}">
                  <a16:creationId xmlns:a16="http://schemas.microsoft.com/office/drawing/2014/main" id="{22C15688-CAB1-4794-9129-0042E3977B12}"/>
                </a:ext>
              </a:extLst>
            </p:cNvPr>
            <p:cNvSpPr/>
            <p:nvPr/>
          </p:nvSpPr>
          <p:spPr>
            <a:xfrm rot="19552808" flipH="1">
              <a:off x="2731368" y="3786614"/>
              <a:ext cx="1078513" cy="108782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8" name="iSļiḋé">
              <a:extLst>
                <a:ext uri="{FF2B5EF4-FFF2-40B4-BE49-F238E27FC236}">
                  <a16:creationId xmlns:a16="http://schemas.microsoft.com/office/drawing/2014/main" id="{C4F05D5F-A1A7-4A92-A3D8-8F41DA73BA17}"/>
                </a:ext>
              </a:extLst>
            </p:cNvPr>
            <p:cNvSpPr/>
            <p:nvPr/>
          </p:nvSpPr>
          <p:spPr>
            <a:xfrm rot="18870082">
              <a:off x="5916778" y="3357226"/>
              <a:ext cx="159974" cy="1599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ṡḷîḍè">
              <a:extLst>
                <a:ext uri="{FF2B5EF4-FFF2-40B4-BE49-F238E27FC236}">
                  <a16:creationId xmlns:a16="http://schemas.microsoft.com/office/drawing/2014/main" id="{D9073847-65D9-42A7-AED7-C4B83AD2258E}"/>
                </a:ext>
              </a:extLst>
            </p:cNvPr>
            <p:cNvSpPr/>
            <p:nvPr/>
          </p:nvSpPr>
          <p:spPr>
            <a:xfrm rot="18870082">
              <a:off x="5870609" y="3064853"/>
              <a:ext cx="191969" cy="1919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ṥļíḋê">
              <a:extLst>
                <a:ext uri="{FF2B5EF4-FFF2-40B4-BE49-F238E27FC236}">
                  <a16:creationId xmlns:a16="http://schemas.microsoft.com/office/drawing/2014/main" id="{22C898A7-2253-475C-9241-D0513665486E}"/>
                </a:ext>
              </a:extLst>
            </p:cNvPr>
            <p:cNvSpPr/>
            <p:nvPr/>
          </p:nvSpPr>
          <p:spPr>
            <a:xfrm rot="18870082">
              <a:off x="5845126" y="2761804"/>
              <a:ext cx="223964" cy="22396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ṧḻîḍe">
              <a:extLst>
                <a:ext uri="{FF2B5EF4-FFF2-40B4-BE49-F238E27FC236}">
                  <a16:creationId xmlns:a16="http://schemas.microsoft.com/office/drawing/2014/main" id="{197B1DEF-522C-4043-ACD9-1B51621B08FD}"/>
                </a:ext>
              </a:extLst>
            </p:cNvPr>
            <p:cNvSpPr/>
            <p:nvPr/>
          </p:nvSpPr>
          <p:spPr>
            <a:xfrm rot="18870082">
              <a:off x="5826176" y="2406462"/>
              <a:ext cx="255959" cy="25595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şḷîḋé">
              <a:extLst>
                <a:ext uri="{FF2B5EF4-FFF2-40B4-BE49-F238E27FC236}">
                  <a16:creationId xmlns:a16="http://schemas.microsoft.com/office/drawing/2014/main" id="{880ED773-D92F-4CFB-81D9-4A5D61511B8B}"/>
                </a:ext>
              </a:extLst>
            </p:cNvPr>
            <p:cNvSpPr/>
            <p:nvPr/>
          </p:nvSpPr>
          <p:spPr>
            <a:xfrm rot="18870082">
              <a:off x="5388553" y="1224268"/>
              <a:ext cx="1087826" cy="1087826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şľíḓ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254103" y="5874624"/>
              <a:ext cx="1898545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b="1" dirty="0"/>
                <a:t>风力发电系统</a:t>
              </a:r>
              <a:endParaRPr lang="en-US" altLang="zh-CN" b="1" dirty="0"/>
            </a:p>
          </p:txBody>
        </p:sp>
        <p:sp>
          <p:nvSpPr>
            <p:cNvPr id="34" name="ïs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995784" y="4170501"/>
              <a:ext cx="724889" cy="354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algn="r" defTabSz="914377"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pPr algn="l"/>
              <a:r>
                <a:rPr lang="zh-CN" altLang="zh-CN" dirty="0"/>
                <a:t>叶轮</a:t>
              </a:r>
              <a:endParaRPr lang="en-US" altLang="zh-CN" dirty="0"/>
            </a:p>
          </p:txBody>
        </p:sp>
        <p:sp>
          <p:nvSpPr>
            <p:cNvPr id="35" name="íslíḓ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354366" y="4182007"/>
              <a:ext cx="1044857" cy="31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algn="r" defTabSz="914377"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zh-CN" altLang="zh-CN" sz="1600" dirty="0"/>
                <a:t>塔架和地基</a:t>
              </a:r>
              <a:endParaRPr lang="en-US" altLang="zh-CN" sz="1600" dirty="0"/>
            </a:p>
          </p:txBody>
        </p:sp>
        <p:sp>
          <p:nvSpPr>
            <p:cNvPr id="36" name="îsḷí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600992" y="1597813"/>
              <a:ext cx="1011130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b="1" dirty="0"/>
                <a:t>齿轮箱</a:t>
              </a:r>
              <a:endParaRPr lang="en-US" altLang="zh-CN" b="1" dirty="0"/>
            </a:p>
          </p:txBody>
        </p:sp>
        <p:sp>
          <p:nvSpPr>
            <p:cNvPr id="37" name="iṡļíḓ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36298" y="2461004"/>
              <a:ext cx="1011130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b="1" dirty="0"/>
                <a:t>偏航系统</a:t>
              </a:r>
              <a:endParaRPr lang="en-US" altLang="zh-CN" sz="1600" b="1" dirty="0"/>
            </a:p>
          </p:txBody>
        </p:sp>
        <p:sp>
          <p:nvSpPr>
            <p:cNvPr id="38" name="ïṩlí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11926" y="2486048"/>
              <a:ext cx="1011130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b="1" dirty="0"/>
                <a:t>发电机</a:t>
              </a:r>
              <a:endParaRPr lang="en-US" altLang="zh-CN" b="1" dirty="0"/>
            </a:p>
          </p:txBody>
        </p: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7AE4E699-59FB-452C-9B2F-B7CF36810D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8355" y="3134259"/>
            <a:ext cx="2636743" cy="280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EC5F-C24D-4677-BC8F-B5446188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永磁同步式风电机组结构框架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E38EB-B330-4330-BD4D-8B3FA44B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7c273de4-a495-4542-9591-9da9076d56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A15E65F-A4C5-4156-A44F-A194382D90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331006" y="2326791"/>
            <a:ext cx="11851493" cy="2615384"/>
            <a:chOff x="-278020" y="2313226"/>
            <a:chExt cx="11851493" cy="2615384"/>
          </a:xfrm>
        </p:grpSpPr>
        <p:grpSp>
          <p:nvGrpSpPr>
            <p:cNvPr id="7" name="iśļiḑê">
              <a:extLst>
                <a:ext uri="{FF2B5EF4-FFF2-40B4-BE49-F238E27FC236}">
                  <a16:creationId xmlns:a16="http://schemas.microsoft.com/office/drawing/2014/main" id="{8F78F80E-76D3-474A-A99E-88B727C9E928}"/>
                </a:ext>
              </a:extLst>
            </p:cNvPr>
            <p:cNvGrpSpPr/>
            <p:nvPr/>
          </p:nvGrpSpPr>
          <p:grpSpPr>
            <a:xfrm>
              <a:off x="-278020" y="2319499"/>
              <a:ext cx="4266762" cy="2609111"/>
              <a:chOff x="-70987" y="2319499"/>
              <a:chExt cx="4059899" cy="2609111"/>
            </a:xfrm>
          </p:grpSpPr>
          <p:sp>
            <p:nvSpPr>
              <p:cNvPr id="14" name="ís1îḋ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-70987" y="2319499"/>
                <a:ext cx="315791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b="1" dirty="0"/>
                  <a:t>1</a:t>
                </a:r>
                <a:r>
                  <a:rPr lang="zh-CN" altLang="en-US" b="1" dirty="0"/>
                  <a:t>、</a:t>
                </a:r>
                <a:r>
                  <a:rPr lang="zh-CN" altLang="zh-CN" b="1" dirty="0"/>
                  <a:t>转子为永磁式结构</a:t>
                </a:r>
                <a:endParaRPr lang="en-US" altLang="zh-CN" sz="1800" b="1" dirty="0"/>
              </a:p>
            </p:txBody>
          </p:sp>
          <p:sp>
            <p:nvSpPr>
              <p:cNvPr id="16" name="ïśḻï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1000" y="4541013"/>
                <a:ext cx="315791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b="1" dirty="0"/>
                  <a:t>2</a:t>
                </a:r>
                <a:r>
                  <a:rPr lang="zh-CN" altLang="en-US" b="1" dirty="0"/>
                  <a:t>、</a:t>
                </a:r>
                <a:r>
                  <a:rPr lang="zh-CN" altLang="zh-CN" b="1" dirty="0"/>
                  <a:t>风力机与发电机的直接耦合</a:t>
                </a:r>
                <a:endParaRPr lang="en-US" altLang="zh-CN" b="1" dirty="0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59BF433-4478-4F9A-A7E9-0B6569B4C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000" y="3564000"/>
                <a:ext cx="30245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íṩḻi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256073" y="2313226"/>
              <a:ext cx="33174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/>
                <a:t>3</a:t>
              </a:r>
              <a:r>
                <a:rPr lang="zh-CN" altLang="en-US" b="1" dirty="0"/>
                <a:t>、无</a:t>
              </a:r>
              <a:r>
                <a:rPr lang="zh-CN" altLang="zh-CN" b="1" dirty="0"/>
                <a:t>齿轮箱</a:t>
              </a:r>
              <a:r>
                <a:rPr lang="zh-CN" altLang="en-US" b="1" dirty="0"/>
                <a:t>，</a:t>
              </a:r>
              <a:r>
                <a:rPr lang="zh-CN" altLang="zh-CN" b="1" dirty="0"/>
                <a:t>减小系统运行的噪声</a:t>
              </a:r>
              <a:endParaRPr lang="en-US" altLang="zh-CN" b="1" dirty="0"/>
            </a:p>
          </p:txBody>
        </p:sp>
        <p:sp>
          <p:nvSpPr>
            <p:cNvPr id="11" name="iṩḷi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203088" y="4541013"/>
              <a:ext cx="33174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/>
                <a:t>4</a:t>
              </a:r>
              <a:r>
                <a:rPr lang="zh-CN" altLang="en-US" b="1" dirty="0"/>
                <a:t>、</a:t>
              </a:r>
              <a:r>
                <a:rPr lang="zh-CN" altLang="zh-CN" b="1" dirty="0"/>
                <a:t>提高的发电系统的可靠性</a:t>
              </a:r>
              <a:endParaRPr lang="en-US" altLang="zh-CN" b="1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A8D500C-F243-4D7B-91E0-32F089A6CE5C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59" y="3564000"/>
              <a:ext cx="32114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7C7CE7C-BEE4-4B38-A6A6-C3CE664B29E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57" y="1969269"/>
            <a:ext cx="4164456" cy="3123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4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C3B4D-0BBC-4C36-8AAB-1A94C3B3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四种风力发电系统的比较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D02EB9-E132-4095-AD57-2AACC493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fdaaa325-f67a-43b5-ae35-a6f53a7a14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4AA7B34-484A-4492-BFE5-417848B2D20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6000" y="1597981"/>
            <a:ext cx="10280741" cy="3704174"/>
            <a:chOff x="966000" y="1597981"/>
            <a:chExt cx="10280741" cy="3704174"/>
          </a:xfrm>
        </p:grpSpPr>
        <p:sp>
          <p:nvSpPr>
            <p:cNvPr id="6" name="iṧḻiḋê">
              <a:extLst>
                <a:ext uri="{FF2B5EF4-FFF2-40B4-BE49-F238E27FC236}">
                  <a16:creationId xmlns:a16="http://schemas.microsoft.com/office/drawing/2014/main" id="{50217584-E5D0-4988-9816-CB3BC4950F72}"/>
                </a:ext>
              </a:extLst>
            </p:cNvPr>
            <p:cNvSpPr/>
            <p:nvPr/>
          </p:nvSpPr>
          <p:spPr bwMode="auto">
            <a:xfrm>
              <a:off x="4232561" y="1597981"/>
              <a:ext cx="3704174" cy="3704174"/>
            </a:xfrm>
            <a:prstGeom prst="ellips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1iḍe">
              <a:extLst>
                <a:ext uri="{FF2B5EF4-FFF2-40B4-BE49-F238E27FC236}">
                  <a16:creationId xmlns:a16="http://schemas.microsoft.com/office/drawing/2014/main" id="{EF0D34C2-0330-43C6-A89B-539CE0B983BA}"/>
                </a:ext>
              </a:extLst>
            </p:cNvPr>
            <p:cNvSpPr txBox="1"/>
            <p:nvPr/>
          </p:nvSpPr>
          <p:spPr bwMode="auto">
            <a:xfrm>
              <a:off x="4725817" y="3090355"/>
              <a:ext cx="2759684" cy="802927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zh-CN" altLang="en-US" b="1" dirty="0"/>
                <a:t>结合</a:t>
              </a:r>
              <a:r>
                <a:rPr lang="zh-CN" altLang="zh-CN" b="1" dirty="0"/>
                <a:t>变速恒频风力发电机类型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和</a:t>
              </a:r>
              <a:r>
                <a:rPr lang="zh-CN" altLang="zh-CN" b="1" dirty="0"/>
                <a:t>电机转速</a:t>
              </a:r>
              <a:endParaRPr lang="zh-CN" altLang="en-US" b="1" dirty="0"/>
            </a:p>
          </p:txBody>
        </p:sp>
        <p:grpSp>
          <p:nvGrpSpPr>
            <p:cNvPr id="9" name="iṣḻide">
              <a:extLst>
                <a:ext uri="{FF2B5EF4-FFF2-40B4-BE49-F238E27FC236}">
                  <a16:creationId xmlns:a16="http://schemas.microsoft.com/office/drawing/2014/main" id="{A0E5D158-117F-4A2F-8629-18988CEFCBCD}"/>
                </a:ext>
              </a:extLst>
            </p:cNvPr>
            <p:cNvGrpSpPr/>
            <p:nvPr/>
          </p:nvGrpSpPr>
          <p:grpSpPr>
            <a:xfrm>
              <a:off x="7536158" y="2279686"/>
              <a:ext cx="722560" cy="722560"/>
              <a:chOff x="7229049" y="2279686"/>
              <a:chExt cx="722560" cy="722560"/>
            </a:xfrm>
          </p:grpSpPr>
          <p:sp>
            <p:nvSpPr>
              <p:cNvPr id="32" name="işḷîḑê">
                <a:extLst>
                  <a:ext uri="{FF2B5EF4-FFF2-40B4-BE49-F238E27FC236}">
                    <a16:creationId xmlns:a16="http://schemas.microsoft.com/office/drawing/2014/main" id="{2AD26581-A14D-42AC-9304-AB7A7B8FDD6F}"/>
                  </a:ext>
                </a:extLst>
              </p:cNvPr>
              <p:cNvSpPr/>
              <p:nvPr/>
            </p:nvSpPr>
            <p:spPr bwMode="auto">
              <a:xfrm>
                <a:off x="7229049" y="2279686"/>
                <a:ext cx="722560" cy="72256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ṩļiḓè">
                <a:extLst>
                  <a:ext uri="{FF2B5EF4-FFF2-40B4-BE49-F238E27FC236}">
                    <a16:creationId xmlns:a16="http://schemas.microsoft.com/office/drawing/2014/main" id="{16376B0B-BA01-440D-B762-8956D71E1B4E}"/>
                  </a:ext>
                </a:extLst>
              </p:cNvPr>
              <p:cNvSpPr/>
              <p:nvPr/>
            </p:nvSpPr>
            <p:spPr bwMode="auto">
              <a:xfrm>
                <a:off x="7264362" y="2314999"/>
                <a:ext cx="651934" cy="65193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ïsļîḑè">
              <a:extLst>
                <a:ext uri="{FF2B5EF4-FFF2-40B4-BE49-F238E27FC236}">
                  <a16:creationId xmlns:a16="http://schemas.microsoft.com/office/drawing/2014/main" id="{26CEA3CC-D356-4099-B51E-9BF08AEFA1A1}"/>
                </a:ext>
              </a:extLst>
            </p:cNvPr>
            <p:cNvGrpSpPr/>
            <p:nvPr/>
          </p:nvGrpSpPr>
          <p:grpSpPr>
            <a:xfrm>
              <a:off x="3945891" y="2276872"/>
              <a:ext cx="722560" cy="722560"/>
              <a:chOff x="4038600" y="1181870"/>
              <a:chExt cx="844550" cy="844550"/>
            </a:xfrm>
          </p:grpSpPr>
          <p:sp>
            <p:nvSpPr>
              <p:cNvPr id="30" name="iṡḻîďè">
                <a:extLst>
                  <a:ext uri="{FF2B5EF4-FFF2-40B4-BE49-F238E27FC236}">
                    <a16:creationId xmlns:a16="http://schemas.microsoft.com/office/drawing/2014/main" id="{27DBDF37-5A0C-4FD7-B724-14D9FC6D2A12}"/>
                  </a:ext>
                </a:extLst>
              </p:cNvPr>
              <p:cNvSpPr/>
              <p:nvPr/>
            </p:nvSpPr>
            <p:spPr bwMode="auto">
              <a:xfrm>
                <a:off x="4038600" y="1181870"/>
                <a:ext cx="844550" cy="844550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ïśḻiḑé">
                <a:extLst>
                  <a:ext uri="{FF2B5EF4-FFF2-40B4-BE49-F238E27FC236}">
                    <a16:creationId xmlns:a16="http://schemas.microsoft.com/office/drawing/2014/main" id="{211CB84C-B644-491F-B274-64CE66762C20}"/>
                  </a:ext>
                </a:extLst>
              </p:cNvPr>
              <p:cNvSpPr/>
              <p:nvPr/>
            </p:nvSpPr>
            <p:spPr bwMode="auto">
              <a:xfrm>
                <a:off x="4079875" y="1223145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4" name="išľíďê">
              <a:extLst>
                <a:ext uri="{FF2B5EF4-FFF2-40B4-BE49-F238E27FC236}">
                  <a16:creationId xmlns:a16="http://schemas.microsoft.com/office/drawing/2014/main" id="{93A68C69-A0D6-4FFF-978A-B4B777C4C4D0}"/>
                </a:ext>
              </a:extLst>
            </p:cNvPr>
            <p:cNvGrpSpPr/>
            <p:nvPr/>
          </p:nvGrpSpPr>
          <p:grpSpPr>
            <a:xfrm>
              <a:off x="7543376" y="3894110"/>
              <a:ext cx="722560" cy="722560"/>
              <a:chOff x="4038600" y="1181870"/>
              <a:chExt cx="844550" cy="844550"/>
            </a:xfrm>
          </p:grpSpPr>
          <p:sp>
            <p:nvSpPr>
              <p:cNvPr id="26" name="îṥliḋê">
                <a:extLst>
                  <a:ext uri="{FF2B5EF4-FFF2-40B4-BE49-F238E27FC236}">
                    <a16:creationId xmlns:a16="http://schemas.microsoft.com/office/drawing/2014/main" id="{9BF96911-DC06-49BC-BA67-58B65741558B}"/>
                  </a:ext>
                </a:extLst>
              </p:cNvPr>
              <p:cNvSpPr/>
              <p:nvPr/>
            </p:nvSpPr>
            <p:spPr bwMode="auto">
              <a:xfrm>
                <a:off x="4038600" y="1181870"/>
                <a:ext cx="844550" cy="84455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îḋê">
                <a:extLst>
                  <a:ext uri="{FF2B5EF4-FFF2-40B4-BE49-F238E27FC236}">
                    <a16:creationId xmlns:a16="http://schemas.microsoft.com/office/drawing/2014/main" id="{B5E3A01B-BFEC-408E-A2BD-4175803598DB}"/>
                  </a:ext>
                </a:extLst>
              </p:cNvPr>
              <p:cNvSpPr/>
              <p:nvPr/>
            </p:nvSpPr>
            <p:spPr bwMode="auto">
              <a:xfrm>
                <a:off x="4079875" y="1223145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iṧḻíḍe">
              <a:extLst>
                <a:ext uri="{FF2B5EF4-FFF2-40B4-BE49-F238E27FC236}">
                  <a16:creationId xmlns:a16="http://schemas.microsoft.com/office/drawing/2014/main" id="{491CE923-A90F-48B5-A5A4-7FA116671D06}"/>
                </a:ext>
              </a:extLst>
            </p:cNvPr>
            <p:cNvGrpSpPr/>
            <p:nvPr/>
          </p:nvGrpSpPr>
          <p:grpSpPr>
            <a:xfrm>
              <a:off x="3945891" y="3895732"/>
              <a:ext cx="722560" cy="722560"/>
              <a:chOff x="4217683" y="3895732"/>
              <a:chExt cx="722560" cy="722560"/>
            </a:xfrm>
          </p:grpSpPr>
          <p:sp>
            <p:nvSpPr>
              <p:cNvPr id="21" name="íṥḻíḓè">
                <a:extLst>
                  <a:ext uri="{FF2B5EF4-FFF2-40B4-BE49-F238E27FC236}">
                    <a16:creationId xmlns:a16="http://schemas.microsoft.com/office/drawing/2014/main" id="{BFDBF25F-C5E2-4898-8FB3-3AED1C237F0D}"/>
                  </a:ext>
                </a:extLst>
              </p:cNvPr>
              <p:cNvSpPr/>
              <p:nvPr/>
            </p:nvSpPr>
            <p:spPr bwMode="auto">
              <a:xfrm>
                <a:off x="4217683" y="3895732"/>
                <a:ext cx="722560" cy="722560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ŝḷïḍe">
                <a:extLst>
                  <a:ext uri="{FF2B5EF4-FFF2-40B4-BE49-F238E27FC236}">
                    <a16:creationId xmlns:a16="http://schemas.microsoft.com/office/drawing/2014/main" id="{D7BEEA43-25CD-4FDC-8E99-DC5A6677FAF0}"/>
                  </a:ext>
                </a:extLst>
              </p:cNvPr>
              <p:cNvSpPr/>
              <p:nvPr/>
            </p:nvSpPr>
            <p:spPr bwMode="auto">
              <a:xfrm>
                <a:off x="4252996" y="3931045"/>
                <a:ext cx="651934" cy="65193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S1ide">
              <a:extLst>
                <a:ext uri="{FF2B5EF4-FFF2-40B4-BE49-F238E27FC236}">
                  <a16:creationId xmlns:a16="http://schemas.microsoft.com/office/drawing/2014/main" id="{957E303F-276E-46C9-A59A-2C0C6E237909}"/>
                </a:ext>
              </a:extLst>
            </p:cNvPr>
            <p:cNvSpPr txBox="1"/>
            <p:nvPr/>
          </p:nvSpPr>
          <p:spPr bwMode="auto">
            <a:xfrm>
              <a:off x="8265941" y="3892454"/>
              <a:ext cx="2980800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r>
                <a:rPr lang="zh-CN" altLang="zh-CN" sz="1600" b="1" dirty="0"/>
                <a:t>低速直驱永磁发电机（</a:t>
              </a:r>
              <a:r>
                <a:rPr lang="en-US" altLang="zh-CN" sz="1600" b="1" dirty="0"/>
                <a:t>DDPM</a:t>
              </a:r>
              <a:r>
                <a:rPr lang="zh-CN" altLang="zh-CN" sz="1600" b="1" dirty="0"/>
                <a:t>）</a:t>
              </a:r>
              <a:endParaRPr lang="zh-CN" altLang="en-US" sz="1600" b="1" dirty="0"/>
            </a:p>
          </p:txBody>
        </p:sp>
        <p:sp>
          <p:nvSpPr>
            <p:cNvPr id="15" name="íṥḻíḓè">
              <a:extLst>
                <a:ext uri="{FF2B5EF4-FFF2-40B4-BE49-F238E27FC236}">
                  <a16:creationId xmlns:a16="http://schemas.microsoft.com/office/drawing/2014/main" id="{2B8BAAAB-2C47-4894-BC7A-D8A2315A7728}"/>
                </a:ext>
              </a:extLst>
            </p:cNvPr>
            <p:cNvSpPr txBox="1"/>
            <p:nvPr/>
          </p:nvSpPr>
          <p:spPr bwMode="auto">
            <a:xfrm>
              <a:off x="8223405" y="1689327"/>
              <a:ext cx="2980800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r>
                <a:rPr lang="zh-CN" altLang="zh-CN" sz="1600" b="1" dirty="0"/>
                <a:t>中速半直驱永磁发电机（</a:t>
              </a:r>
              <a:r>
                <a:rPr lang="en-US" altLang="zh-CN" sz="1600" b="1" dirty="0"/>
                <a:t>MSPM</a:t>
              </a:r>
              <a:r>
                <a:rPr lang="zh-CN" altLang="zh-CN" sz="1600" b="1" dirty="0"/>
                <a:t>）</a:t>
              </a:r>
              <a:endParaRPr lang="zh-CN" altLang="en-US" sz="1600" b="1" dirty="0"/>
            </a:p>
          </p:txBody>
        </p:sp>
        <p:sp>
          <p:nvSpPr>
            <p:cNvPr id="17" name="iṩlîḑè">
              <a:extLst>
                <a:ext uri="{FF2B5EF4-FFF2-40B4-BE49-F238E27FC236}">
                  <a16:creationId xmlns:a16="http://schemas.microsoft.com/office/drawing/2014/main" id="{32D93DB6-29D0-4F01-8C38-AF03B2384D1A}"/>
                </a:ext>
              </a:extLst>
            </p:cNvPr>
            <p:cNvSpPr txBox="1"/>
            <p:nvPr/>
          </p:nvSpPr>
          <p:spPr bwMode="auto">
            <a:xfrm>
              <a:off x="966000" y="3892454"/>
              <a:ext cx="2979889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/>
              <a:r>
                <a:rPr lang="zh-CN" altLang="zh-CN" sz="1600" b="1" dirty="0"/>
                <a:t>高速永磁发电机（</a:t>
              </a:r>
              <a:r>
                <a:rPr lang="en-US" altLang="zh-CN" sz="1600" b="1" dirty="0"/>
                <a:t>HSPM</a:t>
              </a:r>
              <a:r>
                <a:rPr lang="zh-CN" altLang="zh-CN" sz="1600" b="1" dirty="0"/>
                <a:t>）</a:t>
              </a:r>
              <a:endParaRPr lang="zh-CN" altLang="en-US" sz="1600" b="1" dirty="0"/>
            </a:p>
          </p:txBody>
        </p:sp>
        <p:sp>
          <p:nvSpPr>
            <p:cNvPr id="19" name="ï$ľîḓé">
              <a:extLst>
                <a:ext uri="{FF2B5EF4-FFF2-40B4-BE49-F238E27FC236}">
                  <a16:creationId xmlns:a16="http://schemas.microsoft.com/office/drawing/2014/main" id="{331C2BC9-0027-4BC8-AA50-09E08540F3C0}"/>
                </a:ext>
              </a:extLst>
            </p:cNvPr>
            <p:cNvSpPr txBox="1"/>
            <p:nvPr/>
          </p:nvSpPr>
          <p:spPr bwMode="auto">
            <a:xfrm>
              <a:off x="1023267" y="1689328"/>
              <a:ext cx="2979889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/>
              <a:r>
                <a:rPr lang="zh-CN" altLang="zh-CN" sz="1600" b="1" dirty="0"/>
                <a:t>高速双馈感应发电机（</a:t>
              </a:r>
              <a:r>
                <a:rPr lang="en-US" altLang="zh-CN" sz="1600" b="1" dirty="0"/>
                <a:t>DFIG</a:t>
              </a:r>
              <a:r>
                <a:rPr lang="zh-CN" altLang="zh-CN" sz="1600" b="1" dirty="0"/>
                <a:t>）</a:t>
              </a:r>
              <a:endParaRPr lang="zh-CN" altLang="en-US" sz="1600" b="1" dirty="0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757F1EA2-E26E-4EA9-8288-CB950B8E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8" y="2139162"/>
            <a:ext cx="3413760" cy="123444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405AE18-E351-4433-9BE0-29DF23A2AD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" t="-2019" r="2828" b="2019"/>
          <a:stretch/>
        </p:blipFill>
        <p:spPr>
          <a:xfrm>
            <a:off x="283959" y="4484064"/>
            <a:ext cx="3725499" cy="12344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B132956-FF0C-4467-A734-6B5B4CBD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920" y="2121185"/>
            <a:ext cx="3658235" cy="119316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AE6CB7C-03E1-4C4A-B47B-66122BC17B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49"/>
          <a:stretch/>
        </p:blipFill>
        <p:spPr>
          <a:xfrm>
            <a:off x="8290919" y="4488449"/>
            <a:ext cx="3245961" cy="1090295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FA72B86F-C068-4B3D-817C-37E3C34901E1}"/>
              </a:ext>
            </a:extLst>
          </p:cNvPr>
          <p:cNvSpPr/>
          <p:nvPr/>
        </p:nvSpPr>
        <p:spPr>
          <a:xfrm>
            <a:off x="3986885" y="2262851"/>
            <a:ext cx="6125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62552EE-3964-4DF4-8923-1B8EA40E06E5}"/>
              </a:ext>
            </a:extLst>
          </p:cNvPr>
          <p:cNvSpPr/>
          <p:nvPr/>
        </p:nvSpPr>
        <p:spPr>
          <a:xfrm>
            <a:off x="4009463" y="3854490"/>
            <a:ext cx="6125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2638028-D6A9-4D11-B6BA-C5E6C55E9BCA}"/>
              </a:ext>
            </a:extLst>
          </p:cNvPr>
          <p:cNvSpPr/>
          <p:nvPr/>
        </p:nvSpPr>
        <p:spPr>
          <a:xfrm>
            <a:off x="7568567" y="3855755"/>
            <a:ext cx="6125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1308ED-CD7F-45AE-A0AA-73DE8326D445}"/>
              </a:ext>
            </a:extLst>
          </p:cNvPr>
          <p:cNvSpPr/>
          <p:nvPr/>
        </p:nvSpPr>
        <p:spPr>
          <a:xfrm>
            <a:off x="7603673" y="2256882"/>
            <a:ext cx="6125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7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8904-2D6B-41AD-BA5A-02FC2F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四种风力发电系统的比较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B1B59-BD0A-490D-8324-749C5748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2e1ac37b-778e-4020-bc91-3516c027d6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36EEB8C-D62C-47A8-A7E8-DE74231227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615544"/>
            <a:ext cx="10850564" cy="3727218"/>
            <a:chOff x="670718" y="1626871"/>
            <a:chExt cx="10850564" cy="3727218"/>
          </a:xfrm>
        </p:grpSpPr>
        <p:grpSp>
          <p:nvGrpSpPr>
            <p:cNvPr id="6" name="ï$1ídè">
              <a:extLst>
                <a:ext uri="{FF2B5EF4-FFF2-40B4-BE49-F238E27FC236}">
                  <a16:creationId xmlns:a16="http://schemas.microsoft.com/office/drawing/2014/main" id="{25B5EEDF-D41C-4769-9B62-546D9F964D5A}"/>
                </a:ext>
              </a:extLst>
            </p:cNvPr>
            <p:cNvGrpSpPr/>
            <p:nvPr/>
          </p:nvGrpSpPr>
          <p:grpSpPr>
            <a:xfrm>
              <a:off x="4380457" y="1923011"/>
              <a:ext cx="3431086" cy="3431078"/>
              <a:chOff x="4393857" y="1916832"/>
              <a:chExt cx="3431086" cy="3431078"/>
            </a:xfrm>
          </p:grpSpPr>
          <p:sp>
            <p:nvSpPr>
              <p:cNvPr id="21" name="ïṧľíḑé">
                <a:extLst>
                  <a:ext uri="{FF2B5EF4-FFF2-40B4-BE49-F238E27FC236}">
                    <a16:creationId xmlns:a16="http://schemas.microsoft.com/office/drawing/2014/main" id="{53EC9E73-5FFD-42D3-8184-9C76D6D9C7B0}"/>
                  </a:ext>
                </a:extLst>
              </p:cNvPr>
              <p:cNvSpPr/>
              <p:nvPr/>
            </p:nvSpPr>
            <p:spPr bwMode="auto">
              <a:xfrm>
                <a:off x="4393857" y="1916832"/>
                <a:ext cx="1712808" cy="1712806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0" y="421"/>
                  </a:cxn>
                  <a:cxn ang="0">
                    <a:pos x="421" y="421"/>
                  </a:cxn>
                  <a:cxn ang="0">
                    <a:pos x="421" y="0"/>
                  </a:cxn>
                </a:cxnLst>
                <a:rect l="0" t="0" r="r" b="b"/>
                <a:pathLst>
                  <a:path w="421" h="421">
                    <a:moveTo>
                      <a:pt x="421" y="0"/>
                    </a:moveTo>
                    <a:cubicBezTo>
                      <a:pt x="188" y="0"/>
                      <a:pt x="0" y="189"/>
                      <a:pt x="0" y="421"/>
                    </a:cubicBezTo>
                    <a:cubicBezTo>
                      <a:pt x="421" y="421"/>
                      <a:pt x="421" y="421"/>
                      <a:pt x="421" y="421"/>
                    </a:cubicBez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şľïďè">
                <a:extLst>
                  <a:ext uri="{FF2B5EF4-FFF2-40B4-BE49-F238E27FC236}">
                    <a16:creationId xmlns:a16="http://schemas.microsoft.com/office/drawing/2014/main" id="{9D72705D-8798-48F3-951B-C8A20B85EE98}"/>
                  </a:ext>
                </a:extLst>
              </p:cNvPr>
              <p:cNvSpPr/>
              <p:nvPr/>
            </p:nvSpPr>
            <p:spPr bwMode="auto">
              <a:xfrm>
                <a:off x="4393857" y="3629634"/>
                <a:ext cx="1712808" cy="17182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1" y="422"/>
                  </a:cxn>
                  <a:cxn ang="0">
                    <a:pos x="421" y="0"/>
                  </a:cxn>
                  <a:cxn ang="0">
                    <a:pos x="0" y="0"/>
                  </a:cxn>
                </a:cxnLst>
                <a:rect l="0" t="0" r="r" b="b"/>
                <a:pathLst>
                  <a:path w="421" h="422">
                    <a:moveTo>
                      <a:pt x="0" y="0"/>
                    </a:moveTo>
                    <a:cubicBezTo>
                      <a:pt x="0" y="233"/>
                      <a:pt x="188" y="422"/>
                      <a:pt x="421" y="422"/>
                    </a:cubicBezTo>
                    <a:cubicBezTo>
                      <a:pt x="421" y="0"/>
                      <a:pt x="421" y="0"/>
                      <a:pt x="42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iṥ1îḋè">
                <a:extLst>
                  <a:ext uri="{FF2B5EF4-FFF2-40B4-BE49-F238E27FC236}">
                    <a16:creationId xmlns:a16="http://schemas.microsoft.com/office/drawing/2014/main" id="{ED5B0C43-6769-481E-9665-A3295C3EEE95}"/>
                  </a:ext>
                </a:extLst>
              </p:cNvPr>
              <p:cNvSpPr/>
              <p:nvPr/>
            </p:nvSpPr>
            <p:spPr bwMode="auto">
              <a:xfrm>
                <a:off x="6106665" y="1916832"/>
                <a:ext cx="1718278" cy="1712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21"/>
                  </a:cxn>
                  <a:cxn ang="0">
                    <a:pos x="422" y="421"/>
                  </a:cxn>
                  <a:cxn ang="0">
                    <a:pos x="0" y="0"/>
                  </a:cxn>
                </a:cxnLst>
                <a:rect l="0" t="0" r="r" b="b"/>
                <a:pathLst>
                  <a:path w="422" h="42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422" y="421"/>
                      <a:pt x="422" y="421"/>
                      <a:pt x="422" y="421"/>
                    </a:cubicBezTo>
                    <a:cubicBezTo>
                      <a:pt x="422" y="189"/>
                      <a:pt x="233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iṧļîďè">
                <a:extLst>
                  <a:ext uri="{FF2B5EF4-FFF2-40B4-BE49-F238E27FC236}">
                    <a16:creationId xmlns:a16="http://schemas.microsoft.com/office/drawing/2014/main" id="{149B85A6-6FF2-4952-94E2-39F9FF61F1BC}"/>
                  </a:ext>
                </a:extLst>
              </p:cNvPr>
              <p:cNvSpPr/>
              <p:nvPr/>
            </p:nvSpPr>
            <p:spPr bwMode="auto">
              <a:xfrm>
                <a:off x="6106665" y="3629634"/>
                <a:ext cx="1718278" cy="1718276"/>
              </a:xfrm>
              <a:custGeom>
                <a:avLst/>
                <a:gdLst/>
                <a:ahLst/>
                <a:cxnLst>
                  <a:cxn ang="0">
                    <a:pos x="0" y="422"/>
                  </a:cxn>
                  <a:cxn ang="0">
                    <a:pos x="0" y="422"/>
                  </a:cxn>
                  <a:cxn ang="0">
                    <a:pos x="422" y="0"/>
                  </a:cxn>
                  <a:cxn ang="0">
                    <a:pos x="0" y="0"/>
                  </a:cxn>
                  <a:cxn ang="0">
                    <a:pos x="0" y="422"/>
                  </a:cxn>
                </a:cxnLst>
                <a:rect l="0" t="0" r="r" b="b"/>
                <a:pathLst>
                  <a:path w="422" h="422">
                    <a:moveTo>
                      <a:pt x="0" y="422"/>
                    </a:moveTo>
                    <a:cubicBezTo>
                      <a:pt x="0" y="422"/>
                      <a:pt x="0" y="422"/>
                      <a:pt x="0" y="422"/>
                    </a:cubicBezTo>
                    <a:cubicBezTo>
                      <a:pt x="233" y="422"/>
                      <a:pt x="422" y="233"/>
                      <a:pt x="42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" name="î$1íde">
                <a:extLst>
                  <a:ext uri="{FF2B5EF4-FFF2-40B4-BE49-F238E27FC236}">
                    <a16:creationId xmlns:a16="http://schemas.microsoft.com/office/drawing/2014/main" id="{274EE675-95A9-4D73-B24A-216D6EBC2FC9}"/>
                  </a:ext>
                </a:extLst>
              </p:cNvPr>
              <p:cNvSpPr/>
              <p:nvPr/>
            </p:nvSpPr>
            <p:spPr bwMode="auto">
              <a:xfrm>
                <a:off x="5318664" y="2841635"/>
                <a:ext cx="1581475" cy="1581472"/>
              </a:xfrm>
              <a:custGeom>
                <a:avLst/>
                <a:gdLst/>
                <a:ahLst/>
                <a:cxnLst>
                  <a:cxn ang="0">
                    <a:pos x="384" y="155"/>
                  </a:cxn>
                  <a:cxn ang="0">
                    <a:pos x="255" y="10"/>
                  </a:cxn>
                  <a:cxn ang="0">
                    <a:pos x="205" y="1"/>
                  </a:cxn>
                  <a:cxn ang="0">
                    <a:pos x="155" y="4"/>
                  </a:cxn>
                  <a:cxn ang="0">
                    <a:pos x="10" y="134"/>
                  </a:cxn>
                  <a:cxn ang="0">
                    <a:pos x="1" y="183"/>
                  </a:cxn>
                  <a:cxn ang="0">
                    <a:pos x="4" y="234"/>
                  </a:cxn>
                  <a:cxn ang="0">
                    <a:pos x="134" y="379"/>
                  </a:cxn>
                  <a:cxn ang="0">
                    <a:pos x="183" y="388"/>
                  </a:cxn>
                  <a:cxn ang="0">
                    <a:pos x="234" y="384"/>
                  </a:cxn>
                  <a:cxn ang="0">
                    <a:pos x="379" y="255"/>
                  </a:cxn>
                  <a:cxn ang="0">
                    <a:pos x="388" y="205"/>
                  </a:cxn>
                  <a:cxn ang="0">
                    <a:pos x="384" y="155"/>
                  </a:cxn>
                </a:cxnLst>
                <a:rect l="0" t="0" r="r" b="b"/>
                <a:pathLst>
                  <a:path w="389" h="389">
                    <a:moveTo>
                      <a:pt x="384" y="155"/>
                    </a:moveTo>
                    <a:cubicBezTo>
                      <a:pt x="370" y="87"/>
                      <a:pt x="321" y="32"/>
                      <a:pt x="255" y="10"/>
                    </a:cubicBezTo>
                    <a:cubicBezTo>
                      <a:pt x="239" y="5"/>
                      <a:pt x="222" y="2"/>
                      <a:pt x="205" y="1"/>
                    </a:cubicBezTo>
                    <a:cubicBezTo>
                      <a:pt x="188" y="0"/>
                      <a:pt x="171" y="1"/>
                      <a:pt x="155" y="4"/>
                    </a:cubicBezTo>
                    <a:cubicBezTo>
                      <a:pt x="87" y="18"/>
                      <a:pt x="31" y="68"/>
                      <a:pt x="10" y="134"/>
                    </a:cubicBezTo>
                    <a:cubicBezTo>
                      <a:pt x="5" y="150"/>
                      <a:pt x="1" y="166"/>
                      <a:pt x="1" y="183"/>
                    </a:cubicBezTo>
                    <a:cubicBezTo>
                      <a:pt x="0" y="201"/>
                      <a:pt x="1" y="218"/>
                      <a:pt x="4" y="234"/>
                    </a:cubicBezTo>
                    <a:cubicBezTo>
                      <a:pt x="18" y="302"/>
                      <a:pt x="68" y="357"/>
                      <a:pt x="134" y="379"/>
                    </a:cubicBezTo>
                    <a:cubicBezTo>
                      <a:pt x="149" y="384"/>
                      <a:pt x="166" y="387"/>
                      <a:pt x="183" y="388"/>
                    </a:cubicBezTo>
                    <a:cubicBezTo>
                      <a:pt x="201" y="389"/>
                      <a:pt x="217" y="388"/>
                      <a:pt x="234" y="384"/>
                    </a:cubicBezTo>
                    <a:cubicBezTo>
                      <a:pt x="301" y="370"/>
                      <a:pt x="357" y="321"/>
                      <a:pt x="379" y="255"/>
                    </a:cubicBezTo>
                    <a:cubicBezTo>
                      <a:pt x="384" y="239"/>
                      <a:pt x="387" y="223"/>
                      <a:pt x="388" y="205"/>
                    </a:cubicBezTo>
                    <a:cubicBezTo>
                      <a:pt x="389" y="188"/>
                      <a:pt x="388" y="171"/>
                      <a:pt x="384" y="155"/>
                    </a:cubicBezTo>
                    <a:close/>
                  </a:path>
                </a:pathLst>
              </a:custGeom>
              <a:solidFill>
                <a:srgbClr val="FDFDFE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Text</a:t>
                </a:r>
                <a:endParaRPr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îŝḻide">
                <a:extLst>
                  <a:ext uri="{FF2B5EF4-FFF2-40B4-BE49-F238E27FC236}">
                    <a16:creationId xmlns:a16="http://schemas.microsoft.com/office/drawing/2014/main" id="{4A9CE905-D028-45E1-8A71-793DDAA8E8E7}"/>
                  </a:ext>
                </a:extLst>
              </p:cNvPr>
              <p:cNvSpPr/>
              <p:nvPr/>
            </p:nvSpPr>
            <p:spPr>
              <a:xfrm>
                <a:off x="4906749" y="2506107"/>
                <a:ext cx="571996" cy="571996"/>
              </a:xfrm>
              <a:prstGeom prst="ellips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7" name="îṣ1îḑé">
                <a:extLst>
                  <a:ext uri="{FF2B5EF4-FFF2-40B4-BE49-F238E27FC236}">
                    <a16:creationId xmlns:a16="http://schemas.microsoft.com/office/drawing/2014/main" id="{B9152712-8D2F-4875-8EF2-600A19BAF54C}"/>
                  </a:ext>
                </a:extLst>
              </p:cNvPr>
              <p:cNvGrpSpPr/>
              <p:nvPr/>
            </p:nvGrpSpPr>
            <p:grpSpPr>
              <a:xfrm>
                <a:off x="6740056" y="2506107"/>
                <a:ext cx="571996" cy="571996"/>
                <a:chOff x="6740056" y="2506107"/>
                <a:chExt cx="571996" cy="571996"/>
              </a:xfrm>
            </p:grpSpPr>
            <p:sp>
              <p:nvSpPr>
                <p:cNvPr id="34" name="îṥlïḍé">
                  <a:extLst>
                    <a:ext uri="{FF2B5EF4-FFF2-40B4-BE49-F238E27FC236}">
                      <a16:creationId xmlns:a16="http://schemas.microsoft.com/office/drawing/2014/main" id="{963A414F-E810-4336-B641-7835EAD4D95E}"/>
                    </a:ext>
                  </a:extLst>
                </p:cNvPr>
                <p:cNvSpPr/>
                <p:nvPr/>
              </p:nvSpPr>
              <p:spPr>
                <a:xfrm>
                  <a:off x="6740056" y="2506107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iś1íḓé">
                  <a:extLst>
                    <a:ext uri="{FF2B5EF4-FFF2-40B4-BE49-F238E27FC236}">
                      <a16:creationId xmlns:a16="http://schemas.microsoft.com/office/drawing/2014/main" id="{3D585AB9-F65C-406C-AA1F-FAB05969B6EF}"/>
                    </a:ext>
                  </a:extLst>
                </p:cNvPr>
                <p:cNvSpPr/>
                <p:nvPr/>
              </p:nvSpPr>
              <p:spPr bwMode="auto">
                <a:xfrm>
                  <a:off x="6873211" y="2639262"/>
                  <a:ext cx="305686" cy="305686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41" y="22"/>
                    </a:cxn>
                    <a:cxn ang="0">
                      <a:pos x="45" y="20"/>
                    </a:cxn>
                    <a:cxn ang="0">
                      <a:pos x="49" y="19"/>
                    </a:cxn>
                    <a:cxn ang="0">
                      <a:pos x="48" y="17"/>
                    </a:cxn>
                    <a:cxn ang="0">
                      <a:pos x="45" y="15"/>
                    </a:cxn>
                    <a:cxn ang="0">
                      <a:pos x="43" y="15"/>
                    </a:cxn>
                    <a:cxn ang="0">
                      <a:pos x="42" y="14"/>
                    </a:cxn>
                    <a:cxn ang="0">
                      <a:pos x="38" y="12"/>
                    </a:cxn>
                    <a:cxn ang="0">
                      <a:pos x="38" y="16"/>
                    </a:cxn>
                    <a:cxn ang="0">
                      <a:pos x="37" y="19"/>
                    </a:cxn>
                    <a:cxn ang="0">
                      <a:pos x="33" y="17"/>
                    </a:cxn>
                    <a:cxn ang="0">
                      <a:pos x="29" y="15"/>
                    </a:cxn>
                    <a:cxn ang="0">
                      <a:pos x="30" y="11"/>
                    </a:cxn>
                    <a:cxn ang="0">
                      <a:pos x="35" y="10"/>
                    </a:cxn>
                    <a:cxn ang="0">
                      <a:pos x="34" y="8"/>
                    </a:cxn>
                    <a:cxn ang="0">
                      <a:pos x="31" y="9"/>
                    </a:cxn>
                    <a:cxn ang="0">
                      <a:pos x="27" y="6"/>
                    </a:cxn>
                    <a:cxn ang="0">
                      <a:pos x="28" y="9"/>
                    </a:cxn>
                    <a:cxn ang="0">
                      <a:pos x="26" y="9"/>
                    </a:cxn>
                    <a:cxn ang="0">
                      <a:pos x="23" y="7"/>
                    </a:cxn>
                    <a:cxn ang="0">
                      <a:pos x="21" y="8"/>
                    </a:cxn>
                    <a:cxn ang="0">
                      <a:pos x="23" y="9"/>
                    </a:cxn>
                    <a:cxn ang="0">
                      <a:pos x="22" y="10"/>
                    </a:cxn>
                    <a:cxn ang="0">
                      <a:pos x="10" y="18"/>
                    </a:cxn>
                    <a:cxn ang="0">
                      <a:pos x="11" y="19"/>
                    </a:cxn>
                    <a:cxn ang="0">
                      <a:pos x="13" y="22"/>
                    </a:cxn>
                    <a:cxn ang="0">
                      <a:pos x="12" y="26"/>
                    </a:cxn>
                    <a:cxn ang="0">
                      <a:pos x="15" y="30"/>
                    </a:cxn>
                    <a:cxn ang="0">
                      <a:pos x="18" y="35"/>
                    </a:cxn>
                    <a:cxn ang="0">
                      <a:pos x="19" y="37"/>
                    </a:cxn>
                    <a:cxn ang="0">
                      <a:pos x="17" y="32"/>
                    </a:cxn>
                    <a:cxn ang="0">
                      <a:pos x="21" y="37"/>
                    </a:cxn>
                    <a:cxn ang="0">
                      <a:pos x="25" y="41"/>
                    </a:cxn>
                    <a:cxn ang="0">
                      <a:pos x="30" y="44"/>
                    </a:cxn>
                    <a:cxn ang="0">
                      <a:pos x="35" y="47"/>
                    </a:cxn>
                    <a:cxn ang="0">
                      <a:pos x="36" y="47"/>
                    </a:cxn>
                    <a:cxn ang="0">
                      <a:pos x="34" y="43"/>
                    </a:cxn>
                    <a:cxn ang="0">
                      <a:pos x="32" y="42"/>
                    </a:cxn>
                    <a:cxn ang="0">
                      <a:pos x="32" y="39"/>
                    </a:cxn>
                    <a:cxn ang="0">
                      <a:pos x="28" y="41"/>
                    </a:cxn>
                    <a:cxn ang="0">
                      <a:pos x="27" y="34"/>
                    </a:cxn>
                    <a:cxn ang="0">
                      <a:pos x="30" y="34"/>
                    </a:cxn>
                    <a:cxn ang="0">
                      <a:pos x="32" y="33"/>
                    </a:cxn>
                    <a:cxn ang="0">
                      <a:pos x="35" y="34"/>
                    </a:cxn>
                    <a:cxn ang="0">
                      <a:pos x="36" y="33"/>
                    </a:cxn>
                    <a:cxn ang="0">
                      <a:pos x="38" y="29"/>
                    </a:cxn>
                    <a:cxn ang="0">
                      <a:pos x="38" y="28"/>
                    </a:cxn>
                    <a:cxn ang="0">
                      <a:pos x="41" y="26"/>
                    </a:cxn>
                    <a:cxn ang="0">
                      <a:pos x="43" y="23"/>
                    </a:cxn>
                    <a:cxn ang="0">
                      <a:pos x="44" y="22"/>
                    </a:cxn>
                    <a:cxn ang="0">
                      <a:pos x="41" y="22"/>
                    </a:cxn>
                    <a:cxn ang="0">
                      <a:pos x="48" y="48"/>
                    </a:cxn>
                    <a:cxn ang="0">
                      <a:pos x="44" y="47"/>
                    </a:cxn>
                    <a:cxn ang="0">
                      <a:pos x="41" y="47"/>
                    </a:cxn>
                    <a:cxn ang="0">
                      <a:pos x="38" y="46"/>
                    </a:cxn>
                    <a:cxn ang="0">
                      <a:pos x="37" y="50"/>
                    </a:cxn>
                    <a:cxn ang="0">
                      <a:pos x="36" y="54"/>
                    </a:cxn>
                    <a:cxn ang="0">
                      <a:pos x="50" y="49"/>
                    </a:cxn>
                  </a:cxnLst>
                  <a:rect l="0" t="0" r="r" b="b"/>
                  <a:pathLst>
                    <a:path w="62" h="62">
                      <a:moveTo>
                        <a:pt x="62" y="31"/>
                      </a:moveTo>
                      <a:cubicBezTo>
                        <a:pt x="62" y="48"/>
                        <a:pt x="48" y="62"/>
                        <a:pt x="31" y="62"/>
                      </a:cubicBez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lose/>
                      <a:moveTo>
                        <a:pt x="41" y="22"/>
                      </a:moveTo>
                      <a:cubicBezTo>
                        <a:pt x="42" y="22"/>
                        <a:pt x="42" y="21"/>
                        <a:pt x="42" y="21"/>
                      </a:cubicBezTo>
                      <a:cubicBezTo>
                        <a:pt x="42" y="21"/>
                        <a:pt x="42" y="21"/>
                        <a:pt x="43" y="21"/>
                      </a:cubicBezTo>
                      <a:cubicBezTo>
                        <a:pt x="43" y="20"/>
                        <a:pt x="44" y="20"/>
                        <a:pt x="45" y="20"/>
                      </a:cubicBezTo>
                      <a:cubicBezTo>
                        <a:pt x="46" y="20"/>
                        <a:pt x="46" y="20"/>
                        <a:pt x="47" y="21"/>
                      </a:cubicBezTo>
                      <a:cubicBezTo>
                        <a:pt x="47" y="20"/>
                        <a:pt x="48" y="20"/>
                        <a:pt x="48" y="20"/>
                      </a:cubicBezTo>
                      <a:cubicBezTo>
                        <a:pt x="48" y="19"/>
                        <a:pt x="49" y="19"/>
                        <a:pt x="49" y="19"/>
                      </a:cubicBezTo>
                      <a:cubicBezTo>
                        <a:pt x="49" y="19"/>
                        <a:pt x="49" y="18"/>
                        <a:pt x="49" y="18"/>
                      </a:cubicBezTo>
                      <a:cubicBezTo>
                        <a:pt x="49" y="18"/>
                        <a:pt x="48" y="18"/>
                        <a:pt x="48" y="17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8" y="17"/>
                        <a:pt x="47" y="17"/>
                        <a:pt x="47" y="17"/>
                      </a:cubicBezTo>
                      <a:cubicBezTo>
                        <a:pt x="46" y="17"/>
                        <a:pt x="46" y="16"/>
                        <a:pt x="46" y="16"/>
                      </a:cubicBezTo>
                      <a:cubicBezTo>
                        <a:pt x="46" y="15"/>
                        <a:pt x="45" y="15"/>
                        <a:pt x="45" y="15"/>
                      </a:cubicBezTo>
                      <a:cubicBezTo>
                        <a:pt x="45" y="15"/>
                        <a:pt x="45" y="14"/>
                        <a:pt x="45" y="14"/>
                      </a:cubicBezTo>
                      <a:cubicBezTo>
                        <a:pt x="44" y="14"/>
                        <a:pt x="44" y="15"/>
                        <a:pt x="44" y="15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43" y="15"/>
                        <a:pt x="43" y="15"/>
                        <a:pt x="42" y="15"/>
                      </a:cubicBezTo>
                      <a:cubicBezTo>
                        <a:pt x="43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2" y="13"/>
                        <a:pt x="41" y="13"/>
                        <a:pt x="40" y="13"/>
                      </a:cubicBezTo>
                      <a:cubicBezTo>
                        <a:pt x="40" y="12"/>
                        <a:pt x="38" y="12"/>
                        <a:pt x="38" y="12"/>
                      </a:cubicBezTo>
                      <a:cubicBezTo>
                        <a:pt x="37" y="13"/>
                        <a:pt x="38" y="13"/>
                        <a:pt x="38" y="14"/>
                      </a:cubicBezTo>
                      <a:cubicBezTo>
                        <a:pt x="38" y="14"/>
                        <a:pt x="37" y="14"/>
                        <a:pt x="37" y="15"/>
                      </a:cubicBezTo>
                      <a:cubicBezTo>
                        <a:pt x="37" y="15"/>
                        <a:pt x="38" y="15"/>
                        <a:pt x="38" y="16"/>
                      </a:cubicBezTo>
                      <a:cubicBezTo>
                        <a:pt x="38" y="17"/>
                        <a:pt x="37" y="17"/>
                        <a:pt x="37" y="17"/>
                      </a:cubicBezTo>
                      <a:cubicBezTo>
                        <a:pt x="37" y="18"/>
                        <a:pt x="37" y="18"/>
                        <a:pt x="37" y="19"/>
                      </a:cubicBezTo>
                      <a:cubicBezTo>
                        <a:pt x="38" y="19"/>
                        <a:pt x="37" y="19"/>
                        <a:pt x="37" y="19"/>
                      </a:cubicBezTo>
                      <a:cubicBezTo>
                        <a:pt x="36" y="20"/>
                        <a:pt x="35" y="19"/>
                        <a:pt x="35" y="18"/>
                      </a:cubicBezTo>
                      <a:cubicBezTo>
                        <a:pt x="35" y="18"/>
                        <a:pt x="35" y="17"/>
                        <a:pt x="34" y="17"/>
                      </a:cubicBezTo>
                      <a:cubicBezTo>
                        <a:pt x="34" y="17"/>
                        <a:pt x="33" y="17"/>
                        <a:pt x="33" y="17"/>
                      </a:cubicBezTo>
                      <a:cubicBezTo>
                        <a:pt x="33" y="16"/>
                        <a:pt x="32" y="16"/>
                        <a:pt x="32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30" y="16"/>
                        <a:pt x="29" y="15"/>
                        <a:pt x="29" y="15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2"/>
                        <a:pt x="30" y="11"/>
                        <a:pt x="30" y="11"/>
                      </a:cubicBezTo>
                      <a:cubicBezTo>
                        <a:pt x="31" y="12"/>
                        <a:pt x="31" y="12"/>
                        <a:pt x="32" y="11"/>
                      </a:cubicBezTo>
                      <a:cubicBezTo>
                        <a:pt x="32" y="11"/>
                        <a:pt x="32" y="10"/>
                        <a:pt x="33" y="10"/>
                      </a:cubicBezTo>
                      <a:cubicBezTo>
                        <a:pt x="33" y="9"/>
                        <a:pt x="34" y="10"/>
                        <a:pt x="35" y="10"/>
                      </a:cubicBezTo>
                      <a:cubicBezTo>
                        <a:pt x="35" y="10"/>
                        <a:pt x="35" y="9"/>
                        <a:pt x="35" y="9"/>
                      </a:cubicBezTo>
                      <a:cubicBezTo>
                        <a:pt x="35" y="9"/>
                        <a:pt x="35" y="8"/>
                        <a:pt x="35" y="8"/>
                      </a:cubicBezTo>
                      <a:cubicBezTo>
                        <a:pt x="34" y="7"/>
                        <a:pt x="33" y="8"/>
                        <a:pt x="34" y="8"/>
                      </a:cubicBezTo>
                      <a:cubicBezTo>
                        <a:pt x="34" y="8"/>
                        <a:pt x="33" y="10"/>
                        <a:pt x="32" y="9"/>
                      </a:cubicBezTo>
                      <a:cubicBezTo>
                        <a:pt x="32" y="9"/>
                        <a:pt x="32" y="8"/>
                        <a:pt x="31" y="8"/>
                      </a:cubicBezTo>
                      <a:cubicBezTo>
                        <a:pt x="31" y="8"/>
                        <a:pt x="31" y="8"/>
                        <a:pt x="31" y="9"/>
                      </a:cubicBezTo>
                      <a:cubicBezTo>
                        <a:pt x="31" y="8"/>
                        <a:pt x="30" y="8"/>
                        <a:pt x="29" y="8"/>
                      </a:cubicBezTo>
                      <a:cubicBezTo>
                        <a:pt x="30" y="7"/>
                        <a:pt x="29" y="7"/>
                        <a:pt x="29" y="7"/>
                      </a:cubicBezTo>
                      <a:cubicBezTo>
                        <a:pt x="29" y="6"/>
                        <a:pt x="28" y="6"/>
                        <a:pt x="27" y="6"/>
                      </a:cubicBezTo>
                      <a:cubicBezTo>
                        <a:pt x="27" y="7"/>
                        <a:pt x="28" y="8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9"/>
                        <a:pt x="28" y="9"/>
                      </a:cubicBezTo>
                      <a:cubicBezTo>
                        <a:pt x="28" y="9"/>
                        <a:pt x="28" y="10"/>
                        <a:pt x="28" y="10"/>
                      </a:cubicBezTo>
                      <a:cubicBezTo>
                        <a:pt x="27" y="10"/>
                        <a:pt x="27" y="9"/>
                        <a:pt x="27" y="9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8"/>
                        <a:pt x="24" y="7"/>
                        <a:pt x="24" y="8"/>
                      </a:cubicBezTo>
                      <a:cubicBezTo>
                        <a:pt x="24" y="7"/>
                        <a:pt x="23" y="7"/>
                        <a:pt x="23" y="7"/>
                      </a:cubicBezTo>
                      <a:cubicBezTo>
                        <a:pt x="22" y="7"/>
                        <a:pt x="21" y="8"/>
                        <a:pt x="19" y="9"/>
                      </a:cubicBezTo>
                      <a:cubicBezTo>
                        <a:pt x="19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1" y="8"/>
                      </a:cubicBezTo>
                      <a:cubicBezTo>
                        <a:pt x="21" y="8"/>
                        <a:pt x="22" y="7"/>
                        <a:pt x="22" y="8"/>
                      </a:cubicBezTo>
                      <a:cubicBezTo>
                        <a:pt x="22" y="8"/>
                        <a:pt x="23" y="8"/>
                        <a:pt x="23" y="8"/>
                      </a:cubicBezTo>
                      <a:cubicBezTo>
                        <a:pt x="23" y="8"/>
                        <a:pt x="23" y="8"/>
                        <a:pt x="23" y="9"/>
                      </a:cubicBezTo>
                      <a:cubicBezTo>
                        <a:pt x="23" y="8"/>
                        <a:pt x="23" y="9"/>
                        <a:pt x="22" y="9"/>
                      </a:cubicBezTo>
                      <a:cubicBezTo>
                        <a:pt x="22" y="9"/>
                        <a:pt x="21" y="9"/>
                        <a:pt x="21" y="9"/>
                      </a:cubicBezTo>
                      <a:cubicBezTo>
                        <a:pt x="21" y="9"/>
                        <a:pt x="22" y="10"/>
                        <a:pt x="22" y="10"/>
                      </a:cubicBezTo>
                      <a:cubicBezTo>
                        <a:pt x="21" y="9"/>
                        <a:pt x="21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5" y="11"/>
                        <a:pt x="12" y="14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0" y="18"/>
                        <a:pt x="10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19"/>
                        <a:pt x="13" y="20"/>
                        <a:pt x="13" y="21"/>
                      </a:cubicBezTo>
                      <a:cubicBezTo>
                        <a:pt x="13" y="21"/>
                        <a:pt x="13" y="21"/>
                        <a:pt x="14" y="21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3" y="22"/>
                        <a:pt x="12" y="21"/>
                        <a:pt x="12" y="22"/>
                      </a:cubicBezTo>
                      <a:cubicBezTo>
                        <a:pt x="12" y="22"/>
                        <a:pt x="12" y="23"/>
                        <a:pt x="13" y="23"/>
                      </a:cubicBezTo>
                      <a:cubicBezTo>
                        <a:pt x="12" y="23"/>
                        <a:pt x="12" y="25"/>
                        <a:pt x="12" y="26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6"/>
                        <a:pt x="13" y="28"/>
                        <a:pt x="13" y="28"/>
                      </a:cubicBezTo>
                      <a:cubicBezTo>
                        <a:pt x="13" y="28"/>
                        <a:pt x="14" y="30"/>
                        <a:pt x="15" y="30"/>
                      </a:cubicBezTo>
                      <a:cubicBezTo>
                        <a:pt x="15" y="30"/>
                        <a:pt x="16" y="31"/>
                        <a:pt x="16" y="31"/>
                      </a:cubicBezTo>
                      <a:cubicBezTo>
                        <a:pt x="17" y="32"/>
                        <a:pt x="17" y="33"/>
                        <a:pt x="17" y="33"/>
                      </a:cubicBezTo>
                      <a:cubicBezTo>
                        <a:pt x="17" y="34"/>
                        <a:pt x="18" y="34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9" y="35"/>
                        <a:pt x="19" y="36"/>
                      </a:cubicBezTo>
                      <a:cubicBezTo>
                        <a:pt x="19" y="36"/>
                        <a:pt x="19" y="37"/>
                        <a:pt x="19" y="37"/>
                      </a:cubicBezTo>
                      <a:cubicBezTo>
                        <a:pt x="20" y="36"/>
                        <a:pt x="19" y="35"/>
                        <a:pt x="18" y="34"/>
                      </a:cubicBezTo>
                      <a:cubicBezTo>
                        <a:pt x="18" y="34"/>
                        <a:pt x="18" y="34"/>
                        <a:pt x="18" y="33"/>
                      </a:cubicBezTo>
                      <a:cubicBezTo>
                        <a:pt x="18" y="33"/>
                        <a:pt x="18" y="32"/>
                        <a:pt x="17" y="32"/>
                      </a:cubicBezTo>
                      <a:cubicBezTo>
                        <a:pt x="18" y="32"/>
                        <a:pt x="18" y="32"/>
                        <a:pt x="18" y="33"/>
                      </a:cubicBezTo>
                      <a:cubicBezTo>
                        <a:pt x="18" y="33"/>
                        <a:pt x="20" y="35"/>
                        <a:pt x="20" y="35"/>
                      </a:cubicBezTo>
                      <a:cubicBezTo>
                        <a:pt x="20" y="35"/>
                        <a:pt x="21" y="37"/>
                        <a:pt x="21" y="37"/>
                      </a:cubicBezTo>
                      <a:cubicBezTo>
                        <a:pt x="21" y="37"/>
                        <a:pt x="22" y="37"/>
                        <a:pt x="22" y="38"/>
                      </a:cubicBezTo>
                      <a:cubicBezTo>
                        <a:pt x="22" y="38"/>
                        <a:pt x="22" y="39"/>
                        <a:pt x="23" y="40"/>
                      </a:cubicBezTo>
                      <a:cubicBezTo>
                        <a:pt x="23" y="41"/>
                        <a:pt x="24" y="41"/>
                        <a:pt x="25" y="41"/>
                      </a:cubicBezTo>
                      <a:cubicBezTo>
                        <a:pt x="25" y="42"/>
                        <a:pt x="26" y="42"/>
                        <a:pt x="26" y="42"/>
                      </a:cubicBezTo>
                      <a:cubicBezTo>
                        <a:pt x="27" y="43"/>
                        <a:pt x="27" y="42"/>
                        <a:pt x="28" y="42"/>
                      </a:cubicBezTo>
                      <a:cubicBezTo>
                        <a:pt x="29" y="42"/>
                        <a:pt x="29" y="43"/>
                        <a:pt x="30" y="44"/>
                      </a:cubicBezTo>
                      <a:cubicBezTo>
                        <a:pt x="31" y="44"/>
                        <a:pt x="32" y="44"/>
                        <a:pt x="32" y="44"/>
                      </a:cubicBezTo>
                      <a:cubicBezTo>
                        <a:pt x="32" y="44"/>
                        <a:pt x="33" y="46"/>
                        <a:pt x="33" y="46"/>
                      </a:cubicBezTo>
                      <a:cubicBezTo>
                        <a:pt x="34" y="46"/>
                        <a:pt x="34" y="47"/>
                        <a:pt x="35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7"/>
                        <a:pt x="36" y="48"/>
                        <a:pt x="36" y="48"/>
                      </a:cubicBezTo>
                      <a:cubicBezTo>
                        <a:pt x="36" y="48"/>
                        <a:pt x="36" y="47"/>
                        <a:pt x="36" y="47"/>
                      </a:cubicBezTo>
                      <a:cubicBezTo>
                        <a:pt x="36" y="47"/>
                        <a:pt x="35" y="47"/>
                        <a:pt x="34" y="46"/>
                      </a:cubicBezTo>
                      <a:cubicBezTo>
                        <a:pt x="34" y="46"/>
                        <a:pt x="34" y="45"/>
                        <a:pt x="34" y="45"/>
                      </a:cubicBezTo>
                      <a:cubicBezTo>
                        <a:pt x="35" y="45"/>
                        <a:pt x="35" y="44"/>
                        <a:pt x="34" y="43"/>
                      </a:cubicBezTo>
                      <a:cubicBezTo>
                        <a:pt x="34" y="43"/>
                        <a:pt x="34" y="43"/>
                        <a:pt x="34" y="42"/>
                      </a:cubicBezTo>
                      <a:cubicBezTo>
                        <a:pt x="33" y="43"/>
                        <a:pt x="33" y="42"/>
                        <a:pt x="32" y="42"/>
                      </a:cubicBezTo>
                      <a:cubicBezTo>
                        <a:pt x="32" y="42"/>
                        <a:pt x="32" y="42"/>
                        <a:pt x="32" y="42"/>
                      </a:cubicBezTo>
                      <a:cubicBezTo>
                        <a:pt x="32" y="42"/>
                        <a:pt x="32" y="43"/>
                        <a:pt x="32" y="42"/>
                      </a:cubicBezTo>
                      <a:cubicBezTo>
                        <a:pt x="32" y="42"/>
                        <a:pt x="32" y="41"/>
                        <a:pt x="32" y="41"/>
                      </a:cubicBezTo>
                      <a:cubicBezTo>
                        <a:pt x="32" y="40"/>
                        <a:pt x="33" y="39"/>
                        <a:pt x="32" y="39"/>
                      </a:cubicBezTo>
                      <a:cubicBezTo>
                        <a:pt x="31" y="39"/>
                        <a:pt x="31" y="39"/>
                        <a:pt x="31" y="40"/>
                      </a:cubicBezTo>
                      <a:cubicBezTo>
                        <a:pt x="30" y="40"/>
                        <a:pt x="30" y="40"/>
                        <a:pt x="30" y="41"/>
                      </a:cubicBezTo>
                      <a:cubicBezTo>
                        <a:pt x="30" y="41"/>
                        <a:pt x="28" y="41"/>
                        <a:pt x="28" y="41"/>
                      </a:cubicBezTo>
                      <a:cubicBezTo>
                        <a:pt x="27" y="40"/>
                        <a:pt x="27" y="39"/>
                        <a:pt x="27" y="38"/>
                      </a:cubicBezTo>
                      <a:cubicBezTo>
                        <a:pt x="27" y="37"/>
                        <a:pt x="27" y="36"/>
                        <a:pt x="27" y="35"/>
                      </a:cubicBezTo>
                      <a:cubicBezTo>
                        <a:pt x="27" y="35"/>
                        <a:pt x="27" y="34"/>
                        <a:pt x="27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8" y="34"/>
                        <a:pt x="29" y="33"/>
                        <a:pt x="30" y="34"/>
                      </a:cubicBezTo>
                      <a:cubicBezTo>
                        <a:pt x="30" y="34"/>
                        <a:pt x="31" y="34"/>
                        <a:pt x="31" y="33"/>
                      </a:cubicBezTo>
                      <a:cubicBezTo>
                        <a:pt x="31" y="33"/>
                        <a:pt x="31" y="33"/>
                        <a:pt x="31" y="33"/>
                      </a:cubicBezTo>
                      <a:cubicBezTo>
                        <a:pt x="31" y="33"/>
                        <a:pt x="31" y="33"/>
                        <a:pt x="32" y="33"/>
                      </a:cubicBezTo>
                      <a:cubicBezTo>
                        <a:pt x="32" y="33"/>
                        <a:pt x="33" y="33"/>
                        <a:pt x="33" y="33"/>
                      </a:cubicBezTo>
                      <a:cubicBezTo>
                        <a:pt x="34" y="34"/>
                        <a:pt x="34" y="34"/>
                        <a:pt x="34" y="33"/>
                      </a:cubicBez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35" y="35"/>
                        <a:pt x="35" y="36"/>
                        <a:pt x="36" y="36"/>
                      </a:cubicBezTo>
                      <a:cubicBezTo>
                        <a:pt x="36" y="37"/>
                        <a:pt x="36" y="35"/>
                        <a:pt x="36" y="35"/>
                      </a:cubicBezTo>
                      <a:cubicBezTo>
                        <a:pt x="36" y="35"/>
                        <a:pt x="36" y="33"/>
                        <a:pt x="36" y="33"/>
                      </a:cubicBezTo>
                      <a:cubicBezTo>
                        <a:pt x="35" y="33"/>
                        <a:pt x="35" y="32"/>
                        <a:pt x="36" y="31"/>
                      </a:cubicBezTo>
                      <a:cubicBezTo>
                        <a:pt x="36" y="31"/>
                        <a:pt x="37" y="31"/>
                        <a:pt x="37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cubicBezTo>
                        <a:pt x="38" y="29"/>
                        <a:pt x="38" y="28"/>
                        <a:pt x="38" y="29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9" y="28"/>
                        <a:pt x="40" y="27"/>
                        <a:pt x="39" y="26"/>
                      </a:cubicBezTo>
                      <a:cubicBezTo>
                        <a:pt x="40" y="26"/>
                        <a:pt x="41" y="26"/>
                        <a:pt x="41" y="26"/>
                      </a:cubicBezTo>
                      <a:cubicBezTo>
                        <a:pt x="41" y="26"/>
                        <a:pt x="41" y="25"/>
                        <a:pt x="41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2" y="24"/>
                        <a:pt x="43" y="24"/>
                        <a:pt x="43" y="23"/>
                      </a:cubicBezTo>
                      <a:cubicBezTo>
                        <a:pt x="44" y="24"/>
                        <a:pt x="45" y="23"/>
                        <a:pt x="44" y="22"/>
                      </a:cubicBezTo>
                      <a:cubicBezTo>
                        <a:pt x="44" y="22"/>
                        <a:pt x="44" y="22"/>
                        <a:pt x="43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45" y="21"/>
                        <a:pt x="44" y="21"/>
                        <a:pt x="44" y="21"/>
                      </a:cubicBezTo>
                      <a:cubicBezTo>
                        <a:pt x="43" y="21"/>
                        <a:pt x="43" y="21"/>
                        <a:pt x="42" y="21"/>
                      </a:cubicBezTo>
                      <a:cubicBezTo>
                        <a:pt x="42" y="22"/>
                        <a:pt x="42" y="22"/>
                        <a:pt x="41" y="22"/>
                      </a:cubicBezTo>
                      <a:close/>
                      <a:moveTo>
                        <a:pt x="50" y="49"/>
                      </a:moveTo>
                      <a:cubicBezTo>
                        <a:pt x="50" y="49"/>
                        <a:pt x="49" y="49"/>
                        <a:pt x="49" y="49"/>
                      </a:cubicBezTo>
                      <a:cubicBezTo>
                        <a:pt x="49" y="49"/>
                        <a:pt x="48" y="48"/>
                        <a:pt x="48" y="48"/>
                      </a:cubicBezTo>
                      <a:cubicBezTo>
                        <a:pt x="48" y="48"/>
                        <a:pt x="47" y="47"/>
                        <a:pt x="47" y="47"/>
                      </a:cubicBezTo>
                      <a:cubicBezTo>
                        <a:pt x="46" y="46"/>
                        <a:pt x="46" y="46"/>
                        <a:pt x="45" y="46"/>
                      </a:cubicBezTo>
                      <a:cubicBezTo>
                        <a:pt x="45" y="46"/>
                        <a:pt x="44" y="47"/>
                        <a:pt x="44" y="47"/>
                      </a:cubicBezTo>
                      <a:cubicBezTo>
                        <a:pt x="44" y="46"/>
                        <a:pt x="43" y="46"/>
                        <a:pt x="43" y="46"/>
                      </a:cubicBezTo>
                      <a:cubicBezTo>
                        <a:pt x="42" y="46"/>
                        <a:pt x="42" y="45"/>
                        <a:pt x="41" y="46"/>
                      </a:cubicBezTo>
                      <a:cubicBezTo>
                        <a:pt x="41" y="46"/>
                        <a:pt x="41" y="46"/>
                        <a:pt x="41" y="47"/>
                      </a:cubicBezTo>
                      <a:cubicBezTo>
                        <a:pt x="40" y="46"/>
                        <a:pt x="41" y="46"/>
                        <a:pt x="41" y="45"/>
                      </a:cubicBezTo>
                      <a:cubicBezTo>
                        <a:pt x="40" y="45"/>
                        <a:pt x="39" y="46"/>
                        <a:pt x="39" y="46"/>
                      </a:cubicBezTo>
                      <a:cubicBezTo>
                        <a:pt x="39" y="46"/>
                        <a:pt x="39" y="46"/>
                        <a:pt x="38" y="46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8" y="47"/>
                        <a:pt x="37" y="47"/>
                        <a:pt x="37" y="47"/>
                      </a:cubicBezTo>
                      <a:cubicBezTo>
                        <a:pt x="37" y="48"/>
                        <a:pt x="37" y="49"/>
                        <a:pt x="37" y="50"/>
                      </a:cubicBezTo>
                      <a:cubicBezTo>
                        <a:pt x="38" y="50"/>
                        <a:pt x="37" y="51"/>
                        <a:pt x="37" y="52"/>
                      </a:cubicBezTo>
                      <a:cubicBezTo>
                        <a:pt x="37" y="52"/>
                        <a:pt x="36" y="53"/>
                        <a:pt x="36" y="53"/>
                      </a:cubicBezTo>
                      <a:cubicBezTo>
                        <a:pt x="36" y="54"/>
                        <a:pt x="36" y="54"/>
                        <a:pt x="36" y="54"/>
                      </a:cubicBezTo>
                      <a:cubicBezTo>
                        <a:pt x="36" y="55"/>
                        <a:pt x="36" y="55"/>
                        <a:pt x="36" y="56"/>
                      </a:cubicBezTo>
                      <a:cubicBezTo>
                        <a:pt x="36" y="56"/>
                        <a:pt x="36" y="56"/>
                        <a:pt x="36" y="57"/>
                      </a:cubicBezTo>
                      <a:cubicBezTo>
                        <a:pt x="41" y="56"/>
                        <a:pt x="46" y="53"/>
                        <a:pt x="50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8" name="ïṩľïḋê">
                <a:extLst>
                  <a:ext uri="{FF2B5EF4-FFF2-40B4-BE49-F238E27FC236}">
                    <a16:creationId xmlns:a16="http://schemas.microsoft.com/office/drawing/2014/main" id="{1B6EA23B-5D75-4D0B-B19D-B24288E588E9}"/>
                  </a:ext>
                </a:extLst>
              </p:cNvPr>
              <p:cNvGrpSpPr/>
              <p:nvPr/>
            </p:nvGrpSpPr>
            <p:grpSpPr>
              <a:xfrm>
                <a:off x="5039906" y="2623308"/>
                <a:ext cx="2272146" cy="2135327"/>
                <a:chOff x="5039906" y="2623308"/>
                <a:chExt cx="2272146" cy="2135327"/>
              </a:xfrm>
            </p:grpSpPr>
            <p:sp>
              <p:nvSpPr>
                <p:cNvPr id="32" name="isḻiḓè">
                  <a:extLst>
                    <a:ext uri="{FF2B5EF4-FFF2-40B4-BE49-F238E27FC236}">
                      <a16:creationId xmlns:a16="http://schemas.microsoft.com/office/drawing/2014/main" id="{A9A5D62C-C634-44D6-B252-17716BF9D4A3}"/>
                    </a:ext>
                  </a:extLst>
                </p:cNvPr>
                <p:cNvSpPr/>
                <p:nvPr/>
              </p:nvSpPr>
              <p:spPr>
                <a:xfrm>
                  <a:off x="6740056" y="4186639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šḻide">
                  <a:extLst>
                    <a:ext uri="{FF2B5EF4-FFF2-40B4-BE49-F238E27FC236}">
                      <a16:creationId xmlns:a16="http://schemas.microsoft.com/office/drawing/2014/main" id="{6427789C-E733-4A8C-B3C6-2B3332982597}"/>
                    </a:ext>
                  </a:extLst>
                </p:cNvPr>
                <p:cNvSpPr/>
                <p:nvPr/>
              </p:nvSpPr>
              <p:spPr bwMode="auto">
                <a:xfrm>
                  <a:off x="6870955" y="4326529"/>
                  <a:ext cx="310198" cy="292215"/>
                </a:xfrm>
                <a:custGeom>
                  <a:avLst/>
                  <a:gdLst/>
                  <a:ahLst/>
                  <a:cxnLst>
                    <a:cxn ang="0">
                      <a:pos x="63" y="25"/>
                    </a:cxn>
                    <a:cxn ang="0">
                      <a:pos x="49" y="39"/>
                    </a:cxn>
                    <a:cxn ang="0">
                      <a:pos x="52" y="57"/>
                    </a:cxn>
                    <a:cxn ang="0">
                      <a:pos x="52" y="58"/>
                    </a:cxn>
                    <a:cxn ang="0">
                      <a:pos x="51" y="60"/>
                    </a:cxn>
                    <a:cxn ang="0">
                      <a:pos x="49" y="60"/>
                    </a:cxn>
                    <a:cxn ang="0">
                      <a:pos x="32" y="51"/>
                    </a:cxn>
                    <a:cxn ang="0">
                      <a:pos x="15" y="60"/>
                    </a:cxn>
                    <a:cxn ang="0">
                      <a:pos x="13" y="60"/>
                    </a:cxn>
                    <a:cxn ang="0">
                      <a:pos x="12" y="58"/>
                    </a:cxn>
                    <a:cxn ang="0">
                      <a:pos x="12" y="57"/>
                    </a:cxn>
                    <a:cxn ang="0">
                      <a:pos x="15" y="39"/>
                    </a:cxn>
                    <a:cxn ang="0">
                      <a:pos x="1" y="25"/>
                    </a:cxn>
                    <a:cxn ang="0">
                      <a:pos x="0" y="23"/>
                    </a:cxn>
                    <a:cxn ang="0">
                      <a:pos x="3" y="22"/>
                    </a:cxn>
                    <a:cxn ang="0">
                      <a:pos x="22" y="19"/>
                    </a:cxn>
                    <a:cxn ang="0">
                      <a:pos x="30" y="1"/>
                    </a:cxn>
                    <a:cxn ang="0">
                      <a:pos x="32" y="0"/>
                    </a:cxn>
                    <a:cxn ang="0">
                      <a:pos x="34" y="1"/>
                    </a:cxn>
                    <a:cxn ang="0">
                      <a:pos x="42" y="19"/>
                    </a:cxn>
                    <a:cxn ang="0">
                      <a:pos x="61" y="22"/>
                    </a:cxn>
                    <a:cxn ang="0">
                      <a:pos x="64" y="23"/>
                    </a:cxn>
                    <a:cxn ang="0">
                      <a:pos x="63" y="25"/>
                    </a:cxn>
                  </a:cxnLst>
                  <a:rect l="0" t="0" r="r" b="b"/>
                  <a:pathLst>
                    <a:path w="64" h="60">
                      <a:moveTo>
                        <a:pt x="63" y="25"/>
                      </a:move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9"/>
                        <a:pt x="52" y="60"/>
                        <a:pt x="51" y="60"/>
                      </a:cubicBezTo>
                      <a:cubicBezTo>
                        <a:pt x="50" y="60"/>
                        <a:pt x="50" y="60"/>
                        <a:pt x="49" y="60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14" y="60"/>
                        <a:pt x="14" y="60"/>
                        <a:pt x="13" y="60"/>
                      </a:cubicBezTo>
                      <a:cubicBezTo>
                        <a:pt x="12" y="60"/>
                        <a:pt x="12" y="59"/>
                        <a:pt x="12" y="58"/>
                      </a:cubicBezTo>
                      <a:cubicBezTo>
                        <a:pt x="12" y="58"/>
                        <a:pt x="12" y="58"/>
                        <a:pt x="12" y="57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0" y="24"/>
                        <a:pt x="0" y="23"/>
                      </a:cubicBezTo>
                      <a:cubicBezTo>
                        <a:pt x="0" y="22"/>
                        <a:pt x="2" y="22"/>
                        <a:pt x="3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1" y="1"/>
                        <a:pt x="31" y="0"/>
                        <a:pt x="32" y="0"/>
                      </a:cubicBezTo>
                      <a:cubicBezTo>
                        <a:pt x="33" y="0"/>
                        <a:pt x="34" y="1"/>
                        <a:pt x="34" y="1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2" y="22"/>
                        <a:pt x="64" y="22"/>
                        <a:pt x="64" y="23"/>
                      </a:cubicBezTo>
                      <a:cubicBezTo>
                        <a:pt x="64" y="24"/>
                        <a:pt x="63" y="25"/>
                        <a:pt x="63" y="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šḻide">
                  <a:extLst>
                    <a:ext uri="{FF2B5EF4-FFF2-40B4-BE49-F238E27FC236}">
                      <a16:creationId xmlns:a16="http://schemas.microsoft.com/office/drawing/2014/main" id="{8F0AFE48-3202-4586-B1DC-BA074788FF2C}"/>
                    </a:ext>
                  </a:extLst>
                </p:cNvPr>
                <p:cNvSpPr/>
                <p:nvPr/>
              </p:nvSpPr>
              <p:spPr bwMode="auto">
                <a:xfrm>
                  <a:off x="5039906" y="2623308"/>
                  <a:ext cx="310198" cy="292215"/>
                </a:xfrm>
                <a:custGeom>
                  <a:avLst/>
                  <a:gdLst/>
                  <a:ahLst/>
                  <a:cxnLst>
                    <a:cxn ang="0">
                      <a:pos x="63" y="25"/>
                    </a:cxn>
                    <a:cxn ang="0">
                      <a:pos x="49" y="39"/>
                    </a:cxn>
                    <a:cxn ang="0">
                      <a:pos x="52" y="57"/>
                    </a:cxn>
                    <a:cxn ang="0">
                      <a:pos x="52" y="58"/>
                    </a:cxn>
                    <a:cxn ang="0">
                      <a:pos x="51" y="60"/>
                    </a:cxn>
                    <a:cxn ang="0">
                      <a:pos x="49" y="60"/>
                    </a:cxn>
                    <a:cxn ang="0">
                      <a:pos x="32" y="51"/>
                    </a:cxn>
                    <a:cxn ang="0">
                      <a:pos x="15" y="60"/>
                    </a:cxn>
                    <a:cxn ang="0">
                      <a:pos x="13" y="60"/>
                    </a:cxn>
                    <a:cxn ang="0">
                      <a:pos x="12" y="58"/>
                    </a:cxn>
                    <a:cxn ang="0">
                      <a:pos x="12" y="57"/>
                    </a:cxn>
                    <a:cxn ang="0">
                      <a:pos x="15" y="39"/>
                    </a:cxn>
                    <a:cxn ang="0">
                      <a:pos x="1" y="25"/>
                    </a:cxn>
                    <a:cxn ang="0">
                      <a:pos x="0" y="23"/>
                    </a:cxn>
                    <a:cxn ang="0">
                      <a:pos x="3" y="22"/>
                    </a:cxn>
                    <a:cxn ang="0">
                      <a:pos x="22" y="19"/>
                    </a:cxn>
                    <a:cxn ang="0">
                      <a:pos x="30" y="1"/>
                    </a:cxn>
                    <a:cxn ang="0">
                      <a:pos x="32" y="0"/>
                    </a:cxn>
                    <a:cxn ang="0">
                      <a:pos x="34" y="1"/>
                    </a:cxn>
                    <a:cxn ang="0">
                      <a:pos x="42" y="19"/>
                    </a:cxn>
                    <a:cxn ang="0">
                      <a:pos x="61" y="22"/>
                    </a:cxn>
                    <a:cxn ang="0">
                      <a:pos x="64" y="23"/>
                    </a:cxn>
                    <a:cxn ang="0">
                      <a:pos x="63" y="25"/>
                    </a:cxn>
                  </a:cxnLst>
                  <a:rect l="0" t="0" r="r" b="b"/>
                  <a:pathLst>
                    <a:path w="64" h="60">
                      <a:moveTo>
                        <a:pt x="63" y="25"/>
                      </a:move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9"/>
                        <a:pt x="52" y="60"/>
                        <a:pt x="51" y="60"/>
                      </a:cubicBezTo>
                      <a:cubicBezTo>
                        <a:pt x="50" y="60"/>
                        <a:pt x="50" y="60"/>
                        <a:pt x="49" y="60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14" y="60"/>
                        <a:pt x="14" y="60"/>
                        <a:pt x="13" y="60"/>
                      </a:cubicBezTo>
                      <a:cubicBezTo>
                        <a:pt x="12" y="60"/>
                        <a:pt x="12" y="59"/>
                        <a:pt x="12" y="58"/>
                      </a:cubicBezTo>
                      <a:cubicBezTo>
                        <a:pt x="12" y="58"/>
                        <a:pt x="12" y="58"/>
                        <a:pt x="12" y="57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0" y="24"/>
                        <a:pt x="0" y="23"/>
                      </a:cubicBezTo>
                      <a:cubicBezTo>
                        <a:pt x="0" y="22"/>
                        <a:pt x="2" y="22"/>
                        <a:pt x="3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1" y="1"/>
                        <a:pt x="31" y="0"/>
                        <a:pt x="32" y="0"/>
                      </a:cubicBezTo>
                      <a:cubicBezTo>
                        <a:pt x="33" y="0"/>
                        <a:pt x="34" y="1"/>
                        <a:pt x="34" y="1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2" y="22"/>
                        <a:pt x="64" y="22"/>
                        <a:pt x="64" y="23"/>
                      </a:cubicBezTo>
                      <a:cubicBezTo>
                        <a:pt x="64" y="24"/>
                        <a:pt x="63" y="25"/>
                        <a:pt x="63" y="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i$ļîďè">
                <a:extLst>
                  <a:ext uri="{FF2B5EF4-FFF2-40B4-BE49-F238E27FC236}">
                    <a16:creationId xmlns:a16="http://schemas.microsoft.com/office/drawing/2014/main" id="{6CA829A5-7F5A-4936-BD6E-2F25225334B0}"/>
                  </a:ext>
                </a:extLst>
              </p:cNvPr>
              <p:cNvGrpSpPr/>
              <p:nvPr/>
            </p:nvGrpSpPr>
            <p:grpSpPr>
              <a:xfrm>
                <a:off x="4906749" y="4186639"/>
                <a:ext cx="571996" cy="571996"/>
                <a:chOff x="4906749" y="4186639"/>
                <a:chExt cx="571996" cy="571996"/>
              </a:xfrm>
            </p:grpSpPr>
            <p:sp>
              <p:nvSpPr>
                <p:cNvPr id="30" name="íşľïdé">
                  <a:extLst>
                    <a:ext uri="{FF2B5EF4-FFF2-40B4-BE49-F238E27FC236}">
                      <a16:creationId xmlns:a16="http://schemas.microsoft.com/office/drawing/2014/main" id="{2BE21156-183D-4CEC-B4A2-8F6CB5FCAC5B}"/>
                    </a:ext>
                  </a:extLst>
                </p:cNvPr>
                <p:cNvSpPr/>
                <p:nvPr/>
              </p:nvSpPr>
              <p:spPr>
                <a:xfrm>
                  <a:off x="4906749" y="4186639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iś1íďè">
                  <a:extLst>
                    <a:ext uri="{FF2B5EF4-FFF2-40B4-BE49-F238E27FC236}">
                      <a16:creationId xmlns:a16="http://schemas.microsoft.com/office/drawing/2014/main" id="{C94DBD6B-2C91-465F-BE7F-EC407404A00F}"/>
                    </a:ext>
                  </a:extLst>
                </p:cNvPr>
                <p:cNvSpPr/>
                <p:nvPr/>
              </p:nvSpPr>
              <p:spPr bwMode="auto">
                <a:xfrm>
                  <a:off x="5042785" y="4323502"/>
                  <a:ext cx="299925" cy="298269"/>
                </a:xfrm>
                <a:custGeom>
                  <a:avLst/>
                  <a:gdLst/>
                  <a:ahLst/>
                  <a:cxnLst>
                    <a:cxn ang="0">
                      <a:pos x="30" y="58"/>
                    </a:cxn>
                    <a:cxn ang="0">
                      <a:pos x="0" y="29"/>
                    </a:cxn>
                    <a:cxn ang="0">
                      <a:pos x="30" y="0"/>
                    </a:cxn>
                    <a:cxn ang="0">
                      <a:pos x="59" y="29"/>
                    </a:cxn>
                    <a:cxn ang="0">
                      <a:pos x="30" y="58"/>
                    </a:cxn>
                    <a:cxn ang="0">
                      <a:pos x="30" y="8"/>
                    </a:cxn>
                    <a:cxn ang="0">
                      <a:pos x="9" y="29"/>
                    </a:cxn>
                    <a:cxn ang="0">
                      <a:pos x="30" y="49"/>
                    </a:cxn>
                    <a:cxn ang="0">
                      <a:pos x="50" y="29"/>
                    </a:cxn>
                    <a:cxn ang="0">
                      <a:pos x="30" y="8"/>
                    </a:cxn>
                    <a:cxn ang="0">
                      <a:pos x="34" y="32"/>
                    </a:cxn>
                    <a:cxn ang="0">
                      <a:pos x="33" y="34"/>
                    </a:cxn>
                    <a:cxn ang="0">
                      <a:pos x="21" y="34"/>
                    </a:cxn>
                    <a:cxn ang="0">
                      <a:pos x="20" y="32"/>
                    </a:cxn>
                    <a:cxn ang="0">
                      <a:pos x="20" y="30"/>
                    </a:cxn>
                    <a:cxn ang="0">
                      <a:pos x="21" y="29"/>
                    </a:cxn>
                    <a:cxn ang="0">
                      <a:pos x="30" y="29"/>
                    </a:cxn>
                    <a:cxn ang="0">
                      <a:pos x="30" y="15"/>
                    </a:cxn>
                    <a:cxn ang="0">
                      <a:pos x="31" y="14"/>
                    </a:cxn>
                    <a:cxn ang="0">
                      <a:pos x="33" y="14"/>
                    </a:cxn>
                    <a:cxn ang="0">
                      <a:pos x="34" y="15"/>
                    </a:cxn>
                    <a:cxn ang="0">
                      <a:pos x="34" y="32"/>
                    </a:cxn>
                  </a:cxnLst>
                  <a:rect l="0" t="0" r="r" b="b"/>
                  <a:pathLst>
                    <a:path w="59" h="58">
                      <a:moveTo>
                        <a:pt x="30" y="58"/>
                      </a:move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46" y="0"/>
                        <a:pt x="59" y="13"/>
                        <a:pt x="59" y="29"/>
                      </a:cubicBezTo>
                      <a:cubicBezTo>
                        <a:pt x="59" y="45"/>
                        <a:pt x="46" y="58"/>
                        <a:pt x="30" y="58"/>
                      </a:cubicBezTo>
                      <a:close/>
                      <a:moveTo>
                        <a:pt x="30" y="8"/>
                      </a:moveTo>
                      <a:cubicBezTo>
                        <a:pt x="18" y="8"/>
                        <a:pt x="9" y="17"/>
                        <a:pt x="9" y="29"/>
                      </a:cubicBezTo>
                      <a:cubicBezTo>
                        <a:pt x="9" y="40"/>
                        <a:pt x="18" y="49"/>
                        <a:pt x="30" y="49"/>
                      </a:cubicBezTo>
                      <a:cubicBezTo>
                        <a:pt x="41" y="49"/>
                        <a:pt x="50" y="40"/>
                        <a:pt x="50" y="29"/>
                      </a:cubicBezTo>
                      <a:cubicBezTo>
                        <a:pt x="50" y="17"/>
                        <a:pt x="41" y="8"/>
                        <a:pt x="30" y="8"/>
                      </a:cubicBezTo>
                      <a:close/>
                      <a:moveTo>
                        <a:pt x="34" y="32"/>
                      </a:moveTo>
                      <a:cubicBezTo>
                        <a:pt x="34" y="33"/>
                        <a:pt x="34" y="34"/>
                        <a:pt x="33" y="34"/>
                      </a:cubicBezTo>
                      <a:cubicBezTo>
                        <a:pt x="21" y="34"/>
                        <a:pt x="21" y="34"/>
                        <a:pt x="21" y="34"/>
                      </a:cubicBezTo>
                      <a:cubicBezTo>
                        <a:pt x="20" y="34"/>
                        <a:pt x="20" y="33"/>
                        <a:pt x="20" y="32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20" y="29"/>
                        <a:pt x="20" y="29"/>
                        <a:pt x="21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4"/>
                        <a:pt x="31" y="14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4" y="14"/>
                        <a:pt x="34" y="15"/>
                        <a:pt x="34" y="15"/>
                      </a:cubicBezTo>
                      <a:lnTo>
                        <a:pt x="34" y="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85000" lnSpcReduction="1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E86868A-D306-4CD9-816A-8B827DCB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18" y="3399564"/>
              <a:ext cx="281528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ś1íḋê">
              <a:extLst>
                <a:ext uri="{FF2B5EF4-FFF2-40B4-BE49-F238E27FC236}">
                  <a16:creationId xmlns:a16="http://schemas.microsoft.com/office/drawing/2014/main" id="{7D4FFF94-4B14-4976-8914-E0134944CEEE}"/>
                </a:ext>
              </a:extLst>
            </p:cNvPr>
            <p:cNvSpPr txBox="1"/>
            <p:nvPr/>
          </p:nvSpPr>
          <p:spPr bwMode="auto">
            <a:xfrm>
              <a:off x="670718" y="1626871"/>
              <a:ext cx="290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2900" b="1" dirty="0"/>
                <a:t>高速双馈风力发电系统</a:t>
              </a:r>
              <a:endParaRPr lang="en-US" altLang="zh-CN" sz="2900" b="1" dirty="0"/>
            </a:p>
          </p:txBody>
        </p:sp>
        <p:sp>
          <p:nvSpPr>
            <p:cNvPr id="18" name="íṥľiḍè">
              <a:extLst>
                <a:ext uri="{FF2B5EF4-FFF2-40B4-BE49-F238E27FC236}">
                  <a16:creationId xmlns:a16="http://schemas.microsoft.com/office/drawing/2014/main" id="{ACD5F842-FD42-4D48-9E04-9F251626759D}"/>
                </a:ext>
              </a:extLst>
            </p:cNvPr>
            <p:cNvSpPr txBox="1"/>
            <p:nvPr/>
          </p:nvSpPr>
          <p:spPr bwMode="auto">
            <a:xfrm>
              <a:off x="788738" y="3987481"/>
              <a:ext cx="290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defTabSz="914377">
                <a:spcBef>
                  <a:spcPct val="0"/>
                </a:spcBef>
                <a:defRPr sz="2900"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zh-CN" altLang="zh-CN" dirty="0"/>
                <a:t>高速永磁风力发电系统</a:t>
              </a:r>
              <a:endParaRPr lang="en-US" altLang="zh-CN" dirty="0"/>
            </a:p>
          </p:txBody>
        </p:sp>
        <p:sp>
          <p:nvSpPr>
            <p:cNvPr id="16" name="îṣlîďê">
              <a:extLst>
                <a:ext uri="{FF2B5EF4-FFF2-40B4-BE49-F238E27FC236}">
                  <a16:creationId xmlns:a16="http://schemas.microsoft.com/office/drawing/2014/main" id="{DFAA57E1-93A9-4193-9CCC-B6790E203AF7}"/>
                </a:ext>
              </a:extLst>
            </p:cNvPr>
            <p:cNvSpPr txBox="1"/>
            <p:nvPr/>
          </p:nvSpPr>
          <p:spPr bwMode="auto">
            <a:xfrm>
              <a:off x="8615207" y="1626871"/>
              <a:ext cx="290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zh-CN" sz="2000" b="1" dirty="0"/>
                <a:t>中速永磁风力发电系统</a:t>
              </a:r>
              <a:endParaRPr lang="en-US" altLang="zh-CN" sz="2000" b="1" dirty="0"/>
            </a:p>
          </p:txBody>
        </p:sp>
        <p:sp>
          <p:nvSpPr>
            <p:cNvPr id="14" name="isḷíďé">
              <a:extLst>
                <a:ext uri="{FF2B5EF4-FFF2-40B4-BE49-F238E27FC236}">
                  <a16:creationId xmlns:a16="http://schemas.microsoft.com/office/drawing/2014/main" id="{D37496CF-F79B-4A2F-91B7-094E2E312B2F}"/>
                </a:ext>
              </a:extLst>
            </p:cNvPr>
            <p:cNvSpPr txBox="1"/>
            <p:nvPr/>
          </p:nvSpPr>
          <p:spPr bwMode="auto">
            <a:xfrm>
              <a:off x="8615207" y="3924590"/>
              <a:ext cx="290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zh-CN" sz="2000" b="1" dirty="0"/>
                <a:t>低速永磁风力发电系统</a:t>
              </a:r>
              <a:endParaRPr lang="en-US" altLang="zh-CN" sz="2000" b="1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E86868A-D306-4CD9-816A-8B827DCB571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618" y="3399564"/>
              <a:ext cx="281528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A84C1B2D-2201-462E-95DA-1E6D59BFC063}"/>
              </a:ext>
            </a:extLst>
          </p:cNvPr>
          <p:cNvSpPr txBox="1"/>
          <p:nvPr/>
        </p:nvSpPr>
        <p:spPr>
          <a:xfrm>
            <a:off x="438000" y="2089392"/>
            <a:ext cx="3942456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dirty="0"/>
              <a:t>由于额定转速远高于同步转速</a:t>
            </a:r>
            <a:r>
              <a:rPr lang="zh-CN" altLang="en-US" dirty="0"/>
              <a:t>，</a:t>
            </a:r>
            <a:endParaRPr lang="en-US" altLang="zh-CN" dirty="0"/>
          </a:p>
          <a:p>
            <a:pPr indent="228600" algn="just">
              <a:lnSpc>
                <a:spcPct val="150000"/>
              </a:lnSpc>
            </a:pPr>
            <a:r>
              <a:rPr lang="zh-CN" altLang="zh-CN" dirty="0"/>
              <a:t>转子铜耗和铁耗比感应电机大得多。</a:t>
            </a:r>
            <a:endParaRPr lang="en-US" altLang="zh-CN" dirty="0"/>
          </a:p>
          <a:p>
            <a:pPr indent="228600" algn="just">
              <a:lnSpc>
                <a:spcPct val="150000"/>
              </a:lnSpc>
            </a:pPr>
            <a:r>
              <a:rPr lang="zh-CN" altLang="zh-CN" dirty="0"/>
              <a:t>需要充分考虑</a:t>
            </a:r>
            <a:r>
              <a:rPr lang="zh-CN" altLang="zh-CN" b="1" dirty="0"/>
              <a:t>转子的散热</a:t>
            </a:r>
            <a:r>
              <a:rPr lang="zh-CN" altLang="zh-CN" dirty="0"/>
              <a:t>问题。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DC76BC9-CDFD-4058-961D-7907F26BDA92}"/>
              </a:ext>
            </a:extLst>
          </p:cNvPr>
          <p:cNvSpPr txBox="1"/>
          <p:nvPr/>
        </p:nvSpPr>
        <p:spPr>
          <a:xfrm>
            <a:off x="282632" y="4696509"/>
            <a:ext cx="4600981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dirty="0"/>
              <a:t>取消了集电环和电刷，提高了运行可靠性；</a:t>
            </a:r>
            <a:endParaRPr lang="en-US" altLang="zh-CN" dirty="0"/>
          </a:p>
          <a:p>
            <a:pPr indent="228600" algn="just">
              <a:lnSpc>
                <a:spcPct val="150000"/>
              </a:lnSpc>
            </a:pPr>
            <a:r>
              <a:rPr lang="zh-CN" altLang="zh-CN" dirty="0"/>
              <a:t>减小了铜耗和铁耗，提高了电机的效率；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DAB0F5-FD78-4FDD-A26F-CF50F61C3B25}"/>
              </a:ext>
            </a:extLst>
          </p:cNvPr>
          <p:cNvSpPr txBox="1"/>
          <p:nvPr/>
        </p:nvSpPr>
        <p:spPr>
          <a:xfrm>
            <a:off x="7514659" y="4376355"/>
            <a:ext cx="4194927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228600" algn="just">
              <a:lnSpc>
                <a:spcPct val="150000"/>
              </a:lnSpc>
            </a:lvl1pPr>
          </a:lstStyle>
          <a:p>
            <a:r>
              <a:rPr lang="zh-CN" altLang="zh-CN" dirty="0"/>
              <a:t>低速永磁电机体积大，</a:t>
            </a:r>
            <a:endParaRPr lang="en-US" altLang="zh-CN" dirty="0"/>
          </a:p>
          <a:p>
            <a:r>
              <a:rPr lang="zh-CN" altLang="zh-CN" dirty="0"/>
              <a:t>其用量直接关系到电机的成本，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zh-CN" altLang="zh-CN" dirty="0"/>
              <a:t>进行</a:t>
            </a:r>
            <a:r>
              <a:rPr lang="zh-CN" altLang="zh-CN" b="1" dirty="0"/>
              <a:t>优化设计和性能价格比</a:t>
            </a:r>
            <a:r>
              <a:rPr lang="zh-CN" altLang="zh-CN" dirty="0"/>
              <a:t>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A5C1A74-8DC6-465F-8D6C-7EF04DE7F837}"/>
              </a:ext>
            </a:extLst>
          </p:cNvPr>
          <p:cNvSpPr txBox="1"/>
          <p:nvPr/>
        </p:nvSpPr>
        <p:spPr>
          <a:xfrm>
            <a:off x="7806073" y="2145118"/>
            <a:ext cx="3856959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228600" algn="just">
              <a:lnSpc>
                <a:spcPct val="150000"/>
              </a:lnSpc>
            </a:lvl1pPr>
          </a:lstStyle>
          <a:p>
            <a:r>
              <a:rPr lang="zh-CN" altLang="en-US" dirty="0"/>
              <a:t>需进行</a:t>
            </a:r>
            <a:r>
              <a:rPr lang="zh-CN" altLang="zh-CN" dirty="0"/>
              <a:t>发电机额定转速和运行速度范围的选取，确定</a:t>
            </a:r>
            <a:r>
              <a:rPr lang="zh-CN" altLang="zh-CN" b="1" dirty="0"/>
              <a:t>增速箱的结构和传动速比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84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0345B-5301-4D2E-BB2C-23F42BF9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风电机组故障诊断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03C10-F3A5-4946-8BA8-E06921AE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68" name="图片 167">
            <a:extLst>
              <a:ext uri="{FF2B5EF4-FFF2-40B4-BE49-F238E27FC236}">
                <a16:creationId xmlns:a16="http://schemas.microsoft.com/office/drawing/2014/main" id="{94010161-88A8-4CCB-BE6B-CEF125B0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49" y="1757570"/>
            <a:ext cx="5508700" cy="3946519"/>
          </a:xfrm>
          <a:prstGeom prst="rect">
            <a:avLst/>
          </a:prstGeom>
        </p:spPr>
      </p:pic>
      <p:sp>
        <p:nvSpPr>
          <p:cNvPr id="169" name="文本框 168">
            <a:extLst>
              <a:ext uri="{FF2B5EF4-FFF2-40B4-BE49-F238E27FC236}">
                <a16:creationId xmlns:a16="http://schemas.microsoft.com/office/drawing/2014/main" id="{5734B888-AF28-4D6F-8207-86F8B0007028}"/>
              </a:ext>
            </a:extLst>
          </p:cNvPr>
          <p:cNvSpPr txBox="1"/>
          <p:nvPr/>
        </p:nvSpPr>
        <p:spPr>
          <a:xfrm>
            <a:off x="1039984" y="2025875"/>
            <a:ext cx="4816265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dirty="0"/>
              <a:t>发电机长期运行在变工况和电磁环境中，容易发生故障，从而影响发电机的工作效率。</a:t>
            </a:r>
            <a:endParaRPr lang="en-US" altLang="zh-CN" dirty="0"/>
          </a:p>
          <a:p>
            <a:pPr indent="228600" algn="just">
              <a:lnSpc>
                <a:spcPct val="150000"/>
              </a:lnSpc>
            </a:pPr>
            <a:r>
              <a:rPr lang="zh-CN" altLang="zh-CN" dirty="0"/>
              <a:t>永磁电机故障大致可分为三类：</a:t>
            </a:r>
            <a:r>
              <a:rPr lang="zh-CN" altLang="zh-CN" b="1" dirty="0"/>
              <a:t>电气故障、机械故障</a:t>
            </a:r>
            <a:r>
              <a:rPr lang="zh-CN" altLang="en-US" b="1" dirty="0"/>
              <a:t>、</a:t>
            </a:r>
            <a:r>
              <a:rPr lang="zh-CN" altLang="zh-CN" b="1" dirty="0"/>
              <a:t>永磁体故障</a:t>
            </a:r>
            <a:r>
              <a:rPr lang="zh-CN" altLang="en-US" b="1" dirty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117671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0f64ea5-1deb-4da6-9012-23b2cd98c1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32a577-c2e7-43dc-b286-edc224ffa6d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902a40-0afe-49b5-9dcf-5f41f298164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c273de4-a495-4542-9591-9da9076d56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aaa325-f67a-43b5-ae35-a6f53a7a142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1ac37b-778e-4020-bc91-3516c027d66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2360b4-9480-462b-a190-f0b3864b851a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FF4540"/>
      </a:accent1>
      <a:accent2>
        <a:srgbClr val="778495"/>
      </a:accent2>
      <a:accent3>
        <a:srgbClr val="E9B543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231</TotalTime>
  <Words>805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楷体</vt:lpstr>
      <vt:lpstr>Arial</vt:lpstr>
      <vt:lpstr>Calibri</vt:lpstr>
      <vt:lpstr>Impact</vt:lpstr>
      <vt:lpstr>Times New Roman</vt:lpstr>
      <vt:lpstr>主题5</vt:lpstr>
      <vt:lpstr>Visio</vt:lpstr>
      <vt:lpstr>基于永磁同步风力发电的冷电联供系统</vt:lpstr>
      <vt:lpstr>课题背景及选题意义</vt:lpstr>
      <vt:lpstr>风能</vt:lpstr>
      <vt:lpstr>我国风能的地理地域分布情况</vt:lpstr>
      <vt:lpstr>风力发电系统结构</vt:lpstr>
      <vt:lpstr>永磁同步式风电机组结构框架</vt:lpstr>
      <vt:lpstr>四种风力发电系统的比较</vt:lpstr>
      <vt:lpstr>四种风力发电系统的比较</vt:lpstr>
      <vt:lpstr>风电机组故障诊断</vt:lpstr>
      <vt:lpstr>能源储存和能源载体</vt:lpstr>
      <vt:lpstr>冷电联供的案例分析</vt:lpstr>
      <vt:lpstr>实际应用展望：风力发电供应的加氢站</vt:lpstr>
      <vt:lpstr>实际应用展望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徐 浩宇</cp:lastModifiedBy>
  <cp:revision>20</cp:revision>
  <cp:lastPrinted>2017-08-28T16:00:00Z</cp:lastPrinted>
  <dcterms:created xsi:type="dcterms:W3CDTF">2017-08-28T16:00:00Z</dcterms:created>
  <dcterms:modified xsi:type="dcterms:W3CDTF">2021-10-27T06:44:41Z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e0f64ea5-1deb-4da6-9012-23b2cd98c186</vt:lpwstr>
  </property>
</Properties>
</file>