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79" r:id="rId3"/>
    <p:sldId id="266" r:id="rId4"/>
    <p:sldId id="280" r:id="rId5"/>
    <p:sldId id="269" r:id="rId6"/>
    <p:sldId id="281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30C8-7E5E-4A7C-9C2E-70063F6AE1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D93AE-D81B-42C8-9CC7-F4CDCD2A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D93AE-D81B-42C8-9CC7-F4CDCD2A20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DFF1-CA08-4277-B141-5AB644754DA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8FA-B7A8-40BB-B116-EFCC218C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44836" y="1725313"/>
            <a:ext cx="4737201" cy="430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Line Sensor (Feedback For Autonomous Operation)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57938" y="491086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Chassis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506814" y="1850266"/>
            <a:ext cx="686416" cy="7829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730752" y="1395322"/>
            <a:ext cx="218660" cy="4472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58860" y="6005541"/>
            <a:ext cx="218660" cy="4472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86751" y="6275680"/>
            <a:ext cx="1162879" cy="417443"/>
          </a:xfrm>
          <a:prstGeom prst="roundRect">
            <a:avLst>
              <a:gd name="adj" fmla="val 4285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68582" y="1256173"/>
            <a:ext cx="1162879" cy="417443"/>
          </a:xfrm>
          <a:prstGeom prst="roundRect">
            <a:avLst>
              <a:gd name="adj" fmla="val 4285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23717" y="3423349"/>
            <a:ext cx="1630017" cy="1208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IC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6286186" y="3479595"/>
            <a:ext cx="367748" cy="30811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6291448" y="4369651"/>
            <a:ext cx="367748" cy="30811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6823179" y="3469655"/>
            <a:ext cx="367748" cy="308113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833132" y="4339799"/>
            <a:ext cx="367748" cy="308113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9" idx="0"/>
          </p:cNvCxnSpPr>
          <p:nvPr/>
        </p:nvCxnSpPr>
        <p:spPr>
          <a:xfrm flipV="1">
            <a:off x="6470060" y="2839431"/>
            <a:ext cx="7934" cy="6401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0"/>
          </p:cNvCxnSpPr>
          <p:nvPr/>
        </p:nvCxnSpPr>
        <p:spPr>
          <a:xfrm flipH="1" flipV="1">
            <a:off x="7007052" y="3077626"/>
            <a:ext cx="1" cy="3920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78337" y="4595739"/>
            <a:ext cx="4932" cy="5805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10661" y="4604869"/>
            <a:ext cx="0" cy="302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848312" y="3261144"/>
            <a:ext cx="944217" cy="1363749"/>
            <a:chOff x="7543800" y="3997506"/>
            <a:chExt cx="944217" cy="1363749"/>
          </a:xfrm>
        </p:grpSpPr>
        <p:sp>
          <p:nvSpPr>
            <p:cNvPr id="52" name="Rectangle 51"/>
            <p:cNvSpPr/>
            <p:nvPr/>
          </p:nvSpPr>
          <p:spPr>
            <a:xfrm>
              <a:off x="7543800" y="3997506"/>
              <a:ext cx="944217" cy="136374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94985" y="43880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RPI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 rot="16200000">
            <a:off x="9129835" y="3839302"/>
            <a:ext cx="1008114" cy="376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IC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5400000">
            <a:off x="9124826" y="3853761"/>
            <a:ext cx="3087457" cy="3693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sensor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177666" y="2587190"/>
            <a:ext cx="306198" cy="19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182038" y="5319607"/>
            <a:ext cx="306198" cy="19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8790818" y="3866322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784194" y="4008783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794133" y="4128051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790818" y="4243085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821993" y="3665170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835247" y="3807631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35247" y="3936838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701505" y="5109022"/>
            <a:ext cx="4932" cy="5805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815369" y="4075987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845186" y="4225077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821993" y="4413966"/>
            <a:ext cx="65497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53734" y="3866322"/>
            <a:ext cx="29628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57316" y="4254029"/>
            <a:ext cx="29824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557049" y="4018722"/>
            <a:ext cx="29628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560631" y="4406429"/>
            <a:ext cx="29824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17226"/>
            <a:ext cx="4392861" cy="43597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Line sensor detects if there is a line on the floor</a:t>
            </a:r>
          </a:p>
          <a:p>
            <a:r>
              <a:rPr lang="en-US" dirty="0" smtClean="0"/>
              <a:t>Consists of 2 elements</a:t>
            </a:r>
          </a:p>
          <a:p>
            <a:pPr lvl="1"/>
            <a:r>
              <a:rPr lang="en-US" dirty="0" smtClean="0"/>
              <a:t>Line sensor</a:t>
            </a:r>
          </a:p>
          <a:p>
            <a:pPr lvl="1"/>
            <a:r>
              <a:rPr lang="en-US" dirty="0" smtClean="0"/>
              <a:t>ADC which stands for Analog-to-digital converter ( 8channels)</a:t>
            </a:r>
          </a:p>
          <a:p>
            <a:r>
              <a:rPr lang="en-US" dirty="0" smtClean="0"/>
              <a:t>Raspberry pi will talk to the ADC chip with SPI bus</a:t>
            </a:r>
          </a:p>
          <a:p>
            <a:pPr lvl="1"/>
            <a:r>
              <a:rPr lang="en-US" dirty="0" smtClean="0"/>
              <a:t>SPI stands for Serial Peripheral Bus.</a:t>
            </a:r>
          </a:p>
          <a:p>
            <a:pPr lvl="1"/>
            <a:r>
              <a:rPr lang="en-US" dirty="0" smtClean="0"/>
              <a:t>High speed serial bus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7011823" y="4908507"/>
            <a:ext cx="951186" cy="19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477994" y="5129485"/>
            <a:ext cx="1223884" cy="3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4583" y="5222581"/>
            <a:ext cx="686416" cy="7829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Motor</a:t>
            </a:r>
            <a:endParaRPr lang="en-US" sz="140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949412" y="4951072"/>
            <a:ext cx="0" cy="302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007052" y="3077626"/>
            <a:ext cx="1118434" cy="12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8087213" y="2633225"/>
            <a:ext cx="12284" cy="4565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654781" y="2633225"/>
            <a:ext cx="4932" cy="2445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6438294" y="2839431"/>
            <a:ext cx="1223884" cy="3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365125"/>
            <a:ext cx="10515600" cy="958076"/>
          </a:xfrm>
        </p:spPr>
        <p:txBody>
          <a:bodyPr/>
          <a:lstStyle/>
          <a:p>
            <a:r>
              <a:rPr lang="en-US" dirty="0" smtClean="0"/>
              <a:t>Feedback Control, Autonomous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55" y="2473037"/>
            <a:ext cx="17456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Keyboard inputs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2857501" y="2842369"/>
            <a:ext cx="10390" cy="6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5055" y="3491346"/>
            <a:ext cx="17456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PWM signal using GPIO pins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5055" y="4799595"/>
            <a:ext cx="17456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Directional and Speed Control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2857501" y="4137677"/>
            <a:ext cx="10390" cy="6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249" y="2185647"/>
            <a:ext cx="17456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Sensor 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1685" y="3967502"/>
            <a:ext cx="17456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PWM signal using GPIO pins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61685" y="4956051"/>
            <a:ext cx="17456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Directional and Speed Control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4980" y="2935798"/>
            <a:ext cx="17456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Feedback Control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19687" y="2306605"/>
            <a:ext cx="376103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 voltage of 8 sensors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decision on where </a:t>
            </a:r>
            <a:br>
              <a:rPr lang="en-US" dirty="0" smtClean="0"/>
            </a:br>
            <a:r>
              <a:rPr lang="en-US" dirty="0" smtClean="0"/>
              <a:t>the line is relative to the 8 </a:t>
            </a:r>
            <a:br>
              <a:rPr lang="en-US" dirty="0" smtClean="0"/>
            </a:br>
            <a:r>
              <a:rPr lang="en-US" dirty="0" smtClean="0"/>
              <a:t>sensors</a:t>
            </a:r>
          </a:p>
          <a:p>
            <a:pPr marL="342900" indent="-342900">
              <a:buAutoNum type="arabicPeriod"/>
            </a:pPr>
            <a:r>
              <a:rPr lang="en-US" dirty="0" smtClean="0"/>
              <a:t>Generate Error signals: how</a:t>
            </a:r>
            <a:br>
              <a:rPr lang="en-US" dirty="0" smtClean="0"/>
            </a:br>
            <a:r>
              <a:rPr lang="en-US" dirty="0" smtClean="0"/>
              <a:t>much is the offset from center</a:t>
            </a:r>
            <a:br>
              <a:rPr lang="en-US" dirty="0" smtClean="0"/>
            </a:br>
            <a:r>
              <a:rPr lang="en-US" dirty="0" smtClean="0"/>
              <a:t>or going straight. Left and Right</a:t>
            </a:r>
            <a:br>
              <a:rPr lang="en-US" dirty="0" smtClean="0"/>
            </a:br>
            <a:r>
              <a:rPr lang="en-US" dirty="0" smtClean="0"/>
              <a:t>wheels have separate error signals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the error signals to decide</a:t>
            </a:r>
            <a:br>
              <a:rPr lang="en-US" dirty="0" smtClean="0"/>
            </a:br>
            <a:r>
              <a:rPr lang="en-US" dirty="0" smtClean="0"/>
              <a:t>how to drive the 2 PWM GPIO</a:t>
            </a:r>
            <a:br>
              <a:rPr lang="en-US" dirty="0" smtClean="0"/>
            </a:br>
            <a:r>
              <a:rPr lang="en-US" dirty="0" smtClean="0"/>
              <a:t>pins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 flipV="1">
            <a:off x="6950652" y="3240802"/>
            <a:ext cx="1269035" cy="1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6" idx="0"/>
          </p:cNvCxnSpPr>
          <p:nvPr/>
        </p:nvCxnSpPr>
        <p:spPr>
          <a:xfrm>
            <a:off x="6076085" y="2554979"/>
            <a:ext cx="1731" cy="3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74354" y="3598848"/>
            <a:ext cx="1731" cy="3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72623" y="4560100"/>
            <a:ext cx="1731" cy="3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92358" y="1482475"/>
            <a:ext cx="3179618" cy="46759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59566" y="1451302"/>
            <a:ext cx="6921151" cy="46759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95055" y="1692533"/>
            <a:ext cx="16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84473" y="1605164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41410" y="2511112"/>
            <a:ext cx="1446835" cy="208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</a:t>
            </a:r>
            <a:r>
              <a:rPr lang="en-US" dirty="0" err="1" smtClean="0"/>
              <a:t>LineSensor</a:t>
            </a:r>
            <a:r>
              <a:rPr lang="en-US" dirty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148" y="1328989"/>
            <a:ext cx="4081652" cy="4847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there is reflection from the floor, then the light sensitive transistor will turn on the voltage will be low</a:t>
            </a:r>
          </a:p>
          <a:p>
            <a:r>
              <a:rPr lang="en-US" dirty="0" smtClean="0"/>
              <a:t>If there is no reflection, </a:t>
            </a:r>
            <a:r>
              <a:rPr lang="en-US" dirty="0" err="1" smtClean="0"/>
              <a:t>ie</a:t>
            </a:r>
            <a:r>
              <a:rPr lang="en-US" dirty="0" smtClean="0"/>
              <a:t> a black surface where the light is absorbed, then the light sensitive transistor is off and voltage is high</a:t>
            </a:r>
          </a:p>
          <a:p>
            <a:r>
              <a:rPr lang="en-US" dirty="0" smtClean="0"/>
              <a:t>Purpose of ADC</a:t>
            </a:r>
          </a:p>
          <a:p>
            <a:pPr lvl="1"/>
            <a:r>
              <a:rPr lang="en-US" dirty="0" smtClean="0"/>
              <a:t>Measure the voltage</a:t>
            </a:r>
          </a:p>
          <a:p>
            <a:pPr lvl="1"/>
            <a:r>
              <a:rPr lang="en-US" dirty="0" smtClean="0"/>
              <a:t> convert to 10 bits number</a:t>
            </a:r>
          </a:p>
          <a:p>
            <a:r>
              <a:rPr lang="en-US" dirty="0" smtClean="0"/>
              <a:t>Python driver</a:t>
            </a:r>
          </a:p>
          <a:p>
            <a:pPr lvl="1"/>
            <a:r>
              <a:rPr lang="en-US" dirty="0" smtClean="0"/>
              <a:t>Read the 10 bit number</a:t>
            </a:r>
          </a:p>
          <a:p>
            <a:pPr lvl="1"/>
            <a:r>
              <a:rPr lang="en-US" dirty="0" smtClean="0"/>
              <a:t>Decide if a line is present by comparing it to a threshold voltage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93" t="48826" r="57297" b="12205"/>
          <a:stretch/>
        </p:blipFill>
        <p:spPr>
          <a:xfrm>
            <a:off x="3199606" y="1328988"/>
            <a:ext cx="2241804" cy="3340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03" t="18249" r="39218" b="12205"/>
          <a:stretch/>
        </p:blipFill>
        <p:spPr>
          <a:xfrm>
            <a:off x="200977" y="1328988"/>
            <a:ext cx="2336759" cy="4841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313" y="2814626"/>
            <a:ext cx="58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53023" y="2814626"/>
            <a:ext cx="7883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27533" y="5740069"/>
            <a:ext cx="2225490" cy="53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95019" y="3298785"/>
            <a:ext cx="1043292" cy="155431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9105" y="4974636"/>
            <a:ext cx="2225490" cy="53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23873" y="3553290"/>
            <a:ext cx="636293" cy="121800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7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048"/>
          </a:xfrm>
        </p:spPr>
        <p:txBody>
          <a:bodyPr/>
          <a:lstStyle/>
          <a:p>
            <a:r>
              <a:rPr lang="en-US" dirty="0" smtClean="0"/>
              <a:t>Line Sensor Top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" t="25029" r="12647" b="38355"/>
          <a:stretch/>
        </p:blipFill>
        <p:spPr>
          <a:xfrm rot="10800000">
            <a:off x="98136" y="2688124"/>
            <a:ext cx="5008418" cy="1641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07983"/>
            <a:ext cx="13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Infra-Red </a:t>
            </a:r>
            <a:br>
              <a:rPr lang="en-US" dirty="0" smtClean="0"/>
            </a:br>
            <a:r>
              <a:rPr lang="en-US" dirty="0" smtClean="0"/>
              <a:t>transmit LED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7891" y="1654743"/>
            <a:ext cx="152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Sensitive</a:t>
            </a:r>
            <a:br>
              <a:rPr lang="en-US" dirty="0" smtClean="0"/>
            </a:br>
            <a:r>
              <a:rPr lang="en-US" dirty="0" smtClean="0"/>
              <a:t>transistor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t="24209" r="20855" b="37781"/>
          <a:stretch/>
        </p:blipFill>
        <p:spPr>
          <a:xfrm>
            <a:off x="5434446" y="2781643"/>
            <a:ext cx="5455228" cy="154824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1527684" y="2254314"/>
            <a:ext cx="467371" cy="88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2308843" y="2301074"/>
            <a:ext cx="1322462" cy="109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4409" y="4935682"/>
            <a:ext cx="295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pins for voltage sense</a:t>
            </a:r>
          </a:p>
          <a:p>
            <a:r>
              <a:rPr lang="en-US" dirty="0" smtClean="0"/>
              <a:t>3.3V power and ground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70074" y="4104409"/>
            <a:ext cx="1051208" cy="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94418" y="4104409"/>
            <a:ext cx="867642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Line Sensors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00997" y="1828108"/>
            <a:ext cx="5652803" cy="2924175"/>
            <a:chOff x="2386964" y="2152650"/>
            <a:chExt cx="5652803" cy="2924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4900" t="57482" r="56800" b="21041"/>
            <a:stretch/>
          </p:blipFill>
          <p:spPr>
            <a:xfrm>
              <a:off x="2386964" y="2152650"/>
              <a:ext cx="4429523" cy="29241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17311" y="2344511"/>
              <a:ext cx="56137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3.3V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5314" y="2689496"/>
              <a:ext cx="56137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3.3V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2535" y="3024956"/>
              <a:ext cx="574196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GND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7311" y="3336889"/>
              <a:ext cx="1843774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GPIO11 (SPI0_SCLK)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5314" y="3681873"/>
              <a:ext cx="1949573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GPIO09 (SPI0_MISO)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90994" y="3969686"/>
              <a:ext cx="1949573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GPIO10 (SPI0_MOSI)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3010" y="4548956"/>
              <a:ext cx="574196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GND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3469" y="4264961"/>
              <a:ext cx="1696298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GPIO8 (SPI0_CS0)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7222" y="1346967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Analog-to-digital Converter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1294" t="48826" r="60918" b="19920"/>
          <a:stretch/>
        </p:blipFill>
        <p:spPr>
          <a:xfrm>
            <a:off x="2082323" y="1602650"/>
            <a:ext cx="812142" cy="18332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50158" t="18249" r="44945" b="42959"/>
          <a:stretch/>
        </p:blipFill>
        <p:spPr>
          <a:xfrm rot="5400000" flipV="1">
            <a:off x="851149" y="1284814"/>
            <a:ext cx="492524" cy="219482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894465" y="2628487"/>
            <a:ext cx="206193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8623" y="3396758"/>
            <a:ext cx="2690728" cy="1833237"/>
            <a:chOff x="670357" y="4347433"/>
            <a:chExt cx="2690728" cy="183323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31294" t="48826" r="60918" b="19920"/>
            <a:stretch/>
          </p:blipFill>
          <p:spPr>
            <a:xfrm>
              <a:off x="2548943" y="4347433"/>
              <a:ext cx="812142" cy="183323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0158" t="18249" r="44945" b="42959"/>
            <a:stretch/>
          </p:blipFill>
          <p:spPr>
            <a:xfrm rot="5400000" flipV="1">
              <a:off x="1521506" y="4135913"/>
              <a:ext cx="492524" cy="2194822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4950000" y="2266175"/>
            <a:ext cx="6399" cy="3481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0000" y="2251907"/>
            <a:ext cx="206193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59351" y="4387307"/>
            <a:ext cx="4007853" cy="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88095" y="3116872"/>
            <a:ext cx="1518729" cy="528272"/>
            <a:chOff x="126711" y="3814421"/>
            <a:chExt cx="1518729" cy="528272"/>
          </a:xfrm>
        </p:grpSpPr>
        <p:sp>
          <p:nvSpPr>
            <p:cNvPr id="20" name="Rectangle 19"/>
            <p:cNvSpPr/>
            <p:nvPr/>
          </p:nvSpPr>
          <p:spPr>
            <a:xfrm>
              <a:off x="126711" y="3814421"/>
              <a:ext cx="1518729" cy="5282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9009" y="3909641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121058" y="5616068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RPI GPIO Pin Connections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657502" y="4672560"/>
            <a:ext cx="33217" cy="1080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8994" y="3116872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wires</a:t>
            </a:r>
            <a:br>
              <a:rPr lang="en-US" dirty="0" smtClean="0"/>
            </a:br>
            <a:r>
              <a:rPr lang="en-US" dirty="0" smtClean="0"/>
              <a:t>Ribbon cable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4458705" y="2628487"/>
            <a:ext cx="221539" cy="4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80676" y="3695885"/>
            <a:ext cx="215119" cy="5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4790209"/>
            <a:ext cx="10740736" cy="1386754"/>
          </a:xfrm>
        </p:spPr>
        <p:txBody>
          <a:bodyPr/>
          <a:lstStyle/>
          <a:p>
            <a:r>
              <a:rPr lang="en-US" dirty="0" err="1" smtClean="0"/>
              <a:t>asdfsf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5" t="8485" r="12729"/>
          <a:stretch/>
        </p:blipFill>
        <p:spPr>
          <a:xfrm>
            <a:off x="1" y="1943100"/>
            <a:ext cx="5412908" cy="394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9091" r="19801" b="25910"/>
          <a:stretch/>
        </p:blipFill>
        <p:spPr>
          <a:xfrm>
            <a:off x="5398919" y="1943099"/>
            <a:ext cx="6793081" cy="3210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75265" y="4408951"/>
            <a:ext cx="207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sensors nearer </a:t>
            </a:r>
            <a:br>
              <a:rPr lang="en-US" dirty="0" smtClean="0"/>
            </a:br>
            <a:r>
              <a:rPr lang="en-US" dirty="0" smtClean="0"/>
              <a:t>to the caster wheels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014364" y="3917373"/>
            <a:ext cx="426027" cy="503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55028" y="3813464"/>
            <a:ext cx="705691" cy="280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0719" y="3597170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VCC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335295" y="4771380"/>
            <a:ext cx="639561" cy="2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1665" y="4732116"/>
            <a:ext cx="856195" cy="55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555" y="4448214"/>
            <a:ext cx="110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Front row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899980" y="2161602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705"/>
            <a:ext cx="10515600" cy="1325563"/>
          </a:xfrm>
        </p:spPr>
        <p:txBody>
          <a:bodyPr/>
          <a:lstStyle/>
          <a:p>
            <a:r>
              <a:rPr lang="en-US" dirty="0" smtClean="0"/>
              <a:t>Steering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377"/>
            <a:ext cx="10515600" cy="11475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Steering is achieved by having a differential speed between the left wheels and right wheels</a:t>
            </a:r>
          </a:p>
          <a:p>
            <a:r>
              <a:rPr lang="en-US" dirty="0" err="1" smtClean="0"/>
              <a:t>DiffSPD</a:t>
            </a:r>
            <a:r>
              <a:rPr lang="en-US" dirty="0" smtClean="0"/>
              <a:t> = abs(</a:t>
            </a:r>
            <a:r>
              <a:rPr lang="en-US" dirty="0" err="1" smtClean="0"/>
              <a:t>LeftWheelSpeed</a:t>
            </a:r>
            <a:r>
              <a:rPr lang="en-US" dirty="0" smtClean="0"/>
              <a:t> – </a:t>
            </a:r>
            <a:r>
              <a:rPr lang="en-US" dirty="0" err="1" smtClean="0"/>
              <a:t>RightWheelSpeed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9362" y="2177707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1188" y="2177707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54127" y="2177707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76709" y="2500728"/>
            <a:ext cx="0" cy="28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448" y="2615028"/>
            <a:ext cx="76202" cy="894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8437" y="2178226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630263" y="2178226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83202" y="2178226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22561" y="2315660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62784" y="2501248"/>
            <a:ext cx="0" cy="28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550" y="1730449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Turn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8924" y="1722721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Drift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98154" y="2161602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052919" y="2161602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175500" y="2305719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641" y="1706097"/>
            <a:ext cx="962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12415" y="2198106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007723" y="3710412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130304" y="3864470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05897" y="3710412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60662" y="3710412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6283243" y="3854529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26384" y="3254907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594666" y="2158524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483990" y="2168553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9296032" y="2168553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418614" y="2491574"/>
            <a:ext cx="0" cy="28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550250" y="2605874"/>
            <a:ext cx="76202" cy="894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13722" y="2192906"/>
            <a:ext cx="77525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555235" y="2161981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428800" y="2182539"/>
            <a:ext cx="218661" cy="9342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687756" y="2485003"/>
            <a:ext cx="0" cy="28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40854" y="1711266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Turn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34209" y="1737401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Drift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558013" y="2202419"/>
            <a:ext cx="1" cy="60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3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Error Signal Generations</a:t>
            </a:r>
            <a:endParaRPr lang="en-US" sz="28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653146" y="1060528"/>
            <a:ext cx="3429000" cy="1537402"/>
            <a:chOff x="653146" y="1060528"/>
            <a:chExt cx="3429000" cy="1537402"/>
          </a:xfrm>
        </p:grpSpPr>
        <p:grpSp>
          <p:nvGrpSpPr>
            <p:cNvPr id="31" name="Group 30"/>
            <p:cNvGrpSpPr/>
            <p:nvPr/>
          </p:nvGrpSpPr>
          <p:grpSpPr>
            <a:xfrm>
              <a:off x="653146" y="1643734"/>
              <a:ext cx="3429000" cy="954196"/>
              <a:chOff x="2667000" y="2307771"/>
              <a:chExt cx="3429000" cy="95419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542571" y="1060528"/>
              <a:ext cx="527709" cy="1135496"/>
              <a:chOff x="2086421" y="2201415"/>
              <a:chExt cx="527709" cy="113549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</p:grpSp>
      <p:cxnSp>
        <p:nvCxnSpPr>
          <p:cNvPr id="35" name="Straight Connector 34"/>
          <p:cNvCxnSpPr/>
          <p:nvPr/>
        </p:nvCxnSpPr>
        <p:spPr>
          <a:xfrm flipH="1">
            <a:off x="1971870" y="1643734"/>
            <a:ext cx="20216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313078" y="1036634"/>
            <a:ext cx="3429000" cy="2359699"/>
            <a:chOff x="653146" y="2201415"/>
            <a:chExt cx="3429000" cy="2359699"/>
          </a:xfrm>
        </p:grpSpPr>
        <p:grpSp>
          <p:nvGrpSpPr>
            <p:cNvPr id="83" name="Group 82"/>
            <p:cNvGrpSpPr/>
            <p:nvPr/>
          </p:nvGrpSpPr>
          <p:grpSpPr>
            <a:xfrm>
              <a:off x="653146" y="2808515"/>
              <a:ext cx="3429000" cy="954196"/>
              <a:chOff x="2667000" y="2307771"/>
              <a:chExt cx="3429000" cy="95419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2861390" y="2808515"/>
              <a:ext cx="0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086421" y="2201415"/>
              <a:ext cx="527709" cy="1135496"/>
              <a:chOff x="2086421" y="2201415"/>
              <a:chExt cx="527709" cy="11354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flipH="1">
              <a:off x="1971870" y="2808515"/>
              <a:ext cx="20216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8246138" y="1031632"/>
            <a:ext cx="3429000" cy="1521944"/>
            <a:chOff x="8246138" y="1031632"/>
            <a:chExt cx="3429000" cy="1521944"/>
          </a:xfrm>
        </p:grpSpPr>
        <p:grpSp>
          <p:nvGrpSpPr>
            <p:cNvPr id="107" name="Group 106"/>
            <p:cNvGrpSpPr/>
            <p:nvPr/>
          </p:nvGrpSpPr>
          <p:grpSpPr>
            <a:xfrm>
              <a:off x="8246138" y="1599380"/>
              <a:ext cx="3429000" cy="954196"/>
              <a:chOff x="2667000" y="2307771"/>
              <a:chExt cx="3429000" cy="95419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0441927" y="1031632"/>
              <a:ext cx="527709" cy="1135496"/>
              <a:chOff x="2086421" y="2201415"/>
              <a:chExt cx="527709" cy="11354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 flipH="1">
            <a:off x="9564862" y="1599380"/>
            <a:ext cx="20216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08727" y="2806466"/>
            <a:ext cx="23372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Steer Straight, no error</a:t>
            </a:r>
          </a:p>
          <a:p>
            <a:r>
              <a:rPr lang="en-US" dirty="0" smtClean="0"/>
              <a:t>No differential speed</a:t>
            </a:r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609603" y="3789716"/>
            <a:ext cx="3429000" cy="1521148"/>
            <a:chOff x="609603" y="3876804"/>
            <a:chExt cx="3429000" cy="1521148"/>
          </a:xfrm>
        </p:grpSpPr>
        <p:grpSp>
          <p:nvGrpSpPr>
            <p:cNvPr id="157" name="Group 156"/>
            <p:cNvGrpSpPr/>
            <p:nvPr/>
          </p:nvGrpSpPr>
          <p:grpSpPr>
            <a:xfrm>
              <a:off x="609603" y="4443756"/>
              <a:ext cx="3429000" cy="954196"/>
              <a:chOff x="2667000" y="2307771"/>
              <a:chExt cx="3429000" cy="954196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123597" y="3876804"/>
              <a:ext cx="527709" cy="1135496"/>
              <a:chOff x="2086421" y="2201415"/>
              <a:chExt cx="527709" cy="113549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</p:grpSp>
      <p:cxnSp>
        <p:nvCxnSpPr>
          <p:cNvPr id="32" name="Straight Connector 31"/>
          <p:cNvCxnSpPr/>
          <p:nvPr/>
        </p:nvCxnSpPr>
        <p:spPr>
          <a:xfrm>
            <a:off x="2861390" y="1643734"/>
            <a:ext cx="0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5057" y="2701237"/>
            <a:ext cx="48389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Error, steer left</a:t>
            </a:r>
            <a:endParaRPr lang="en-US" sz="1600" u="sng" dirty="0"/>
          </a:p>
          <a:p>
            <a:r>
              <a:rPr lang="en-US" sz="1600" dirty="0" err="1"/>
              <a:t>RightError</a:t>
            </a:r>
            <a:r>
              <a:rPr lang="en-US" sz="1600" dirty="0"/>
              <a:t> = LINE_DETECT[2] + (LINE_DETECT[1] * 4</a:t>
            </a:r>
            <a:r>
              <a:rPr lang="en-US" sz="1600" dirty="0" smtClean="0"/>
              <a:t>.) = 0</a:t>
            </a:r>
          </a:p>
          <a:p>
            <a:r>
              <a:rPr lang="en-US" sz="1600" dirty="0" err="1"/>
              <a:t>LeftError</a:t>
            </a:r>
            <a:r>
              <a:rPr lang="en-US" sz="1600" dirty="0"/>
              <a:t> = </a:t>
            </a:r>
            <a:r>
              <a:rPr lang="en-US" sz="1600" dirty="0" smtClean="0"/>
              <a:t>LINE_DETECT[5] </a:t>
            </a:r>
            <a:r>
              <a:rPr lang="en-US" sz="1600" dirty="0"/>
              <a:t>+ (</a:t>
            </a:r>
            <a:r>
              <a:rPr lang="en-US" sz="1600" dirty="0" smtClean="0"/>
              <a:t>LINE_DETECT[6]  </a:t>
            </a:r>
            <a:r>
              <a:rPr lang="en-US" sz="1600" dirty="0"/>
              <a:t>* 4</a:t>
            </a:r>
            <a:r>
              <a:rPr lang="en-US" sz="1600" dirty="0" smtClean="0"/>
              <a:t>.)  = 1</a:t>
            </a:r>
            <a:endParaRPr lang="en-US" sz="1600" dirty="0"/>
          </a:p>
          <a:p>
            <a:endParaRPr lang="en-US" sz="1600" dirty="0" smtClean="0"/>
          </a:p>
        </p:txBody>
      </p:sp>
      <p:sp>
        <p:nvSpPr>
          <p:cNvPr id="181" name="TextBox 180"/>
          <p:cNvSpPr txBox="1"/>
          <p:nvPr/>
        </p:nvSpPr>
        <p:spPr>
          <a:xfrm>
            <a:off x="71321" y="5521370"/>
            <a:ext cx="48389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Error, steer left</a:t>
            </a:r>
            <a:endParaRPr lang="en-US" sz="1600" u="sng" dirty="0"/>
          </a:p>
          <a:p>
            <a:r>
              <a:rPr lang="en-US" sz="1600" dirty="0" err="1"/>
              <a:t>RightError</a:t>
            </a:r>
            <a:r>
              <a:rPr lang="en-US" sz="1600" dirty="0"/>
              <a:t> = LINE_DETECT[2] + (LINE_DETECT[1] * 4</a:t>
            </a:r>
            <a:r>
              <a:rPr lang="en-US" sz="1600" dirty="0" smtClean="0"/>
              <a:t>.) = 0</a:t>
            </a:r>
          </a:p>
          <a:p>
            <a:r>
              <a:rPr lang="en-US" sz="1600" dirty="0" err="1"/>
              <a:t>LeftError</a:t>
            </a:r>
            <a:r>
              <a:rPr lang="en-US" sz="1600" dirty="0"/>
              <a:t> = </a:t>
            </a:r>
            <a:r>
              <a:rPr lang="en-US" sz="1600" dirty="0" smtClean="0"/>
              <a:t>LINE_DETECT[5] </a:t>
            </a:r>
            <a:r>
              <a:rPr lang="en-US" sz="1600" dirty="0"/>
              <a:t>+ (</a:t>
            </a:r>
            <a:r>
              <a:rPr lang="en-US" sz="1600" dirty="0" smtClean="0"/>
              <a:t>LINE_DETECT[6]  </a:t>
            </a:r>
            <a:r>
              <a:rPr lang="en-US" sz="1600" dirty="0"/>
              <a:t>* 4</a:t>
            </a:r>
            <a:r>
              <a:rPr lang="en-US" sz="1600" dirty="0" smtClean="0"/>
              <a:t>.) =4</a:t>
            </a:r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454382" y="1599380"/>
            <a:ext cx="0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407169" y="2750954"/>
            <a:ext cx="48389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Error, steer right</a:t>
            </a:r>
            <a:endParaRPr lang="en-US" sz="1600" u="sng" dirty="0"/>
          </a:p>
          <a:p>
            <a:r>
              <a:rPr lang="en-US" sz="1600" dirty="0" err="1"/>
              <a:t>RightError</a:t>
            </a:r>
            <a:r>
              <a:rPr lang="en-US" sz="1600" dirty="0"/>
              <a:t> = LINE_DETECT[2] + (LINE_DETECT[1] * 4</a:t>
            </a:r>
            <a:r>
              <a:rPr lang="en-US" sz="1600" dirty="0" smtClean="0"/>
              <a:t>.) = 1</a:t>
            </a:r>
          </a:p>
          <a:p>
            <a:r>
              <a:rPr lang="en-US" sz="1600" dirty="0" err="1"/>
              <a:t>LeftError</a:t>
            </a:r>
            <a:r>
              <a:rPr lang="en-US" sz="1600" dirty="0"/>
              <a:t> = </a:t>
            </a:r>
            <a:r>
              <a:rPr lang="en-US" sz="1600" dirty="0" smtClean="0"/>
              <a:t>LINE_DETECT[5] </a:t>
            </a:r>
            <a:r>
              <a:rPr lang="en-US" sz="1600" dirty="0"/>
              <a:t>+ (</a:t>
            </a:r>
            <a:r>
              <a:rPr lang="en-US" sz="1600" dirty="0" smtClean="0"/>
              <a:t>LINE_DETECT[6]  </a:t>
            </a:r>
            <a:r>
              <a:rPr lang="en-US" sz="1600" dirty="0"/>
              <a:t>* 4</a:t>
            </a:r>
            <a:r>
              <a:rPr lang="en-US" sz="1600" dirty="0" smtClean="0"/>
              <a:t>.) =0</a:t>
            </a:r>
            <a:endParaRPr lang="en-US" sz="1600" dirty="0"/>
          </a:p>
          <a:p>
            <a:endParaRPr lang="en-US" sz="1600" dirty="0" smtClean="0"/>
          </a:p>
        </p:txBody>
      </p:sp>
      <p:grpSp>
        <p:nvGrpSpPr>
          <p:cNvPr id="183" name="Group 182"/>
          <p:cNvGrpSpPr/>
          <p:nvPr/>
        </p:nvGrpSpPr>
        <p:grpSpPr>
          <a:xfrm>
            <a:off x="8157441" y="4346203"/>
            <a:ext cx="3429000" cy="954196"/>
            <a:chOff x="2667000" y="2307771"/>
            <a:chExt cx="3429000" cy="954196"/>
          </a:xfrm>
        </p:grpSpPr>
        <p:sp>
          <p:nvSpPr>
            <p:cNvPr id="187" name="Rectangle 186"/>
            <p:cNvSpPr/>
            <p:nvPr/>
          </p:nvSpPr>
          <p:spPr>
            <a:xfrm>
              <a:off x="2667000" y="2307771"/>
              <a:ext cx="342900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39141" y="2520036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333359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6994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753238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74671" y="2503713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575111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59999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81433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63985" y="2520035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64159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684038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0547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8102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875244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95123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71655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647148" y="3778455"/>
            <a:ext cx="527709" cy="1135496"/>
            <a:chOff x="2086421" y="2201415"/>
            <a:chExt cx="527709" cy="1135496"/>
          </a:xfrm>
        </p:grpSpPr>
        <p:sp>
          <p:nvSpPr>
            <p:cNvPr id="185" name="Rectangle 184"/>
            <p:cNvSpPr/>
            <p:nvPr/>
          </p:nvSpPr>
          <p:spPr>
            <a:xfrm>
              <a:off x="2098985" y="2201415"/>
              <a:ext cx="463327" cy="1135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086421" y="228743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Line</a:t>
              </a:r>
              <a:endParaRPr lang="en-US" sz="1600" dirty="0"/>
            </a:p>
          </p:txBody>
        </p:sp>
      </p:grpSp>
      <p:cxnSp>
        <p:nvCxnSpPr>
          <p:cNvPr id="204" name="Straight Connector 203"/>
          <p:cNvCxnSpPr/>
          <p:nvPr/>
        </p:nvCxnSpPr>
        <p:spPr>
          <a:xfrm flipH="1">
            <a:off x="9476165" y="4346203"/>
            <a:ext cx="20216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365685" y="4346203"/>
            <a:ext cx="0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318472" y="5497777"/>
            <a:ext cx="48389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Error, steer right</a:t>
            </a:r>
            <a:endParaRPr lang="en-US" sz="1600" u="sng" dirty="0"/>
          </a:p>
          <a:p>
            <a:r>
              <a:rPr lang="en-US" sz="1600" dirty="0" err="1"/>
              <a:t>RightError</a:t>
            </a:r>
            <a:r>
              <a:rPr lang="en-US" sz="1600" dirty="0"/>
              <a:t> = LINE_DETECT[2] + (LINE_DETECT[1] * 4</a:t>
            </a:r>
            <a:r>
              <a:rPr lang="en-US" sz="1600" dirty="0" smtClean="0"/>
              <a:t>.) = 4</a:t>
            </a:r>
          </a:p>
          <a:p>
            <a:r>
              <a:rPr lang="en-US" sz="1600" dirty="0" err="1"/>
              <a:t>LeftError</a:t>
            </a:r>
            <a:r>
              <a:rPr lang="en-US" sz="1600" dirty="0"/>
              <a:t> = </a:t>
            </a:r>
            <a:r>
              <a:rPr lang="en-US" sz="1600" dirty="0" smtClean="0"/>
              <a:t>LINE_DETECT[5] </a:t>
            </a:r>
            <a:r>
              <a:rPr lang="en-US" sz="1600" dirty="0"/>
              <a:t>+ (</a:t>
            </a:r>
            <a:r>
              <a:rPr lang="en-US" sz="1600" dirty="0" smtClean="0"/>
              <a:t>LINE_DETECT[6]  </a:t>
            </a:r>
            <a:r>
              <a:rPr lang="en-US" sz="1600" dirty="0"/>
              <a:t>* 4</a:t>
            </a:r>
            <a:r>
              <a:rPr lang="en-US" sz="1600" dirty="0" smtClean="0"/>
              <a:t>.) =0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9160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Error Signal For Steering Control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3146" y="1643734"/>
            <a:ext cx="3429000" cy="954196"/>
            <a:chOff x="2667000" y="2307771"/>
            <a:chExt cx="3429000" cy="954196"/>
          </a:xfrm>
        </p:grpSpPr>
        <p:sp>
          <p:nvSpPr>
            <p:cNvPr id="36" name="Rectangle 35"/>
            <p:cNvSpPr/>
            <p:nvPr/>
          </p:nvSpPr>
          <p:spPr>
            <a:xfrm>
              <a:off x="2667000" y="2307771"/>
              <a:ext cx="342900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39141" y="2520036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33359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6994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238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74671" y="2503713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5111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59999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81433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63985" y="2520035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64159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4038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547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102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75244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95123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655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2861390" y="1643734"/>
            <a:ext cx="0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542571" y="1060528"/>
            <a:ext cx="527709" cy="1135496"/>
            <a:chOff x="2086421" y="2201415"/>
            <a:chExt cx="527709" cy="1135496"/>
          </a:xfrm>
        </p:grpSpPr>
        <p:sp>
          <p:nvSpPr>
            <p:cNvPr id="33" name="Rectangle 32"/>
            <p:cNvSpPr/>
            <p:nvPr/>
          </p:nvSpPr>
          <p:spPr>
            <a:xfrm>
              <a:off x="2098985" y="2201415"/>
              <a:ext cx="463327" cy="1135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86421" y="228743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Line</a:t>
              </a:r>
              <a:endParaRPr lang="en-US" sz="16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1971870" y="1643734"/>
            <a:ext cx="20216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313078" y="1036634"/>
            <a:ext cx="3429000" cy="2359699"/>
            <a:chOff x="653146" y="2201415"/>
            <a:chExt cx="3429000" cy="2359699"/>
          </a:xfrm>
        </p:grpSpPr>
        <p:grpSp>
          <p:nvGrpSpPr>
            <p:cNvPr id="83" name="Group 82"/>
            <p:cNvGrpSpPr/>
            <p:nvPr/>
          </p:nvGrpSpPr>
          <p:grpSpPr>
            <a:xfrm>
              <a:off x="653146" y="2808515"/>
              <a:ext cx="3429000" cy="954196"/>
              <a:chOff x="2667000" y="2307771"/>
              <a:chExt cx="3429000" cy="95419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2861390" y="2808515"/>
              <a:ext cx="0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086421" y="2201415"/>
              <a:ext cx="527709" cy="1135496"/>
              <a:chOff x="2086421" y="2201415"/>
              <a:chExt cx="527709" cy="11354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flipH="1">
              <a:off x="1971870" y="2808515"/>
              <a:ext cx="20216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246138" y="992280"/>
            <a:ext cx="3429000" cy="2359699"/>
            <a:chOff x="653146" y="2201415"/>
            <a:chExt cx="3429000" cy="2359699"/>
          </a:xfrm>
        </p:grpSpPr>
        <p:grpSp>
          <p:nvGrpSpPr>
            <p:cNvPr id="107" name="Group 106"/>
            <p:cNvGrpSpPr/>
            <p:nvPr/>
          </p:nvGrpSpPr>
          <p:grpSpPr>
            <a:xfrm>
              <a:off x="653146" y="2808515"/>
              <a:ext cx="3429000" cy="954196"/>
              <a:chOff x="2667000" y="2307771"/>
              <a:chExt cx="3429000" cy="95419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2667000" y="2307771"/>
                <a:ext cx="3429000" cy="65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939141" y="2520036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333359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86994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753238" y="2520036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174671" y="2503713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575111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959999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381433" y="2520035"/>
                <a:ext cx="163286" cy="2612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763985" y="2520035"/>
                <a:ext cx="163286" cy="261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64159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84038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105471" y="28926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48102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875244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295123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716556" y="28926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>
              <a:off x="2861390" y="2808515"/>
              <a:ext cx="0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086421" y="2201415"/>
              <a:ext cx="527709" cy="1135496"/>
              <a:chOff x="2086421" y="2201415"/>
              <a:chExt cx="527709" cy="11354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98985" y="2201415"/>
                <a:ext cx="463327" cy="113549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86421" y="2287434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Line</a:t>
                </a:r>
                <a:endParaRPr lang="en-US" sz="16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H="1">
              <a:off x="1971870" y="2808515"/>
              <a:ext cx="20216" cy="1752599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35775" y="4947552"/>
            <a:ext cx="3429000" cy="954196"/>
            <a:chOff x="2667000" y="2307771"/>
            <a:chExt cx="3429000" cy="954196"/>
          </a:xfrm>
        </p:grpSpPr>
        <p:sp>
          <p:nvSpPr>
            <p:cNvPr id="137" name="Rectangle 136"/>
            <p:cNvSpPr/>
            <p:nvPr/>
          </p:nvSpPr>
          <p:spPr>
            <a:xfrm>
              <a:off x="2667000" y="2307771"/>
              <a:ext cx="342900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39141" y="2520036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33359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86994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53238" y="2520036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74671" y="2503713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75111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959999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81433" y="2520035"/>
              <a:ext cx="163286" cy="2612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763985" y="2520035"/>
              <a:ext cx="163286" cy="261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64159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684038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105471" y="2892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48102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75244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95123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16556" y="2892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2844019" y="4947552"/>
            <a:ext cx="0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069050" y="4340452"/>
            <a:ext cx="527709" cy="1135496"/>
            <a:chOff x="2086421" y="2201415"/>
            <a:chExt cx="527709" cy="1135496"/>
          </a:xfrm>
        </p:grpSpPr>
        <p:sp>
          <p:nvSpPr>
            <p:cNvPr id="135" name="Rectangle 134"/>
            <p:cNvSpPr/>
            <p:nvPr/>
          </p:nvSpPr>
          <p:spPr>
            <a:xfrm>
              <a:off x="2098985" y="2201415"/>
              <a:ext cx="463327" cy="1135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086421" y="228743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Line</a:t>
              </a:r>
              <a:endParaRPr lang="en-US" sz="1600" dirty="0"/>
            </a:p>
          </p:txBody>
        </p:sp>
      </p:grpSp>
      <p:cxnSp>
        <p:nvCxnSpPr>
          <p:cNvPr id="134" name="Straight Connector 133"/>
          <p:cNvCxnSpPr/>
          <p:nvPr/>
        </p:nvCxnSpPr>
        <p:spPr>
          <a:xfrm flipH="1">
            <a:off x="1954499" y="4947552"/>
            <a:ext cx="20216" cy="175259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08727" y="2806466"/>
            <a:ext cx="23372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Steer Straight, no error</a:t>
            </a:r>
          </a:p>
          <a:p>
            <a:r>
              <a:rPr lang="en-US" dirty="0" smtClean="0"/>
              <a:t>No differential speed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35775" y="2777439"/>
            <a:ext cx="38515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Error, steer left</a:t>
            </a:r>
          </a:p>
          <a:p>
            <a:r>
              <a:rPr lang="en-US" dirty="0"/>
              <a:t>PIN_SPD = </a:t>
            </a:r>
            <a:r>
              <a:rPr lang="en-US" dirty="0" err="1"/>
              <a:t>AvgVar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(</a:t>
            </a:r>
            <a:r>
              <a:rPr lang="en-US" dirty="0" err="1"/>
              <a:t>DiffSPD</a:t>
            </a:r>
            <a:r>
              <a:rPr lang="en-US" dirty="0"/>
              <a:t>/2</a:t>
            </a:r>
            <a:r>
              <a:rPr lang="en-US" dirty="0" smtClean="0"/>
              <a:t>) # left</a:t>
            </a:r>
          </a:p>
          <a:p>
            <a:r>
              <a:rPr lang="en-US" dirty="0"/>
              <a:t>PIN_SPD2 = </a:t>
            </a:r>
            <a:r>
              <a:rPr lang="en-US" dirty="0" err="1"/>
              <a:t>AvgVar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(</a:t>
            </a:r>
            <a:r>
              <a:rPr lang="en-US" dirty="0" err="1"/>
              <a:t>DiffSPD</a:t>
            </a:r>
            <a:r>
              <a:rPr lang="en-US" dirty="0"/>
              <a:t>/2</a:t>
            </a:r>
            <a:r>
              <a:rPr lang="en-US" dirty="0" smtClean="0"/>
              <a:t>) #right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197" y="2777439"/>
            <a:ext cx="4838916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Error, steer left</a:t>
            </a:r>
          </a:p>
          <a:p>
            <a:endParaRPr lang="en-US" sz="1600" dirty="0"/>
          </a:p>
          <a:p>
            <a:r>
              <a:rPr lang="en-US" sz="1600" dirty="0" err="1"/>
              <a:t>RightError</a:t>
            </a:r>
            <a:r>
              <a:rPr lang="en-US" sz="1600" dirty="0"/>
              <a:t> = LINE_DETECT[2] + (LINE_DETECT[1] * 4</a:t>
            </a:r>
            <a:r>
              <a:rPr lang="en-US" sz="1600" dirty="0" smtClean="0"/>
              <a:t>.) = 0</a:t>
            </a:r>
          </a:p>
          <a:p>
            <a:r>
              <a:rPr lang="en-US" sz="1600" dirty="0" err="1"/>
              <a:t>LeftError</a:t>
            </a:r>
            <a:r>
              <a:rPr lang="en-US" sz="1600" dirty="0"/>
              <a:t> = </a:t>
            </a:r>
            <a:r>
              <a:rPr lang="en-US" sz="1600" dirty="0" smtClean="0"/>
              <a:t>LINE_DETECT[5] </a:t>
            </a:r>
            <a:r>
              <a:rPr lang="en-US" sz="1600" dirty="0"/>
              <a:t>+ (</a:t>
            </a:r>
            <a:r>
              <a:rPr lang="en-US" sz="1600" dirty="0" smtClean="0"/>
              <a:t>LINE_DETECT[6]  </a:t>
            </a:r>
            <a:r>
              <a:rPr lang="en-US" sz="1600" dirty="0"/>
              <a:t>* 4</a:t>
            </a:r>
            <a:r>
              <a:rPr lang="en-US" sz="1600" dirty="0" smtClean="0"/>
              <a:t>.) = 1</a:t>
            </a:r>
            <a:endParaRPr lang="en-US" sz="1600" dirty="0"/>
          </a:p>
          <a:p>
            <a:r>
              <a:rPr lang="en-US" sz="1600" dirty="0" smtClean="0"/>
              <a:t>right </a:t>
            </a:r>
            <a:r>
              <a:rPr lang="en-US" sz="1600" dirty="0"/>
              <a:t>= </a:t>
            </a:r>
            <a:r>
              <a:rPr lang="en-US" sz="1600" dirty="0" err="1" smtClean="0"/>
              <a:t>RightError</a:t>
            </a:r>
            <a:r>
              <a:rPr lang="en-US" sz="1600" dirty="0" smtClean="0"/>
              <a:t>       </a:t>
            </a:r>
          </a:p>
          <a:p>
            <a:r>
              <a:rPr lang="en-US" sz="1600" dirty="0" smtClean="0"/>
              <a:t>left </a:t>
            </a:r>
            <a:r>
              <a:rPr lang="en-US" sz="1600" dirty="0"/>
              <a:t>= </a:t>
            </a:r>
            <a:r>
              <a:rPr lang="en-US" sz="1600" dirty="0" err="1" smtClean="0"/>
              <a:t>LeftError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# amplify </a:t>
            </a:r>
            <a:r>
              <a:rPr lang="en-US" sz="1600" dirty="0" smtClean="0"/>
              <a:t>error, assuming left &gt; 0</a:t>
            </a:r>
            <a:endParaRPr lang="en-US" sz="1600" dirty="0" smtClean="0"/>
          </a:p>
          <a:p>
            <a:r>
              <a:rPr lang="en-US" sz="1600" dirty="0" err="1"/>
              <a:t>DiffSPD</a:t>
            </a:r>
            <a:r>
              <a:rPr lang="en-US" sz="1600" dirty="0"/>
              <a:t> = </a:t>
            </a:r>
            <a:r>
              <a:rPr lang="en-US" sz="1600" dirty="0" err="1"/>
              <a:t>Kp</a:t>
            </a:r>
            <a:r>
              <a:rPr lang="en-US" sz="1600" dirty="0"/>
              <a:t> * left</a:t>
            </a:r>
            <a:endParaRPr lang="en-US" sz="1600" dirty="0" smtClean="0"/>
          </a:p>
          <a:p>
            <a:r>
              <a:rPr lang="en-US" sz="1600" dirty="0" smtClean="0"/>
              <a:t>PIN_SPD </a:t>
            </a:r>
            <a:r>
              <a:rPr lang="en-US" sz="1600" dirty="0"/>
              <a:t>= </a:t>
            </a:r>
            <a:r>
              <a:rPr lang="en-US" sz="1600" dirty="0" err="1"/>
              <a:t>AvgVar</a:t>
            </a:r>
            <a:r>
              <a:rPr lang="en-US" sz="1600" dirty="0"/>
              <a:t> </a:t>
            </a:r>
            <a:r>
              <a:rPr lang="en-US" sz="1600" dirty="0" smtClean="0"/>
              <a:t>+ </a:t>
            </a:r>
            <a:r>
              <a:rPr lang="en-US" sz="1600" dirty="0"/>
              <a:t>(</a:t>
            </a:r>
            <a:r>
              <a:rPr lang="en-US" sz="1600" dirty="0" err="1"/>
              <a:t>DiffSPD</a:t>
            </a:r>
            <a:r>
              <a:rPr lang="en-US" sz="1600" dirty="0"/>
              <a:t>/2</a:t>
            </a:r>
            <a:r>
              <a:rPr lang="en-US" sz="1600" dirty="0" smtClean="0"/>
              <a:t>) # left</a:t>
            </a:r>
          </a:p>
          <a:p>
            <a:r>
              <a:rPr lang="en-US" sz="1600" dirty="0"/>
              <a:t>PIN_SPD2 = </a:t>
            </a:r>
            <a:r>
              <a:rPr lang="en-US" sz="1600" dirty="0" err="1"/>
              <a:t>AvgVar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/>
              <a:t>(</a:t>
            </a:r>
            <a:r>
              <a:rPr lang="en-US" sz="1600" dirty="0" err="1"/>
              <a:t>DiffSPD</a:t>
            </a:r>
            <a:r>
              <a:rPr lang="en-US" sz="1600" dirty="0"/>
              <a:t>/2</a:t>
            </a:r>
            <a:r>
              <a:rPr lang="en-US" sz="1600" dirty="0" smtClean="0"/>
              <a:t>) #right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AvgVar</a:t>
            </a:r>
            <a:r>
              <a:rPr lang="en-US" sz="1600" dirty="0" smtClean="0"/>
              <a:t> is the average speed</a:t>
            </a:r>
          </a:p>
          <a:p>
            <a:r>
              <a:rPr lang="en-US" sz="1600" dirty="0" err="1"/>
              <a:t>pi.set_PWM_dutycycle</a:t>
            </a:r>
            <a:r>
              <a:rPr lang="en-US" sz="1600" dirty="0"/>
              <a:t>(PIN_1, PIN_SPD)            </a:t>
            </a:r>
            <a:r>
              <a:rPr lang="en-US" sz="1600" dirty="0" err="1"/>
              <a:t>pi.set_PWM_dutycycle</a:t>
            </a:r>
            <a:r>
              <a:rPr lang="en-US" sz="1600" dirty="0"/>
              <a:t>(PIN_3, PIN_SPD2)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348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612</Words>
  <Application>Microsoft Office PowerPoint</Application>
  <PresentationFormat>Widescreen</PresentationFormat>
  <Paragraphs>188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Line Sensor (Feedback For Autonomous Operation)</vt:lpstr>
      <vt:lpstr>Feedback Control, Autonomous mode</vt:lpstr>
      <vt:lpstr>How Does The LineSensor Work</vt:lpstr>
      <vt:lpstr>Line Sensor Top View</vt:lpstr>
      <vt:lpstr>Wiring Line Sensors</vt:lpstr>
      <vt:lpstr>PowerPoint Presentation</vt:lpstr>
      <vt:lpstr>Steering Control</vt:lpstr>
      <vt:lpstr>Error Signal Generations</vt:lpstr>
      <vt:lpstr>Using Error Signal For Steering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koh46433</dc:creator>
  <cp:lastModifiedBy>koh46433</cp:lastModifiedBy>
  <cp:revision>183</cp:revision>
  <dcterms:created xsi:type="dcterms:W3CDTF">2016-01-29T03:27:14Z</dcterms:created>
  <dcterms:modified xsi:type="dcterms:W3CDTF">2017-05-13T16:02:41Z</dcterms:modified>
</cp:coreProperties>
</file>