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3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7032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83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006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78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10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9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5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6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9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2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3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0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  <p:sldLayoutId id="2147484267" r:id="rId13"/>
    <p:sldLayoutId id="2147484268" r:id="rId14"/>
    <p:sldLayoutId id="2147484269" r:id="rId15"/>
    <p:sldLayoutId id="21474842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Indian-Resturants.csv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shnu1709/Zomato-eda" TargetMode="External"/><Relationship Id="rId2" Type="http://schemas.openxmlformats.org/officeDocument/2006/relationships/hyperlink" Target="Indian-Resturants.csv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3215148"/>
            <a:ext cx="7259920" cy="1562234"/>
          </a:xfrm>
        </p:spPr>
        <p:txBody>
          <a:bodyPr>
            <a:normAutofit fontScale="90000"/>
          </a:bodyPr>
          <a:lstStyle/>
          <a:p>
            <a:r>
              <a:rPr b="1" dirty="0"/>
              <a:t>Exploratory Data Analysis on Zomato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An Insightful Analysis of Zomato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E57C5-05F0-418E-5CE4-F0690AE4A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901" y="852618"/>
            <a:ext cx="2781688" cy="23625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2BC5A6-E62F-C6BB-544C-122E7890D18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636336" y="157009"/>
            <a:ext cx="4400550" cy="8458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E72175-3702-919B-05DF-63332CF29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53" y="0"/>
            <a:ext cx="2440983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A3FFB0-1A46-CE18-AD51-BD543256C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981" y="1002890"/>
            <a:ext cx="4199666" cy="8458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D6D474-C942-E17A-8A5D-DCD3025AF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2958" y="1848771"/>
            <a:ext cx="5353797" cy="47223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FE9A-52AB-CCAB-B074-1D94BCEA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852" y="162232"/>
            <a:ext cx="7177548" cy="516194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Data Cleaning and Preprocessing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9DDC6-A074-6E0E-E994-A6D57B78D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8" y="3221857"/>
            <a:ext cx="8849032" cy="1350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EF4A4D-DC45-497D-4A78-93AD9ADC6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602" y="4866554"/>
            <a:ext cx="3200847" cy="1350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6121E1-5989-602B-D910-F5BF25A4B03E}"/>
              </a:ext>
            </a:extLst>
          </p:cNvPr>
          <p:cNvSpPr txBox="1"/>
          <p:nvPr/>
        </p:nvSpPr>
        <p:spPr>
          <a:xfrm>
            <a:off x="294968" y="1201682"/>
            <a:ext cx="8583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the initial step of data cleaning we have to make a copy of the data but here I have not made any copy.</a:t>
            </a:r>
          </a:p>
          <a:p>
            <a:endParaRPr lang="en-GB" dirty="0"/>
          </a:p>
          <a:p>
            <a:r>
              <a:rPr lang="en-GB" b="1" dirty="0"/>
              <a:t>First Step : </a:t>
            </a:r>
            <a:r>
              <a:rPr lang="en-GB" dirty="0"/>
              <a:t>we have to remove unwanted columns from the dataset like below shown.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0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EF0E-BDAE-F2D8-B8B9-DAB867CB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387" y="206478"/>
            <a:ext cx="7502013" cy="61943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Second Step : Removing null values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A8105-4DC6-6F87-6E95-9FF57BE1E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02" y="980420"/>
            <a:ext cx="7497221" cy="848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EBD459-9DAB-F486-786F-530177AA1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01" y="1983310"/>
            <a:ext cx="6860521" cy="475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94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692E-AC3C-AF82-209D-0EE52BB0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619" y="103240"/>
            <a:ext cx="7123471" cy="678426"/>
          </a:xfrm>
        </p:spPr>
        <p:txBody>
          <a:bodyPr/>
          <a:lstStyle/>
          <a:p>
            <a:r>
              <a:rPr lang="en-GB" b="1" dirty="0"/>
              <a:t>After data cleaning results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921CB-5124-D0DE-45B3-B4F7EF16C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043" y="781666"/>
            <a:ext cx="2829320" cy="504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74E647-48BF-4289-3C38-5A6A8CF2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89" y="1460092"/>
            <a:ext cx="5321798" cy="5182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4630B3-68F3-5D7D-8197-832BFBD24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639" y="762613"/>
            <a:ext cx="3877216" cy="523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ED15BF-F034-EAA0-27AC-F95341658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342" y="1460092"/>
            <a:ext cx="2445483" cy="513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79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24D9-F317-93F6-EA73-EE0D4AF6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5472"/>
            <a:ext cx="7162800" cy="678426"/>
          </a:xfrm>
        </p:spPr>
        <p:txBody>
          <a:bodyPr>
            <a:normAutofit/>
          </a:bodyPr>
          <a:lstStyle/>
          <a:p>
            <a:r>
              <a:rPr lang="en-GB" b="1" dirty="0"/>
              <a:t>Exploratory Data Analysis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AECD0B-4F8C-9C2B-DEF6-4E26AABFB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98" y="1371661"/>
            <a:ext cx="8670221" cy="39082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D6D453-EACD-D9DC-0336-52BCD0F1A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91" y="5486339"/>
            <a:ext cx="8360505" cy="98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92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5059-A631-3BC1-82F4-DB236612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0" y="191730"/>
            <a:ext cx="6589200" cy="82591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9FAF7-89CC-5E8F-B9F7-6D43B0071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37" y="1490392"/>
            <a:ext cx="7566718" cy="496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24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816E66-6480-D593-0D50-E15DE2AA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52" y="371605"/>
            <a:ext cx="4098693" cy="539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6197BC-A749-7E42-5059-7F861C6CD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514" y="0"/>
            <a:ext cx="3207486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FB254B-9877-DE26-801D-5F9DB8845D99}"/>
              </a:ext>
            </a:extLst>
          </p:cNvPr>
          <p:cNvSpPr txBox="1"/>
          <p:nvPr/>
        </p:nvSpPr>
        <p:spPr>
          <a:xfrm>
            <a:off x="929149" y="2035277"/>
            <a:ext cx="4778478" cy="1175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GB" b="0" dirty="0">
                <a:effectLst/>
              </a:rPr>
              <a:t>Here establishments defined by different types of place food ordered.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GB" b="0" dirty="0">
                <a:effectLst/>
              </a:rPr>
              <a:t>the one which shows [] are establishments which have not been defined.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GB" b="0" dirty="0">
                <a:effectLst/>
              </a:rPr>
              <a:t>It </a:t>
            </a:r>
            <a:r>
              <a:rPr lang="en-GB" b="0" dirty="0" err="1">
                <a:effectLst/>
              </a:rPr>
              <a:t>encompases</a:t>
            </a:r>
            <a:r>
              <a:rPr lang="en-GB" b="0" dirty="0">
                <a:effectLst/>
              </a:rPr>
              <a:t> 4827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67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6676E8-33DE-C6C3-38CC-C6C39596F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5" y="1261879"/>
            <a:ext cx="8539316" cy="440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19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AFA1DE-96D0-4FD1-10F1-1FBC5D4BA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6" y="45239"/>
            <a:ext cx="2776937" cy="4969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8A630B-E5CA-47DF-B312-994BA08EE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845" y="1432132"/>
            <a:ext cx="2881935" cy="5266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F26FA9-D461-01A3-4F2E-41892A24A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82" y="5014494"/>
            <a:ext cx="5420763" cy="994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0C811A-D2C5-E96C-C51F-353A46ECA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7931" y="158885"/>
            <a:ext cx="5315849" cy="13896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705BDB-2B4C-CAA3-4D40-023A1E235E45}"/>
              </a:ext>
            </a:extLst>
          </p:cNvPr>
          <p:cNvSpPr txBox="1"/>
          <p:nvPr/>
        </p:nvSpPr>
        <p:spPr>
          <a:xfrm>
            <a:off x="3716594" y="2300748"/>
            <a:ext cx="21194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List of top 10 </a:t>
            </a:r>
          </a:p>
          <a:p>
            <a:r>
              <a:rPr lang="en-GB" b="1" dirty="0"/>
              <a:t>and </a:t>
            </a:r>
          </a:p>
          <a:p>
            <a:r>
              <a:rPr lang="en-GB" b="1" dirty="0"/>
              <a:t>last 10 cities </a:t>
            </a:r>
          </a:p>
          <a:p>
            <a:r>
              <a:rPr lang="en-GB" b="1" dirty="0"/>
              <a:t>Number of orders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5172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EB13-6CCB-0465-1467-99441190E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749" y="2467657"/>
            <a:ext cx="6589200" cy="2104343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DATA VISUALIZATION</a:t>
            </a:r>
            <a:br>
              <a:rPr lang="en-GB" b="1" dirty="0"/>
            </a:br>
            <a:r>
              <a:rPr lang="en-GB" b="1" dirty="0"/>
              <a:t>AND</a:t>
            </a:r>
            <a:br>
              <a:rPr lang="en-GB" b="1" dirty="0"/>
            </a:br>
            <a:r>
              <a:rPr lang="en-GB" b="1" dirty="0"/>
              <a:t>INSIGHTS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628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About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489200"/>
            <a:ext cx="7289417" cy="35306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Bell MT" panose="02020503060305020303" pitchFamily="18" charset="0"/>
              </a:rPr>
              <a:t>This project is been made with the help of Google </a:t>
            </a:r>
            <a:r>
              <a:rPr lang="en-GB" dirty="0" err="1">
                <a:solidFill>
                  <a:schemeClr val="tx1"/>
                </a:solidFill>
                <a:latin typeface="Bell MT" panose="02020503060305020303" pitchFamily="18" charset="0"/>
              </a:rPr>
              <a:t>colaboratory</a:t>
            </a:r>
            <a:r>
              <a:rPr lang="en-GB" dirty="0">
                <a:solidFill>
                  <a:schemeClr val="tx1"/>
                </a:solidFill>
                <a:latin typeface="Bell MT" panose="02020503060305020303" pitchFamily="18" charset="0"/>
              </a:rPr>
              <a:t> notebook.</a:t>
            </a:r>
          </a:p>
          <a:p>
            <a:r>
              <a:rPr lang="en-GB" dirty="0">
                <a:solidFill>
                  <a:schemeClr val="tx1"/>
                </a:solidFill>
                <a:latin typeface="Bell MT" panose="02020503060305020303" pitchFamily="18" charset="0"/>
              </a:rPr>
              <a:t>The dataset is been imported by google drive.</a:t>
            </a:r>
          </a:p>
          <a:p>
            <a:r>
              <a:rPr lang="en-GB" dirty="0">
                <a:solidFill>
                  <a:schemeClr val="tx1"/>
                </a:solidFill>
                <a:latin typeface="Bell MT" panose="02020503060305020303" pitchFamily="18" charset="0"/>
              </a:rPr>
              <a:t>The link to the dataset is </a:t>
            </a:r>
            <a:r>
              <a:rPr lang="en-GB" dirty="0">
                <a:solidFill>
                  <a:srgbClr val="FF0000"/>
                </a:solidFill>
                <a:latin typeface="Bell MT" panose="02020503060305020303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Indian_Restaurants.csv</a:t>
            </a:r>
            <a:endParaRPr lang="en-GB" dirty="0">
              <a:solidFill>
                <a:srgbClr val="FF0000"/>
              </a:solidFill>
              <a:latin typeface="Bell MT" panose="02020503060305020303" pitchFamily="18" charset="0"/>
            </a:endParaRPr>
          </a:p>
          <a:p>
            <a:r>
              <a:rPr lang="en-GB" dirty="0">
                <a:solidFill>
                  <a:schemeClr val="tx1"/>
                </a:solidFill>
                <a:latin typeface="Bell MT" panose="02020503060305020303" pitchFamily="18" charset="0"/>
              </a:rPr>
              <a:t>In the project the dataset is been named </a:t>
            </a:r>
            <a:r>
              <a:rPr lang="en-GB" dirty="0" err="1">
                <a:solidFill>
                  <a:schemeClr val="tx1"/>
                </a:solidFill>
                <a:latin typeface="Bell MT" panose="02020503060305020303" pitchFamily="18" charset="0"/>
              </a:rPr>
              <a:t>df</a:t>
            </a:r>
            <a:r>
              <a:rPr lang="en-GB" dirty="0">
                <a:solidFill>
                  <a:schemeClr val="tx1"/>
                </a:solidFill>
                <a:latin typeface="Bell MT" panose="02020503060305020303" pitchFamily="18" charset="0"/>
              </a:rPr>
              <a:t> for the exploratory data analysis (EDA) and </a:t>
            </a:r>
            <a:r>
              <a:rPr lang="en-GB" dirty="0" err="1">
                <a:solidFill>
                  <a:schemeClr val="tx1"/>
                </a:solidFill>
                <a:latin typeface="Bell MT" panose="02020503060305020303" pitchFamily="18" charset="0"/>
              </a:rPr>
              <a:t>df.copy</a:t>
            </a:r>
            <a:r>
              <a:rPr lang="en-GB" dirty="0">
                <a:solidFill>
                  <a:schemeClr val="tx1"/>
                </a:solidFill>
                <a:latin typeface="Bell MT" panose="02020503060305020303" pitchFamily="18" charset="0"/>
              </a:rPr>
              <a:t> for visualization.</a:t>
            </a:r>
          </a:p>
          <a:p>
            <a:r>
              <a:rPr lang="en-GB" dirty="0">
                <a:solidFill>
                  <a:schemeClr val="tx1"/>
                </a:solidFill>
                <a:latin typeface="Bell MT" panose="02020503060305020303" pitchFamily="18" charset="0"/>
              </a:rPr>
              <a:t>For the data cleaning purpose, I have used python library like </a:t>
            </a:r>
            <a:r>
              <a:rPr lang="en-GB" dirty="0" err="1">
                <a:solidFill>
                  <a:schemeClr val="tx1"/>
                </a:solidFill>
                <a:latin typeface="Bell MT" panose="02020503060305020303" pitchFamily="18" charset="0"/>
              </a:rPr>
              <a:t>numpy</a:t>
            </a:r>
            <a:r>
              <a:rPr lang="en-GB" dirty="0">
                <a:solidFill>
                  <a:schemeClr val="tx1"/>
                </a:solidFill>
                <a:latin typeface="Bell MT" panose="02020503060305020303" pitchFamily="18" charset="0"/>
              </a:rPr>
              <a:t> and pandas. For the data visualization I used matplotlib and seaborn.</a:t>
            </a:r>
          </a:p>
          <a:p>
            <a:r>
              <a:rPr lang="en-GB" dirty="0">
                <a:solidFill>
                  <a:schemeClr val="tx1"/>
                </a:solidFill>
                <a:latin typeface="Bell MT" panose="02020503060305020303" pitchFamily="18" charset="0"/>
              </a:rPr>
              <a:t>The dataset comprises of 60417 rows and 26 columns.</a:t>
            </a:r>
          </a:p>
          <a:p>
            <a:endParaRPr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CB83E6-803B-5F17-8231-C1B603ED9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5" y="1859188"/>
            <a:ext cx="9011265" cy="45259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268BCD-97FD-70FF-9BE5-641525F4DDC1}"/>
              </a:ext>
            </a:extLst>
          </p:cNvPr>
          <p:cNvSpPr txBox="1"/>
          <p:nvPr/>
        </p:nvSpPr>
        <p:spPr>
          <a:xfrm>
            <a:off x="1533832" y="516194"/>
            <a:ext cx="7492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effectLst/>
                <a:latin typeface="Courier New" panose="02070309020205020404" pitchFamily="49" charset="0"/>
              </a:rPr>
              <a:t>UNIVARIATE ANALYSIS </a:t>
            </a:r>
            <a:r>
              <a:rPr lang="en-GB" b="0" dirty="0">
                <a:effectLst/>
                <a:latin typeface="Courier New" panose="02070309020205020404" pitchFamily="49" charset="0"/>
              </a:rPr>
              <a:t>- </a:t>
            </a:r>
            <a:r>
              <a:rPr lang="en-GB" b="0" dirty="0" err="1">
                <a:effectLst/>
                <a:latin typeface="Courier New" panose="02070309020205020404" pitchFamily="49" charset="0"/>
              </a:rPr>
              <a:t>Analyze</a:t>
            </a:r>
            <a:r>
              <a:rPr lang="en-GB" b="0" dirty="0">
                <a:effectLst/>
                <a:latin typeface="Courier New" panose="02070309020205020404" pitchFamily="49" charset="0"/>
              </a:rPr>
              <a:t> a single variable to understand its distribution or unique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17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CA18CB-9E68-A2AF-477F-6F88B01DD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6" y="1173736"/>
            <a:ext cx="8583561" cy="451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86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06D773-1751-330B-3055-80EBFDDAF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19" y="1252249"/>
            <a:ext cx="8642556" cy="435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42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EC2261-C16B-ECDD-41FE-7D6149C03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6" y="1356388"/>
            <a:ext cx="8804789" cy="449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93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2E4EAA-1012-204E-208C-137A9807F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02" y="1402026"/>
            <a:ext cx="8745795" cy="45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81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A63E3C-9667-5EFF-B9F0-CE915E465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545" y="956743"/>
            <a:ext cx="6801799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52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D4B7AD-29E4-A111-51B5-50BE7DD4B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4" y="1169894"/>
            <a:ext cx="8627807" cy="451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30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7CC791-9E53-3A76-7C21-828221720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79" y="292337"/>
            <a:ext cx="7416260" cy="31180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D30CA2-7462-3E7F-9674-D5BE12863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79" y="3710029"/>
            <a:ext cx="7416260" cy="285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30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D46EA3-0E5D-3EBC-042E-E6209708EE75}"/>
              </a:ext>
            </a:extLst>
          </p:cNvPr>
          <p:cNvSpPr txBox="1"/>
          <p:nvPr/>
        </p:nvSpPr>
        <p:spPr>
          <a:xfrm>
            <a:off x="1415845" y="383458"/>
            <a:ext cx="7300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effectLst/>
                <a:latin typeface="Courier New" panose="02070309020205020404" pitchFamily="49" charset="0"/>
              </a:rPr>
              <a:t>Bivariate Analysis</a:t>
            </a:r>
            <a:r>
              <a:rPr lang="en-GB" b="0" dirty="0">
                <a:effectLst/>
                <a:latin typeface="Courier New" panose="02070309020205020404" pitchFamily="49" charset="0"/>
              </a:rPr>
              <a:t> - </a:t>
            </a:r>
            <a:r>
              <a:rPr lang="en-GB" b="0" dirty="0" err="1">
                <a:effectLst/>
                <a:latin typeface="Courier New" panose="02070309020205020404" pitchFamily="49" charset="0"/>
              </a:rPr>
              <a:t>Analyze</a:t>
            </a:r>
            <a:r>
              <a:rPr lang="en-GB" b="0" dirty="0">
                <a:effectLst/>
                <a:latin typeface="Courier New" panose="02070309020205020404" pitchFamily="49" charset="0"/>
              </a:rPr>
              <a:t> relationships between two variables.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D82187-5D0E-5480-AF60-A5FE0E4F1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02" y="1306788"/>
            <a:ext cx="8288595" cy="50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41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AFDB31-EE7A-819F-40DE-7C411E1D2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84" y="221226"/>
            <a:ext cx="7836432" cy="651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0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About the</a:t>
            </a:r>
            <a:r>
              <a:rPr lang="en-GB" dirty="0">
                <a:solidFill>
                  <a:schemeClr val="tx1"/>
                </a:solidFill>
              </a:rPr>
              <a:t> Company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C31DEC0-06BC-6ACE-1264-80E9A0893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489200"/>
            <a:ext cx="7672875" cy="3530600"/>
          </a:xfrm>
        </p:spPr>
        <p:txBody>
          <a:bodyPr/>
          <a:lstStyle/>
          <a:p>
            <a:r>
              <a:rPr lang="en-GB" b="1" i="0" dirty="0">
                <a:solidFill>
                  <a:schemeClr val="tx1"/>
                </a:solidFill>
                <a:effectLst/>
              </a:rPr>
              <a:t>Zomato</a:t>
            </a:r>
            <a:r>
              <a:rPr lang="en-GB" b="0" i="0" dirty="0">
                <a:solidFill>
                  <a:schemeClr val="tx1"/>
                </a:solidFill>
                <a:effectLst/>
              </a:rPr>
              <a:t> is an Indian </a:t>
            </a:r>
            <a:r>
              <a:rPr lang="en-GB" dirty="0">
                <a:solidFill>
                  <a:schemeClr val="tx1"/>
                </a:solidFill>
              </a:rPr>
              <a:t>multinational</a:t>
            </a:r>
            <a:r>
              <a:rPr lang="en-GB" b="0" i="0" dirty="0">
                <a:solidFill>
                  <a:schemeClr val="tx1"/>
                </a:solidFill>
                <a:effectLst/>
              </a:rPr>
              <a:t> restaurant aggregator and </a:t>
            </a:r>
            <a:r>
              <a:rPr lang="en-GB" dirty="0">
                <a:solidFill>
                  <a:schemeClr val="tx1"/>
                </a:solidFill>
              </a:rPr>
              <a:t>food delivery</a:t>
            </a:r>
            <a:r>
              <a:rPr lang="en-GB" b="0" i="0" dirty="0">
                <a:solidFill>
                  <a:schemeClr val="tx1"/>
                </a:solidFill>
                <a:effectLst/>
              </a:rPr>
              <a:t> company. It was founded by </a:t>
            </a:r>
            <a:r>
              <a:rPr lang="en-GB" b="0" i="0" dirty="0" err="1">
                <a:solidFill>
                  <a:schemeClr val="tx1"/>
                </a:solidFill>
                <a:effectLst/>
              </a:rPr>
              <a:t>Deepinder</a:t>
            </a:r>
            <a:r>
              <a:rPr lang="en-GB" b="0" i="0" dirty="0">
                <a:solidFill>
                  <a:schemeClr val="tx1"/>
                </a:solidFill>
                <a:effectLst/>
              </a:rPr>
              <a:t> Goyal and Pankaj </a:t>
            </a:r>
            <a:r>
              <a:rPr lang="en-GB" b="0" i="0" dirty="0" err="1">
                <a:solidFill>
                  <a:schemeClr val="tx1"/>
                </a:solidFill>
                <a:effectLst/>
              </a:rPr>
              <a:t>Chaddah</a:t>
            </a:r>
            <a:r>
              <a:rPr lang="en-GB" b="0" i="0" dirty="0">
                <a:solidFill>
                  <a:schemeClr val="tx1"/>
                </a:solidFill>
                <a:effectLst/>
              </a:rPr>
              <a:t> in 2008. Zomato provides information, menus and user-reviews of restaurants as well as food delivery options from partner restaurants in more than 1,000 Indian cities and towns</a:t>
            </a:r>
            <a:r>
              <a:rPr lang="en-GB" b="0" i="0" dirty="0">
                <a:solidFill>
                  <a:srgbClr val="202122"/>
                </a:solidFill>
                <a:effectLst/>
              </a:rPr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EB98A5-5128-62DB-D60A-C87706F15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86" y="871006"/>
            <a:ext cx="7925906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56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73865E-B05B-183D-DC90-8CB6BC6AD55F}"/>
              </a:ext>
            </a:extLst>
          </p:cNvPr>
          <p:cNvSpPr txBox="1"/>
          <p:nvPr/>
        </p:nvSpPr>
        <p:spPr>
          <a:xfrm>
            <a:off x="1386348" y="398206"/>
            <a:ext cx="759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effectLst/>
                <a:latin typeface="Courier New" panose="02070309020205020404" pitchFamily="49" charset="0"/>
              </a:rPr>
              <a:t>Multivariate Analysis </a:t>
            </a:r>
            <a:r>
              <a:rPr lang="en-GB" b="0" dirty="0">
                <a:effectLst/>
                <a:latin typeface="Courier New" panose="02070309020205020404" pitchFamily="49" charset="0"/>
              </a:rPr>
              <a:t>- </a:t>
            </a:r>
            <a:r>
              <a:rPr lang="en-GB" b="0" dirty="0" err="1">
                <a:effectLst/>
                <a:latin typeface="Courier New" panose="02070309020205020404" pitchFamily="49" charset="0"/>
              </a:rPr>
              <a:t>Analyze</a:t>
            </a:r>
            <a:r>
              <a:rPr lang="en-GB" b="0" dirty="0">
                <a:effectLst/>
                <a:latin typeface="Courier New" panose="02070309020205020404" pitchFamily="49" charset="0"/>
              </a:rPr>
              <a:t> combinations of variables to uncover patterns.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95E74-58D8-D8A3-912E-3420D4A24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4" y="970482"/>
            <a:ext cx="8657304" cy="548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65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F48E4F-BD85-079B-D007-C37A43993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" y="0"/>
            <a:ext cx="7500938" cy="671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60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0995B-29DE-FE88-957F-E7282BDD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FINAL INSIGHTS</a:t>
            </a:r>
            <a:br>
              <a:rPr lang="en-GB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5BC1C-F306-0E13-FCBF-3D06243B6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135" y="1460090"/>
            <a:ext cx="7487265" cy="4451132"/>
          </a:xfrm>
        </p:spPr>
        <p:txBody>
          <a:bodyPr>
            <a:normAutofit fontScale="77500" lnSpcReduction="20000"/>
          </a:bodyPr>
          <a:lstStyle/>
          <a:p>
            <a:r>
              <a:rPr lang="en-GB" u="sng" dirty="0">
                <a:solidFill>
                  <a:schemeClr val="tx1"/>
                </a:solidFill>
              </a:rPr>
              <a:t>KEY FINDINGS </a:t>
            </a:r>
            <a:r>
              <a:rPr lang="en-GB" dirty="0">
                <a:solidFill>
                  <a:schemeClr val="tx1"/>
                </a:solidFill>
              </a:rPr>
              <a:t>:-</a:t>
            </a:r>
          </a:p>
          <a:p>
            <a:r>
              <a:rPr lang="en-GB" dirty="0">
                <a:solidFill>
                  <a:schemeClr val="tx1"/>
                </a:solidFill>
              </a:rPr>
              <a:t>Restaurant Distribution: Chennai has the highest number of restaurants, followed by Mumbai, Bangalore, and Pune.</a:t>
            </a:r>
          </a:p>
          <a:p>
            <a:r>
              <a:rPr lang="en-GB" dirty="0">
                <a:solidFill>
                  <a:schemeClr val="tx1"/>
                </a:solidFill>
              </a:rPr>
              <a:t>Cities like </a:t>
            </a:r>
            <a:r>
              <a:rPr lang="en-GB" dirty="0" err="1">
                <a:solidFill>
                  <a:schemeClr val="tx1"/>
                </a:solidFill>
              </a:rPr>
              <a:t>Nayagaon</a:t>
            </a:r>
            <a:r>
              <a:rPr lang="en-GB" dirty="0">
                <a:solidFill>
                  <a:schemeClr val="tx1"/>
                </a:solidFill>
              </a:rPr>
              <a:t>, Greater Noida, and Howrah have the least number of restaurants.</a:t>
            </a:r>
          </a:p>
          <a:p>
            <a:r>
              <a:rPr lang="en-GB" dirty="0">
                <a:solidFill>
                  <a:schemeClr val="tx1"/>
                </a:solidFill>
              </a:rPr>
              <a:t>Popular Cuisines: North Indian, Chinese, and South Indian cuisines are the most popular among customers.</a:t>
            </a:r>
          </a:p>
          <a:p>
            <a:r>
              <a:rPr lang="en-GB" dirty="0">
                <a:solidFill>
                  <a:schemeClr val="tx1"/>
                </a:solidFill>
              </a:rPr>
              <a:t>Restaurant Chains: Domino's Pizza, Cafe Coffee Day, and KFC are the top restaurant chains with the highest number of outlets.</a:t>
            </a:r>
          </a:p>
          <a:p>
            <a:r>
              <a:rPr lang="en-GB" dirty="0">
                <a:solidFill>
                  <a:schemeClr val="tx1"/>
                </a:solidFill>
              </a:rPr>
              <a:t>Establishment Types: Quick Bites and Casual Dining are the most common establishment types.</a:t>
            </a:r>
          </a:p>
          <a:p>
            <a:r>
              <a:rPr lang="en-GB" dirty="0">
                <a:solidFill>
                  <a:schemeClr val="tx1"/>
                </a:solidFill>
              </a:rPr>
              <a:t>Cost Variation: Average cost for two varies significantly across cities. Metro cities generally have higher average costs.</a:t>
            </a:r>
          </a:p>
          <a:p>
            <a:r>
              <a:rPr lang="en-GB" dirty="0">
                <a:solidFill>
                  <a:schemeClr val="tx1"/>
                </a:solidFill>
              </a:rPr>
              <a:t>Rating Distribution: Most restaurants have ratings in the 'Good' and 'Very Good' categories.</a:t>
            </a:r>
          </a:p>
          <a:p>
            <a:r>
              <a:rPr lang="en-GB" dirty="0">
                <a:solidFill>
                  <a:schemeClr val="tx1"/>
                </a:solidFill>
              </a:rPr>
              <a:t>Relationship Between Cost and Rating: There is a positive correlation between the average cost for two and the aggregate rating.</a:t>
            </a:r>
          </a:p>
          <a:p>
            <a:r>
              <a:rPr lang="en-GB" dirty="0">
                <a:solidFill>
                  <a:schemeClr val="tx1"/>
                </a:solidFill>
              </a:rPr>
              <a:t>Restaurants with higher prices tend to have higher ratings</a:t>
            </a:r>
            <a:r>
              <a:rPr lang="en-GB" b="1" dirty="0">
                <a:solidFill>
                  <a:schemeClr val="tx1"/>
                </a:solidFill>
              </a:rPr>
              <a:t>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680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717E-7AA3-C80B-870D-48B21CC7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8287B-7984-7EC3-7250-A76792B83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871" y="1460090"/>
            <a:ext cx="7546258" cy="4773800"/>
          </a:xfrm>
        </p:spPr>
        <p:txBody>
          <a:bodyPr>
            <a:normAutofit/>
          </a:bodyPr>
          <a:lstStyle/>
          <a:p>
            <a:r>
              <a:rPr lang="en-GB" sz="1400" b="1" u="sng" dirty="0">
                <a:solidFill>
                  <a:schemeClr val="tx1"/>
                </a:solidFill>
              </a:rPr>
              <a:t>CONCLUSION</a:t>
            </a:r>
            <a:r>
              <a:rPr lang="en-GB" sz="1400" b="1" dirty="0">
                <a:solidFill>
                  <a:schemeClr val="tx1"/>
                </a:solidFill>
              </a:rPr>
              <a:t>:-</a:t>
            </a:r>
            <a:endParaRPr lang="en-GB" sz="1400" b="1" u="sng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Market Opportunities: There is potential for restaurant expansion in cities with fewer outlets, focusing on popular cuisines like North Indian, Chinese, and South Indian.</a:t>
            </a:r>
          </a:p>
          <a:p>
            <a:r>
              <a:rPr lang="en-GB" sz="1400" dirty="0">
                <a:solidFill>
                  <a:schemeClr val="tx1"/>
                </a:solidFill>
              </a:rPr>
              <a:t>Competitive Landscape: The restaurant industry in India is competitive, with established chains like Domino's Pizza, Cafe Coffee Day, and KFC dominating the market.</a:t>
            </a:r>
          </a:p>
          <a:p>
            <a:r>
              <a:rPr lang="en-GB" sz="1400" dirty="0">
                <a:solidFill>
                  <a:schemeClr val="tx1"/>
                </a:solidFill>
              </a:rPr>
              <a:t>Customer Preferences: Customers in India prefer Quick Bites and Casual Dining establishments with diverse cuisine options.</a:t>
            </a:r>
          </a:p>
          <a:p>
            <a:r>
              <a:rPr lang="en-GB" sz="1400" dirty="0">
                <a:solidFill>
                  <a:schemeClr val="tx1"/>
                </a:solidFill>
              </a:rPr>
              <a:t>Pricing Strategy: Restaurants can consider a pricing strategy that aligns with the average cost for two in their respective cities.</a:t>
            </a:r>
          </a:p>
          <a:p>
            <a:r>
              <a:rPr lang="en-GB" sz="1400" dirty="0">
                <a:solidFill>
                  <a:schemeClr val="tx1"/>
                </a:solidFill>
              </a:rPr>
              <a:t>Quality and Rating: Maintaining high food quality and service standards is crucial for attracting customers and achieving good ratings</a:t>
            </a:r>
            <a:r>
              <a:rPr lang="en-GB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831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5853-F0A3-DC41-68CB-73120615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5755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56D31-02BF-5B6A-BBCD-A38909102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268361"/>
            <a:ext cx="6591985" cy="4642861"/>
          </a:xfrm>
        </p:spPr>
        <p:txBody>
          <a:bodyPr>
            <a:normAutofit lnSpcReduction="10000"/>
          </a:bodyPr>
          <a:lstStyle/>
          <a:p>
            <a:r>
              <a:rPr lang="en-GB" sz="1400" b="1" u="sng" dirty="0">
                <a:solidFill>
                  <a:schemeClr val="tx1"/>
                </a:solidFill>
              </a:rPr>
              <a:t>RECOMMENDATIONS</a:t>
            </a:r>
            <a:r>
              <a:rPr lang="en-GB" sz="1400" b="1" dirty="0">
                <a:solidFill>
                  <a:schemeClr val="tx1"/>
                </a:solidFill>
              </a:rPr>
              <a:t> :-</a:t>
            </a:r>
            <a:endParaRPr lang="en-GB" sz="1400" b="1" u="sng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Expansion Strategy: Restaurants can focus on expanding their presence in cities with lower restaurant concentration.</a:t>
            </a:r>
          </a:p>
          <a:p>
            <a:r>
              <a:rPr lang="en-GB" sz="1400" dirty="0">
                <a:solidFill>
                  <a:schemeClr val="tx1"/>
                </a:solidFill>
              </a:rPr>
              <a:t># Menu Optimization: Include a variety of popular cuisines like North Indian, Chinese, and South Indian to cater to customer preferences.</a:t>
            </a:r>
          </a:p>
          <a:p>
            <a:r>
              <a:rPr lang="en-GB" sz="1400" dirty="0">
                <a:solidFill>
                  <a:schemeClr val="tx1"/>
                </a:solidFill>
              </a:rPr>
              <a:t># Competitive Differentiation: Restaurants can differentiate themselves by offering unique dining experiences, innovative menu items, or specialized services.</a:t>
            </a:r>
          </a:p>
          <a:p>
            <a:r>
              <a:rPr lang="en-GB" sz="1400" dirty="0">
                <a:solidFill>
                  <a:schemeClr val="tx1"/>
                </a:solidFill>
              </a:rPr>
              <a:t># Pricing Optimization: Set prices that are competitive and aligned with the average cost for two in the local market.</a:t>
            </a:r>
          </a:p>
          <a:p>
            <a:r>
              <a:rPr lang="en-GB" sz="1400" dirty="0">
                <a:solidFill>
                  <a:schemeClr val="tx1"/>
                </a:solidFill>
              </a:rPr>
              <a:t># Quality Control: Implement rigorous quality control measures to ensure consistent food quality and service standards.</a:t>
            </a:r>
          </a:p>
          <a:p>
            <a:r>
              <a:rPr lang="en-GB" sz="1400" dirty="0">
                <a:solidFill>
                  <a:schemeClr val="tx1"/>
                </a:solidFill>
              </a:rPr>
              <a:t># Customer Feedback: Actively collect customer feedback to identify areas for improvement and enhance customer satisfaction.</a:t>
            </a:r>
          </a:p>
          <a:p>
            <a:r>
              <a:rPr lang="en-GB" sz="1400" dirty="0">
                <a:solidFill>
                  <a:schemeClr val="tx1"/>
                </a:solidFill>
              </a:rPr>
              <a:t># Online Presence: Maintain a strong online presence with accurate information and customer reviews.</a:t>
            </a:r>
          </a:p>
          <a:p>
            <a:r>
              <a:rPr lang="en-GB" sz="1400" dirty="0">
                <a:solidFill>
                  <a:schemeClr val="tx1"/>
                </a:solidFill>
              </a:rPr>
              <a:t># Marketing and Promotions: Utilize effective marketing strategies to reach target customers and promote restaurant offerings</a:t>
            </a:r>
            <a:r>
              <a:rPr lang="en-GB" sz="1400" dirty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3686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7EA893-5323-7F57-777E-94456632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+mn-lt"/>
              </a:rPr>
              <a:t>The link to the dataset is </a:t>
            </a:r>
            <a:r>
              <a:rPr lang="en-GB" sz="1800" dirty="0">
                <a:solidFill>
                  <a:srgbClr val="C00000"/>
                </a:solidFill>
                <a:latin typeface="+mn-lt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Indian_resturants.csv</a:t>
            </a:r>
            <a:r>
              <a:rPr lang="en-GB" sz="1800" dirty="0">
                <a:solidFill>
                  <a:schemeClr val="tx1"/>
                </a:solidFill>
                <a:latin typeface="+mn-lt"/>
              </a:rPr>
              <a:t>.</a:t>
            </a:r>
            <a:br>
              <a:rPr lang="en-GB" sz="1800" dirty="0">
                <a:solidFill>
                  <a:schemeClr val="tx1"/>
                </a:solidFill>
                <a:latin typeface="+mn-lt"/>
              </a:rPr>
            </a:br>
            <a:r>
              <a:rPr lang="en-GB" sz="1800" dirty="0">
                <a:solidFill>
                  <a:schemeClr val="tx1"/>
                </a:solidFill>
                <a:latin typeface="+mn-lt"/>
              </a:rPr>
              <a:t>The </a:t>
            </a:r>
            <a:r>
              <a:rPr lang="en-GB" sz="1800" dirty="0" err="1">
                <a:solidFill>
                  <a:schemeClr val="tx1"/>
                </a:solidFill>
                <a:latin typeface="+mn-lt"/>
              </a:rPr>
              <a:t>Github</a:t>
            </a:r>
            <a:r>
              <a:rPr lang="en-GB" sz="1800" dirty="0">
                <a:solidFill>
                  <a:schemeClr val="tx1"/>
                </a:solidFill>
                <a:latin typeface="+mn-lt"/>
              </a:rPr>
              <a:t> link to see codes in google </a:t>
            </a:r>
            <a:r>
              <a:rPr lang="en-GB" sz="1800" dirty="0" err="1">
                <a:solidFill>
                  <a:schemeClr val="tx1"/>
                </a:solidFill>
                <a:latin typeface="+mn-lt"/>
              </a:rPr>
              <a:t>colab</a:t>
            </a:r>
            <a:r>
              <a:rPr lang="en-GB" sz="1800" dirty="0">
                <a:solidFill>
                  <a:schemeClr val="tx1"/>
                </a:solidFill>
                <a:latin typeface="+mn-lt"/>
              </a:rPr>
              <a:t> is </a:t>
            </a:r>
            <a:r>
              <a:rPr lang="en-GB" sz="1800" dirty="0">
                <a:solidFill>
                  <a:srgbClr val="C00000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https://github.com/jishnu1709/Zomato-eda</a:t>
            </a:r>
            <a:br>
              <a:rPr lang="en-GB" sz="1800" dirty="0">
                <a:solidFill>
                  <a:schemeClr val="tx1"/>
                </a:solidFill>
                <a:latin typeface="+mn-lt"/>
              </a:rPr>
            </a:br>
            <a:br>
              <a:rPr lang="en-GB" sz="1800" dirty="0">
                <a:solidFill>
                  <a:schemeClr val="tx1"/>
                </a:solidFill>
                <a:latin typeface="+mn-lt"/>
              </a:rPr>
            </a:b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CEE69-3CFD-ED6A-EA29-427BC83279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THANK YOU</a:t>
            </a:r>
          </a:p>
          <a:p>
            <a:r>
              <a:rPr lang="en-GB" b="1" dirty="0">
                <a:solidFill>
                  <a:schemeClr val="tx1"/>
                </a:solidFill>
              </a:rPr>
              <a:t>By :- Jishnu Magoo</a:t>
            </a:r>
          </a:p>
          <a:p>
            <a:r>
              <a:rPr lang="en-US" b="1" dirty="0">
                <a:solidFill>
                  <a:schemeClr val="tx1"/>
                </a:solidFill>
              </a:rPr>
              <a:t>Email id :- jishnu17magoo@gmail.com</a:t>
            </a:r>
          </a:p>
        </p:txBody>
      </p:sp>
    </p:spTree>
    <p:extLst>
      <p:ext uri="{BB962C8B-B14F-4D97-AF65-F5344CB8AC3E}">
        <p14:creationId xmlns:p14="http://schemas.microsoft.com/office/powerpoint/2010/main" val="378347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Key facts about Zomato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138517"/>
            <a:ext cx="7776114" cy="438027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Services Offered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Restaurant Discovery</a:t>
            </a:r>
            <a:r>
              <a:rPr lang="en-GB" dirty="0">
                <a:solidFill>
                  <a:schemeClr val="tx1"/>
                </a:solidFill>
              </a:rPr>
              <a:t>: Helps users find and review restaurants based on cuisines, locations, and preferences.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Food Delivery</a:t>
            </a:r>
            <a:r>
              <a:rPr lang="en-GB" dirty="0">
                <a:solidFill>
                  <a:schemeClr val="tx1"/>
                </a:solidFill>
              </a:rPr>
              <a:t>: Partners with restaurants to deliver food directly to customers.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Table Booking</a:t>
            </a:r>
            <a:r>
              <a:rPr lang="en-GB" dirty="0">
                <a:solidFill>
                  <a:schemeClr val="tx1"/>
                </a:solidFill>
              </a:rPr>
              <a:t>: Allows users to reserve tables at partner restaurants.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Zomato Pro</a:t>
            </a:r>
            <a:r>
              <a:rPr lang="en-GB" dirty="0">
                <a:solidFill>
                  <a:schemeClr val="tx1"/>
                </a:solidFill>
              </a:rPr>
              <a:t>: A subscription-based service offering discounts on food delivery and dining out.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Grocery Delivery </a:t>
            </a:r>
            <a:r>
              <a:rPr lang="en-GB" dirty="0">
                <a:solidFill>
                  <a:schemeClr val="tx1"/>
                </a:solidFill>
              </a:rPr>
              <a:t>: Introduced during the COVID-19 pandemic as a response to changing customer needs.</a:t>
            </a:r>
          </a:p>
          <a:p>
            <a:pPr marL="0" indent="0">
              <a:buNone/>
            </a:pPr>
            <a:r>
              <a:rPr lang="en-GB" b="1" dirty="0" err="1">
                <a:solidFill>
                  <a:schemeClr val="tx1"/>
                </a:solidFill>
              </a:rPr>
              <a:t>Hyperpure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: A platform for restaurants to source fresh and quality ingredients.</a:t>
            </a:r>
          </a:p>
          <a:p>
            <a:pPr marL="0" indent="0">
              <a:buNone/>
            </a:pPr>
            <a:endParaRPr lang="en-GB" b="1" dirty="0"/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79075E-F726-BAFB-316B-54A11317F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3564" y="1890904"/>
            <a:ext cx="785273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Presence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Initially started in India, Zomato now operates in multiple countries across Asia, the Middle East, Europe, and the Americas.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Acquisitions and Partnerships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Zomato has acquired several companies to expand its offerings, including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Uber Eats India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TechEagle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Innovations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drone-based delivery research).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IPO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Zomato went public in July 2021, becoming one of the first Indian tech unicorns to list on the stock market.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Vision and Mission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Vision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be the global leader in food and dining services by creating a seamless experience for both users and restaurant partners.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Mission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"Better food for more people" – promoting food safety, quality, and convenience.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Imported Libraries and Column values and Shape of the Dataset</a:t>
            </a:r>
            <a:endParaRPr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B54B16-0675-BB0F-D6A0-9007B7BBC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336" y="2209884"/>
            <a:ext cx="6099954" cy="192310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3F5535-C403-5A60-B261-6AAA9E47A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477" y="2556077"/>
            <a:ext cx="2678329" cy="15769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C0BB2E-0576-208D-9237-EB9105CF2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36" y="4132985"/>
            <a:ext cx="7928753" cy="20908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Column Information</a:t>
            </a:r>
            <a:endParaRPr b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FE599B5-6508-74B0-E755-64A93771D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994" y="2322872"/>
            <a:ext cx="5222515" cy="4045974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D0A6969-B097-4DCB-AFBE-19F3AF722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853" y="1649678"/>
            <a:ext cx="3724795" cy="4477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394" y="265472"/>
            <a:ext cx="7561006" cy="681306"/>
          </a:xfrm>
        </p:spPr>
        <p:txBody>
          <a:bodyPr>
            <a:normAutofit/>
          </a:bodyPr>
          <a:lstStyle/>
          <a:p>
            <a:r>
              <a:rPr lang="en-GB" b="1" dirty="0"/>
              <a:t>Column Description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5" y="722671"/>
            <a:ext cx="8032955" cy="5869857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res_id</a:t>
            </a:r>
            <a:r>
              <a:rPr lang="en-GB" dirty="0">
                <a:solidFill>
                  <a:schemeClr val="tx1"/>
                </a:solidFill>
              </a:rPr>
              <a:t> : Unique identifier for the restaurant.</a:t>
            </a:r>
          </a:p>
          <a:p>
            <a:r>
              <a:rPr lang="en-GB" dirty="0">
                <a:solidFill>
                  <a:schemeClr val="tx1"/>
                </a:solidFill>
              </a:rPr>
              <a:t>name: The name of the restaurant. </a:t>
            </a:r>
          </a:p>
          <a:p>
            <a:r>
              <a:rPr lang="en-GB" dirty="0">
                <a:solidFill>
                  <a:schemeClr val="tx1"/>
                </a:solidFill>
              </a:rPr>
              <a:t>establishment: Type of the establishment (e.g., restaurant, café, bar).</a:t>
            </a:r>
          </a:p>
          <a:p>
            <a:r>
              <a:rPr lang="en-GB" dirty="0">
                <a:solidFill>
                  <a:schemeClr val="tx1"/>
                </a:solidFill>
              </a:rPr>
              <a:t> url: Website or online link for the restaurant.</a:t>
            </a:r>
          </a:p>
          <a:p>
            <a:r>
              <a:rPr lang="en-GB" dirty="0">
                <a:solidFill>
                  <a:schemeClr val="tx1"/>
                </a:solidFill>
              </a:rPr>
              <a:t> address: Physical location of the restaurant. </a:t>
            </a:r>
          </a:p>
          <a:p>
            <a:r>
              <a:rPr lang="en-GB" dirty="0">
                <a:solidFill>
                  <a:schemeClr val="tx1"/>
                </a:solidFill>
              </a:rPr>
              <a:t>city: The city where the restaurant is located. </a:t>
            </a:r>
          </a:p>
          <a:p>
            <a:r>
              <a:rPr lang="en-GB" dirty="0" err="1">
                <a:solidFill>
                  <a:schemeClr val="tx1"/>
                </a:solidFill>
              </a:rPr>
              <a:t>city_id</a:t>
            </a:r>
            <a:r>
              <a:rPr lang="en-GB" dirty="0">
                <a:solidFill>
                  <a:schemeClr val="tx1"/>
                </a:solidFill>
              </a:rPr>
              <a:t>: Unique identifier for the city.</a:t>
            </a:r>
          </a:p>
          <a:p>
            <a:r>
              <a:rPr lang="en-GB" dirty="0">
                <a:solidFill>
                  <a:schemeClr val="tx1"/>
                </a:solidFill>
              </a:rPr>
              <a:t> locality: Specific area or </a:t>
            </a:r>
            <a:r>
              <a:rPr lang="en-GB" dirty="0" err="1">
                <a:solidFill>
                  <a:schemeClr val="tx1"/>
                </a:solidFill>
              </a:rPr>
              <a:t>neighborhood</a:t>
            </a:r>
            <a:r>
              <a:rPr lang="en-GB" dirty="0">
                <a:solidFill>
                  <a:schemeClr val="tx1"/>
                </a:solidFill>
              </a:rPr>
              <a:t> within the city. </a:t>
            </a:r>
          </a:p>
          <a:p>
            <a:r>
              <a:rPr lang="en-GB" dirty="0">
                <a:solidFill>
                  <a:schemeClr val="tx1"/>
                </a:solidFill>
              </a:rPr>
              <a:t>latitude: Geographic latitude of the restaurant's location.</a:t>
            </a:r>
          </a:p>
          <a:p>
            <a:r>
              <a:rPr lang="en-GB" dirty="0">
                <a:solidFill>
                  <a:schemeClr val="tx1"/>
                </a:solidFill>
              </a:rPr>
              <a:t>longitude: Geographic longitude of the restaurant's location.</a:t>
            </a:r>
          </a:p>
          <a:p>
            <a:r>
              <a:rPr lang="en-GB" dirty="0" err="1">
                <a:solidFill>
                  <a:schemeClr val="tx1"/>
                </a:solidFill>
              </a:rPr>
              <a:t>zipcode</a:t>
            </a:r>
            <a:r>
              <a:rPr lang="en-GB" dirty="0">
                <a:solidFill>
                  <a:schemeClr val="tx1"/>
                </a:solidFill>
              </a:rPr>
              <a:t>: Postal code for the restaurant's address.</a:t>
            </a:r>
          </a:p>
          <a:p>
            <a:r>
              <a:rPr lang="en-GB" dirty="0" err="1">
                <a:solidFill>
                  <a:schemeClr val="tx1"/>
                </a:solidFill>
              </a:rPr>
              <a:t>country_id</a:t>
            </a:r>
            <a:r>
              <a:rPr lang="en-GB" dirty="0">
                <a:solidFill>
                  <a:schemeClr val="tx1"/>
                </a:solidFill>
              </a:rPr>
              <a:t>: Unique identifier for the country where the restaurant is located.</a:t>
            </a:r>
          </a:p>
          <a:p>
            <a:r>
              <a:rPr lang="en-GB" dirty="0" err="1">
                <a:solidFill>
                  <a:schemeClr val="tx1"/>
                </a:solidFill>
              </a:rPr>
              <a:t>locality_verbose</a:t>
            </a:r>
            <a:r>
              <a:rPr lang="en-GB" dirty="0">
                <a:solidFill>
                  <a:schemeClr val="tx1"/>
                </a:solidFill>
              </a:rPr>
              <a:t>: Detailed description of the locality.</a:t>
            </a:r>
          </a:p>
          <a:p>
            <a:r>
              <a:rPr lang="en-GB" dirty="0">
                <a:solidFill>
                  <a:schemeClr val="tx1"/>
                </a:solidFill>
              </a:rPr>
              <a:t>cuisines: Types of cuisine offered (e.g., Italian, Chinese).</a:t>
            </a:r>
          </a:p>
          <a:p>
            <a:r>
              <a:rPr lang="en-GB" dirty="0">
                <a:solidFill>
                  <a:schemeClr val="tx1"/>
                </a:solidFill>
              </a:rPr>
              <a:t>timings: Operating hours of the restaurant.</a:t>
            </a:r>
          </a:p>
          <a:p>
            <a:r>
              <a:rPr lang="en-GB" dirty="0" err="1">
                <a:solidFill>
                  <a:schemeClr val="tx1"/>
                </a:solidFill>
              </a:rPr>
              <a:t>average_cost_for_two</a:t>
            </a:r>
            <a:r>
              <a:rPr lang="en-GB" dirty="0">
                <a:solidFill>
                  <a:schemeClr val="tx1"/>
                </a:solidFill>
              </a:rPr>
              <a:t>: Estimated average cost for two people to dine at the rest.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103239"/>
            <a:ext cx="6589199" cy="516193"/>
          </a:xfrm>
        </p:spPr>
        <p:txBody>
          <a:bodyPr>
            <a:normAutofit fontScale="90000"/>
          </a:bodyPr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35" y="766916"/>
            <a:ext cx="8214852" cy="5781368"/>
          </a:xfrm>
        </p:spPr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price_range</a:t>
            </a:r>
            <a:r>
              <a:rPr lang="en-GB" dirty="0">
                <a:solidFill>
                  <a:schemeClr val="tx1"/>
                </a:solidFill>
              </a:rPr>
              <a:t>: General price category (e.g., inexpensive, moderate, expensive).</a:t>
            </a:r>
          </a:p>
          <a:p>
            <a:r>
              <a:rPr lang="en-GB" dirty="0">
                <a:solidFill>
                  <a:schemeClr val="tx1"/>
                </a:solidFill>
              </a:rPr>
              <a:t>currency: Currency used for pricing (e.g., USD, EUR).</a:t>
            </a:r>
          </a:p>
          <a:p>
            <a:r>
              <a:rPr lang="en-GB" dirty="0">
                <a:solidFill>
                  <a:schemeClr val="tx1"/>
                </a:solidFill>
              </a:rPr>
              <a:t>highlights: Key features or attractions of the restaurant (e.g., outdoor </a:t>
            </a:r>
            <a:r>
              <a:rPr lang="en-GB" dirty="0" err="1">
                <a:solidFill>
                  <a:schemeClr val="tx1"/>
                </a:solidFill>
              </a:rPr>
              <a:t>seating,live</a:t>
            </a:r>
            <a:r>
              <a:rPr lang="en-GB" dirty="0">
                <a:solidFill>
                  <a:schemeClr val="tx1"/>
                </a:solidFill>
              </a:rPr>
              <a:t> music).</a:t>
            </a:r>
          </a:p>
          <a:p>
            <a:r>
              <a:rPr lang="en-GB" dirty="0" err="1">
                <a:solidFill>
                  <a:schemeClr val="tx1"/>
                </a:solidFill>
              </a:rPr>
              <a:t>aggregate_rating</a:t>
            </a:r>
            <a:r>
              <a:rPr lang="en-GB" dirty="0">
                <a:solidFill>
                  <a:schemeClr val="tx1"/>
                </a:solidFill>
              </a:rPr>
              <a:t>: Overall rating based on customer reviews.</a:t>
            </a:r>
          </a:p>
          <a:p>
            <a:r>
              <a:rPr lang="en-GB" dirty="0" err="1">
                <a:solidFill>
                  <a:schemeClr val="tx1"/>
                </a:solidFill>
              </a:rPr>
              <a:t>rating_text</a:t>
            </a:r>
            <a:r>
              <a:rPr lang="en-GB" dirty="0">
                <a:solidFill>
                  <a:schemeClr val="tx1"/>
                </a:solidFill>
              </a:rPr>
              <a:t>: Descriptive text related to the aggregate rating (e.g., "</a:t>
            </a:r>
            <a:r>
              <a:rPr lang="en-GB" dirty="0" err="1">
                <a:solidFill>
                  <a:schemeClr val="tx1"/>
                </a:solidFill>
              </a:rPr>
              <a:t>Excellent“,"Good</a:t>
            </a:r>
            <a:r>
              <a:rPr lang="en-GB" dirty="0">
                <a:solidFill>
                  <a:schemeClr val="tx1"/>
                </a:solidFill>
              </a:rPr>
              <a:t>").</a:t>
            </a:r>
          </a:p>
          <a:p>
            <a:r>
              <a:rPr lang="en-GB" dirty="0">
                <a:solidFill>
                  <a:schemeClr val="tx1"/>
                </a:solidFill>
              </a:rPr>
              <a:t>votes: Number of votes or reviews the restaurant has received.</a:t>
            </a:r>
          </a:p>
          <a:p>
            <a:r>
              <a:rPr lang="en-GB" dirty="0" err="1">
                <a:solidFill>
                  <a:schemeClr val="tx1"/>
                </a:solidFill>
              </a:rPr>
              <a:t>photo_count</a:t>
            </a:r>
            <a:r>
              <a:rPr lang="en-GB" dirty="0">
                <a:solidFill>
                  <a:schemeClr val="tx1"/>
                </a:solidFill>
              </a:rPr>
              <a:t>: Number of photos available for the restaurant.</a:t>
            </a:r>
          </a:p>
          <a:p>
            <a:r>
              <a:rPr lang="en-GB" dirty="0" err="1">
                <a:solidFill>
                  <a:schemeClr val="tx1"/>
                </a:solidFill>
              </a:rPr>
              <a:t>opentable_support</a:t>
            </a:r>
            <a:r>
              <a:rPr lang="en-GB" dirty="0">
                <a:solidFill>
                  <a:schemeClr val="tx1"/>
                </a:solidFill>
              </a:rPr>
              <a:t>: Indicates if the restaurant supports OpenTable reservations.</a:t>
            </a:r>
          </a:p>
          <a:p>
            <a:r>
              <a:rPr lang="en-GB" dirty="0">
                <a:solidFill>
                  <a:schemeClr val="tx1"/>
                </a:solidFill>
              </a:rPr>
              <a:t>delivery: Availability of food delivery services.</a:t>
            </a:r>
          </a:p>
          <a:p>
            <a:r>
              <a:rPr lang="en-GB" dirty="0">
                <a:solidFill>
                  <a:schemeClr val="tx1"/>
                </a:solidFill>
              </a:rPr>
              <a:t>takeaway: Availability of takeaway food services. 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1265</TotalTime>
  <Words>1346</Words>
  <Application>Microsoft Office PowerPoint</Application>
  <PresentationFormat>On-screen Show (4:3)</PresentationFormat>
  <Paragraphs>102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Bell MT</vt:lpstr>
      <vt:lpstr>Century Gothic</vt:lpstr>
      <vt:lpstr>Courier New</vt:lpstr>
      <vt:lpstr>Wingdings 3</vt:lpstr>
      <vt:lpstr>Wisp</vt:lpstr>
      <vt:lpstr>Exploratory Data Analysis on Zomato</vt:lpstr>
      <vt:lpstr>About the Project</vt:lpstr>
      <vt:lpstr>About the Company</vt:lpstr>
      <vt:lpstr>Key facts about Zomato</vt:lpstr>
      <vt:lpstr>PowerPoint Presentation</vt:lpstr>
      <vt:lpstr>Imported Libraries and Column values and Shape of the Dataset</vt:lpstr>
      <vt:lpstr>Column Information</vt:lpstr>
      <vt:lpstr>Column Description</vt:lpstr>
      <vt:lpstr>PowerPoint Presentation</vt:lpstr>
      <vt:lpstr>PowerPoint Presentation</vt:lpstr>
      <vt:lpstr>Data Cleaning and Preprocessing</vt:lpstr>
      <vt:lpstr>Second Step : Removing null values</vt:lpstr>
      <vt:lpstr>After data cleaning results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DATA VISUALIZATION AND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INSIGHTS </vt:lpstr>
      <vt:lpstr>PowerPoint Presentation</vt:lpstr>
      <vt:lpstr>PowerPoint Presentation</vt:lpstr>
      <vt:lpstr>The link to the dataset is Indian_resturants.csv. The Github link to see codes in google colab is https://github.com/jishnu1709/Zomato-eda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PC</dc:creator>
  <cp:keywords/>
  <dc:description>generated using python-pptx</dc:description>
  <cp:lastModifiedBy>JISHNU MAGOO</cp:lastModifiedBy>
  <cp:revision>4</cp:revision>
  <dcterms:created xsi:type="dcterms:W3CDTF">2013-01-27T09:14:16Z</dcterms:created>
  <dcterms:modified xsi:type="dcterms:W3CDTF">2024-12-10T20:06:55Z</dcterms:modified>
  <cp:category/>
</cp:coreProperties>
</file>