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 id="2147483653" r:id="rId3"/>
  </p:sldMasterIdLst>
  <p:notesMasterIdLst>
    <p:notesMasterId r:id="rId5"/>
  </p:notesMasterIdLst>
  <p:handoutMasterIdLst>
    <p:handoutMasterId r:id="rId6"/>
  </p:handoutMasterIdLst>
  <p:sldIdLst>
    <p:sldId id="258" r:id="rId4"/>
  </p:sldIdLst>
  <p:sldSz cx="21388388" cy="30275213"/>
  <p:notesSz cx="6858000" cy="91440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3">
          <p15:clr>
            <a:srgbClr val="A4A3A4"/>
          </p15:clr>
        </p15:guide>
        <p15:guide id="2" orient="horz" pos="265">
          <p15:clr>
            <a:srgbClr val="A4A3A4"/>
          </p15:clr>
        </p15:guide>
        <p15:guide id="3" orient="horz" pos="18541">
          <p15:clr>
            <a:srgbClr val="A4A3A4"/>
          </p15:clr>
        </p15:guide>
        <p15:guide id="4" orient="horz">
          <p15:clr>
            <a:srgbClr val="A4A3A4"/>
          </p15:clr>
        </p15:guide>
        <p15:guide id="5" pos="1319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FF"/>
    <a:srgbClr val="9900FF"/>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75" autoAdjust="0"/>
    <p:restoredTop sz="94694" autoAdjust="0"/>
  </p:normalViewPr>
  <p:slideViewPr>
    <p:cSldViewPr snapToGrid="0" snapToObjects="1" showGuides="1">
      <p:cViewPr>
        <p:scale>
          <a:sx n="43" d="100"/>
          <a:sy n="43" d="100"/>
        </p:scale>
        <p:origin x="1229" y="24"/>
      </p:cViewPr>
      <p:guideLst>
        <p:guide orient="horz" pos="3053"/>
        <p:guide orient="horz" pos="265"/>
        <p:guide orient="horz" pos="18541"/>
        <p:guide orient="horz"/>
        <p:guide pos="131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5/16/2023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5/16/2023</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27402"/>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t"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t"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64260" y="4842926"/>
            <a:ext cx="10085926" cy="566030"/>
          </a:xfrm>
          <a:prstGeom prst="rect">
            <a:avLst/>
          </a:prstGeom>
          <a:noFill/>
        </p:spPr>
        <p:txBody>
          <a:bodyPr wrap="square" lIns="63307" tIns="63307" rIns="63307" bIns="63307" anchor="t"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64260" y="5365571"/>
            <a:ext cx="10085926" cy="627402"/>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64260" y="13087287"/>
            <a:ext cx="10082060" cy="566030"/>
          </a:xfrm>
          <a:prstGeom prst="rect">
            <a:avLst/>
          </a:prstGeom>
          <a:noFill/>
        </p:spPr>
        <p:txBody>
          <a:bodyPr wrap="square" lIns="63307" tIns="63307" rIns="63307" bIns="63307" anchor="t"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64261" y="13648379"/>
            <a:ext cx="10085926" cy="627402"/>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64260" y="23617471"/>
            <a:ext cx="10077012" cy="566030"/>
          </a:xfrm>
          <a:prstGeom prst="rect">
            <a:avLst/>
          </a:prstGeom>
          <a:noFill/>
        </p:spPr>
        <p:txBody>
          <a:bodyPr wrap="square" lIns="63307" tIns="63307" rIns="63307" bIns="63307" anchor="t"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64260" y="24192709"/>
            <a:ext cx="10077012" cy="627402"/>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27402"/>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478049"/>
            <a:ext cx="15608232" cy="716936"/>
          </a:xfrm>
          <a:prstGeom prst="rect">
            <a:avLst/>
          </a:prstGeom>
        </p:spPr>
        <p:txBody>
          <a:bodyPr lIns="54681" tIns="27341" rIns="54681" bIns="27341" anchor="t" anchorCtr="0">
            <a:sp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159365"/>
            <a:ext cx="15608232" cy="1117045"/>
          </a:xfrm>
          <a:prstGeom prst="rect">
            <a:avLst/>
          </a:prstGeom>
        </p:spPr>
        <p:txBody>
          <a:bodyPr lIns="54681" tIns="27341" rIns="54681" bIns="27341" anchor="t" anchorCtr="0">
            <a:sp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272458"/>
            <a:ext cx="15608232" cy="1286322"/>
          </a:xfrm>
          <a:prstGeom prst="rect">
            <a:avLst/>
          </a:prstGeom>
        </p:spPr>
        <p:txBody>
          <a:bodyPr lIns="54681" tIns="27341" rIns="54681" bIns="27341" anchor="t" anchorCtr="0">
            <a:spAutoFit/>
          </a:bodyPr>
          <a:lstStyle>
            <a:lvl1pPr marL="0" indent="0" algn="ctr">
              <a:buFontTx/>
              <a:buNone/>
              <a:defRPr sz="80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27402"/>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t"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t"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64260" y="4842926"/>
            <a:ext cx="10085926" cy="566030"/>
          </a:xfrm>
          <a:prstGeom prst="rect">
            <a:avLst/>
          </a:prstGeom>
          <a:noFill/>
        </p:spPr>
        <p:txBody>
          <a:bodyPr wrap="square" lIns="63307" tIns="63307" rIns="63307" bIns="63307" anchor="t"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64260" y="5365571"/>
            <a:ext cx="10085926" cy="627402"/>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64260" y="13087287"/>
            <a:ext cx="10082060" cy="566030"/>
          </a:xfrm>
          <a:prstGeom prst="rect">
            <a:avLst/>
          </a:prstGeom>
          <a:noFill/>
        </p:spPr>
        <p:txBody>
          <a:bodyPr wrap="square" lIns="63307" tIns="63307" rIns="63307" bIns="63307" anchor="t"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64261" y="13648379"/>
            <a:ext cx="10085926" cy="627402"/>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64260" y="23617471"/>
            <a:ext cx="10077012" cy="566030"/>
          </a:xfrm>
          <a:prstGeom prst="rect">
            <a:avLst/>
          </a:prstGeom>
          <a:noFill/>
        </p:spPr>
        <p:txBody>
          <a:bodyPr wrap="square" lIns="63307" tIns="63307" rIns="63307" bIns="63307" anchor="t"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64260" y="24192709"/>
            <a:ext cx="10077012" cy="627402"/>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27402"/>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478049"/>
            <a:ext cx="15608232" cy="716936"/>
          </a:xfrm>
          <a:prstGeom prst="rect">
            <a:avLst/>
          </a:prstGeom>
        </p:spPr>
        <p:txBody>
          <a:bodyPr lIns="54681" tIns="27341" rIns="54681" bIns="27341" anchor="t" anchorCtr="0">
            <a:sp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159365"/>
            <a:ext cx="15608232" cy="1117045"/>
          </a:xfrm>
          <a:prstGeom prst="rect">
            <a:avLst/>
          </a:prstGeom>
        </p:spPr>
        <p:txBody>
          <a:bodyPr lIns="54681" tIns="27341" rIns="54681" bIns="27341" anchor="t" anchorCtr="0">
            <a:sp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272458"/>
            <a:ext cx="15608232" cy="1286322"/>
          </a:xfrm>
          <a:prstGeom prst="rect">
            <a:avLst/>
          </a:prstGeom>
        </p:spPr>
        <p:txBody>
          <a:bodyPr lIns="54681" tIns="27341" rIns="54681" bIns="27341" anchor="t" anchorCtr="0">
            <a:spAutoFit/>
          </a:bodyPr>
          <a:lstStyle>
            <a:lvl1pPr marL="0" indent="0" algn="ctr">
              <a:buFontTx/>
              <a:buNone/>
              <a:defRPr sz="80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extLst>
      <p:ext uri="{BB962C8B-B14F-4D97-AF65-F5344CB8AC3E}">
        <p14:creationId xmlns:p14="http://schemas.microsoft.com/office/powerpoint/2010/main" val="992327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404020"/>
            <a:ext cx="4900732" cy="627402"/>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449463" y="4842926"/>
            <a:ext cx="4896865" cy="553829"/>
          </a:xfrm>
          <a:prstGeom prst="rect">
            <a:avLst/>
          </a:prstGeom>
          <a:noFill/>
        </p:spPr>
        <p:txBody>
          <a:bodyPr lIns="63307" tIns="63307" rIns="63307" bIns="63307" anchor="t" anchorCtr="0">
            <a:spAutoFit/>
          </a:bodyPr>
          <a:lstStyle>
            <a:lvl1pPr marL="0" indent="0" algn="ctr">
              <a:buNone/>
              <a:defRPr sz="2800" b="1" u="sng" baseline="0">
                <a:solidFill>
                  <a:schemeClr val="accent5">
                    <a:lumMod val="50000"/>
                  </a:schemeClr>
                </a:solidFill>
              </a:defRPr>
            </a:lvl1pPr>
          </a:lstStyle>
          <a:p>
            <a:pPr lvl="0"/>
            <a:r>
              <a:rPr lang="en-US" dirty="0"/>
              <a:t>(click to add) ABSTRACT</a:t>
            </a:r>
          </a:p>
        </p:txBody>
      </p:sp>
      <p:sp>
        <p:nvSpPr>
          <p:cNvPr id="19" name="Text Placeholder 3"/>
          <p:cNvSpPr>
            <a:spLocks noGrp="1"/>
          </p:cNvSpPr>
          <p:nvPr>
            <p:ph type="body" sz="quarter" idx="19" hasCustomPrompt="1"/>
          </p:nvPr>
        </p:nvSpPr>
        <p:spPr>
          <a:xfrm>
            <a:off x="439841" y="13602881"/>
            <a:ext cx="4901505" cy="627402"/>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449461" y="13071318"/>
            <a:ext cx="4897637" cy="566030"/>
          </a:xfrm>
          <a:prstGeom prst="rect">
            <a:avLst/>
          </a:prstGeom>
          <a:noFill/>
        </p:spPr>
        <p:txBody>
          <a:bodyPr wrap="square" lIns="63307" tIns="63307" rIns="63307" bIns="63307" anchor="t" anchorCtr="0">
            <a:spAutoFit/>
          </a:bodyPr>
          <a:lstStyle>
            <a:lvl1pPr marL="0" indent="0" algn="ctr">
              <a:buNone/>
              <a:defRPr sz="28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5646479" y="5396720"/>
            <a:ext cx="10096977" cy="627402"/>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5646481" y="4842926"/>
            <a:ext cx="10096977" cy="566030"/>
          </a:xfrm>
          <a:prstGeom prst="rect">
            <a:avLst/>
          </a:prstGeom>
          <a:noFill/>
        </p:spPr>
        <p:txBody>
          <a:bodyPr wrap="square" lIns="63307" tIns="63307" rIns="63307" bIns="63307" anchor="t" anchorCtr="0">
            <a:spAutoFit/>
          </a:bodyPr>
          <a:lstStyle>
            <a:lvl1pPr marL="0" indent="0" algn="ctr">
              <a:buNone/>
              <a:defRPr sz="28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5646481" y="19943639"/>
            <a:ext cx="10096977" cy="627402"/>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5646481" y="19382548"/>
            <a:ext cx="10096977" cy="566030"/>
          </a:xfrm>
          <a:prstGeom prst="rect">
            <a:avLst/>
          </a:prstGeom>
          <a:noFill/>
        </p:spPr>
        <p:txBody>
          <a:bodyPr wrap="square" lIns="63307" tIns="63307" rIns="63307" bIns="63307" anchor="t" anchorCtr="0">
            <a:spAutoFit/>
          </a:bodyPr>
          <a:lstStyle>
            <a:lvl1pPr marL="0" indent="0" algn="ctr">
              <a:buNone/>
              <a:defRPr sz="28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6044385" y="4842926"/>
            <a:ext cx="4895959" cy="566030"/>
          </a:xfrm>
          <a:prstGeom prst="rect">
            <a:avLst/>
          </a:prstGeom>
          <a:noFill/>
        </p:spPr>
        <p:txBody>
          <a:bodyPr wrap="square" lIns="63307" tIns="63307" rIns="63307" bIns="63307" anchor="t" anchorCtr="0">
            <a:spAutoFit/>
          </a:bodyPr>
          <a:lstStyle>
            <a:lvl1pPr marL="0" indent="0" algn="ctr">
              <a:buNone/>
              <a:defRPr sz="28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6044385" y="5404020"/>
            <a:ext cx="4895959" cy="627402"/>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16041612" y="13126708"/>
            <a:ext cx="4895959" cy="566030"/>
          </a:xfrm>
          <a:prstGeom prst="rect">
            <a:avLst/>
          </a:prstGeom>
          <a:noFill/>
        </p:spPr>
        <p:txBody>
          <a:bodyPr wrap="square" lIns="63307" tIns="63307" rIns="63307" bIns="63307" anchor="t" anchorCtr="0">
            <a:spAutoFit/>
          </a:bodyPr>
          <a:lstStyle>
            <a:lvl1pPr marL="0" indent="0" algn="ctr">
              <a:buNone/>
              <a:defRPr sz="28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6073011" y="13687799"/>
            <a:ext cx="4860425" cy="627402"/>
          </a:xfrm>
          <a:prstGeom prst="rect">
            <a:avLst/>
          </a:prstGeom>
        </p:spPr>
        <p:txBody>
          <a:bodyPr wrap="square" lIns="158267" tIns="158267" rIns="158267" bIns="158267"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16044385" y="24050024"/>
            <a:ext cx="4895959" cy="553829"/>
          </a:xfrm>
          <a:prstGeom prst="rect">
            <a:avLst/>
          </a:prstGeom>
          <a:noFill/>
        </p:spPr>
        <p:txBody>
          <a:bodyPr wrap="square" lIns="63307" tIns="63307" rIns="63307" bIns="63307" anchor="t" anchorCtr="0">
            <a:spAutoFit/>
          </a:bodyPr>
          <a:lstStyle>
            <a:lvl1pPr marL="0" indent="0" algn="ctr">
              <a:buNone/>
              <a:defRPr sz="2800" b="1" u="sng" baseline="0">
                <a:solidFill>
                  <a:schemeClr val="accent5">
                    <a:lumMod val="50000"/>
                  </a:schemeClr>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16035023" y="24659708"/>
            <a:ext cx="4898411" cy="627402"/>
          </a:xfrm>
          <a:prstGeom prst="rect">
            <a:avLst/>
          </a:prstGeom>
        </p:spPr>
        <p:txBody>
          <a:bodyPr wrap="square" lIns="158267" tIns="158267" rIns="158267" bIns="158267" anchor="t" anchorCtr="0">
            <a:spAutoFit/>
          </a:bodyPr>
          <a:lstStyle>
            <a:lvl1pPr marL="47625" indent="-47625">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Enter your text here</a:t>
            </a:r>
          </a:p>
        </p:txBody>
      </p:sp>
      <p:sp>
        <p:nvSpPr>
          <p:cNvPr id="31" name="Text Placeholder 76"/>
          <p:cNvSpPr>
            <a:spLocks noGrp="1"/>
          </p:cNvSpPr>
          <p:nvPr>
            <p:ph type="body" sz="quarter" idx="150" hasCustomPrompt="1"/>
          </p:nvPr>
        </p:nvSpPr>
        <p:spPr>
          <a:xfrm>
            <a:off x="2890078" y="3478049"/>
            <a:ext cx="15608232" cy="716936"/>
          </a:xfrm>
          <a:prstGeom prst="rect">
            <a:avLst/>
          </a:prstGeom>
        </p:spPr>
        <p:txBody>
          <a:bodyPr lIns="54681" tIns="27341" rIns="54681" bIns="27341" anchor="t" anchorCtr="0">
            <a:sp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32" name="Text Placeholder 76"/>
          <p:cNvSpPr>
            <a:spLocks noGrp="1"/>
          </p:cNvSpPr>
          <p:nvPr>
            <p:ph type="body" sz="quarter" idx="151" hasCustomPrompt="1"/>
          </p:nvPr>
        </p:nvSpPr>
        <p:spPr>
          <a:xfrm>
            <a:off x="2890078" y="2159365"/>
            <a:ext cx="15608232" cy="1117045"/>
          </a:xfrm>
          <a:prstGeom prst="rect">
            <a:avLst/>
          </a:prstGeom>
        </p:spPr>
        <p:txBody>
          <a:bodyPr lIns="54681" tIns="27341" rIns="54681" bIns="27341" anchor="t" anchorCtr="0">
            <a:sp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33" name="Text Placeholder 76"/>
          <p:cNvSpPr>
            <a:spLocks noGrp="1"/>
          </p:cNvSpPr>
          <p:nvPr>
            <p:ph type="body" sz="quarter" idx="153" hasCustomPrompt="1"/>
          </p:nvPr>
        </p:nvSpPr>
        <p:spPr>
          <a:xfrm>
            <a:off x="2890078" y="272458"/>
            <a:ext cx="15608232" cy="1286322"/>
          </a:xfrm>
          <a:prstGeom prst="rect">
            <a:avLst/>
          </a:prstGeom>
        </p:spPr>
        <p:txBody>
          <a:bodyPr lIns="54681" tIns="27341" rIns="54681" bIns="27341" anchor="t" anchorCtr="0">
            <a:spAutoFit/>
          </a:bodyPr>
          <a:lstStyle>
            <a:lvl1pPr marL="0" indent="0" algn="ctr">
              <a:buFontTx/>
              <a:buNone/>
              <a:defRPr sz="80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760828" y="29577344"/>
            <a:ext cx="2317350" cy="286803"/>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
        <p:nvSpPr>
          <p:cNvPr id="36" name="Rounded Rectangle 35"/>
          <p:cNvSpPr/>
          <p:nvPr userDrawn="1"/>
        </p:nvSpPr>
        <p:spPr>
          <a:xfrm>
            <a:off x="0" y="-48126"/>
            <a:ext cx="21388388" cy="4405838"/>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userDrawn="1"/>
        </p:nvCxnSpPr>
        <p:spPr>
          <a:xfrm>
            <a:off x="0" y="4412777"/>
            <a:ext cx="21388388" cy="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42" name="Rounded Rectangle 41"/>
          <p:cNvSpPr/>
          <p:nvPr userDrawn="1"/>
        </p:nvSpPr>
        <p:spPr>
          <a:xfrm>
            <a:off x="474670" y="4830140"/>
            <a:ext cx="10069797" cy="24598611"/>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10870329" y="4830140"/>
            <a:ext cx="10069797" cy="24598611"/>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0" name="Table 59">
            <a:extLst>
              <a:ext uri="{FF2B5EF4-FFF2-40B4-BE49-F238E27FC236}">
                <a16:creationId xmlns:a16="http://schemas.microsoft.com/office/drawing/2014/main" id="{77BC4DCF-A441-334A-BDCF-B819E9042590}"/>
              </a:ext>
            </a:extLst>
          </p:cNvPr>
          <p:cNvGraphicFramePr>
            <a:graphicFrameLocks noGrp="1"/>
          </p:cNvGraphicFramePr>
          <p:nvPr userDrawn="1">
            <p:extLst>
              <p:ext uri="{D42A27DB-BD31-4B8C-83A1-F6EECF244321}">
                <p14:modId xmlns:p14="http://schemas.microsoft.com/office/powerpoint/2010/main" val="2060074139"/>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val="20000"/>
                    </a:ext>
                  </a:extLst>
                </a:gridCol>
                <a:gridCol w="4636986">
                  <a:extLst>
                    <a:ext uri="{9D8B030D-6E8A-4147-A177-3AD203B41FA5}">
                      <a16:colId xmlns:a16="http://schemas.microsoft.com/office/drawing/2014/main"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59893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A1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270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poster template for a </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23.39 inches x 33.11 inches</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research presentation poster</a:t>
                      </a:r>
                    </a:p>
                    <a:p>
                      <a:endParaRPr lang="en-US" sz="1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endParaRPr lang="en-US" sz="1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3340698">
                <a:tc>
                  <a:txBody>
                    <a:bodyPr/>
                    <a:lstStyle/>
                    <a:p>
                      <a:endParaRPr lang="en-US" sz="1800" dirty="0">
                        <a:solidFill>
                          <a:srgbClr val="1F3A4E"/>
                        </a:solidFill>
                      </a:endParaRPr>
                    </a:p>
                  </a:txBody>
                  <a:tcPr>
                    <a:blipFill rotWithShape="1">
                      <a:blip r:embed="rId3"/>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0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0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5819">
                <a:tc>
                  <a:txBody>
                    <a:bodyPr/>
                    <a:lstStyle/>
                    <a:p>
                      <a:endParaRPr lang="en-US" sz="1800" dirty="0">
                        <a:solidFill>
                          <a:srgbClr val="1F3A4E"/>
                        </a:solidFill>
                      </a:endParaRPr>
                    </a:p>
                  </a:txBody>
                  <a:tcPr>
                    <a:blipFill rotWithShape="1">
                      <a:blip r:embed="rId4"/>
                      <a:stretch>
                        <a:fillRect/>
                      </a:stretch>
                    </a:blipFill>
                  </a:tcPr>
                </a:tc>
                <a:tc>
                  <a:txBody>
                    <a:bodyPr/>
                    <a:lstStyle/>
                    <a:p>
                      <a:pPr marL="0" lvl="1" indent="0" algn="l" defTabSz="114300"/>
                      <a:r>
                        <a:rPr lang="en-US" sz="20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208687">
                <a:tc gridSpan="2">
                  <a:txBody>
                    <a:bodyPr/>
                    <a:lstStyle/>
                    <a:p>
                      <a:r>
                        <a:rPr lang="en-US" sz="20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868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9" name="Table 8">
            <a:extLst>
              <a:ext uri="{FF2B5EF4-FFF2-40B4-BE49-F238E27FC236}">
                <a16:creationId xmlns:a16="http://schemas.microsoft.com/office/drawing/2014/main" id="{3989D186-335D-43E0-9889-DA185FD9E5FF}"/>
              </a:ext>
            </a:extLst>
          </p:cNvPr>
          <p:cNvGraphicFramePr>
            <a:graphicFrameLocks noGrp="1"/>
          </p:cNvGraphicFramePr>
          <p:nvPr userDrawn="1">
            <p:extLst>
              <p:ext uri="{D42A27DB-BD31-4B8C-83A1-F6EECF244321}">
                <p14:modId xmlns:p14="http://schemas.microsoft.com/office/powerpoint/2010/main" val="904780546"/>
              </p:ext>
            </p:extLst>
          </p:nvPr>
        </p:nvGraphicFramePr>
        <p:xfrm>
          <a:off x="21937684" y="-142032"/>
          <a:ext cx="8060660" cy="30764142"/>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val="20000"/>
                    </a:ext>
                  </a:extLst>
                </a:gridCol>
                <a:gridCol w="950236">
                  <a:extLst>
                    <a:ext uri="{9D8B030D-6E8A-4147-A177-3AD203B41FA5}">
                      <a16:colId xmlns:a16="http://schemas.microsoft.com/office/drawing/2014/main" val="764104496"/>
                    </a:ext>
                  </a:extLst>
                </a:gridCol>
                <a:gridCol w="3947443">
                  <a:extLst>
                    <a:ext uri="{9D8B030D-6E8A-4147-A177-3AD203B41FA5}">
                      <a16:colId xmlns:a16="http://schemas.microsoft.com/office/drawing/2014/main" val="4164475170"/>
                    </a:ext>
                  </a:extLst>
                </a:gridCol>
              </a:tblGrid>
              <a:tr h="120572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93258">
                <a:tc gridSpan="3">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800" dirty="0">
                        <a:solidFill>
                          <a:srgbClr val="FFC000"/>
                        </a:solidFill>
                      </a:endParaRP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308046">
                <a:tc gridSpan="3">
                  <a:txBody>
                    <a:bodyPr/>
                    <a:lstStyle/>
                    <a:p>
                      <a:r>
                        <a:rPr lang="en-US" sz="2000" b="1" dirty="0">
                          <a:solidFill>
                            <a:srgbClr val="FFC000"/>
                          </a:solidFill>
                          <a:latin typeface="Arial" panose="020B0604020202020204" pitchFamily="34" charset="0"/>
                          <a:cs typeface="Arial" panose="020B0604020202020204" pitchFamily="34" charset="0"/>
                        </a:rPr>
                        <a:t>How to change the column layout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dirty="0">
                          <a:solidFill>
                            <a:srgbClr val="D9D9D9"/>
                          </a:solidFill>
                          <a:latin typeface="Arial" panose="020B0604020202020204" pitchFamily="34" charset="0"/>
                          <a:cs typeface="Arial" panose="020B0604020202020204" pitchFamily="34" charset="0"/>
                        </a:rPr>
                        <a:t>You can see a tutorial here: </a:t>
                      </a:r>
                      <a:r>
                        <a:rPr lang="en-US" sz="1800" u="sng" dirty="0">
                          <a:solidFill>
                            <a:srgbClr val="FFC000"/>
                          </a:solidFill>
                          <a:latin typeface="Arial" panose="020B0604020202020204" pitchFamily="34" charset="0"/>
                          <a:cs typeface="Arial" panose="020B0604020202020204" pitchFamily="34" charset="0"/>
                        </a:rPr>
                        <a:t>https://</a:t>
                      </a:r>
                      <a:r>
                        <a:rPr lang="en-US" sz="1800" u="sng" dirty="0" err="1">
                          <a:solidFill>
                            <a:srgbClr val="FFC000"/>
                          </a:solidFill>
                          <a:latin typeface="Arial" panose="020B0604020202020204" pitchFamily="34" charset="0"/>
                          <a:cs typeface="Arial" panose="020B0604020202020204" pitchFamily="34" charset="0"/>
                        </a:rPr>
                        <a:t>www.posterpresentations.com</a:t>
                      </a:r>
                      <a:r>
                        <a:rPr lang="en-US" sz="1800" u="sng" dirty="0">
                          <a:solidFill>
                            <a:srgbClr val="FFC000"/>
                          </a:solidFill>
                          <a:latin typeface="Arial" panose="020B0604020202020204" pitchFamily="34" charset="0"/>
                          <a:cs typeface="Arial" panose="020B0604020202020204" pitchFamily="34" charset="0"/>
                        </a:rPr>
                        <a:t>/how-to-change-the-column-</a:t>
                      </a:r>
                      <a:r>
                        <a:rPr lang="en-US" sz="18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69768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panose="020B0604020202020204" pitchFamily="34" charset="0"/>
                          <a:cs typeface="Arial" panose="020B0604020202020204" pitchFamily="34" charset="0"/>
                        </a:rPr>
                        <a:t>The Quick Start</a:t>
                      </a:r>
                      <a:r>
                        <a:rPr lang="en-US" sz="1800" baseline="0" noProof="0" dirty="0">
                          <a:solidFill>
                            <a:srgbClr val="D9D9D9"/>
                          </a:solidFill>
                          <a:latin typeface="Arial" panose="020B0604020202020204" pitchFamily="34" charset="0"/>
                          <a:cs typeface="Arial" panose="020B0604020202020204" pitchFamily="34" charset="0"/>
                        </a:rPr>
                        <a:t> Guides</a:t>
                      </a:r>
                      <a:r>
                        <a:rPr lang="en-US" sz="1800" noProof="0" dirty="0">
                          <a:solidFill>
                            <a:srgbClr val="D9D9D9"/>
                          </a:solidFill>
                          <a:latin typeface="Arial" panose="020B0604020202020204" pitchFamily="34" charset="0"/>
                          <a:cs typeface="Arial" panose="020B0604020202020204" pitchFamily="34" charset="0"/>
                        </a:rPr>
                        <a:t> </a:t>
                      </a:r>
                      <a:r>
                        <a:rPr lang="en-US" sz="1800" u="sng" noProof="0" dirty="0">
                          <a:solidFill>
                            <a:srgbClr val="D9D9D9"/>
                          </a:solidFill>
                          <a:latin typeface="Arial" panose="020B0604020202020204" pitchFamily="34" charset="0"/>
                          <a:cs typeface="Arial" panose="020B0604020202020204" pitchFamily="34" charset="0"/>
                        </a:rPr>
                        <a:t>are outside the template’s printable area</a:t>
                      </a:r>
                      <a:r>
                        <a:rPr lang="en-US" sz="1800" noProof="0" dirty="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To hide the guides click on the </a:t>
                      </a:r>
                      <a:r>
                        <a:rPr lang="en-US" sz="1800" b="1" baseline="0" noProof="0" dirty="0">
                          <a:solidFill>
                            <a:srgbClr val="D9D9D9"/>
                          </a:solidFill>
                          <a:latin typeface="Arial" panose="020B0604020202020204" pitchFamily="34" charset="0"/>
                          <a:cs typeface="Arial" panose="020B0604020202020204" pitchFamily="34" charset="0"/>
                        </a:rPr>
                        <a:t>Home</a:t>
                      </a:r>
                      <a:r>
                        <a:rPr lang="en-US" sz="1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dirty="0">
                          <a:solidFill>
                            <a:srgbClr val="D9D9D9"/>
                          </a:solidFill>
                          <a:latin typeface="Arial" panose="020B0604020202020204" pitchFamily="34" charset="0"/>
                          <a:cs typeface="Arial" panose="020B0604020202020204" pitchFamily="34" charset="0"/>
                        </a:rPr>
                        <a:t>Without Guides </a:t>
                      </a:r>
                      <a:r>
                        <a:rPr lang="en-US" sz="1800" b="0"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508563">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679433">
                <a:tc>
                  <a:txBody>
                    <a:bodyPr/>
                    <a:lstStyle/>
                    <a:p>
                      <a:pPr rtl="0"/>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pPr rtl="0"/>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1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369361">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59070">
                <a:tc gridSpan="3">
                  <a:txBody>
                    <a:bodyPr/>
                    <a:lstStyle/>
                    <a:p>
                      <a:endParaRPr lang="en-US" sz="1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824517">
                <a:tc gridSpan="2">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9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760828" y="29577344"/>
            <a:ext cx="2317350" cy="286803"/>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
        <p:nvSpPr>
          <p:cNvPr id="36" name="Rounded Rectangle 35"/>
          <p:cNvSpPr/>
          <p:nvPr userDrawn="1"/>
        </p:nvSpPr>
        <p:spPr>
          <a:xfrm>
            <a:off x="0" y="-48126"/>
            <a:ext cx="21388388" cy="4405838"/>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userDrawn="1"/>
        </p:nvCxnSpPr>
        <p:spPr>
          <a:xfrm>
            <a:off x="0" y="4412777"/>
            <a:ext cx="21388388" cy="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42" name="Rounded Rectangle 41"/>
          <p:cNvSpPr/>
          <p:nvPr userDrawn="1"/>
        </p:nvSpPr>
        <p:spPr>
          <a:xfrm>
            <a:off x="474670" y="4830140"/>
            <a:ext cx="10069797" cy="24598611"/>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10870329" y="4830140"/>
            <a:ext cx="10069797" cy="24598611"/>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6997603"/>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36" name="Rounded Rectangle 35"/>
          <p:cNvSpPr/>
          <p:nvPr userDrawn="1"/>
        </p:nvSpPr>
        <p:spPr>
          <a:xfrm>
            <a:off x="0" y="-48126"/>
            <a:ext cx="21388388" cy="4405838"/>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p:nvPr userDrawn="1"/>
        </p:nvCxnSpPr>
        <p:spPr>
          <a:xfrm>
            <a:off x="0" y="4412777"/>
            <a:ext cx="21388388" cy="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38" name="Rounded Rectangle 37"/>
          <p:cNvSpPr/>
          <p:nvPr userDrawn="1"/>
        </p:nvSpPr>
        <p:spPr>
          <a:xfrm>
            <a:off x="420769" y="4856966"/>
            <a:ext cx="20519707" cy="2457727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 Box 14"/>
          <p:cNvSpPr txBox="1">
            <a:spLocks noChangeArrowheads="1"/>
          </p:cNvSpPr>
          <p:nvPr userDrawn="1"/>
        </p:nvSpPr>
        <p:spPr bwMode="auto">
          <a:xfrm>
            <a:off x="760828" y="29577344"/>
            <a:ext cx="2317350" cy="286803"/>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graphicFrame>
        <p:nvGraphicFramePr>
          <p:cNvPr id="40" name="Table 39">
            <a:extLst>
              <a:ext uri="{FF2B5EF4-FFF2-40B4-BE49-F238E27FC236}">
                <a16:creationId xmlns:a16="http://schemas.microsoft.com/office/drawing/2014/main" id="{9B3634C0-D621-BD41-B7BB-540FB1D1B672}"/>
              </a:ext>
            </a:extLst>
          </p:cNvPr>
          <p:cNvGraphicFramePr>
            <a:graphicFrameLocks noGrp="1"/>
          </p:cNvGraphicFramePr>
          <p:nvPr userDrawn="1">
            <p:extLst>
              <p:ext uri="{D42A27DB-BD31-4B8C-83A1-F6EECF244321}">
                <p14:modId xmlns:p14="http://schemas.microsoft.com/office/powerpoint/2010/main" val="2060074139"/>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val="20000"/>
                    </a:ext>
                  </a:extLst>
                </a:gridCol>
                <a:gridCol w="4636986">
                  <a:extLst>
                    <a:ext uri="{9D8B030D-6E8A-4147-A177-3AD203B41FA5}">
                      <a16:colId xmlns:a16="http://schemas.microsoft.com/office/drawing/2014/main"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59893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A1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270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poster template for a </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23.39 inches x 33.11 inches</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research presentation poster</a:t>
                      </a:r>
                    </a:p>
                    <a:p>
                      <a:endParaRPr lang="en-US" sz="1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endParaRPr lang="en-US" sz="1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3340698">
                <a:tc>
                  <a:txBody>
                    <a:bodyPr/>
                    <a:lstStyle/>
                    <a:p>
                      <a:endParaRPr lang="en-US" sz="1800" dirty="0">
                        <a:solidFill>
                          <a:srgbClr val="1F3A4E"/>
                        </a:solidFill>
                      </a:endParaRPr>
                    </a:p>
                  </a:txBody>
                  <a:tcPr>
                    <a:blipFill rotWithShape="1">
                      <a:blip r:embed="rId3"/>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0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0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5819">
                <a:tc>
                  <a:txBody>
                    <a:bodyPr/>
                    <a:lstStyle/>
                    <a:p>
                      <a:endParaRPr lang="en-US" sz="1800" dirty="0">
                        <a:solidFill>
                          <a:srgbClr val="1F3A4E"/>
                        </a:solidFill>
                      </a:endParaRPr>
                    </a:p>
                  </a:txBody>
                  <a:tcPr>
                    <a:blipFill rotWithShape="1">
                      <a:blip r:embed="rId4"/>
                      <a:stretch>
                        <a:fillRect/>
                      </a:stretch>
                    </a:blipFill>
                  </a:tcPr>
                </a:tc>
                <a:tc>
                  <a:txBody>
                    <a:bodyPr/>
                    <a:lstStyle/>
                    <a:p>
                      <a:pPr marL="0" lvl="1" indent="0" algn="l" defTabSz="114300"/>
                      <a:r>
                        <a:rPr lang="en-US" sz="20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208687">
                <a:tc gridSpan="2">
                  <a:txBody>
                    <a:bodyPr/>
                    <a:lstStyle/>
                    <a:p>
                      <a:r>
                        <a:rPr lang="en-US" sz="20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868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8" name="Table 7">
            <a:extLst>
              <a:ext uri="{FF2B5EF4-FFF2-40B4-BE49-F238E27FC236}">
                <a16:creationId xmlns:a16="http://schemas.microsoft.com/office/drawing/2014/main" id="{0E2191F8-8088-4A44-B261-F317095DFE39}"/>
              </a:ext>
            </a:extLst>
          </p:cNvPr>
          <p:cNvGraphicFramePr>
            <a:graphicFrameLocks noGrp="1"/>
          </p:cNvGraphicFramePr>
          <p:nvPr userDrawn="1">
            <p:extLst>
              <p:ext uri="{D42A27DB-BD31-4B8C-83A1-F6EECF244321}">
                <p14:modId xmlns:p14="http://schemas.microsoft.com/office/powerpoint/2010/main" val="904780546"/>
              </p:ext>
            </p:extLst>
          </p:nvPr>
        </p:nvGraphicFramePr>
        <p:xfrm>
          <a:off x="21937684" y="-142032"/>
          <a:ext cx="8060660" cy="30764142"/>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val="20000"/>
                    </a:ext>
                  </a:extLst>
                </a:gridCol>
                <a:gridCol w="950236">
                  <a:extLst>
                    <a:ext uri="{9D8B030D-6E8A-4147-A177-3AD203B41FA5}">
                      <a16:colId xmlns:a16="http://schemas.microsoft.com/office/drawing/2014/main" val="764104496"/>
                    </a:ext>
                  </a:extLst>
                </a:gridCol>
                <a:gridCol w="3947443">
                  <a:extLst>
                    <a:ext uri="{9D8B030D-6E8A-4147-A177-3AD203B41FA5}">
                      <a16:colId xmlns:a16="http://schemas.microsoft.com/office/drawing/2014/main" val="4164475170"/>
                    </a:ext>
                  </a:extLst>
                </a:gridCol>
              </a:tblGrid>
              <a:tr h="120572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93258">
                <a:tc gridSpan="3">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800" dirty="0">
                        <a:solidFill>
                          <a:srgbClr val="FFC000"/>
                        </a:solidFill>
                      </a:endParaRP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308046">
                <a:tc gridSpan="3">
                  <a:txBody>
                    <a:bodyPr/>
                    <a:lstStyle/>
                    <a:p>
                      <a:r>
                        <a:rPr lang="en-US" sz="2000" b="1" dirty="0">
                          <a:solidFill>
                            <a:srgbClr val="FFC000"/>
                          </a:solidFill>
                          <a:latin typeface="Arial" panose="020B0604020202020204" pitchFamily="34" charset="0"/>
                          <a:cs typeface="Arial" panose="020B0604020202020204" pitchFamily="34" charset="0"/>
                        </a:rPr>
                        <a:t>How to change the column layout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dirty="0">
                          <a:solidFill>
                            <a:srgbClr val="D9D9D9"/>
                          </a:solidFill>
                          <a:latin typeface="Arial" panose="020B0604020202020204" pitchFamily="34" charset="0"/>
                          <a:cs typeface="Arial" panose="020B0604020202020204" pitchFamily="34" charset="0"/>
                        </a:rPr>
                        <a:t>You can see a tutorial here: </a:t>
                      </a:r>
                      <a:r>
                        <a:rPr lang="en-US" sz="1800" u="sng" dirty="0">
                          <a:solidFill>
                            <a:srgbClr val="FFC000"/>
                          </a:solidFill>
                          <a:latin typeface="Arial" panose="020B0604020202020204" pitchFamily="34" charset="0"/>
                          <a:cs typeface="Arial" panose="020B0604020202020204" pitchFamily="34" charset="0"/>
                        </a:rPr>
                        <a:t>https://</a:t>
                      </a:r>
                      <a:r>
                        <a:rPr lang="en-US" sz="1800" u="sng" dirty="0" err="1">
                          <a:solidFill>
                            <a:srgbClr val="FFC000"/>
                          </a:solidFill>
                          <a:latin typeface="Arial" panose="020B0604020202020204" pitchFamily="34" charset="0"/>
                          <a:cs typeface="Arial" panose="020B0604020202020204" pitchFamily="34" charset="0"/>
                        </a:rPr>
                        <a:t>www.posterpresentations.com</a:t>
                      </a:r>
                      <a:r>
                        <a:rPr lang="en-US" sz="1800" u="sng" dirty="0">
                          <a:solidFill>
                            <a:srgbClr val="FFC000"/>
                          </a:solidFill>
                          <a:latin typeface="Arial" panose="020B0604020202020204" pitchFamily="34" charset="0"/>
                          <a:cs typeface="Arial" panose="020B0604020202020204" pitchFamily="34" charset="0"/>
                        </a:rPr>
                        <a:t>/how-to-change-the-column-</a:t>
                      </a:r>
                      <a:r>
                        <a:rPr lang="en-US" sz="18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69768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panose="020B0604020202020204" pitchFamily="34" charset="0"/>
                          <a:cs typeface="Arial" panose="020B0604020202020204" pitchFamily="34" charset="0"/>
                        </a:rPr>
                        <a:t>The Quick Start</a:t>
                      </a:r>
                      <a:r>
                        <a:rPr lang="en-US" sz="1800" baseline="0" noProof="0" dirty="0">
                          <a:solidFill>
                            <a:srgbClr val="D9D9D9"/>
                          </a:solidFill>
                          <a:latin typeface="Arial" panose="020B0604020202020204" pitchFamily="34" charset="0"/>
                          <a:cs typeface="Arial" panose="020B0604020202020204" pitchFamily="34" charset="0"/>
                        </a:rPr>
                        <a:t> Guides</a:t>
                      </a:r>
                      <a:r>
                        <a:rPr lang="en-US" sz="1800" noProof="0" dirty="0">
                          <a:solidFill>
                            <a:srgbClr val="D9D9D9"/>
                          </a:solidFill>
                          <a:latin typeface="Arial" panose="020B0604020202020204" pitchFamily="34" charset="0"/>
                          <a:cs typeface="Arial" panose="020B0604020202020204" pitchFamily="34" charset="0"/>
                        </a:rPr>
                        <a:t> </a:t>
                      </a:r>
                      <a:r>
                        <a:rPr lang="en-US" sz="1800" u="sng" noProof="0" dirty="0">
                          <a:solidFill>
                            <a:srgbClr val="D9D9D9"/>
                          </a:solidFill>
                          <a:latin typeface="Arial" panose="020B0604020202020204" pitchFamily="34" charset="0"/>
                          <a:cs typeface="Arial" panose="020B0604020202020204" pitchFamily="34" charset="0"/>
                        </a:rPr>
                        <a:t>are outside the template’s printable area</a:t>
                      </a:r>
                      <a:r>
                        <a:rPr lang="en-US" sz="1800" noProof="0" dirty="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To hide the guides click on the </a:t>
                      </a:r>
                      <a:r>
                        <a:rPr lang="en-US" sz="1800" b="1" baseline="0" noProof="0" dirty="0">
                          <a:solidFill>
                            <a:srgbClr val="D9D9D9"/>
                          </a:solidFill>
                          <a:latin typeface="Arial" panose="020B0604020202020204" pitchFamily="34" charset="0"/>
                          <a:cs typeface="Arial" panose="020B0604020202020204" pitchFamily="34" charset="0"/>
                        </a:rPr>
                        <a:t>Home</a:t>
                      </a:r>
                      <a:r>
                        <a:rPr lang="en-US" sz="1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dirty="0">
                          <a:solidFill>
                            <a:srgbClr val="D9D9D9"/>
                          </a:solidFill>
                          <a:latin typeface="Arial" panose="020B0604020202020204" pitchFamily="34" charset="0"/>
                          <a:cs typeface="Arial" panose="020B0604020202020204" pitchFamily="34" charset="0"/>
                        </a:rPr>
                        <a:t>Without Guides </a:t>
                      </a:r>
                      <a:r>
                        <a:rPr lang="en-US" sz="1800" b="0"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508563">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679433">
                <a:tc>
                  <a:txBody>
                    <a:bodyPr/>
                    <a:lstStyle/>
                    <a:p>
                      <a:pPr rtl="0"/>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pPr rtl="0"/>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1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369361">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59070">
                <a:tc gridSpan="3">
                  <a:txBody>
                    <a:bodyPr/>
                    <a:lstStyle/>
                    <a:p>
                      <a:endParaRPr lang="en-US" sz="1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824517">
                <a:tc gridSpan="2">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9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AD1861-FE54-8B23-82E2-B588C5A133DC}"/>
              </a:ext>
            </a:extLst>
          </p:cNvPr>
          <p:cNvSpPr>
            <a:spLocks noGrp="1"/>
          </p:cNvSpPr>
          <p:nvPr>
            <p:ph type="body" sz="quarter" idx="10"/>
          </p:nvPr>
        </p:nvSpPr>
        <p:spPr>
          <a:xfrm>
            <a:off x="449464" y="4668219"/>
            <a:ext cx="10101856" cy="7706263"/>
          </a:xfrm>
          <a:solidFill>
            <a:schemeClr val="bg1"/>
          </a:solidFill>
        </p:spPr>
        <p:txBody>
          <a:bodyPr/>
          <a:lstStyle/>
          <a:p>
            <a:pPr algn="just" rtl="0">
              <a:spcBef>
                <a:spcPts val="0"/>
              </a:spcBef>
              <a:spcAft>
                <a:spcPts val="0"/>
              </a:spcAft>
            </a:pPr>
            <a:r>
              <a:rPr lang="en-US" sz="2400" b="0" i="0" u="none" strike="noStrike" dirty="0">
                <a:solidFill>
                  <a:srgbClr val="000000"/>
                </a:solidFill>
                <a:effectLst/>
                <a:latin typeface="Times New Roman" panose="02020603050405020304" pitchFamily="18" charset="0"/>
              </a:rPr>
              <a:t>Email is a global service used by over a billion people. </a:t>
            </a:r>
            <a:r>
              <a:rPr lang="en-US" sz="2400" b="0" i="0" u="none" strike="noStrike" dirty="0">
                <a:solidFill>
                  <a:srgbClr val="2F3137"/>
                </a:solidFill>
                <a:effectLst/>
                <a:latin typeface="Times New Roman" panose="02020603050405020304" pitchFamily="18" charset="0"/>
              </a:rPr>
              <a:t>Flexibility, reliability, and convenience make email a popular communication service</a:t>
            </a:r>
            <a:r>
              <a:rPr lang="en-US" sz="2400" b="0" i="0" u="none" strike="noStrike" dirty="0">
                <a:solidFill>
                  <a:srgbClr val="000000"/>
                </a:solidFill>
                <a:effectLst/>
                <a:latin typeface="Times New Roman" panose="02020603050405020304" pitchFamily="18" charset="0"/>
              </a:rPr>
              <a:t>. Despite its advantages, email can also serve as a vector for cyberattacks, phishing being only one of them. Phishing is an attack that attempts to steal money, or identity of people, by getting them to reveal personal information such as credit card numbers, bank information, or passwords on websites that pretend to be legitimate. As a security precaution against phishing an anti-phishing technique based on Completely Automated Public Turing Test to Tell Computers and Humans are Apart(CAPTCHA) employing multiple secret sharing has been developed. </a:t>
            </a:r>
            <a:r>
              <a:rPr lang="en-US" sz="2400" b="0" i="0" u="none" strike="noStrike" dirty="0">
                <a:solidFill>
                  <a:srgbClr val="1D2127"/>
                </a:solidFill>
                <a:effectLst/>
                <a:latin typeface="Times New Roman" panose="02020603050405020304" pitchFamily="18" charset="0"/>
              </a:rPr>
              <a:t>The suggested method provides multiple levels of security. The first layer determines whether or not the consumer is a certified customer. The website only allows signed-in users who have been authenticated. The second layer shields the client's system from potential keylogger and screen loggers. The third layer verifies if the client's information is related to the picture captcha. Human users alone can solve the image captcha. No machine-based client can therefore decipher the secret word or any other personal information of the client using captcha strategy.  The picture captcha in the fourth layer is made by stacking the shares of the end user and the server and it cannot display the original image captcha for that specific user (who is attempting to log in to the site) if the website is phishing</a:t>
            </a:r>
            <a:endParaRPr lang="en-US" sz="2400" b="0" dirty="0">
              <a:effectLst/>
            </a:endParaRPr>
          </a:p>
        </p:txBody>
      </p:sp>
      <p:sp>
        <p:nvSpPr>
          <p:cNvPr id="3" name="Text Placeholder 2">
            <a:extLst>
              <a:ext uri="{FF2B5EF4-FFF2-40B4-BE49-F238E27FC236}">
                <a16:creationId xmlns:a16="http://schemas.microsoft.com/office/drawing/2014/main" id="{ED737ED7-5C3E-65CD-9779-0E6E0D8F96B5}"/>
              </a:ext>
            </a:extLst>
          </p:cNvPr>
          <p:cNvSpPr>
            <a:spLocks noGrp="1"/>
          </p:cNvSpPr>
          <p:nvPr>
            <p:ph type="body" sz="quarter" idx="11"/>
          </p:nvPr>
        </p:nvSpPr>
        <p:spPr>
          <a:xfrm>
            <a:off x="440615" y="4034978"/>
            <a:ext cx="10006700" cy="558738"/>
          </a:xfrm>
          <a:solidFill>
            <a:srgbClr val="CC66FF"/>
          </a:solidFill>
          <a:ln>
            <a:solidFill>
              <a:schemeClr val="tx1"/>
            </a:solidFill>
          </a:ln>
        </p:spPr>
        <p:txBody>
          <a:bodyPr/>
          <a:lstStyle/>
          <a:p>
            <a:r>
              <a:rPr lang="en-US" dirty="0">
                <a:solidFill>
                  <a:schemeClr val="bg1"/>
                </a:solidFill>
              </a:rPr>
              <a:t>ABSTRACT</a:t>
            </a:r>
          </a:p>
        </p:txBody>
      </p:sp>
      <p:sp>
        <p:nvSpPr>
          <p:cNvPr id="4" name="Text Placeholder 3">
            <a:extLst>
              <a:ext uri="{FF2B5EF4-FFF2-40B4-BE49-F238E27FC236}">
                <a16:creationId xmlns:a16="http://schemas.microsoft.com/office/drawing/2014/main" id="{98EE1403-206B-4EBD-652D-B480CAA83576}"/>
              </a:ext>
            </a:extLst>
          </p:cNvPr>
          <p:cNvSpPr>
            <a:spLocks noGrp="1"/>
          </p:cNvSpPr>
          <p:nvPr>
            <p:ph type="body" sz="quarter" idx="20"/>
          </p:nvPr>
        </p:nvSpPr>
        <p:spPr>
          <a:xfrm>
            <a:off x="449464" y="12374482"/>
            <a:ext cx="10006700" cy="566030"/>
          </a:xfrm>
          <a:solidFill>
            <a:srgbClr val="9900FF"/>
          </a:solidFill>
          <a:ln w="19050">
            <a:solidFill>
              <a:schemeClr val="tx1"/>
            </a:solidFill>
          </a:ln>
        </p:spPr>
        <p:txBody>
          <a:bodyPr/>
          <a:lstStyle/>
          <a:p>
            <a:r>
              <a:rPr lang="en-US" dirty="0">
                <a:solidFill>
                  <a:schemeClr val="bg1"/>
                </a:solidFill>
              </a:rPr>
              <a:t>OBJECTIVES</a:t>
            </a:r>
          </a:p>
        </p:txBody>
      </p:sp>
      <p:sp>
        <p:nvSpPr>
          <p:cNvPr id="5" name="Text Placeholder 4">
            <a:extLst>
              <a:ext uri="{FF2B5EF4-FFF2-40B4-BE49-F238E27FC236}">
                <a16:creationId xmlns:a16="http://schemas.microsoft.com/office/drawing/2014/main" id="{A924DAD9-D511-4CFD-947B-55D1F4EB4B02}"/>
              </a:ext>
            </a:extLst>
          </p:cNvPr>
          <p:cNvSpPr>
            <a:spLocks noGrp="1"/>
          </p:cNvSpPr>
          <p:nvPr>
            <p:ph type="body" sz="quarter" idx="25"/>
          </p:nvPr>
        </p:nvSpPr>
        <p:spPr>
          <a:xfrm>
            <a:off x="11181513" y="14485546"/>
            <a:ext cx="10085926" cy="566030"/>
          </a:xfrm>
          <a:solidFill>
            <a:srgbClr val="9900FF"/>
          </a:solidFill>
          <a:ln>
            <a:solidFill>
              <a:schemeClr val="accent1"/>
            </a:solidFill>
          </a:ln>
        </p:spPr>
        <p:txBody>
          <a:bodyPr/>
          <a:lstStyle/>
          <a:p>
            <a:r>
              <a:rPr lang="en-US" dirty="0">
                <a:solidFill>
                  <a:schemeClr val="bg1"/>
                </a:solidFill>
              </a:rPr>
              <a:t>CONCLUSIONS</a:t>
            </a:r>
          </a:p>
        </p:txBody>
      </p:sp>
      <p:sp>
        <p:nvSpPr>
          <p:cNvPr id="6" name="Text Placeholder 5">
            <a:extLst>
              <a:ext uri="{FF2B5EF4-FFF2-40B4-BE49-F238E27FC236}">
                <a16:creationId xmlns:a16="http://schemas.microsoft.com/office/drawing/2014/main" id="{F46C8060-945B-F258-A1D7-C75187C80B18}"/>
              </a:ext>
            </a:extLst>
          </p:cNvPr>
          <p:cNvSpPr>
            <a:spLocks noGrp="1"/>
          </p:cNvSpPr>
          <p:nvPr>
            <p:ph type="body" sz="quarter" idx="26"/>
          </p:nvPr>
        </p:nvSpPr>
        <p:spPr>
          <a:xfrm>
            <a:off x="11302462" y="15693105"/>
            <a:ext cx="10085926" cy="3643612"/>
          </a:xfrm>
        </p:spPr>
        <p:txBody>
          <a:bodyPr/>
          <a:lstStyle/>
          <a:p>
            <a:pPr rtl="0" fontAlgn="base">
              <a:spcBef>
                <a:spcPts val="0"/>
              </a:spcBef>
              <a:spcAft>
                <a:spcPts val="0"/>
              </a:spcAft>
            </a:pPr>
            <a:r>
              <a:rPr lang="en-US" sz="2400" b="0" i="0" u="none" strike="noStrike" dirty="0">
                <a:solidFill>
                  <a:srgbClr val="000000"/>
                </a:solidFill>
                <a:effectLst/>
                <a:latin typeface="Times New Roman" panose="02020603050405020304" pitchFamily="18" charset="0"/>
              </a:rPr>
              <a:t>The proposed approach gives multiple layers of safety:</a:t>
            </a:r>
          </a:p>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rPr>
              <a:t>The first layer determines if or not the customer is a registered customer.</a:t>
            </a:r>
          </a:p>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rPr>
              <a:t>A second layer shields the client's system from potential keylogger and screen logger's assaults.</a:t>
            </a:r>
          </a:p>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rPr>
              <a:t>The third layer verifies whether the client is associated to the image captcha.</a:t>
            </a:r>
          </a:p>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rPr>
              <a:t>The fourth layer confirms the website's originality.</a:t>
            </a:r>
          </a:p>
          <a:p>
            <a:pPr rtl="0" fontAlgn="base">
              <a:spcBef>
                <a:spcPts val="0"/>
              </a:spcBef>
              <a:spcAft>
                <a:spcPts val="0"/>
              </a:spcAft>
              <a:buFont typeface="Arial" panose="020B0604020202020204" pitchFamily="34" charset="0"/>
              <a:buChar char="•"/>
            </a:pPr>
            <a:r>
              <a:rPr lang="en-US" sz="2400" dirty="0">
                <a:solidFill>
                  <a:srgbClr val="000000"/>
                </a:solidFill>
              </a:rPr>
              <a:t>The captcha once generated for one user is not used for other users</a:t>
            </a:r>
          </a:p>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rPr>
              <a:t>The facial recognition makes the model more secure</a:t>
            </a:r>
          </a:p>
          <a:p>
            <a:endParaRPr lang="en-US" dirty="0"/>
          </a:p>
        </p:txBody>
      </p:sp>
      <p:sp>
        <p:nvSpPr>
          <p:cNvPr id="7" name="Text Placeholder 6">
            <a:extLst>
              <a:ext uri="{FF2B5EF4-FFF2-40B4-BE49-F238E27FC236}">
                <a16:creationId xmlns:a16="http://schemas.microsoft.com/office/drawing/2014/main" id="{59BA05AC-F06C-055E-63E9-D452DC6508D0}"/>
              </a:ext>
            </a:extLst>
          </p:cNvPr>
          <p:cNvSpPr>
            <a:spLocks noGrp="1"/>
          </p:cNvSpPr>
          <p:nvPr>
            <p:ph type="body" sz="quarter" idx="27"/>
          </p:nvPr>
        </p:nvSpPr>
        <p:spPr>
          <a:xfrm>
            <a:off x="11095285" y="19393818"/>
            <a:ext cx="10082060" cy="566030"/>
          </a:xfrm>
          <a:solidFill>
            <a:srgbClr val="9900FF"/>
          </a:solidFill>
          <a:ln>
            <a:solidFill>
              <a:schemeClr val="accent1"/>
            </a:solidFill>
          </a:ln>
        </p:spPr>
        <p:txBody>
          <a:bodyPr/>
          <a:lstStyle/>
          <a:p>
            <a:r>
              <a:rPr lang="en-US" dirty="0">
                <a:solidFill>
                  <a:schemeClr val="bg1"/>
                </a:solidFill>
              </a:rPr>
              <a:t>REFERENCES</a:t>
            </a:r>
          </a:p>
        </p:txBody>
      </p:sp>
      <p:sp>
        <p:nvSpPr>
          <p:cNvPr id="8" name="Text Placeholder 7">
            <a:extLst>
              <a:ext uri="{FF2B5EF4-FFF2-40B4-BE49-F238E27FC236}">
                <a16:creationId xmlns:a16="http://schemas.microsoft.com/office/drawing/2014/main" id="{B9DA1878-F31B-6FE5-5BBD-F9F2CA551B99}"/>
              </a:ext>
            </a:extLst>
          </p:cNvPr>
          <p:cNvSpPr>
            <a:spLocks noGrp="1"/>
          </p:cNvSpPr>
          <p:nvPr>
            <p:ph type="body" sz="quarter" idx="28"/>
          </p:nvPr>
        </p:nvSpPr>
        <p:spPr>
          <a:xfrm>
            <a:off x="11148677" y="20504165"/>
            <a:ext cx="10085926" cy="5120940"/>
          </a:xfrm>
        </p:spPr>
        <p:txBody>
          <a:bodyPr/>
          <a:lstStyle/>
          <a:p>
            <a:pPr rtl="0" fontAlgn="base">
              <a:spcBef>
                <a:spcPts val="0"/>
              </a:spcBef>
              <a:spcAft>
                <a:spcPts val="0"/>
              </a:spcAft>
              <a:buFont typeface="+mj-lt"/>
              <a:buAutoNum type="arabicPeriod"/>
            </a:pPr>
            <a:r>
              <a:rPr lang="en-IN" sz="2400" b="0" i="0" u="none" strike="noStrike" dirty="0">
                <a:solidFill>
                  <a:srgbClr val="1D2127"/>
                </a:solidFill>
                <a:effectLst/>
                <a:latin typeface="Times New Roman" panose="02020603050405020304" pitchFamily="18" charset="0"/>
              </a:rPr>
              <a:t>Akanksha Arora, Hitendra Garg, Shivendra </a:t>
            </a:r>
            <a:r>
              <a:rPr lang="en-IN" sz="2400" b="0" i="0" u="none" strike="noStrike" dirty="0" err="1">
                <a:solidFill>
                  <a:srgbClr val="1D2127"/>
                </a:solidFill>
                <a:effectLst/>
                <a:latin typeface="Times New Roman" panose="02020603050405020304" pitchFamily="18" charset="0"/>
              </a:rPr>
              <a:t>Shivani,Anti</a:t>
            </a:r>
            <a:r>
              <a:rPr lang="en-IN" sz="2400" b="0" i="0" u="none" strike="noStrike" dirty="0">
                <a:solidFill>
                  <a:srgbClr val="1D2127"/>
                </a:solidFill>
                <a:effectLst/>
                <a:latin typeface="Times New Roman" panose="02020603050405020304" pitchFamily="18" charset="0"/>
              </a:rPr>
              <a:t>-phishing technique based on dynamic image captcha using multi secret sharing </a:t>
            </a:r>
            <a:r>
              <a:rPr lang="en-IN" sz="2400" b="0" i="0" u="none" strike="noStrike" dirty="0" err="1">
                <a:solidFill>
                  <a:srgbClr val="1D2127"/>
                </a:solidFill>
                <a:effectLst/>
                <a:latin typeface="Times New Roman" panose="02020603050405020304" pitchFamily="18" charset="0"/>
              </a:rPr>
              <a:t>scheme,Journal</a:t>
            </a:r>
            <a:r>
              <a:rPr lang="en-IN" sz="2400" b="0" i="0" u="none" strike="noStrike" dirty="0">
                <a:solidFill>
                  <a:srgbClr val="1D2127"/>
                </a:solidFill>
                <a:effectLst/>
                <a:latin typeface="Times New Roman" panose="02020603050405020304" pitchFamily="18" charset="0"/>
              </a:rPr>
              <a:t> of Visual Communication and Image </a:t>
            </a:r>
            <a:r>
              <a:rPr lang="en-IN" sz="2400" b="0" i="0" u="none" strike="noStrike" dirty="0" err="1">
                <a:solidFill>
                  <a:srgbClr val="1D2127"/>
                </a:solidFill>
                <a:effectLst/>
                <a:latin typeface="Times New Roman" panose="02020603050405020304" pitchFamily="18" charset="0"/>
              </a:rPr>
              <a:t>Representation,Volume</a:t>
            </a:r>
            <a:r>
              <a:rPr lang="en-IN" sz="2400" b="0" i="0" u="none" strike="noStrike" dirty="0">
                <a:solidFill>
                  <a:srgbClr val="1D2127"/>
                </a:solidFill>
                <a:effectLst/>
                <a:latin typeface="Times New Roman" panose="02020603050405020304" pitchFamily="18" charset="0"/>
              </a:rPr>
              <a:t> 88,2022.</a:t>
            </a:r>
          </a:p>
          <a:p>
            <a:pPr rtl="0" fontAlgn="base">
              <a:spcBef>
                <a:spcPts val="0"/>
              </a:spcBef>
              <a:spcAft>
                <a:spcPts val="0"/>
              </a:spcAft>
              <a:buFont typeface="+mj-lt"/>
              <a:buAutoNum type="arabicPeriod"/>
            </a:pPr>
            <a:r>
              <a:rPr lang="en-IN" sz="2400" b="0" i="0" u="none" strike="noStrike" dirty="0">
                <a:solidFill>
                  <a:srgbClr val="1D2127"/>
                </a:solidFill>
                <a:effectLst/>
                <a:latin typeface="Times New Roman" panose="02020603050405020304" pitchFamily="18" charset="0"/>
              </a:rPr>
              <a:t>Peng Li, </a:t>
            </a:r>
            <a:r>
              <a:rPr lang="en-IN" sz="2400" b="0" i="0" u="none" strike="noStrike" dirty="0" err="1">
                <a:solidFill>
                  <a:srgbClr val="1D2127"/>
                </a:solidFill>
                <a:effectLst/>
                <a:latin typeface="Times New Roman" panose="02020603050405020304" pitchFamily="18" charset="0"/>
              </a:rPr>
              <a:t>Jianfeng</a:t>
            </a:r>
            <a:r>
              <a:rPr lang="en-IN" sz="2400" b="0" i="0" u="none" strike="noStrike" dirty="0">
                <a:solidFill>
                  <a:srgbClr val="1D2127"/>
                </a:solidFill>
                <a:effectLst/>
                <a:latin typeface="Times New Roman" panose="02020603050405020304" pitchFamily="18" charset="0"/>
              </a:rPr>
              <a:t> Ma, Quan Ma,(t, k, n) XOR-based visual cryptography scheme with essential </a:t>
            </a:r>
            <a:r>
              <a:rPr lang="en-IN" sz="2400" b="0" i="0" u="none" strike="noStrike" dirty="0" err="1">
                <a:solidFill>
                  <a:srgbClr val="1D2127"/>
                </a:solidFill>
                <a:effectLst/>
                <a:latin typeface="Times New Roman" panose="02020603050405020304" pitchFamily="18" charset="0"/>
              </a:rPr>
              <a:t>shadows,Journal</a:t>
            </a:r>
            <a:r>
              <a:rPr lang="en-IN" sz="2400" b="0" i="0" u="none" strike="noStrike" dirty="0">
                <a:solidFill>
                  <a:srgbClr val="1D2127"/>
                </a:solidFill>
                <a:effectLst/>
                <a:latin typeface="Times New Roman" panose="02020603050405020304" pitchFamily="18" charset="0"/>
              </a:rPr>
              <a:t> of Visual Communication and Image </a:t>
            </a:r>
            <a:r>
              <a:rPr lang="en-IN" sz="2400" b="0" i="0" u="none" strike="noStrike" dirty="0" err="1">
                <a:solidFill>
                  <a:srgbClr val="1D2127"/>
                </a:solidFill>
                <a:effectLst/>
                <a:latin typeface="Times New Roman" panose="02020603050405020304" pitchFamily="18" charset="0"/>
              </a:rPr>
              <a:t>Representation,Volume</a:t>
            </a:r>
            <a:r>
              <a:rPr lang="en-IN" sz="2400" b="0" i="0" u="none" strike="noStrike" dirty="0">
                <a:solidFill>
                  <a:srgbClr val="1D2127"/>
                </a:solidFill>
                <a:effectLst/>
                <a:latin typeface="Times New Roman" panose="02020603050405020304" pitchFamily="18" charset="0"/>
              </a:rPr>
              <a:t> 72,2020.</a:t>
            </a:r>
          </a:p>
          <a:p>
            <a:pPr rtl="0" fontAlgn="base">
              <a:spcBef>
                <a:spcPts val="0"/>
              </a:spcBef>
              <a:spcAft>
                <a:spcPts val="0"/>
              </a:spcAft>
              <a:buFont typeface="+mj-lt"/>
              <a:buAutoNum type="arabicPeriod"/>
            </a:pPr>
            <a:r>
              <a:rPr lang="en-IN" sz="2400" b="0" i="0" u="none" strike="noStrike" dirty="0">
                <a:solidFill>
                  <a:srgbClr val="1D2127"/>
                </a:solidFill>
                <a:effectLst/>
                <a:latin typeface="Times New Roman" panose="02020603050405020304" pitchFamily="18" charset="0"/>
              </a:rPr>
              <a:t>R.G. Sharma, P. </a:t>
            </a:r>
            <a:r>
              <a:rPr lang="en-IN" sz="2400" b="0" i="0" u="none" strike="noStrike" dirty="0" err="1">
                <a:solidFill>
                  <a:srgbClr val="1D2127"/>
                </a:solidFill>
                <a:effectLst/>
                <a:latin typeface="Times New Roman" panose="02020603050405020304" pitchFamily="18" charset="0"/>
              </a:rPr>
              <a:t>Dimri</a:t>
            </a:r>
            <a:r>
              <a:rPr lang="en-IN" sz="2400" b="0" i="0" u="none" strike="noStrike" dirty="0">
                <a:solidFill>
                  <a:srgbClr val="1D2127"/>
                </a:solidFill>
                <a:effectLst/>
                <a:latin typeface="Times New Roman" panose="02020603050405020304" pitchFamily="18" charset="0"/>
              </a:rPr>
              <a:t>, H. Garg, Visual cryptographic techniques for secret image sharing: a review, Inf. </a:t>
            </a:r>
            <a:r>
              <a:rPr lang="en-IN" sz="2400" b="0" i="0" u="none" strike="noStrike" dirty="0" err="1">
                <a:solidFill>
                  <a:srgbClr val="1D2127"/>
                </a:solidFill>
                <a:effectLst/>
                <a:latin typeface="Times New Roman" panose="02020603050405020304" pitchFamily="18" charset="0"/>
              </a:rPr>
              <a:t>Secur</a:t>
            </a:r>
            <a:r>
              <a:rPr lang="en-IN" sz="2400" b="0" i="0" u="none" strike="noStrike" dirty="0">
                <a:solidFill>
                  <a:srgbClr val="1D2127"/>
                </a:solidFill>
                <a:effectLst/>
                <a:latin typeface="Times New Roman" panose="02020603050405020304" pitchFamily="18" charset="0"/>
              </a:rPr>
              <a:t>. J.: Glob. </a:t>
            </a:r>
            <a:r>
              <a:rPr lang="en-IN" sz="2400" b="0" i="0" u="none" strike="noStrike" dirty="0" err="1">
                <a:solidFill>
                  <a:srgbClr val="1D2127"/>
                </a:solidFill>
                <a:effectLst/>
                <a:latin typeface="Times New Roman" panose="02020603050405020304" pitchFamily="18" charset="0"/>
              </a:rPr>
              <a:t>Perspect</a:t>
            </a:r>
            <a:r>
              <a:rPr lang="en-IN" sz="2400" b="0" i="0" u="none" strike="noStrike" dirty="0">
                <a:solidFill>
                  <a:srgbClr val="1D2127"/>
                </a:solidFill>
                <a:effectLst/>
                <a:latin typeface="Times New Roman" panose="02020603050405020304" pitchFamily="18" charset="0"/>
              </a:rPr>
              <a:t>. 27 (2018) 241–259.</a:t>
            </a:r>
          </a:p>
          <a:p>
            <a:pPr rtl="0" fontAlgn="base">
              <a:spcBef>
                <a:spcPts val="0"/>
              </a:spcBef>
              <a:spcAft>
                <a:spcPts val="0"/>
              </a:spcAft>
              <a:buFont typeface="+mj-lt"/>
              <a:buAutoNum type="arabicPeriod"/>
            </a:pPr>
            <a:r>
              <a:rPr lang="en-IN" sz="2400" b="0" i="0" u="none" strike="noStrike" dirty="0" err="1">
                <a:solidFill>
                  <a:srgbClr val="000000"/>
                </a:solidFill>
                <a:effectLst/>
                <a:latin typeface="Times New Roman" panose="02020603050405020304" pitchFamily="18" charset="0"/>
              </a:rPr>
              <a:t>Zhengxin</a:t>
            </a:r>
            <a:r>
              <a:rPr lang="en-IN" sz="2400" b="0" i="0" u="none" strike="noStrike" dirty="0">
                <a:solidFill>
                  <a:srgbClr val="000000"/>
                </a:solidFill>
                <a:effectLst/>
                <a:latin typeface="Times New Roman" panose="02020603050405020304" pitchFamily="18" charset="0"/>
              </a:rPr>
              <a:t> Fu, </a:t>
            </a:r>
            <a:r>
              <a:rPr lang="en-IN" sz="2400" b="0" i="0" u="none" strike="noStrike" dirty="0" err="1">
                <a:solidFill>
                  <a:srgbClr val="000000"/>
                </a:solidFill>
                <a:effectLst/>
                <a:latin typeface="Times New Roman" panose="02020603050405020304" pitchFamily="18" charset="0"/>
              </a:rPr>
              <a:t>Liguo</a:t>
            </a:r>
            <a:r>
              <a:rPr lang="en-IN" sz="2400" b="0" i="0" u="none" strike="noStrike" dirty="0">
                <a:solidFill>
                  <a:srgbClr val="000000"/>
                </a:solidFill>
                <a:effectLst/>
                <a:latin typeface="Times New Roman" panose="02020603050405020304" pitchFamily="18" charset="0"/>
              </a:rPr>
              <a:t> Fang, </a:t>
            </a:r>
            <a:r>
              <a:rPr lang="en-IN" sz="2400" b="0" i="0" u="none" strike="noStrike" dirty="0" err="1">
                <a:solidFill>
                  <a:srgbClr val="000000"/>
                </a:solidFill>
                <a:effectLst/>
                <a:latin typeface="Times New Roman" panose="02020603050405020304" pitchFamily="18" charset="0"/>
              </a:rPr>
              <a:t>Hangying</a:t>
            </a:r>
            <a:r>
              <a:rPr lang="en-IN" sz="2400" b="0" i="0" u="none" strike="noStrike" dirty="0">
                <a:solidFill>
                  <a:srgbClr val="000000"/>
                </a:solidFill>
                <a:effectLst/>
                <a:latin typeface="Times New Roman" panose="02020603050405020304" pitchFamily="18" charset="0"/>
              </a:rPr>
              <a:t> Huang, Bin </a:t>
            </a:r>
            <a:r>
              <a:rPr lang="en-IN" sz="2400" b="0" i="0" u="none" strike="noStrike" dirty="0" err="1">
                <a:solidFill>
                  <a:srgbClr val="000000"/>
                </a:solidFill>
                <a:effectLst/>
                <a:latin typeface="Times New Roman" panose="02020603050405020304" pitchFamily="18" charset="0"/>
              </a:rPr>
              <a:t>Yu,Distributed</a:t>
            </a:r>
            <a:r>
              <a:rPr lang="en-IN" sz="2400" b="0" i="0" u="none" strike="noStrike" dirty="0">
                <a:solidFill>
                  <a:srgbClr val="000000"/>
                </a:solidFill>
                <a:effectLst/>
                <a:latin typeface="Times New Roman" panose="02020603050405020304" pitchFamily="18" charset="0"/>
              </a:rPr>
              <a:t> three-level QR codes based on visual cryptography </a:t>
            </a:r>
            <a:r>
              <a:rPr lang="en-IN" sz="2400" b="0" i="0" u="none" strike="noStrike" dirty="0" err="1">
                <a:solidFill>
                  <a:srgbClr val="000000"/>
                </a:solidFill>
                <a:effectLst/>
                <a:latin typeface="Times New Roman" panose="02020603050405020304" pitchFamily="18" charset="0"/>
              </a:rPr>
              <a:t>scheme,Journal</a:t>
            </a:r>
            <a:r>
              <a:rPr lang="en-IN" sz="2400" b="0" i="0" u="none" strike="noStrike" dirty="0">
                <a:solidFill>
                  <a:srgbClr val="000000"/>
                </a:solidFill>
                <a:effectLst/>
                <a:latin typeface="Times New Roman" panose="02020603050405020304" pitchFamily="18" charset="0"/>
              </a:rPr>
              <a:t> of Visual Communication and Image </a:t>
            </a:r>
            <a:r>
              <a:rPr lang="en-IN" sz="2400" b="0" i="0" u="none" strike="noStrike" dirty="0" err="1">
                <a:solidFill>
                  <a:srgbClr val="000000"/>
                </a:solidFill>
                <a:effectLst/>
                <a:latin typeface="Times New Roman" panose="02020603050405020304" pitchFamily="18" charset="0"/>
              </a:rPr>
              <a:t>Representation,Volume</a:t>
            </a:r>
            <a:r>
              <a:rPr lang="en-IN" sz="2400" b="0" i="0" u="none" strike="noStrike" dirty="0">
                <a:solidFill>
                  <a:srgbClr val="000000"/>
                </a:solidFill>
                <a:effectLst/>
                <a:latin typeface="Times New Roman" panose="02020603050405020304" pitchFamily="18" charset="0"/>
              </a:rPr>
              <a:t> 87,2022,103567,ISSN 1047-3203.</a:t>
            </a:r>
            <a:endParaRPr lang="en-IN" sz="2400" b="0" i="0" u="none" strike="noStrike" dirty="0">
              <a:solidFill>
                <a:srgbClr val="1D2127"/>
              </a:solidFill>
              <a:effectLst/>
              <a:latin typeface="Times New Roman" panose="02020603050405020304" pitchFamily="18" charset="0"/>
            </a:endParaRPr>
          </a:p>
          <a:p>
            <a:endParaRPr lang="en-US" dirty="0"/>
          </a:p>
        </p:txBody>
      </p:sp>
      <p:sp>
        <p:nvSpPr>
          <p:cNvPr id="11" name="Text Placeholder 10">
            <a:extLst>
              <a:ext uri="{FF2B5EF4-FFF2-40B4-BE49-F238E27FC236}">
                <a16:creationId xmlns:a16="http://schemas.microsoft.com/office/drawing/2014/main" id="{2290B2CD-6A06-55B8-CE30-938AE89FDB8C}"/>
              </a:ext>
            </a:extLst>
          </p:cNvPr>
          <p:cNvSpPr>
            <a:spLocks noGrp="1"/>
          </p:cNvSpPr>
          <p:nvPr>
            <p:ph type="body" sz="quarter" idx="96"/>
          </p:nvPr>
        </p:nvSpPr>
        <p:spPr>
          <a:xfrm>
            <a:off x="440616" y="13001209"/>
            <a:ext cx="10015548" cy="2166285"/>
          </a:xfrm>
          <a:solidFill>
            <a:schemeClr val="bg1"/>
          </a:solidFill>
        </p:spPr>
        <p:txBody>
          <a:bodyPr/>
          <a:lstStyle/>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rPr>
              <a:t>To ensure the authenticity of the user with less information entered through   </a:t>
            </a:r>
          </a:p>
          <a:p>
            <a:pPr rtl="0" fontAlgn="base">
              <a:spcBef>
                <a:spcPts val="0"/>
              </a:spcBef>
              <a:spcAft>
                <a:spcPts val="0"/>
              </a:spcAft>
            </a:pPr>
            <a:r>
              <a:rPr lang="en-US" sz="2400" b="0" i="0" u="none" strike="noStrike" dirty="0">
                <a:solidFill>
                  <a:srgbClr val="000000"/>
                </a:solidFill>
                <a:effectLst/>
                <a:latin typeface="Times New Roman" panose="02020603050405020304" pitchFamily="18" charset="0"/>
              </a:rPr>
              <a:t>  the console.</a:t>
            </a:r>
          </a:p>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rPr>
              <a:t>To ensure originality of the website to prevent phishing attacks.</a:t>
            </a:r>
          </a:p>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rPr>
              <a:t>Protection from keyloggers and screen loggers.</a:t>
            </a:r>
          </a:p>
          <a:p>
            <a:pPr rtl="0" fontAlgn="base">
              <a:spcBef>
                <a:spcPts val="0"/>
              </a:spcBef>
              <a:spcAft>
                <a:spcPts val="0"/>
              </a:spcAft>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rPr>
              <a:t>Improved security for financial transactions.</a:t>
            </a:r>
          </a:p>
        </p:txBody>
      </p:sp>
      <p:sp>
        <p:nvSpPr>
          <p:cNvPr id="12" name="Text Placeholder 11">
            <a:extLst>
              <a:ext uri="{FF2B5EF4-FFF2-40B4-BE49-F238E27FC236}">
                <a16:creationId xmlns:a16="http://schemas.microsoft.com/office/drawing/2014/main" id="{3CCC016A-03BF-0C38-F5A2-C819CB8A6A70}"/>
              </a:ext>
            </a:extLst>
          </p:cNvPr>
          <p:cNvSpPr>
            <a:spLocks noGrp="1"/>
          </p:cNvSpPr>
          <p:nvPr>
            <p:ph type="body" sz="quarter" idx="150"/>
          </p:nvPr>
        </p:nvSpPr>
        <p:spPr>
          <a:xfrm>
            <a:off x="440615" y="2788792"/>
            <a:ext cx="20525688" cy="899860"/>
          </a:xfrm>
        </p:spPr>
        <p:txBody>
          <a:bodyPr/>
          <a:lstStyle/>
          <a:p>
            <a:r>
              <a:rPr lang="en-US" sz="2400" b="1" dirty="0">
                <a:latin typeface="Times New Roman" panose="02020603050405020304" pitchFamily="18" charset="0"/>
                <a:cs typeface="Times New Roman" panose="02020603050405020304" pitchFamily="18" charset="0"/>
              </a:rPr>
              <a:t>PROJECT GUIDE: REENA MARY  GEORGE</a:t>
            </a:r>
          </a:p>
          <a:p>
            <a:r>
              <a:rPr lang="en-US" sz="2400" b="1" dirty="0">
                <a:latin typeface="Times New Roman" panose="02020603050405020304" pitchFamily="18" charset="0"/>
                <a:cs typeface="Times New Roman" panose="02020603050405020304" pitchFamily="18" charset="0"/>
              </a:rPr>
              <a:t>ANAGHA P SANTHOSH (TKM19CS015), EMIL JOJI (TKM19CS022), JISHNU M (TKM19CS030), PRANAV K (TKM19CS049) </a:t>
            </a:r>
          </a:p>
        </p:txBody>
      </p:sp>
      <p:sp>
        <p:nvSpPr>
          <p:cNvPr id="13" name="Text Placeholder 12">
            <a:extLst>
              <a:ext uri="{FF2B5EF4-FFF2-40B4-BE49-F238E27FC236}">
                <a16:creationId xmlns:a16="http://schemas.microsoft.com/office/drawing/2014/main" id="{6178E695-063A-6A9A-3361-019351782BEB}"/>
              </a:ext>
            </a:extLst>
          </p:cNvPr>
          <p:cNvSpPr>
            <a:spLocks noGrp="1"/>
          </p:cNvSpPr>
          <p:nvPr>
            <p:ph type="body" sz="quarter" idx="151"/>
          </p:nvPr>
        </p:nvSpPr>
        <p:spPr>
          <a:xfrm>
            <a:off x="528292" y="1725912"/>
            <a:ext cx="20525688" cy="978546"/>
          </a:xfrm>
          <a:solidFill>
            <a:srgbClr val="7030A0"/>
          </a:solidFill>
        </p:spPr>
        <p:txBody>
          <a:bodyPr/>
          <a:lstStyle/>
          <a:p>
            <a:r>
              <a:rPr lang="en-US" sz="6000" dirty="0">
                <a:solidFill>
                  <a:schemeClr val="bg1"/>
                </a:solidFill>
              </a:rPr>
              <a:t>ANTIPHISHING BASED ON VISUAL CRYPTOGRAPHY</a:t>
            </a:r>
          </a:p>
        </p:txBody>
      </p:sp>
      <p:sp>
        <p:nvSpPr>
          <p:cNvPr id="14" name="Text Placeholder 13">
            <a:extLst>
              <a:ext uri="{FF2B5EF4-FFF2-40B4-BE49-F238E27FC236}">
                <a16:creationId xmlns:a16="http://schemas.microsoft.com/office/drawing/2014/main" id="{F1E842F6-8F07-5F2C-4305-0A32AA9B1965}"/>
              </a:ext>
            </a:extLst>
          </p:cNvPr>
          <p:cNvSpPr>
            <a:spLocks noGrp="1"/>
          </p:cNvSpPr>
          <p:nvPr>
            <p:ph type="body" sz="quarter" idx="153"/>
          </p:nvPr>
        </p:nvSpPr>
        <p:spPr>
          <a:xfrm>
            <a:off x="229573" y="211762"/>
            <a:ext cx="20947772" cy="1302890"/>
          </a:xfrm>
          <a:solidFill>
            <a:schemeClr val="bg1"/>
          </a:solidFill>
          <a:ln>
            <a:solidFill>
              <a:schemeClr val="accent1"/>
            </a:solidFill>
          </a:ln>
        </p:spPr>
        <p:txBody>
          <a:bodyPr/>
          <a:lstStyle/>
          <a:p>
            <a:pPr algn="ctr" rtl="0">
              <a:spcBef>
                <a:spcPts val="0"/>
              </a:spcBef>
              <a:spcAft>
                <a:spcPts val="0"/>
              </a:spcAft>
            </a:pPr>
            <a:r>
              <a:rPr lang="en-US" sz="4000" b="1" i="0" u="none" strike="noStrike" dirty="0">
                <a:solidFill>
                  <a:srgbClr val="000000"/>
                </a:solidFill>
                <a:effectLst/>
                <a:latin typeface="Times New Roman" panose="02020603050405020304" pitchFamily="18" charset="0"/>
              </a:rPr>
              <a:t>DEPARTMENT OF COMPUTER  SCIENCE AND ENGINEERING</a:t>
            </a:r>
            <a:endParaRPr lang="en-US" sz="4000" b="0" dirty="0">
              <a:effectLst/>
            </a:endParaRPr>
          </a:p>
          <a:p>
            <a:r>
              <a:rPr lang="en-US" sz="3600" dirty="0">
                <a:effectLst/>
                <a:latin typeface="Times New Roman" panose="02020603050405020304" pitchFamily="18" charset="0"/>
                <a:cs typeface="Times New Roman" panose="02020603050405020304" pitchFamily="18" charset="0"/>
              </a:rPr>
              <a:t>TKM COLLEGE OF ENGINEERING</a:t>
            </a:r>
            <a:br>
              <a:rPr lang="en-US" b="0" dirty="0">
                <a:effectLst/>
              </a:rPr>
            </a:br>
            <a:endParaRPr lang="en-US" dirty="0"/>
          </a:p>
        </p:txBody>
      </p:sp>
      <p:pic>
        <p:nvPicPr>
          <p:cNvPr id="1026" name="Picture 2">
            <a:extLst>
              <a:ext uri="{FF2B5EF4-FFF2-40B4-BE49-F238E27FC236}">
                <a16:creationId xmlns:a16="http://schemas.microsoft.com/office/drawing/2014/main" id="{7E5A05CA-02D6-7334-BB86-BFA06A1CC3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834" y="27204"/>
            <a:ext cx="2414016" cy="1993745"/>
          </a:xfrm>
          <a:prstGeom prst="rect">
            <a:avLst/>
          </a:prstGeom>
          <a:noFill/>
          <a:extLst>
            <a:ext uri="{909E8E84-426E-40DD-AFC4-6F175D3DCCD1}">
              <a14:hiddenFill xmlns:a14="http://schemas.microsoft.com/office/drawing/2010/main">
                <a:solidFill>
                  <a:srgbClr val="FFFFFF"/>
                </a:solidFill>
              </a14:hiddenFill>
            </a:ext>
          </a:extLst>
        </p:spPr>
      </p:pic>
      <p:sp>
        <p:nvSpPr>
          <p:cNvPr id="15" name="Text Placeholder 2">
            <a:extLst>
              <a:ext uri="{FF2B5EF4-FFF2-40B4-BE49-F238E27FC236}">
                <a16:creationId xmlns:a16="http://schemas.microsoft.com/office/drawing/2014/main" id="{524B1CEB-3BF7-5123-5E59-952038D49247}"/>
              </a:ext>
            </a:extLst>
          </p:cNvPr>
          <p:cNvSpPr txBox="1">
            <a:spLocks/>
          </p:cNvSpPr>
          <p:nvPr/>
        </p:nvSpPr>
        <p:spPr>
          <a:xfrm>
            <a:off x="492618" y="15843257"/>
            <a:ext cx="10015547" cy="566030"/>
          </a:xfrm>
          <a:prstGeom prst="rect">
            <a:avLst/>
          </a:prstGeom>
          <a:solidFill>
            <a:srgbClr val="9900FF"/>
          </a:solidFill>
          <a:ln>
            <a:solidFill>
              <a:schemeClr val="tx1"/>
            </a:solidFill>
          </a:ln>
        </p:spPr>
        <p:txBody>
          <a:bodyPr wrap="square" lIns="63307" tIns="63307" rIns="63307" bIns="63307" anchor="t" anchorCtr="0">
            <a:spAutoFit/>
          </a:bodyPr>
          <a:lstStyle>
            <a:lvl1pPr marL="0" indent="0" algn="ctr" defTabSz="3038715"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r>
              <a:rPr lang="en-US" dirty="0">
                <a:solidFill>
                  <a:schemeClr val="bg1"/>
                </a:solidFill>
              </a:rPr>
              <a:t>METHODOLOGY</a:t>
            </a:r>
          </a:p>
        </p:txBody>
      </p:sp>
      <p:sp>
        <p:nvSpPr>
          <p:cNvPr id="20" name="TextBox 19">
            <a:extLst>
              <a:ext uri="{FF2B5EF4-FFF2-40B4-BE49-F238E27FC236}">
                <a16:creationId xmlns:a16="http://schemas.microsoft.com/office/drawing/2014/main" id="{A5BD622F-A8B6-7C0B-5695-BFC3076146E6}"/>
              </a:ext>
            </a:extLst>
          </p:cNvPr>
          <p:cNvSpPr txBox="1"/>
          <p:nvPr/>
        </p:nvSpPr>
        <p:spPr>
          <a:xfrm>
            <a:off x="492618" y="16781940"/>
            <a:ext cx="3806426" cy="461665"/>
          </a:xfrm>
          <a:prstGeom prst="rect">
            <a:avLst/>
          </a:prstGeom>
          <a:solidFill>
            <a:srgbClr val="CC66FF"/>
          </a:solidFill>
          <a:ln>
            <a:solidFill>
              <a:schemeClr val="tx1"/>
            </a:solidFill>
          </a:ln>
        </p:spPr>
        <p:txBody>
          <a:bodyPr wrap="square" rtlCol="0">
            <a:spAutoFit/>
          </a:bodyPr>
          <a:lstStyle/>
          <a:p>
            <a:r>
              <a:rPr lang="en-IN" sz="2400" b="1" dirty="0">
                <a:latin typeface="Times New Roman" panose="02020603050405020304" pitchFamily="18" charset="0"/>
                <a:cs typeface="Times New Roman" panose="02020603050405020304" pitchFamily="18" charset="0"/>
              </a:rPr>
              <a:t>REGISTRATION PHASE</a:t>
            </a:r>
          </a:p>
        </p:txBody>
      </p:sp>
      <p:sp>
        <p:nvSpPr>
          <p:cNvPr id="27" name="TextBox 26">
            <a:extLst>
              <a:ext uri="{FF2B5EF4-FFF2-40B4-BE49-F238E27FC236}">
                <a16:creationId xmlns:a16="http://schemas.microsoft.com/office/drawing/2014/main" id="{237033BF-5102-6492-17BE-9111BB537528}"/>
              </a:ext>
            </a:extLst>
          </p:cNvPr>
          <p:cNvSpPr txBox="1"/>
          <p:nvPr/>
        </p:nvSpPr>
        <p:spPr>
          <a:xfrm>
            <a:off x="11035227" y="4623204"/>
            <a:ext cx="4476043" cy="461665"/>
          </a:xfrm>
          <a:prstGeom prst="rect">
            <a:avLst/>
          </a:prstGeom>
          <a:solidFill>
            <a:srgbClr val="CC66FF"/>
          </a:solidFill>
          <a:ln>
            <a:solidFill>
              <a:schemeClr val="tx1"/>
            </a:solidFill>
          </a:ln>
        </p:spPr>
        <p:txBody>
          <a:bodyPr wrap="square" rtlCol="0">
            <a:spAutoFit/>
          </a:bodyPr>
          <a:lstStyle/>
          <a:p>
            <a:r>
              <a:rPr lang="en-IN" sz="2400" b="1" dirty="0">
                <a:latin typeface="Times New Roman" panose="02020603050405020304" pitchFamily="18" charset="0"/>
                <a:cs typeface="Times New Roman" panose="02020603050405020304" pitchFamily="18" charset="0"/>
              </a:rPr>
              <a:t>LOGIN PHASE</a:t>
            </a:r>
          </a:p>
        </p:txBody>
      </p:sp>
      <p:sp>
        <p:nvSpPr>
          <p:cNvPr id="30" name="TextBox 29">
            <a:extLst>
              <a:ext uri="{FF2B5EF4-FFF2-40B4-BE49-F238E27FC236}">
                <a16:creationId xmlns:a16="http://schemas.microsoft.com/office/drawing/2014/main" id="{B97FC178-4267-DFC0-5E9B-C0CFD3721151}"/>
              </a:ext>
            </a:extLst>
          </p:cNvPr>
          <p:cNvSpPr txBox="1"/>
          <p:nvPr/>
        </p:nvSpPr>
        <p:spPr>
          <a:xfrm>
            <a:off x="1030948" y="22712840"/>
            <a:ext cx="7622856" cy="163121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SHARE  GENERATION</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Image captcha generated by performing XOR on the username and random key is </a:t>
            </a:r>
            <a:r>
              <a:rPr lang="en-IN" sz="2000" dirty="0" err="1">
                <a:latin typeface="Times New Roman" panose="02020603050405020304" pitchFamily="18" charset="0"/>
                <a:cs typeface="Times New Roman" panose="02020603050405020304" pitchFamily="18" charset="0"/>
              </a:rPr>
              <a:t>splitted</a:t>
            </a:r>
            <a:r>
              <a:rPr lang="en-IN" sz="2000" dirty="0">
                <a:latin typeface="Times New Roman" panose="02020603050405020304" pitchFamily="18" charset="0"/>
                <a:cs typeface="Times New Roman" panose="02020603050405020304" pitchFamily="18" charset="0"/>
              </a:rPr>
              <a:t> into 9 shares </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One  share for user</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8 other shares for server</a:t>
            </a:r>
          </a:p>
        </p:txBody>
      </p:sp>
      <p:sp>
        <p:nvSpPr>
          <p:cNvPr id="32" name="TextBox 31">
            <a:extLst>
              <a:ext uri="{FF2B5EF4-FFF2-40B4-BE49-F238E27FC236}">
                <a16:creationId xmlns:a16="http://schemas.microsoft.com/office/drawing/2014/main" id="{A9515C2F-3ACC-9221-6AC6-3F23FC7C781D}"/>
              </a:ext>
            </a:extLst>
          </p:cNvPr>
          <p:cNvSpPr txBox="1"/>
          <p:nvPr/>
        </p:nvSpPr>
        <p:spPr>
          <a:xfrm>
            <a:off x="11472683" y="10981695"/>
            <a:ext cx="9069407" cy="3416320"/>
          </a:xfrm>
          <a:prstGeom prst="rect">
            <a:avLst/>
          </a:prstGeom>
          <a:noFill/>
        </p:spPr>
        <p:txBody>
          <a:bodyPr wrap="square" rtlCol="0">
            <a:spAutoFit/>
          </a:bodyPr>
          <a:lstStyle/>
          <a:p>
            <a:pPr marL="342900" indent="-34290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FACE RECOGNITION</a:t>
            </a:r>
          </a:p>
          <a:p>
            <a:r>
              <a:rPr lang="en-IN" sz="2400" dirty="0">
                <a:latin typeface="Times New Roman" panose="02020603050405020304" pitchFamily="18" charset="0"/>
                <a:cs typeface="Times New Roman" panose="02020603050405020304" pitchFamily="18" charset="0"/>
              </a:rPr>
              <a:t>        The user’s face is captured and if it matches the photo     </a:t>
            </a:r>
          </a:p>
          <a:p>
            <a:r>
              <a:rPr lang="en-IN" sz="2400" dirty="0">
                <a:latin typeface="Times New Roman" panose="02020603050405020304" pitchFamily="18" charset="0"/>
                <a:cs typeface="Times New Roman" panose="02020603050405020304" pitchFamily="18" charset="0"/>
              </a:rPr>
              <a:t>        uploaded during the registration it moves to next step else    </a:t>
            </a:r>
          </a:p>
          <a:p>
            <a:r>
              <a:rPr lang="en-IN" sz="2400" dirty="0">
                <a:latin typeface="Times New Roman" panose="02020603050405020304" pitchFamily="18" charset="0"/>
                <a:cs typeface="Times New Roman" panose="02020603050405020304" pitchFamily="18" charset="0"/>
              </a:rPr>
              <a:t>        login fails</a:t>
            </a:r>
          </a:p>
          <a:p>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CAPTCHA CONFIRMATION</a:t>
            </a:r>
          </a:p>
          <a:p>
            <a:r>
              <a:rPr lang="en-IN" sz="2400" dirty="0">
                <a:latin typeface="Times New Roman" panose="02020603050405020304" pitchFamily="18" charset="0"/>
                <a:cs typeface="Times New Roman" panose="02020603050405020304" pitchFamily="18" charset="0"/>
              </a:rPr>
              <a:t>      The common share of user is stacked with one of 8 share of       </a:t>
            </a:r>
          </a:p>
          <a:p>
            <a:r>
              <a:rPr lang="en-IN" sz="2400" dirty="0">
                <a:latin typeface="Times New Roman" panose="02020603050405020304" pitchFamily="18" charset="0"/>
                <a:cs typeface="Times New Roman" panose="02020603050405020304" pitchFamily="18" charset="0"/>
              </a:rPr>
              <a:t>       server and if it matches one of the captchas generated during    </a:t>
            </a:r>
          </a:p>
          <a:p>
            <a:r>
              <a:rPr lang="en-IN" sz="2400" dirty="0">
                <a:latin typeface="Times New Roman" panose="02020603050405020304" pitchFamily="18" charset="0"/>
                <a:cs typeface="Times New Roman" panose="02020603050405020304" pitchFamily="18" charset="0"/>
              </a:rPr>
              <a:t>       registration phase then login succeeds </a:t>
            </a:r>
          </a:p>
        </p:txBody>
      </p:sp>
      <p:pic>
        <p:nvPicPr>
          <p:cNvPr id="34" name="Picture 33">
            <a:extLst>
              <a:ext uri="{FF2B5EF4-FFF2-40B4-BE49-F238E27FC236}">
                <a16:creationId xmlns:a16="http://schemas.microsoft.com/office/drawing/2014/main" id="{0520BCC3-8976-5C13-FCA8-DA6C2C0153E0}"/>
              </a:ext>
            </a:extLst>
          </p:cNvPr>
          <p:cNvPicPr>
            <a:picLocks noChangeAspect="1"/>
          </p:cNvPicPr>
          <p:nvPr/>
        </p:nvPicPr>
        <p:blipFill rotWithShape="1">
          <a:blip r:embed="rId3"/>
          <a:srcRect l="35599" t="32662" r="23660" b="27029"/>
          <a:stretch/>
        </p:blipFill>
        <p:spPr>
          <a:xfrm>
            <a:off x="1030948" y="18070239"/>
            <a:ext cx="7450892" cy="4146636"/>
          </a:xfrm>
          <a:prstGeom prst="rect">
            <a:avLst/>
          </a:prstGeom>
          <a:ln>
            <a:solidFill>
              <a:schemeClr val="accent5"/>
            </a:solidFill>
          </a:ln>
          <a:effectLst>
            <a:innerShdw blurRad="63500" dist="50800" dir="13500000">
              <a:prstClr val="black">
                <a:alpha val="50000"/>
              </a:prstClr>
            </a:innerShdw>
          </a:effectLst>
        </p:spPr>
      </p:pic>
      <p:pic>
        <p:nvPicPr>
          <p:cNvPr id="36" name="Picture 35">
            <a:extLst>
              <a:ext uri="{FF2B5EF4-FFF2-40B4-BE49-F238E27FC236}">
                <a16:creationId xmlns:a16="http://schemas.microsoft.com/office/drawing/2014/main" id="{CB8228C8-E7C8-295F-C0B8-36D12611CB4D}"/>
              </a:ext>
            </a:extLst>
          </p:cNvPr>
          <p:cNvPicPr>
            <a:picLocks noChangeAspect="1"/>
          </p:cNvPicPr>
          <p:nvPr/>
        </p:nvPicPr>
        <p:blipFill rotWithShape="1">
          <a:blip r:embed="rId4"/>
          <a:srcRect l="30383" t="31411" r="18010" b="17300"/>
          <a:stretch/>
        </p:blipFill>
        <p:spPr>
          <a:xfrm>
            <a:off x="11472683" y="5283070"/>
            <a:ext cx="9437915" cy="5276101"/>
          </a:xfrm>
          <a:prstGeom prst="rect">
            <a:avLst/>
          </a:prstGeom>
          <a:ln>
            <a:solidFill>
              <a:schemeClr val="tx2"/>
            </a:solidFill>
          </a:ln>
        </p:spPr>
      </p:pic>
    </p:spTree>
    <p:extLst>
      <p:ext uri="{BB962C8B-B14F-4D97-AF65-F5344CB8AC3E}">
        <p14:creationId xmlns:p14="http://schemas.microsoft.com/office/powerpoint/2010/main" val="1603519470"/>
      </p:ext>
    </p:extLst>
  </p:cSld>
  <p:clrMapOvr>
    <a:masterClrMapping/>
  </p:clrMapOvr>
</p:sld>
</file>

<file path=ppt/theme/theme1.xml><?xml version="1.0" encoding="utf-8"?>
<a:theme xmlns:a="http://schemas.openxmlformats.org/drawingml/2006/main" name="PosterPresentations.com-A1">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Wide Center">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smtClean="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363</TotalTime>
  <Words>669</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vt:i4>
      </vt:variant>
    </vt:vector>
  </HeadingPairs>
  <TitlesOfParts>
    <vt:vector size="9" baseType="lpstr">
      <vt:lpstr>Arial</vt:lpstr>
      <vt:lpstr>Arial Black</vt:lpstr>
      <vt:lpstr>Calibri</vt:lpstr>
      <vt:lpstr>Times New Roman</vt:lpstr>
      <vt:lpstr>Trebuchet MS</vt:lpstr>
      <vt:lpstr>PosterPresentations.com-A1</vt:lpstr>
      <vt:lpstr>Without Quick Guides</vt:lpstr>
      <vt:lpstr>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Anagha P Santhosh</cp:lastModifiedBy>
  <cp:revision>44</cp:revision>
  <dcterms:created xsi:type="dcterms:W3CDTF">2012-02-10T00:21:22Z</dcterms:created>
  <dcterms:modified xsi:type="dcterms:W3CDTF">2023-05-16T17:18:29Z</dcterms:modified>
</cp:coreProperties>
</file>