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2" r:id="rId8"/>
    <p:sldId id="283" r:id="rId9"/>
    <p:sldId id="285" r:id="rId10"/>
    <p:sldId id="287" r:id="rId11"/>
    <p:sldId id="289" r:id="rId12"/>
    <p:sldId id="290" r:id="rId13"/>
    <p:sldId id="293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9716-028D-4A34-A5EA-9197EFD4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96047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AUTOSHOP  </a:t>
            </a:r>
            <a:br>
              <a:rPr lang="en-US" sz="5400" dirty="0" smtClean="0">
                <a:latin typeface="Algerian" panose="04020705040A02060702" pitchFamily="82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(ONLINE USED VEHICLE SALE SYSTEM)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CAA1-D921-4FA0-BFB8-12C8CFDF4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26" y="3840480"/>
            <a:ext cx="10608743" cy="2626580"/>
          </a:xfrm>
        </p:spPr>
        <p:txBody>
          <a:bodyPr/>
          <a:lstStyle/>
          <a:p>
            <a:r>
              <a:rPr lang="en-IN" dirty="0" smtClean="0"/>
              <a:t>GUIDE</a:t>
            </a:r>
            <a:r>
              <a:rPr lang="en-IN" dirty="0"/>
              <a:t>:- </a:t>
            </a:r>
            <a:r>
              <a:rPr lang="en-IN" dirty="0" smtClean="0"/>
              <a:t>Mr. JINSON </a:t>
            </a:r>
            <a:r>
              <a:rPr lang="en-IN" dirty="0"/>
              <a:t>DEVIS    </a:t>
            </a:r>
            <a:r>
              <a:rPr lang="en-IN" dirty="0" smtClean="0"/>
              <a:t>                                  JISHNUMON P B</a:t>
            </a:r>
          </a:p>
          <a:p>
            <a:r>
              <a:rPr lang="en-IN" dirty="0" smtClean="0"/>
              <a:t>DEPT  OF COMPUTER APPLICATION                            MCA S6 </a:t>
            </a:r>
            <a:r>
              <a:rPr lang="en-IN" dirty="0"/>
              <a:t>Reg</a:t>
            </a:r>
          </a:p>
          <a:p>
            <a:r>
              <a:rPr lang="en-IN" dirty="0"/>
              <a:t>                                                           </a:t>
            </a:r>
            <a:r>
              <a:rPr lang="en-IN" dirty="0" smtClean="0"/>
              <a:t>                         No:29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783772" y="664880"/>
            <a:ext cx="11979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                       </a:t>
            </a:r>
            <a:endParaRPr lang="en-US" sz="2800" u="sng" dirty="0" smtClean="0"/>
          </a:p>
          <a:p>
            <a:r>
              <a:rPr lang="en-IN" b="1" dirty="0" smtClean="0"/>
              <a:t>4. ADD VEHICLES</a:t>
            </a:r>
          </a:p>
          <a:p>
            <a:r>
              <a:rPr lang="en-US" b="1" dirty="0" smtClean="0"/>
              <a:t> Table </a:t>
            </a:r>
            <a:r>
              <a:rPr lang="en-US" b="1" dirty="0"/>
              <a:t>No</a:t>
            </a:r>
            <a:r>
              <a:rPr lang="en-US" b="1" dirty="0" smtClean="0"/>
              <a:t>:-4</a:t>
            </a:r>
            <a:endParaRPr lang="en-IN" b="1" dirty="0"/>
          </a:p>
          <a:p>
            <a:r>
              <a:rPr lang="en-IN" b="1" dirty="0" smtClean="0"/>
              <a:t> Table </a:t>
            </a:r>
            <a:r>
              <a:rPr lang="en-IN" b="1" dirty="0"/>
              <a:t>Name:-</a:t>
            </a:r>
            <a:r>
              <a:rPr lang="en-IN" b="1" dirty="0" err="1"/>
              <a:t>tbl_addvehicle</a:t>
            </a:r>
            <a:endParaRPr lang="en-IN" dirty="0"/>
          </a:p>
          <a:p>
            <a:r>
              <a:rPr lang="en-IN" b="1" dirty="0" smtClean="0"/>
              <a:t> Primary </a:t>
            </a:r>
            <a:r>
              <a:rPr lang="en-IN" b="1" dirty="0"/>
              <a:t>Key:-</a:t>
            </a:r>
            <a:r>
              <a:rPr lang="en-IN" b="1" dirty="0" err="1" smtClean="0"/>
              <a:t>vehicle_id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79121"/>
              </p:ext>
            </p:extLst>
          </p:nvPr>
        </p:nvGraphicFramePr>
        <p:xfrm>
          <a:off x="2076995" y="2299064"/>
          <a:ext cx="7916091" cy="4454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181">
                  <a:extLst>
                    <a:ext uri="{9D8B030D-6E8A-4147-A177-3AD203B41FA5}">
                      <a16:colId xmlns:a16="http://schemas.microsoft.com/office/drawing/2014/main" val="313876077"/>
                    </a:ext>
                  </a:extLst>
                </a:gridCol>
                <a:gridCol w="1906569">
                  <a:extLst>
                    <a:ext uri="{9D8B030D-6E8A-4147-A177-3AD203B41FA5}">
                      <a16:colId xmlns:a16="http://schemas.microsoft.com/office/drawing/2014/main" val="175982310"/>
                    </a:ext>
                  </a:extLst>
                </a:gridCol>
                <a:gridCol w="2054581">
                  <a:extLst>
                    <a:ext uri="{9D8B030D-6E8A-4147-A177-3AD203B41FA5}">
                      <a16:colId xmlns:a16="http://schemas.microsoft.com/office/drawing/2014/main" val="2422507213"/>
                    </a:ext>
                  </a:extLst>
                </a:gridCol>
                <a:gridCol w="2000760">
                  <a:extLst>
                    <a:ext uri="{9D8B030D-6E8A-4147-A177-3AD203B41FA5}">
                      <a16:colId xmlns:a16="http://schemas.microsoft.com/office/drawing/2014/main" val="1330865057"/>
                    </a:ext>
                  </a:extLst>
                </a:gridCol>
              </a:tblGrid>
              <a:tr h="345987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FIELDS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CONSTRAINTS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2712342936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vehicle_id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Int(10)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 dirty="0">
                          <a:effectLst/>
                        </a:rPr>
                        <a:t>Primary Key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Unique Vehicle identification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216227589"/>
                  </a:ext>
                </a:extLst>
              </a:tr>
              <a:tr h="34807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vehicle_name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Name of the Vehicles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756388555"/>
                  </a:ext>
                </a:extLst>
              </a:tr>
              <a:tr h="34807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b_price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Numeric(50)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Basic price of the vehicles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2670811410"/>
                  </a:ext>
                </a:extLst>
              </a:tr>
              <a:tr h="34807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Varchar(200)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Description of the  vehicles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3652989434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model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Model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1012865256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color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Different Colors of vehicles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2327560790"/>
                  </a:ext>
                </a:extLst>
              </a:tr>
              <a:tr h="206561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fueltype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Fueltype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524822749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Numeric(50)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1607714277"/>
                  </a:ext>
                </a:extLst>
              </a:tr>
              <a:tr h="34807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mileage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Numeric(50)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Mileage of the vehicles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2700916477"/>
                  </a:ext>
                </a:extLst>
              </a:tr>
              <a:tr h="34807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transmission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Transmission of the vehicles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3628083932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registered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Check for Registered vehicles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3661517235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 dirty="0">
                          <a:effectLst/>
                        </a:rPr>
                        <a:t>status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000" dirty="0">
                          <a:effectLst/>
                        </a:rPr>
                        <a:t>Status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15" marR="55415" marT="0" marB="0"/>
                </a:tc>
                <a:extLst>
                  <a:ext uri="{0D108BD9-81ED-4DB2-BD59-A6C34878D82A}">
                    <a16:rowId xmlns:a16="http://schemas.microsoft.com/office/drawing/2014/main" val="337239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0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783772" y="664880"/>
            <a:ext cx="11979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                       </a:t>
            </a:r>
            <a:endParaRPr lang="en-US" sz="2800" u="sng" dirty="0" smtClean="0"/>
          </a:p>
          <a:p>
            <a:r>
              <a:rPr lang="en-IN" b="1" dirty="0"/>
              <a:t> </a:t>
            </a:r>
            <a:r>
              <a:rPr lang="en-IN" b="1" dirty="0" smtClean="0"/>
              <a:t>5.ADD TO AUCTION</a:t>
            </a:r>
          </a:p>
          <a:p>
            <a:r>
              <a:rPr lang="en-US" b="1" dirty="0" smtClean="0"/>
              <a:t>        Table </a:t>
            </a:r>
            <a:r>
              <a:rPr lang="en-US" b="1" dirty="0"/>
              <a:t>No</a:t>
            </a:r>
            <a:r>
              <a:rPr lang="en-US" b="1" dirty="0" smtClean="0"/>
              <a:t>:-5</a:t>
            </a:r>
            <a:endParaRPr lang="en-IN" b="1" dirty="0"/>
          </a:p>
          <a:p>
            <a:r>
              <a:rPr lang="en-IN" b="1" dirty="0" smtClean="0"/>
              <a:t>        Table </a:t>
            </a:r>
            <a:r>
              <a:rPr lang="en-IN" b="1" dirty="0"/>
              <a:t>Name:-</a:t>
            </a:r>
            <a:r>
              <a:rPr lang="en-IN" b="1" dirty="0" err="1"/>
              <a:t>tbl_addtoauction</a:t>
            </a:r>
            <a:endParaRPr lang="en-IN" dirty="0"/>
          </a:p>
          <a:p>
            <a:r>
              <a:rPr lang="en-IN" b="1" dirty="0" smtClean="0"/>
              <a:t>        Primary </a:t>
            </a:r>
            <a:r>
              <a:rPr lang="en-IN" b="1" dirty="0"/>
              <a:t>Key:-aid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80726"/>
              </p:ext>
            </p:extLst>
          </p:nvPr>
        </p:nvGraphicFramePr>
        <p:xfrm>
          <a:off x="2299063" y="2612571"/>
          <a:ext cx="7471955" cy="322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467">
                  <a:extLst>
                    <a:ext uri="{9D8B030D-6E8A-4147-A177-3AD203B41FA5}">
                      <a16:colId xmlns:a16="http://schemas.microsoft.com/office/drawing/2014/main" val="963693276"/>
                    </a:ext>
                  </a:extLst>
                </a:gridCol>
                <a:gridCol w="1522138">
                  <a:extLst>
                    <a:ext uri="{9D8B030D-6E8A-4147-A177-3AD203B41FA5}">
                      <a16:colId xmlns:a16="http://schemas.microsoft.com/office/drawing/2014/main" val="891768069"/>
                    </a:ext>
                  </a:extLst>
                </a:gridCol>
                <a:gridCol w="1980341">
                  <a:extLst>
                    <a:ext uri="{9D8B030D-6E8A-4147-A177-3AD203B41FA5}">
                      <a16:colId xmlns:a16="http://schemas.microsoft.com/office/drawing/2014/main" val="2022918263"/>
                    </a:ext>
                  </a:extLst>
                </a:gridCol>
                <a:gridCol w="2334009">
                  <a:extLst>
                    <a:ext uri="{9D8B030D-6E8A-4147-A177-3AD203B41FA5}">
                      <a16:colId xmlns:a16="http://schemas.microsoft.com/office/drawing/2014/main" val="3957034984"/>
                    </a:ext>
                  </a:extLst>
                </a:gridCol>
              </a:tblGrid>
              <a:tr h="584639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FIELDS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416361"/>
                  </a:ext>
                </a:extLst>
              </a:tr>
              <a:tr h="584639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a_id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Int(20)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Auction_identification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170339"/>
                  </a:ext>
                </a:extLst>
              </a:tr>
              <a:tr h="584639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adding_date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Adding_date of auction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997567"/>
                  </a:ext>
                </a:extLst>
              </a:tr>
              <a:tr h="584639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last_date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Last_date of auction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423520"/>
                  </a:ext>
                </a:extLst>
              </a:tr>
              <a:tr h="887969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v_id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Int(20)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Foregin 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dirty="0">
                          <a:effectLst/>
                        </a:rPr>
                        <a:t>Unique </a:t>
                      </a:r>
                      <a:r>
                        <a:rPr lang="en-US" sz="1200" dirty="0" err="1">
                          <a:effectLst/>
                        </a:rPr>
                        <a:t>Vehicle_identification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33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783772" y="664880"/>
            <a:ext cx="11979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                       </a:t>
            </a:r>
            <a:endParaRPr lang="en-US" sz="2800" u="sng" dirty="0" smtClean="0"/>
          </a:p>
          <a:p>
            <a:r>
              <a:rPr lang="en-IN" b="1" dirty="0"/>
              <a:t> </a:t>
            </a:r>
            <a:r>
              <a:rPr lang="en-IN" b="1" dirty="0" smtClean="0"/>
              <a:t>6.WORKSHOP</a:t>
            </a:r>
            <a:endParaRPr lang="en-IN" dirty="0"/>
          </a:p>
          <a:p>
            <a:r>
              <a:rPr lang="en-IN" b="1" dirty="0" smtClean="0"/>
              <a:t>     Table </a:t>
            </a:r>
            <a:r>
              <a:rPr lang="en-IN" b="1" dirty="0"/>
              <a:t>No:-6</a:t>
            </a:r>
            <a:endParaRPr lang="en-IN" dirty="0"/>
          </a:p>
          <a:p>
            <a:r>
              <a:rPr lang="en-IN" b="1" dirty="0" smtClean="0"/>
              <a:t>     Table </a:t>
            </a:r>
            <a:r>
              <a:rPr lang="en-IN" b="1" dirty="0"/>
              <a:t>Name:-</a:t>
            </a:r>
            <a:r>
              <a:rPr lang="en-IN" b="1" dirty="0" err="1"/>
              <a:t>tbl_workshop</a:t>
            </a:r>
            <a:endParaRPr lang="en-IN" dirty="0"/>
          </a:p>
          <a:p>
            <a:r>
              <a:rPr lang="en-IN" b="1" dirty="0" smtClean="0"/>
              <a:t>     Primary </a:t>
            </a:r>
            <a:r>
              <a:rPr lang="en-IN" b="1" dirty="0"/>
              <a:t>Key:-</a:t>
            </a:r>
            <a:r>
              <a:rPr lang="en-IN" b="1" dirty="0" err="1"/>
              <a:t>wid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3730"/>
              </p:ext>
            </p:extLst>
          </p:nvPr>
        </p:nvGraphicFramePr>
        <p:xfrm>
          <a:off x="1698171" y="2259875"/>
          <a:ext cx="8582299" cy="3722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6554">
                  <a:extLst>
                    <a:ext uri="{9D8B030D-6E8A-4147-A177-3AD203B41FA5}">
                      <a16:colId xmlns:a16="http://schemas.microsoft.com/office/drawing/2014/main" val="2457894035"/>
                    </a:ext>
                  </a:extLst>
                </a:gridCol>
                <a:gridCol w="1802193">
                  <a:extLst>
                    <a:ext uri="{9D8B030D-6E8A-4147-A177-3AD203B41FA5}">
                      <a16:colId xmlns:a16="http://schemas.microsoft.com/office/drawing/2014/main" val="4262095502"/>
                    </a:ext>
                  </a:extLst>
                </a:gridCol>
                <a:gridCol w="1968273">
                  <a:extLst>
                    <a:ext uri="{9D8B030D-6E8A-4147-A177-3AD203B41FA5}">
                      <a16:colId xmlns:a16="http://schemas.microsoft.com/office/drawing/2014/main" val="983787678"/>
                    </a:ext>
                  </a:extLst>
                </a:gridCol>
                <a:gridCol w="2905279">
                  <a:extLst>
                    <a:ext uri="{9D8B030D-6E8A-4147-A177-3AD203B41FA5}">
                      <a16:colId xmlns:a16="http://schemas.microsoft.com/office/drawing/2014/main" val="3665915831"/>
                    </a:ext>
                  </a:extLst>
                </a:gridCol>
              </a:tblGrid>
              <a:tr h="52957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502198"/>
                  </a:ext>
                </a:extLst>
              </a:tr>
              <a:tr h="500951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w_id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Int(10)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Workshop_identification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905211"/>
                  </a:ext>
                </a:extLst>
              </a:tr>
              <a:tr h="513963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cid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Int(10)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Foregin 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Customer_idenntification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253379"/>
                  </a:ext>
                </a:extLst>
              </a:tr>
              <a:tr h="824422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view_status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View live status of the work shop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96564"/>
                  </a:ext>
                </a:extLst>
              </a:tr>
              <a:tr h="52957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delivery_details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Delivery details of the Vehicles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648861"/>
                  </a:ext>
                </a:extLst>
              </a:tr>
              <a:tr h="824422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extra_fitting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dirty="0">
                          <a:effectLst/>
                        </a:rPr>
                        <a:t>Adding extra fittings to the Vehicles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39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783772" y="664880"/>
            <a:ext cx="11979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             </a:t>
            </a:r>
            <a:r>
              <a:rPr lang="en-IN" sz="2800" b="1" dirty="0" smtClean="0"/>
              <a:t>UML </a:t>
            </a:r>
            <a:r>
              <a:rPr lang="en-IN" sz="2800" b="1" dirty="0"/>
              <a:t>Diagrams </a:t>
            </a:r>
            <a:r>
              <a:rPr lang="en-IN" b="1" dirty="0"/>
              <a:t>– AUTOSHOP</a:t>
            </a:r>
            <a:endParaRPr lang="en-IN" dirty="0"/>
          </a:p>
          <a:p>
            <a:r>
              <a:rPr lang="en-IN" b="1" dirty="0" smtClean="0"/>
              <a:t>                                              Structural </a:t>
            </a:r>
            <a:r>
              <a:rPr lang="en-IN" b="1" dirty="0"/>
              <a:t>Diagrams</a:t>
            </a:r>
            <a:endParaRPr lang="en-IN" dirty="0"/>
          </a:p>
          <a:p>
            <a:r>
              <a:rPr lang="en-IN" b="1" dirty="0" smtClean="0"/>
              <a:t>                                              Class </a:t>
            </a:r>
            <a:r>
              <a:rPr lang="en-IN" b="1" dirty="0"/>
              <a:t>Diagram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3" y="1972489"/>
            <a:ext cx="7955280" cy="46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9" y="1737497"/>
            <a:ext cx="8177349" cy="39840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1880" y="778835"/>
            <a:ext cx="231185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Diagram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8988" y="778835"/>
            <a:ext cx="283763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/>
              <a:t>Component Diagram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1528354"/>
            <a:ext cx="8621486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8988" y="778835"/>
            <a:ext cx="2914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Deployment Diagram</a:t>
            </a:r>
            <a:endParaRPr lang="en-IN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1436914"/>
            <a:ext cx="8033657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8988" y="778835"/>
            <a:ext cx="34133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/>
              <a:t>Behavioral</a:t>
            </a:r>
            <a:r>
              <a:rPr lang="en-IN" sz="2400" b="1" dirty="0"/>
              <a:t> </a:t>
            </a:r>
            <a:r>
              <a:rPr lang="en-IN" sz="2400" b="1" dirty="0" smtClean="0"/>
              <a:t>Diagrams</a:t>
            </a:r>
          </a:p>
          <a:p>
            <a:endParaRPr lang="en-IN" b="1" dirty="0" smtClean="0"/>
          </a:p>
          <a:p>
            <a:r>
              <a:rPr lang="en-IN" b="1" dirty="0" smtClean="0"/>
              <a:t>Use </a:t>
            </a:r>
            <a:r>
              <a:rPr lang="en-IN" b="1" dirty="0"/>
              <a:t>case diagram</a:t>
            </a:r>
            <a:endParaRPr lang="en-IN" sz="2000" dirty="0"/>
          </a:p>
        </p:txBody>
      </p:sp>
      <p:pic>
        <p:nvPicPr>
          <p:cNvPr id="4" name="Picture 3" descr="C:\Users\Jishnu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1794497"/>
            <a:ext cx="4581525" cy="493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ishnu\Desktop\Untitled - Cop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7" y="326571"/>
            <a:ext cx="4924697" cy="6139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2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4279" y="1079280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1737360"/>
            <a:ext cx="825572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9CD31-C10A-4D29-A9B7-8E7828864120}"/>
              </a:ext>
            </a:extLst>
          </p:cNvPr>
          <p:cNvSpPr txBox="1"/>
          <p:nvPr/>
        </p:nvSpPr>
        <p:spPr>
          <a:xfrm>
            <a:off x="496388" y="503961"/>
            <a:ext cx="1086829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1.ABSTRACT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project entitled ‘</a:t>
            </a:r>
            <a:r>
              <a:rPr lang="en-US" sz="2400" b="1" dirty="0" err="1"/>
              <a:t>Autoshop</a:t>
            </a:r>
            <a:r>
              <a:rPr lang="en-US" sz="2400" b="1" dirty="0"/>
              <a:t>’</a:t>
            </a:r>
            <a:r>
              <a:rPr lang="en-US" sz="2400" dirty="0"/>
              <a:t> is an online Automobile shopping system that allows web users to purchase used vehicles online without visiting any physical location.  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‘</a:t>
            </a:r>
            <a:r>
              <a:rPr lang="en-US" sz="2400" b="1" dirty="0" err="1"/>
              <a:t>Autoshop</a:t>
            </a:r>
            <a:r>
              <a:rPr lang="en-US" sz="2400" b="1" dirty="0"/>
              <a:t>’</a:t>
            </a:r>
            <a:r>
              <a:rPr lang="en-US" sz="2400" dirty="0"/>
              <a:t> allows the user to purchase Automobile online and Bid vehicles in Auction.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Site Administrator updates the information about new Automobiles concurrently.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Only </a:t>
            </a:r>
            <a:r>
              <a:rPr lang="en-US" sz="2400" dirty="0"/>
              <a:t>registered customers can purchase Automobiles bid from </a:t>
            </a:r>
            <a:r>
              <a:rPr lang="en-US" sz="2400" dirty="0" err="1"/>
              <a:t>Autoshop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user must register in the site to access their accounts, after login they can buy used vehicles  by bidding Automobiles which are available for auction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4279" y="1079280"/>
            <a:ext cx="3252815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 Diagram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4" y="1509713"/>
            <a:ext cx="6897189" cy="50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4279" y="1079280"/>
            <a:ext cx="3144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/>
              <a:t>Statechart</a:t>
            </a:r>
            <a:r>
              <a:rPr lang="en-IN" sz="2400" b="1" dirty="0"/>
              <a:t> Diagram</a:t>
            </a:r>
            <a:endParaRPr lang="en-IN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1643696"/>
            <a:ext cx="8660675" cy="47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46" y="1881051"/>
            <a:ext cx="57340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11189" y="-259428"/>
            <a:ext cx="29913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DESIGN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1.LOGIN FORM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05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05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61657" y="958334"/>
            <a:ext cx="262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2. 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FORM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9" name="Picture 3" descr="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76" y="1371599"/>
            <a:ext cx="6750423" cy="51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05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50377" y="651897"/>
            <a:ext cx="34985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VEHICLE FORM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4" descr="addvehi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77" y="1528354"/>
            <a:ext cx="7289073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172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45D97-A069-47E5-AC09-72F10BCAD784}"/>
              </a:ext>
            </a:extLst>
          </p:cNvPr>
          <p:cNvSpPr txBox="1"/>
          <p:nvPr/>
        </p:nvSpPr>
        <p:spPr>
          <a:xfrm>
            <a:off x="2305878" y="2695189"/>
            <a:ext cx="655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6673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530087" y="821634"/>
            <a:ext cx="1138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The user can bid a vehicle with a high rate than the latest Bid Rate, before the date expires. 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After date expires, the site sends the </a:t>
            </a:r>
            <a:r>
              <a:rPr lang="en-US" sz="2400" dirty="0" smtClean="0"/>
              <a:t>Confirmation </a:t>
            </a:r>
            <a:r>
              <a:rPr lang="en-US" sz="2400" dirty="0"/>
              <a:t>letter to the user who bid the car with highest rate through email-id which they specified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This system allows the users to search items category wise, then Brand wise and Model wise. Thus this system provides all the basic functionalities to a user who would like to purchase used cars in online.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0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57" y="-2766927"/>
            <a:ext cx="9784080" cy="1116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 modules of the project are: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 Module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The project has been developed based on these modules.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1.User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processes in this module are given below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pPr marL="1257300" lvl="2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 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Bidding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Review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Updations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about new  product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834" y="600891"/>
            <a:ext cx="8347166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2.Auction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Add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Auction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Updating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Setting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Rate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Sending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Confirmations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 Employee account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Customers 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Checking Products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Vehicle to Auction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9269" y="1201783"/>
            <a:ext cx="8464731" cy="1910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Purchasing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Selecting a Model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Displaying Details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783772" y="664880"/>
            <a:ext cx="119790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                       </a:t>
            </a:r>
            <a:r>
              <a:rPr lang="en-US" sz="2800" u="sng" dirty="0" smtClean="0"/>
              <a:t>TABLE DESIGN</a:t>
            </a:r>
          </a:p>
          <a:p>
            <a:r>
              <a:rPr lang="en-IN" b="1" dirty="0" smtClean="0"/>
              <a:t>1.REGISTRATION</a:t>
            </a:r>
            <a:endParaRPr lang="en-IN" b="1" dirty="0"/>
          </a:p>
          <a:p>
            <a:r>
              <a:rPr lang="en-IN" dirty="0"/>
              <a:t>Table no  : 1 </a:t>
            </a:r>
          </a:p>
          <a:p>
            <a:r>
              <a:rPr lang="en-IN" dirty="0"/>
              <a:t>Table name : </a:t>
            </a:r>
            <a:r>
              <a:rPr lang="en-IN" dirty="0" err="1"/>
              <a:t>tbl_registration</a:t>
            </a:r>
            <a:r>
              <a:rPr lang="en-IN" dirty="0"/>
              <a:t> </a:t>
            </a:r>
          </a:p>
          <a:p>
            <a:r>
              <a:rPr lang="en-IN" dirty="0"/>
              <a:t>Primary key :</a:t>
            </a:r>
            <a:r>
              <a:rPr lang="en-IN" dirty="0" err="1"/>
              <a:t>user_id</a:t>
            </a:r>
            <a:r>
              <a:rPr lang="en-IN" dirty="0"/>
              <a:t> </a:t>
            </a:r>
          </a:p>
          <a:p>
            <a:endParaRPr lang="en-US" sz="2800" dirty="0" smtClean="0"/>
          </a:p>
          <a:p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01695"/>
              </p:ext>
            </p:extLst>
          </p:nvPr>
        </p:nvGraphicFramePr>
        <p:xfrm>
          <a:off x="2677886" y="2455813"/>
          <a:ext cx="6662057" cy="3984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185">
                  <a:extLst>
                    <a:ext uri="{9D8B030D-6E8A-4147-A177-3AD203B41FA5}">
                      <a16:colId xmlns:a16="http://schemas.microsoft.com/office/drawing/2014/main" val="787901954"/>
                    </a:ext>
                  </a:extLst>
                </a:gridCol>
                <a:gridCol w="1742169">
                  <a:extLst>
                    <a:ext uri="{9D8B030D-6E8A-4147-A177-3AD203B41FA5}">
                      <a16:colId xmlns:a16="http://schemas.microsoft.com/office/drawing/2014/main" val="966821725"/>
                    </a:ext>
                  </a:extLst>
                </a:gridCol>
                <a:gridCol w="1526142">
                  <a:extLst>
                    <a:ext uri="{9D8B030D-6E8A-4147-A177-3AD203B41FA5}">
                      <a16:colId xmlns:a16="http://schemas.microsoft.com/office/drawing/2014/main" val="496264072"/>
                    </a:ext>
                  </a:extLst>
                </a:gridCol>
                <a:gridCol w="1293561">
                  <a:extLst>
                    <a:ext uri="{9D8B030D-6E8A-4147-A177-3AD203B41FA5}">
                      <a16:colId xmlns:a16="http://schemas.microsoft.com/office/drawing/2014/main" val="3160671165"/>
                    </a:ext>
                  </a:extLst>
                </a:gridCol>
              </a:tblGrid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FIELDS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CONSTRAINTS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155830164"/>
                  </a:ext>
                </a:extLst>
              </a:tr>
              <a:tr h="498022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user_id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Int(10)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Primary Key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Unique  User_identification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838731386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l_id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Int(10)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Foreign Key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Login_identification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120038666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f_name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First Name of the user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827615212"/>
                  </a:ext>
                </a:extLst>
              </a:tr>
              <a:tr h="498022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m_name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Middle Name of the user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746626852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l_name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Last Name of the user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892357787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addr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Address of the user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651859294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gender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Gender of the user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139363714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dob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Dob of the user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500668459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contact_no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Numeric(50)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Contact_nunmber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1625498617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e-mail_id 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900" dirty="0" err="1">
                          <a:effectLst/>
                        </a:rPr>
                        <a:t>Email_id</a:t>
                      </a:r>
                      <a:r>
                        <a:rPr lang="en-US" sz="900" dirty="0">
                          <a:effectLst/>
                        </a:rPr>
                        <a:t> of the user</a:t>
                      </a:r>
                      <a:endParaRPr lang="en-IN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66957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783772" y="664880"/>
            <a:ext cx="119790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                       </a:t>
            </a:r>
            <a:endParaRPr lang="en-US" sz="2800" u="sng" dirty="0" smtClean="0"/>
          </a:p>
          <a:p>
            <a:r>
              <a:rPr lang="en-IN" b="1" dirty="0"/>
              <a:t> </a:t>
            </a:r>
            <a:r>
              <a:rPr lang="en-IN" b="1" dirty="0" smtClean="0"/>
              <a:t>2.LOGIN</a:t>
            </a:r>
            <a:endParaRPr lang="en-IN" dirty="0"/>
          </a:p>
          <a:p>
            <a:r>
              <a:rPr lang="en-IN" dirty="0"/>
              <a:t>      Table no  : 2</a:t>
            </a:r>
          </a:p>
          <a:p>
            <a:r>
              <a:rPr lang="en-IN" dirty="0"/>
              <a:t>       Table Name:-</a:t>
            </a:r>
            <a:r>
              <a:rPr lang="en-IN" dirty="0" err="1"/>
              <a:t>tbl_login_autoshop</a:t>
            </a:r>
            <a:endParaRPr lang="en-IN" dirty="0"/>
          </a:p>
          <a:p>
            <a:r>
              <a:rPr lang="en-IN" dirty="0"/>
              <a:t>       Primary key :</a:t>
            </a:r>
            <a:r>
              <a:rPr lang="en-IN" dirty="0" err="1"/>
              <a:t>l_id</a:t>
            </a:r>
            <a:r>
              <a:rPr lang="en-IN" dirty="0"/>
              <a:t> </a:t>
            </a:r>
            <a:endParaRPr lang="en-US" sz="2800" dirty="0" smtClean="0"/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29470"/>
              </p:ext>
            </p:extLst>
          </p:nvPr>
        </p:nvGraphicFramePr>
        <p:xfrm>
          <a:off x="2416629" y="2677884"/>
          <a:ext cx="7968342" cy="3513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577">
                  <a:extLst>
                    <a:ext uri="{9D8B030D-6E8A-4147-A177-3AD203B41FA5}">
                      <a16:colId xmlns:a16="http://schemas.microsoft.com/office/drawing/2014/main" val="3887553737"/>
                    </a:ext>
                  </a:extLst>
                </a:gridCol>
                <a:gridCol w="1911861">
                  <a:extLst>
                    <a:ext uri="{9D8B030D-6E8A-4147-A177-3AD203B41FA5}">
                      <a16:colId xmlns:a16="http://schemas.microsoft.com/office/drawing/2014/main" val="591821831"/>
                    </a:ext>
                  </a:extLst>
                </a:gridCol>
                <a:gridCol w="2209840">
                  <a:extLst>
                    <a:ext uri="{9D8B030D-6E8A-4147-A177-3AD203B41FA5}">
                      <a16:colId xmlns:a16="http://schemas.microsoft.com/office/drawing/2014/main" val="3370236699"/>
                    </a:ext>
                  </a:extLst>
                </a:gridCol>
                <a:gridCol w="1494064">
                  <a:extLst>
                    <a:ext uri="{9D8B030D-6E8A-4147-A177-3AD203B41FA5}">
                      <a16:colId xmlns:a16="http://schemas.microsoft.com/office/drawing/2014/main" val="767661495"/>
                    </a:ext>
                  </a:extLst>
                </a:gridCol>
              </a:tblGrid>
              <a:tr h="638190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FIELDS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10790"/>
                  </a:ext>
                </a:extLst>
              </a:tr>
              <a:tr h="969303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l_id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Int(10)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Unique Login_identification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66509"/>
                  </a:ext>
                </a:extLst>
              </a:tr>
              <a:tr h="430616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Username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401618"/>
                  </a:ext>
                </a:extLst>
              </a:tr>
              <a:tr h="430616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852322"/>
                  </a:ext>
                </a:extLst>
              </a:tr>
              <a:tr h="430616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Rol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Role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11155"/>
                  </a:ext>
                </a:extLst>
              </a:tr>
              <a:tr h="61456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dirty="0">
                          <a:effectLst/>
                        </a:rPr>
                        <a:t>Status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03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6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A02B-B322-43CE-BBD3-5B024B0CAFC4}"/>
              </a:ext>
            </a:extLst>
          </p:cNvPr>
          <p:cNvSpPr txBox="1"/>
          <p:nvPr/>
        </p:nvSpPr>
        <p:spPr>
          <a:xfrm>
            <a:off x="783772" y="664880"/>
            <a:ext cx="11979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                       </a:t>
            </a:r>
            <a:endParaRPr lang="en-US" sz="2800" u="sng" dirty="0" smtClean="0"/>
          </a:p>
          <a:p>
            <a:r>
              <a:rPr lang="en-IN" b="1" dirty="0"/>
              <a:t> 3.AUCTION</a:t>
            </a:r>
            <a:endParaRPr lang="en-IN" dirty="0"/>
          </a:p>
          <a:p>
            <a:r>
              <a:rPr lang="en-US" dirty="0" smtClean="0"/>
              <a:t>      Table </a:t>
            </a:r>
            <a:r>
              <a:rPr lang="en-US" dirty="0"/>
              <a:t>No:-3</a:t>
            </a:r>
            <a:endParaRPr lang="en-IN" dirty="0"/>
          </a:p>
          <a:p>
            <a:r>
              <a:rPr lang="en-US" dirty="0" smtClean="0"/>
              <a:t>      Table </a:t>
            </a:r>
            <a:r>
              <a:rPr lang="en-US" dirty="0"/>
              <a:t>Name:-</a:t>
            </a:r>
            <a:r>
              <a:rPr lang="en-US" dirty="0" err="1"/>
              <a:t>tbl_auction</a:t>
            </a:r>
            <a:endParaRPr lang="en-IN" dirty="0"/>
          </a:p>
          <a:p>
            <a:r>
              <a:rPr lang="en-US" dirty="0" smtClean="0"/>
              <a:t>      Primary </a:t>
            </a:r>
            <a:r>
              <a:rPr lang="en-US" dirty="0"/>
              <a:t>Key:-</a:t>
            </a:r>
            <a:r>
              <a:rPr lang="en-US" dirty="0" err="1"/>
              <a:t>auction_id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70001"/>
              </p:ext>
            </p:extLst>
          </p:nvPr>
        </p:nvGraphicFramePr>
        <p:xfrm>
          <a:off x="2416629" y="2677884"/>
          <a:ext cx="7968342" cy="3513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577">
                  <a:extLst>
                    <a:ext uri="{9D8B030D-6E8A-4147-A177-3AD203B41FA5}">
                      <a16:colId xmlns:a16="http://schemas.microsoft.com/office/drawing/2014/main" val="3887553737"/>
                    </a:ext>
                  </a:extLst>
                </a:gridCol>
                <a:gridCol w="1911861">
                  <a:extLst>
                    <a:ext uri="{9D8B030D-6E8A-4147-A177-3AD203B41FA5}">
                      <a16:colId xmlns:a16="http://schemas.microsoft.com/office/drawing/2014/main" val="591821831"/>
                    </a:ext>
                  </a:extLst>
                </a:gridCol>
                <a:gridCol w="2209840">
                  <a:extLst>
                    <a:ext uri="{9D8B030D-6E8A-4147-A177-3AD203B41FA5}">
                      <a16:colId xmlns:a16="http://schemas.microsoft.com/office/drawing/2014/main" val="3370236699"/>
                    </a:ext>
                  </a:extLst>
                </a:gridCol>
                <a:gridCol w="1494064">
                  <a:extLst>
                    <a:ext uri="{9D8B030D-6E8A-4147-A177-3AD203B41FA5}">
                      <a16:colId xmlns:a16="http://schemas.microsoft.com/office/drawing/2014/main" val="767661495"/>
                    </a:ext>
                  </a:extLst>
                </a:gridCol>
              </a:tblGrid>
              <a:tr h="638190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FILDS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10790"/>
                  </a:ext>
                </a:extLst>
              </a:tr>
              <a:tr h="969303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auction_id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Int(10)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Unique Auction_identification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66509"/>
                  </a:ext>
                </a:extLst>
              </a:tr>
              <a:tr h="430616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Int(10)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Foreign_Key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User_identfiction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401618"/>
                  </a:ext>
                </a:extLst>
              </a:tr>
              <a:tr h="430616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bid_amt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Numeric(50)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Auction Bid_amount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852322"/>
                  </a:ext>
                </a:extLst>
              </a:tr>
              <a:tr h="430616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bid_date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Auction Bid_date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11155"/>
                  </a:ext>
                </a:extLst>
              </a:tr>
              <a:tr h="61456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vehicle_id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Int(10)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Foreign_Key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10000"/>
                        </a:lnSpc>
                        <a:spcAft>
                          <a:spcPts val="206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 identification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03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0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</TotalTime>
  <Words>722</Words>
  <Application>Microsoft Office PowerPoint</Application>
  <PresentationFormat>Widescreen</PresentationFormat>
  <Paragraphs>304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Algerian</vt:lpstr>
      <vt:lpstr>Arial</vt:lpstr>
      <vt:lpstr>Bookman Old Style</vt:lpstr>
      <vt:lpstr>Calibri</vt:lpstr>
      <vt:lpstr>Rockwell</vt:lpstr>
      <vt:lpstr>Symbol</vt:lpstr>
      <vt:lpstr>Times New Roman</vt:lpstr>
      <vt:lpstr>Wingdings</vt:lpstr>
      <vt:lpstr>Damask</vt:lpstr>
      <vt:lpstr>AUTOSHOP   (ONLINE USED VEHICLE SALE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AIRCRACK-NG</dc:title>
  <dc:creator>ANANDHU SUBASH</dc:creator>
  <cp:lastModifiedBy>Jishnu</cp:lastModifiedBy>
  <cp:revision>88</cp:revision>
  <dcterms:created xsi:type="dcterms:W3CDTF">2018-09-08T11:16:38Z</dcterms:created>
  <dcterms:modified xsi:type="dcterms:W3CDTF">2019-03-18T04:43:07Z</dcterms:modified>
</cp:coreProperties>
</file>