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7" r:id="rId2"/>
    <p:sldId id="304" r:id="rId3"/>
    <p:sldId id="30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307" r:id="rId12"/>
    <p:sldId id="308" r:id="rId13"/>
    <p:sldId id="309" r:id="rId14"/>
    <p:sldId id="270" r:id="rId15"/>
    <p:sldId id="305" r:id="rId16"/>
    <p:sldId id="306" r:id="rId17"/>
    <p:sldId id="310" r:id="rId18"/>
    <p:sldId id="271" r:id="rId19"/>
    <p:sldId id="272" r:id="rId20"/>
    <p:sldId id="273" r:id="rId21"/>
    <p:sldId id="274" r:id="rId22"/>
    <p:sldId id="298" r:id="rId23"/>
    <p:sldId id="299" r:id="rId24"/>
    <p:sldId id="311" r:id="rId25"/>
    <p:sldId id="276" r:id="rId26"/>
    <p:sldId id="303" r:id="rId27"/>
    <p:sldId id="300" r:id="rId28"/>
    <p:sldId id="301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1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79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4D08-B358-4E75-AC67-5103BDB4D918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4C09-A41D-419F-8590-6EFC6F471E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E4A38-1D68-4737-AA68-D8EA1A7A6A33}" type="slidenum">
              <a:rPr lang="en-US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Tgfjhgf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47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5000"/>
            </a:blip>
            <a:stretch>
              <a:fillRect l="30000" t="30000" r="30000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4572000" cy="762000"/>
          </a:xfrm>
          <a:prstGeom prst="rect">
            <a:avLst/>
          </a:prstGeom>
          <a:solidFill>
            <a:srgbClr val="F59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C8C1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6096000"/>
            <a:ext cx="4572000" cy="7620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2" descr="E:\naveen works\Rahul\Nttf\NTTF web design\Nttf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"/>
            <a:ext cx="31242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716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2296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9518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7836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681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6813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681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6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5F3D6-F7A1-4C9B-ABA9-2F403E92F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0E876-4223-4BE4-A923-13D61EFDC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6172200" cy="11430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000">
                <a:latin typeface="+mn-lt"/>
              </a:defRPr>
            </a:lvl1pPr>
            <a:lvl2pPr>
              <a:buFontTx/>
              <a:buBlip>
                <a:blip r:embed="rId2"/>
              </a:buBlip>
              <a:defRPr sz="1400">
                <a:latin typeface="+mn-lt"/>
              </a:defRPr>
            </a:lvl2pPr>
            <a:lvl3pPr>
              <a:buFontTx/>
              <a:buBlip>
                <a:blip r:embed="rId2"/>
              </a:buBlip>
              <a:defRPr sz="1400">
                <a:latin typeface="+mn-lt"/>
              </a:defRPr>
            </a:lvl3pPr>
            <a:lvl4pPr>
              <a:buFontTx/>
              <a:buBlip>
                <a:blip r:embed="rId2"/>
              </a:buBlip>
              <a:defRPr sz="1400">
                <a:latin typeface="+mn-lt"/>
              </a:defRPr>
            </a:lvl4pPr>
            <a:lvl5pPr>
              <a:buFontTx/>
              <a:buBlip>
                <a:blip r:embed="rId2"/>
              </a:buBlip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89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>
            <a:normAutofit/>
          </a:bodyPr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0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943600" cy="1143000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038600" cy="4525963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2"/>
              </a:buBlip>
              <a:defRPr sz="1400"/>
            </a:lvl2pPr>
            <a:lvl3pPr>
              <a:buFontTx/>
              <a:buBlip>
                <a:blip r:embed="rId2"/>
              </a:buBlip>
              <a:defRPr sz="1400"/>
            </a:lvl3pPr>
            <a:lvl4pPr>
              <a:buFontTx/>
              <a:buBlip>
                <a:blip r:embed="rId2"/>
              </a:buBlip>
              <a:defRPr sz="1400"/>
            </a:lvl4pPr>
            <a:lvl5pPr>
              <a:buFontTx/>
              <a:buBlip>
                <a:blip r:embed="rId2"/>
              </a:buBlip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buFontTx/>
              <a:buBlip>
                <a:blip r:embed="rId2"/>
              </a:buBlip>
              <a:defRPr sz="1400"/>
            </a:lvl2pPr>
            <a:lvl3pPr>
              <a:buFontTx/>
              <a:buBlip>
                <a:blip r:embed="rId2"/>
              </a:buBlip>
              <a:defRPr sz="1400"/>
            </a:lvl3pPr>
            <a:lvl4pPr>
              <a:buFontTx/>
              <a:buBlip>
                <a:blip r:embed="rId2"/>
              </a:buBlip>
              <a:defRPr sz="1400"/>
            </a:lvl4pPr>
            <a:lvl5pPr>
              <a:buFontTx/>
              <a:buBlip>
                <a:blip r:embed="rId2"/>
              </a:buBlip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820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447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47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932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458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19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096000" cy="1162050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678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022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672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74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6" cstate="print">
              <a:alphaModFix amt="5000"/>
            </a:blip>
            <a:stretch>
              <a:fillRect l="30000" t="30000" r="30000" b="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096000"/>
            <a:ext cx="4572000" cy="762000"/>
          </a:xfrm>
          <a:prstGeom prst="rect">
            <a:avLst/>
          </a:prstGeom>
          <a:solidFill>
            <a:srgbClr val="F59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C8C1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6096000"/>
            <a:ext cx="4572000" cy="76200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624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D18E7F4-5EB1-4EBA-BF74-9595720CDAD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39AD17E2-F755-46B8-847D-7CF97CAECB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2" descr="E:\naveen works\Rahul\Nttf\NTTF web design\Nttf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76200"/>
            <a:ext cx="2241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86106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SOUTHERN POWER DISTRIBUTION </a:t>
            </a: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COMPANY</a:t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3100" b="1" dirty="0" smtClean="0">
                <a:solidFill>
                  <a:srgbClr val="FF00FF"/>
                </a:solidFill>
                <a:latin typeface="Times New Roman" pitchFamily="18" charset="0"/>
              </a:rPr>
              <a:t>(GSM Based Monitoring And Billing System)</a:t>
            </a:r>
            <a:endParaRPr lang="en-US" sz="3100" b="1" dirty="0" smtClean="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715000" cy="16764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  </a:t>
            </a:r>
            <a:r>
              <a:rPr lang="en-US" sz="2800" b="1" dirty="0" smtClean="0">
                <a:solidFill>
                  <a:srgbClr val="FF00FF"/>
                </a:solidFill>
                <a:latin typeface="Times New Roman" pitchFamily="18" charset="0"/>
              </a:rPr>
              <a:t> </a:t>
            </a:r>
            <a:endParaRPr lang="en-US" sz="2800" b="1" dirty="0">
              <a:solidFill>
                <a:srgbClr val="FF00FF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800" b="1" dirty="0">
              <a:solidFill>
                <a:srgbClr val="FF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</a:t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    Customer functionality</a:t>
            </a:r>
            <a:r>
              <a:rPr lang="en-US" dirty="0" smtClean="0"/>
              <a:t>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4073525"/>
          </a:xfrm>
        </p:spPr>
        <p:txBody>
          <a:bodyPr/>
          <a:lstStyle/>
          <a:p>
            <a:pPr algn="just"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 algn="just"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 algn="just"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 He can view the previous bills and current bills</a:t>
            </a:r>
          </a:p>
          <a:p>
            <a:pPr algn="just"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 Pay the bill online.</a:t>
            </a:r>
          </a:p>
          <a:p>
            <a:pPr algn="just"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Development Architecture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010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 Front End	 </a:t>
            </a:r>
            <a:r>
              <a:rPr lang="en-US" sz="2900" dirty="0" smtClean="0"/>
              <a:t>             </a:t>
            </a:r>
            <a:r>
              <a:rPr lang="en-US" sz="2900" dirty="0" smtClean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JSP</a:t>
            </a:r>
            <a:r>
              <a:rPr lang="en-US" sz="2900" dirty="0"/>
              <a:t>, HTML5, CSS</a:t>
            </a:r>
          </a:p>
          <a:p>
            <a:r>
              <a:rPr lang="en-US" sz="2900" dirty="0"/>
              <a:t> </a:t>
            </a:r>
            <a:r>
              <a:rPr lang="en-US" sz="2900" dirty="0" smtClean="0"/>
              <a:t>Database  </a:t>
            </a:r>
            <a:r>
              <a:rPr lang="en-US" sz="2900" dirty="0"/>
              <a:t>		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MySQL </a:t>
            </a:r>
            <a:r>
              <a:rPr lang="en-US" sz="2900" dirty="0"/>
              <a:t>5.6</a:t>
            </a:r>
          </a:p>
          <a:p>
            <a:r>
              <a:rPr lang="en-US" sz="2900" dirty="0"/>
              <a:t> </a:t>
            </a:r>
            <a:r>
              <a:rPr lang="en-US" sz="2900" dirty="0" smtClean="0"/>
              <a:t>Scripting </a:t>
            </a:r>
            <a:r>
              <a:rPr lang="en-US" sz="2900" dirty="0"/>
              <a:t>language  	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JQuery, Bootstrap</a:t>
            </a:r>
            <a:endParaRPr lang="en-US" sz="2900" dirty="0"/>
          </a:p>
          <a:p>
            <a:r>
              <a:rPr lang="en-US" sz="2900" dirty="0"/>
              <a:t> </a:t>
            </a:r>
            <a:r>
              <a:rPr lang="en-US" sz="2900" dirty="0" smtClean="0"/>
              <a:t>Web </a:t>
            </a:r>
            <a:r>
              <a:rPr lang="en-US" sz="2900" dirty="0"/>
              <a:t>Server   </a:t>
            </a:r>
            <a:r>
              <a:rPr lang="en-US" sz="2900" dirty="0" smtClean="0"/>
              <a:t>             </a:t>
            </a:r>
            <a:r>
              <a:rPr lang="en-US" sz="2900" dirty="0" smtClean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Apache </a:t>
            </a:r>
            <a:r>
              <a:rPr lang="en-US" sz="2900" dirty="0"/>
              <a:t>Tomcat Server6.0</a:t>
            </a:r>
          </a:p>
          <a:p>
            <a:r>
              <a:rPr lang="en-US" sz="2900" dirty="0"/>
              <a:t> </a:t>
            </a:r>
            <a:r>
              <a:rPr lang="en-US" sz="2900" dirty="0" smtClean="0"/>
              <a:t>Operating </a:t>
            </a:r>
            <a:r>
              <a:rPr lang="en-US" sz="2900" dirty="0"/>
              <a:t>System 	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Windows </a:t>
            </a:r>
            <a:r>
              <a:rPr lang="en-US" sz="2900" dirty="0"/>
              <a:t>7 and higher version</a:t>
            </a:r>
          </a:p>
          <a:p>
            <a:r>
              <a:rPr lang="en-US" sz="2900" dirty="0"/>
              <a:t> </a:t>
            </a:r>
            <a:r>
              <a:rPr lang="en-US" sz="2900" dirty="0" smtClean="0"/>
              <a:t> IDE                              </a:t>
            </a:r>
            <a:r>
              <a:rPr lang="en-US" sz="2900" dirty="0" smtClean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Eclipse </a:t>
            </a:r>
            <a:r>
              <a:rPr lang="en-US" sz="2900" dirty="0"/>
              <a:t>with my Eclipse </a:t>
            </a:r>
            <a:r>
              <a:rPr lang="en-US" sz="2900" dirty="0" smtClean="0"/>
              <a:t>plugins</a:t>
            </a:r>
            <a:r>
              <a:rPr lang="en-US" sz="2300" dirty="0" smtClean="0"/>
              <a:t>                      </a:t>
            </a:r>
            <a:endParaRPr lang="en-US" sz="2300" dirty="0"/>
          </a:p>
          <a:p>
            <a:r>
              <a:rPr lang="en-US" sz="2900" dirty="0"/>
              <a:t>  </a:t>
            </a:r>
            <a:r>
              <a:rPr lang="en-US" sz="2900" dirty="0" smtClean="0"/>
              <a:t>Third </a:t>
            </a:r>
            <a:r>
              <a:rPr lang="en-US" sz="2900" dirty="0"/>
              <a:t>Party </a:t>
            </a:r>
            <a:r>
              <a:rPr lang="en-US" sz="2900" dirty="0" smtClean="0"/>
              <a:t>Software</a:t>
            </a:r>
            <a:r>
              <a:rPr lang="en-US" sz="2900" dirty="0" smtClean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Ozeking </a:t>
            </a:r>
            <a:r>
              <a:rPr lang="en-US" sz="2900" dirty="0"/>
              <a:t>SMS Gateway</a:t>
            </a:r>
          </a:p>
          <a:p>
            <a:r>
              <a:rPr lang="en-US" sz="2900" dirty="0"/>
              <a:t>  </a:t>
            </a:r>
            <a:r>
              <a:rPr lang="en-US" sz="2900" dirty="0" smtClean="0"/>
              <a:t>Social Services	 </a:t>
            </a:r>
            <a:r>
              <a:rPr lang="en-US" sz="2900" dirty="0" smtClean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Gmail </a:t>
            </a:r>
            <a:r>
              <a:rPr lang="en-US" sz="2900" dirty="0"/>
              <a:t>Services for sending mail</a:t>
            </a:r>
          </a:p>
          <a:p>
            <a:r>
              <a:rPr lang="en-US" sz="2900" dirty="0"/>
              <a:t>Browsers            </a:t>
            </a:r>
            <a:r>
              <a:rPr lang="en-US" sz="2900" dirty="0" smtClean="0"/>
              <a:t>          </a:t>
            </a:r>
            <a:r>
              <a:rPr lang="en-US" sz="2900" dirty="0" smtClean="0">
                <a:sym typeface="Wingdings" panose="05000000000000000000" pitchFamily="2" charset="2"/>
              </a:rPr>
              <a:t></a:t>
            </a:r>
            <a:r>
              <a:rPr lang="en-US" sz="2900" dirty="0"/>
              <a:t>	</a:t>
            </a:r>
            <a:r>
              <a:rPr lang="en-US" sz="2900" dirty="0" smtClean="0"/>
              <a:t>IE8/8</a:t>
            </a:r>
            <a:r>
              <a:rPr lang="en-US" sz="2900" dirty="0"/>
              <a:t>+,Chrome15+,</a:t>
            </a:r>
            <a:r>
              <a:rPr lang="en-US" sz="2900" dirty="0" smtClean="0"/>
              <a:t>Safari 4</a:t>
            </a:r>
            <a:r>
              <a:rPr lang="en-US" sz="2900" dirty="0"/>
              <a:t>+,Mozilla 						</a:t>
            </a:r>
            <a:r>
              <a:rPr lang="en-US" sz="2900" dirty="0" smtClean="0"/>
              <a:t>                        </a:t>
            </a:r>
            <a:r>
              <a:rPr lang="en-US" sz="2900" dirty="0"/>
              <a:t>Firefox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Software requirements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693025" cy="39624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Operating System -Windows 7 and higher version</a:t>
            </a: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IDE - Eclipse with my Eclipse plug ins</a:t>
            </a: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Text editor  -Sublime text3</a:t>
            </a: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None/>
            </a:pPr>
            <a:r>
              <a:rPr lang="en-US" sz="2800" dirty="0" smtClean="0">
                <a:latin typeface="Times New Roman" pitchFamily="18" charset="0"/>
              </a:rPr>
              <a:t>Browsers –IE8/8+,Chrome15+,Safari 4+,Mozilla 							     Firefox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Minimum Hardware Requirements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2154238"/>
            <a:ext cx="6765925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Processor	</a:t>
            </a:r>
            <a:r>
              <a:rPr lang="en-US" sz="2800" dirty="0" smtClean="0">
                <a:latin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</a:rPr>
              <a:t>Intel dual core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Hard disk	:80gb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Ram		</a:t>
            </a:r>
            <a:r>
              <a:rPr lang="en-US" sz="2800" dirty="0" smtClean="0">
                <a:latin typeface="Times New Roman" pitchFamily="18" charset="0"/>
              </a:rPr>
              <a:t>:2GB</a:t>
            </a:r>
            <a:r>
              <a:rPr lang="en-US" sz="2800" dirty="0" smtClean="0">
                <a:latin typeface="Times New Roman" pitchFamily="18" charset="0"/>
              </a:rPr>
              <a:t>	</a:t>
            </a:r>
            <a:r>
              <a:rPr lang="en-US" sz="2600" dirty="0" smtClean="0"/>
              <a:t> </a:t>
            </a:r>
          </a:p>
        </p:txBody>
      </p:sp>
      <p:pic>
        <p:nvPicPr>
          <p:cNvPr id="30724" name="Picture 7" descr="j0285750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tretch>
            <a:fillRect/>
          </a:stretch>
        </p:blipFill>
        <p:spPr>
          <a:xfrm>
            <a:off x="5755386" y="3305035"/>
            <a:ext cx="1824228" cy="1121054"/>
          </a:xfr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pPr algn="ctr"/>
            <a:r>
              <a:rPr lang="en-US" sz="4000" b="1" smtClean="0">
                <a:solidFill>
                  <a:srgbClr val="FF00FF"/>
                </a:solidFill>
                <a:latin typeface="Times New Roman" pitchFamily="18" charset="0"/>
              </a:rPr>
              <a:t>Modules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8153400" cy="4114800"/>
          </a:xfrm>
        </p:spPr>
        <p:txBody>
          <a:bodyPr/>
          <a:lstStyle/>
          <a:p>
            <a:pPr>
              <a:buClr>
                <a:srgbClr val="FF00FF"/>
              </a:buClr>
              <a:buFontTx/>
              <a:buNone/>
            </a:pPr>
            <a:r>
              <a:rPr lang="en-US" dirty="0" smtClean="0">
                <a:latin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</a:rPr>
              <a:t>we can divide the system into the following modules such as:</a:t>
            </a:r>
          </a:p>
          <a:p>
            <a:pPr>
              <a:buClr>
                <a:srgbClr val="FF00FF"/>
              </a:buClr>
              <a:buFontTx/>
              <a:buChar char="o"/>
            </a:pP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Users </a:t>
            </a:r>
            <a:r>
              <a:rPr lang="en-US" sz="2800" dirty="0" smtClean="0">
                <a:latin typeface="Times New Roman" pitchFamily="18" charset="0"/>
              </a:rPr>
              <a:t>Module</a:t>
            </a: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Super Admin</a:t>
            </a: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Administrators </a:t>
            </a:r>
            <a:r>
              <a:rPr lang="en-US" sz="2800" dirty="0" smtClean="0">
                <a:latin typeface="Times New Roman" pitchFamily="18" charset="0"/>
              </a:rPr>
              <a:t>Module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USER SUB MODULES</a:t>
            </a: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VIEW BILLS</a:t>
            </a:r>
          </a:p>
          <a:p>
            <a:r>
              <a:rPr lang="en-US" dirty="0" smtClean="0"/>
              <a:t>CUSTOMER DETAILS</a:t>
            </a:r>
          </a:p>
          <a:p>
            <a:r>
              <a:rPr lang="en-US" dirty="0" smtClean="0"/>
              <a:t>FEEDBACK/COMPLAINTS</a:t>
            </a:r>
          </a:p>
          <a:p>
            <a:r>
              <a:rPr lang="en-US" dirty="0" smtClean="0"/>
              <a:t>LOG OUT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ADMIN SUB MODULES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</a:p>
          <a:p>
            <a:r>
              <a:rPr lang="en-US" dirty="0" smtClean="0"/>
              <a:t>CREATE/DELETE USER</a:t>
            </a:r>
          </a:p>
          <a:p>
            <a:r>
              <a:rPr lang="en-US" dirty="0" smtClean="0"/>
              <a:t>GENERATE BILLS</a:t>
            </a:r>
          </a:p>
          <a:p>
            <a:r>
              <a:rPr lang="en-US" dirty="0" smtClean="0"/>
              <a:t>SEND SMS TO CLIENTS</a:t>
            </a:r>
          </a:p>
          <a:p>
            <a:r>
              <a:rPr lang="en-US" dirty="0" smtClean="0"/>
              <a:t>SEND AKNOWLEDGEMENT TO USERS</a:t>
            </a:r>
          </a:p>
          <a:p>
            <a:r>
              <a:rPr lang="en-US" dirty="0" smtClean="0"/>
              <a:t>VIEW CLIENT QUERIES</a:t>
            </a:r>
          </a:p>
          <a:p>
            <a:r>
              <a:rPr lang="en-US" dirty="0" smtClean="0"/>
              <a:t>SEND RESPONSE TO CLIENT QUERIES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LOG OUT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FF"/>
                </a:solidFill>
              </a:rPr>
              <a:t>SUPER ADMIN SUB MODULES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Create Admin</a:t>
            </a:r>
          </a:p>
          <a:p>
            <a:r>
              <a:rPr lang="en-US" dirty="0" smtClean="0"/>
              <a:t>Manage Admin</a:t>
            </a:r>
          </a:p>
          <a:p>
            <a:r>
              <a:rPr lang="en-US" dirty="0" smtClean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01984290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Modules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 smtClean="0">
                <a:solidFill>
                  <a:srgbClr val="DF5B7A"/>
                </a:solidFill>
                <a:latin typeface="Times New Roman" pitchFamily="18" charset="0"/>
              </a:rPr>
              <a:t>Users Module:</a:t>
            </a:r>
          </a:p>
          <a:p>
            <a:pPr>
              <a:buFont typeface="Wingdings" pitchFamily="2" charset="2"/>
              <a:buNone/>
            </a:pPr>
            <a:endParaRPr lang="en-US" sz="3600" dirty="0" smtClean="0">
              <a:solidFill>
                <a:srgbClr val="DF5B7A"/>
              </a:solidFill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All users need to supply user name and password to login to the system. Like Agriculturists (Agricultural users), Industries (Industrial users), Electricity Boar– Administrators, Electricity Board – Officers, Municipalities/ Municipal Corporations/ Panchayats.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FF"/>
                </a:solidFill>
                <a:latin typeface="Times New Roman" pitchFamily="18" charset="0"/>
              </a:rPr>
              <a:t>User Usecase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66888"/>
            <a:ext cx="8534400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 NAME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4">
              <a:buNone/>
            </a:pPr>
            <a:r>
              <a:rPr lang="en-US" sz="6000" dirty="0" smtClean="0">
                <a:solidFill>
                  <a:srgbClr val="FF00FF"/>
                </a:solidFill>
              </a:rPr>
              <a:t>		</a:t>
            </a:r>
            <a:r>
              <a:rPr lang="en-US" sz="6000" b="1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 AWESOME……..!!</a:t>
            </a:r>
            <a:endParaRPr lang="en-US" sz="6000" b="1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	Modules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4495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en-US" sz="2800" u="sng" dirty="0" smtClean="0">
                <a:solidFill>
                  <a:srgbClr val="DF5B7A"/>
                </a:solidFill>
                <a:latin typeface="Times New Roman" pitchFamily="18" charset="0"/>
              </a:rPr>
              <a:t>Administrator Module</a:t>
            </a:r>
            <a:r>
              <a:rPr lang="en-US" sz="2800" dirty="0" smtClean="0">
                <a:solidFill>
                  <a:srgbClr val="DF5B7A"/>
                </a:solidFill>
                <a:latin typeface="Times New Roman" pitchFamily="18" charset="0"/>
              </a:rPr>
              <a:t>: </a:t>
            </a:r>
          </a:p>
          <a:p>
            <a:pPr marL="533400" indent="-533400">
              <a:lnSpc>
                <a:spcPct val="8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solidFill>
                <a:srgbClr val="DF5B7A"/>
              </a:solidFill>
              <a:latin typeface="Times New Roman" pitchFamily="18" charset="0"/>
            </a:endParaRPr>
          </a:p>
          <a:p>
            <a:pPr marL="533400" indent="-533400" algn="just">
              <a:lnSpc>
                <a:spcPct val="8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module maintains the services related to system administrator who is authenticated upon the system. </a:t>
            </a:r>
          </a:p>
          <a:p>
            <a:pPr marL="533400" indent="-533400" algn="just">
              <a:lnSpc>
                <a:spcPct val="8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module fairly maintains the integration between the modules related to backend database and the functionalities carried out in the whole organization. </a:t>
            </a:r>
          </a:p>
          <a:p>
            <a:pPr marL="533400" indent="-533400" algn="just">
              <a:lnSpc>
                <a:spcPct val="8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module also binds itself with the employees and branch details.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274638"/>
            <a:ext cx="6251575" cy="83661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FF"/>
                </a:solidFill>
                <a:latin typeface="Times New Roman" pitchFamily="18" charset="0"/>
              </a:rPr>
              <a:t>Admin Usecase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16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1722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FF"/>
                </a:solidFill>
                <a:latin typeface="Times New Roman" pitchFamily="18" charset="0"/>
              </a:rPr>
              <a:t>             USER FUNCTIONALITY</a:t>
            </a:r>
            <a:endParaRPr lang="en-US" sz="32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6388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FF"/>
                </a:solidFill>
                <a:latin typeface="Times New Roman" pitchFamily="18" charset="0"/>
              </a:rPr>
              <a:t>              ADMIN FUNCTIONALITY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3" name="Picture 3" descr="C:\Users\DOTNET\Desktop\Project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SUPER ADMIN USE CASE:</a:t>
            </a:r>
            <a:endParaRPr lang="en-US" sz="3600" dirty="0">
              <a:solidFill>
                <a:srgbClr val="FF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525963"/>
          </a:xfrm>
        </p:spPr>
      </p:pic>
    </p:spTree>
    <p:extLst>
      <p:ext uri="{BB962C8B-B14F-4D97-AF65-F5344CB8AC3E}">
        <p14:creationId xmlns:p14="http://schemas.microsoft.com/office/powerpoint/2010/main" val="3070819577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066800" y="3048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	DFD</a:t>
            </a:r>
            <a:endParaRPr lang="en-US" sz="4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4900" dirty="0" smtClean="0"/>
              <a:t>DFD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23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57150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FF00FF"/>
                </a:solidFill>
                <a:latin typeface="Times New Roman" pitchFamily="18" charset="0"/>
              </a:rPr>
              <a:t>ER-Diagram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1219200"/>
            <a:ext cx="90868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1722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1801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 smtClean="0">
                <a:solidFill>
                  <a:srgbClr val="FF00FF"/>
                </a:solidFill>
                <a:latin typeface="Times New Roman" pitchFamily="18" charset="0"/>
              </a:rPr>
              <a:t>Advantages &amp; Conclusion</a:t>
            </a:r>
            <a:endParaRPr lang="en-US" sz="4000" b="1" dirty="0" smtClean="0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04800" y="19050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tabLst>
                <a:tab pos="1320800" algn="l"/>
              </a:tabLst>
            </a:pPr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</a:rPr>
              <a:t>It provides an advantage and support the concept of e-governance in the electric reading and metering</a:t>
            </a:r>
            <a:r>
              <a:rPr lang="en-GB" sz="2800" dirty="0">
                <a:latin typeface="Times New Roman" pitchFamily="18" charset="0"/>
              </a:rPr>
              <a:t>. Our system provides the customer precise consumption information. It </a:t>
            </a:r>
            <a:r>
              <a:rPr lang="en-GB" sz="2800" dirty="0" smtClean="0">
                <a:latin typeface="Times New Roman" pitchFamily="18" charset="0"/>
              </a:rPr>
              <a:t>gives </a:t>
            </a:r>
            <a:r>
              <a:rPr lang="en-GB" sz="2800" dirty="0">
                <a:latin typeface="Times New Roman" pitchFamily="18" charset="0"/>
              </a:rPr>
              <a:t>accurate </a:t>
            </a:r>
            <a:r>
              <a:rPr lang="en-GB" sz="2800" dirty="0" smtClean="0">
                <a:latin typeface="Times New Roman" pitchFamily="18" charset="0"/>
              </a:rPr>
              <a:t>billings. Provides </a:t>
            </a:r>
            <a:r>
              <a:rPr lang="en-GB" sz="2800" dirty="0">
                <a:latin typeface="Times New Roman" pitchFamily="18" charset="0"/>
              </a:rPr>
              <a:t>better and fast customer service. </a:t>
            </a:r>
            <a:r>
              <a:rPr lang="en-GB" sz="2800" dirty="0" smtClean="0">
                <a:latin typeface="Times New Roman" pitchFamily="18" charset="0"/>
              </a:rPr>
              <a:t>It reduces man power and time consumption.</a:t>
            </a:r>
            <a:endParaRPr lang="en-GB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4400" dirty="0" smtClean="0">
                <a:solidFill>
                  <a:srgbClr val="FF00FF"/>
                </a:solidFill>
              </a:rPr>
              <a:t>TEAM MEMBERS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Aditya M Anand 	(NEC0912001)	(LEADER)</a:t>
            </a:r>
          </a:p>
          <a:p>
            <a:r>
              <a:rPr lang="en-US" sz="2400" dirty="0" smtClean="0"/>
              <a:t>Athun V.M		(NEC0912016)	(DEPUTY LEADER)</a:t>
            </a:r>
          </a:p>
          <a:p>
            <a:r>
              <a:rPr lang="en-US" sz="2400" dirty="0" smtClean="0"/>
              <a:t>Manoj Mali		(NEC0912037)	</a:t>
            </a:r>
          </a:p>
          <a:p>
            <a:r>
              <a:rPr lang="en-US" sz="2400" dirty="0" smtClean="0"/>
              <a:t>Gayathri M		(NEC0912027)</a:t>
            </a:r>
          </a:p>
          <a:p>
            <a:r>
              <a:rPr lang="en-US" sz="2400" dirty="0" smtClean="0"/>
              <a:t>Jeevanandam K	(NEC0912031)</a:t>
            </a:r>
          </a:p>
          <a:p>
            <a:r>
              <a:rPr lang="en-US" sz="2400" dirty="0" smtClean="0"/>
              <a:t>Jishnunand P.K	(NEC0912032)</a:t>
            </a:r>
            <a:endParaRPr lang="en-US" sz="2400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GSM based Remote Monitoring and Billing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07088" y="3765550"/>
            <a:ext cx="2551112" cy="823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 b="1">
                <a:solidFill>
                  <a:srgbClr val="DF5B7A"/>
                </a:solidFill>
                <a:latin typeface="Times New Roman" pitchFamily="18" charset="0"/>
              </a:rPr>
              <a:t>Queries?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4400" y="2133600"/>
            <a:ext cx="3733800" cy="1019175"/>
          </a:xfrm>
        </p:spPr>
        <p:txBody>
          <a:bodyPr/>
          <a:lstStyle/>
          <a:p>
            <a:r>
              <a:rPr lang="en-US" sz="5400" b="1" smtClean="0">
                <a:solidFill>
                  <a:srgbClr val="FF00FF"/>
                </a:solidFill>
                <a:latin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algn="ctr">
              <a:defRPr/>
            </a:pP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Introduction</a:t>
            </a:r>
            <a:endParaRPr lang="en-US" sz="40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97813" cy="4572000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objective of this project is to replace the existing manual reading of electricity meters installed throughout the country (Home, Agricultural, and Industrial). </a:t>
            </a:r>
          </a:p>
          <a:p>
            <a:pPr algn="just">
              <a:lnSpc>
                <a:spcPct val="125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proposed solution is to build a server for the Electricity boards in each state where the custom built GSM meters would update in real time through SMS.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50"/>
                            </p:stCondLst>
                            <p:childTnLst>
                              <p:par>
                                <p:cTn id="16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325562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Vision  of the project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772400" cy="3505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600" dirty="0" smtClean="0"/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idea of the developing the application is to provide support for the new post-paid meters, managed remotely by SMS based on GSM. </a:t>
            </a:r>
          </a:p>
          <a:p>
            <a:pPr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This application also provides a facility for the customers like online bill payment.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5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5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	Scope  of the project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It is particularly applicable for developing and underdeveloped countries where such a post-payment solution may be desirable.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 It can solve all the standard business problems existing in operation and maintenance of utilities that use a post payment system.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/>
      <p:bldP spid="2099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12838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Proposed System</a:t>
            </a:r>
            <a:r>
              <a:rPr lang="en-US" dirty="0" smtClean="0"/>
              <a:t> </a:t>
            </a:r>
          </a:p>
        </p:txBody>
      </p:sp>
      <p:graphicFrame>
        <p:nvGraphicFramePr>
          <p:cNvPr id="2027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2133600"/>
          <a:ext cx="853281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icture" r:id="rId3" imgW="6461640" imgH="1920240" progId="Word.Picture.8">
                  <p:embed/>
                </p:oleObj>
              </mc:Choice>
              <mc:Fallback>
                <p:oleObj name="Picture" r:id="rId3" imgW="6461640" imgH="1920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532813" cy="2536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GSM Device Functionality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SIM Toolkit programmed into the special GSM SIM card essentially enables the SIM card to drive the GSM handset interface, build up an interactive exchange between a network application and the end user and access or control access to the network.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The meter communicates the energy usage to the server the intelligence calculates the monetary value to be to be paid.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FF00FF"/>
                </a:solidFill>
                <a:latin typeface="Times New Roman" pitchFamily="18" charset="0"/>
              </a:rPr>
              <a:t>		System Functionality</a:t>
            </a:r>
            <a:r>
              <a:rPr lang="en-US" dirty="0" smtClean="0"/>
              <a:t> 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693025" cy="40386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Application is capable of receiving messages(SMS) from  the GSM  device.   It analyze the message 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     and calculates the amount to be paid. </a:t>
            </a: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00FF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Ideally, at intervals prior to disconnect, the system will warn the end user that only a short period of time is left  before the credit is  depleted.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1" grpId="0" build="p"/>
    </p:bldLst>
  </p:timing>
</p:sld>
</file>

<file path=ppt/theme/theme1.xml><?xml version="1.0" encoding="utf-8"?>
<a:theme xmlns:a="http://schemas.openxmlformats.org/drawingml/2006/main" name="CHAPTER 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402</TotalTime>
  <Words>570</Words>
  <Application>Microsoft Office PowerPoint</Application>
  <PresentationFormat>On-screen Show (4:3)</PresentationFormat>
  <Paragraphs>120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CHAPTER -2</vt:lpstr>
      <vt:lpstr>Picture</vt:lpstr>
      <vt:lpstr>SOUTHERN POWER DISTRIBUTION COMPANY (GSM Based Monitoring And Billing System)</vt:lpstr>
      <vt:lpstr>   TEAM NAME </vt:lpstr>
      <vt:lpstr>    TEAM MEMBERS</vt:lpstr>
      <vt:lpstr> Introduction</vt:lpstr>
      <vt:lpstr> Vision  of the project</vt:lpstr>
      <vt:lpstr>   Scope  of the project</vt:lpstr>
      <vt:lpstr> Proposed System </vt:lpstr>
      <vt:lpstr> GSM Device Functionality</vt:lpstr>
      <vt:lpstr>   System Functionality </vt:lpstr>
      <vt:lpstr>       Customer functionality </vt:lpstr>
      <vt:lpstr>Development Architecture</vt:lpstr>
      <vt:lpstr>Software requirements</vt:lpstr>
      <vt:lpstr>Minimum Hardware Requirements</vt:lpstr>
      <vt:lpstr>Modules</vt:lpstr>
      <vt:lpstr>USER SUB MODULES</vt:lpstr>
      <vt:lpstr>ADMIN SUB MODULES</vt:lpstr>
      <vt:lpstr>SUPER ADMIN SUB MODULES</vt:lpstr>
      <vt:lpstr>  Modules</vt:lpstr>
      <vt:lpstr>User Usecase</vt:lpstr>
      <vt:lpstr>   Modules</vt:lpstr>
      <vt:lpstr>Admin Usecase</vt:lpstr>
      <vt:lpstr>             USER FUNCTIONALITY</vt:lpstr>
      <vt:lpstr>              ADMIN FUNCTIONALITY</vt:lpstr>
      <vt:lpstr>SUPER ADMIN USE CASE:</vt:lpstr>
      <vt:lpstr>PowerPoint Presentation</vt:lpstr>
      <vt:lpstr>       DFD </vt:lpstr>
      <vt:lpstr>ER-Diagram</vt:lpstr>
      <vt:lpstr>GANTT CHART</vt:lpstr>
      <vt:lpstr>Advantages &amp; Conclusion</vt:lpstr>
      <vt:lpstr>GSM based Remote Monitoring and Billing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based Remote  Monitoring and Billing</dc:title>
  <dc:creator>DOTNET</dc:creator>
  <cp:lastModifiedBy>Jishnunand P K</cp:lastModifiedBy>
  <cp:revision>80</cp:revision>
  <dcterms:created xsi:type="dcterms:W3CDTF">2015-02-06T03:03:37Z</dcterms:created>
  <dcterms:modified xsi:type="dcterms:W3CDTF">2015-06-27T03:44:01Z</dcterms:modified>
</cp:coreProperties>
</file>