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56" r:id="rId3"/>
    <p:sldId id="296" r:id="rId4"/>
    <p:sldId id="276" r:id="rId5"/>
    <p:sldId id="257" r:id="rId6"/>
    <p:sldId id="286" r:id="rId8"/>
    <p:sldId id="290" r:id="rId9"/>
    <p:sldId id="258" r:id="rId10"/>
    <p:sldId id="259" r:id="rId11"/>
    <p:sldId id="277" r:id="rId12"/>
    <p:sldId id="271" r:id="rId13"/>
    <p:sldId id="287" r:id="rId14"/>
    <p:sldId id="266" r:id="rId15"/>
    <p:sldId id="289" r:id="rId16"/>
    <p:sldId id="295" r:id="rId17"/>
    <p:sldId id="292" r:id="rId18"/>
    <p:sldId id="293" r:id="rId19"/>
    <p:sldId id="294" r:id="rId20"/>
    <p:sldId id="288" r:id="rId21"/>
    <p:sldId id="267" r:id="rId22"/>
    <p:sldId id="268" r:id="rId23"/>
    <p:sldId id="269" r:id="rId24"/>
  </p:sldIdLst>
  <p:sldSz cx="9144000" cy="5143500" type="screen16x9"/>
  <p:notesSz cx="9144000" cy="5143500"/>
  <p:embeddedFontLst>
    <p:embeddedFont>
      <p:font typeface="Abel" panose="02000506030000020004" charset="0"/>
      <p:regular r:id="rId28"/>
    </p:embeddedFont>
  </p:embeddedFontLst>
  <p:defaultTextStyle>
    <a:defPPr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font" Target="fonts/font1.fntdata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825" y="1560361"/>
            <a:ext cx="7362415" cy="1093813"/>
          </a:xfrm>
          <a:prstGeom prst="rect">
            <a:avLst/>
          </a:prstGeom>
        </p:spPr>
        <p:txBody>
          <a:bodyPr vert="horz" rtlCol="0" anchor="b"/>
          <a:lstStyle>
            <a:lvl1pPr lvl="0" algn="ctr">
              <a:lnSpc>
                <a:spcPct val="100000"/>
              </a:lnSpc>
              <a:defRPr lang="en-US" sz="4400" b="1" i="0" cap="all" spc="150" baseline="0" dirty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5825" y="2654174"/>
            <a:ext cx="7362415" cy="431925"/>
          </a:xfrm>
          <a:prstGeom prst="rect">
            <a:avLst/>
          </a:prstGeom>
        </p:spPr>
        <p:txBody>
          <a:bodyPr vert="horz" lIns="91440" rtlCol="0" anchor="t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buNone/>
              <a:defRPr lang="en-US" sz="1600" i="0" cap="all" baseline="0" dirty="0">
                <a:solidFill>
                  <a:schemeClr val="accent1"/>
                </a:solidFill>
                <a:latin typeface="Dosis"/>
              </a:defRPr>
            </a:lvl1pPr>
            <a:lvl2pPr marL="457200" lvl="1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marL="914400" lvl="2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marL="1371600" lvl="3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marL="1828800" lvl="4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marL="2286000" lvl="5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2743200" lvl="6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200400" lvl="7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657600" lvl="8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>
            <a:lvl1pPr lvl="0"/>
          </a:lstStyle>
          <a:p>
            <a:fld id="{B8DE102F-BDBD-4965-B643-8FDF50C80C54}" type="slidenum">
              <a:rPr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Amrita vishwa Vidyapeetham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>
            <a:lvl1pPr lvl="0"/>
          </a:lstStyle>
          <a:p>
            <a:fld id="{A058CAA3-5D1F-4CDA-9ACA-44E9E8B71327}" type="datetime4">
              <a:rPr/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rcRect l="410"/>
          <a:stretch>
            <a:fillRect/>
          </a:stretch>
        </p:blipFill>
        <p:spPr>
          <a:xfrm>
            <a:off x="2812066" y="403571"/>
            <a:ext cx="6331933" cy="11735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rcRect l="410"/>
          <a:stretch>
            <a:fillRect/>
          </a:stretch>
        </p:blipFill>
        <p:spPr>
          <a:xfrm flipH="1" flipV="1">
            <a:off x="0" y="3724275"/>
            <a:ext cx="6331933" cy="1173506"/>
          </a:xfrm>
          <a:prstGeom prst="rect">
            <a:avLst/>
          </a:prstGeom>
        </p:spPr>
      </p:pic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571500"/>
            <a:ext cx="8001000" cy="571500"/>
          </a:xfrm>
          <a:prstGeom prst="rect">
            <a:avLst/>
          </a:prstGeom>
          <a:noFill/>
          <a:ln w="9525" cap="flat">
            <a:noFill/>
            <a:prstDash val="solid"/>
            <a:round/>
          </a:ln>
        </p:spPr>
        <p:txBody>
          <a:bodyPr vert="horz" rtlCol="0"/>
          <a:lstStyle>
            <a:lvl1pPr lvl="0" algn="ctr"/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/>
          <p:nvPr>
            <p:ph type="pic" idx="1" hasCustomPrompt="1"/>
          </p:nvPr>
        </p:nvSpPr>
        <p:spPr>
          <a:xfrm>
            <a:off x="704850" y="1439533"/>
            <a:ext cx="2381250" cy="2381250"/>
          </a:xfrm>
          <a:prstGeom prst="rect">
            <a:avLst/>
          </a:prstGeo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type="body" idx="2"/>
          </p:nvPr>
        </p:nvSpPr>
        <p:spPr>
          <a:xfrm>
            <a:off x="600075" y="3924300"/>
            <a:ext cx="2571750" cy="666750"/>
          </a:xfrm>
          <a:prstGeom prst="rect">
            <a:avLst/>
          </a:prstGeom>
          <a:solidFill>
            <a:schemeClr val="accent1"/>
          </a:solidFill>
        </p:spPr>
        <p:txBody>
          <a:bodyPr vert="horz" rtlCol="0" anchor="ctr">
            <a:normAutofit/>
          </a:bodyPr>
          <a:lstStyle>
            <a:lvl1pPr marL="0" lvl="0" indent="0" algn="ctr">
              <a:lnSpc>
                <a:spcPct val="100000"/>
              </a:lnSpc>
              <a:buFont typeface="Arial" panose="020B0604020202020204"/>
              <a:buNone/>
              <a:defRPr lang="en-US" sz="1400" dirty="0">
                <a:solidFill>
                  <a:srgbClr val="FFFFFF"/>
                </a:solidFill>
                <a:latin typeface="+mn-lt"/>
              </a:defRPr>
            </a:lvl1pPr>
            <a:lvl2pPr lvl="1">
              <a:lnSpc>
                <a:spcPct val="130000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 panose="020B0604020202020204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idx="3"/>
          </p:nvPr>
        </p:nvSpPr>
        <p:spPr>
          <a:xfrm>
            <a:off x="3295650" y="1352550"/>
            <a:ext cx="2571750" cy="666750"/>
          </a:xfrm>
          <a:prstGeom prst="rect">
            <a:avLst/>
          </a:prstGeom>
          <a:solidFill>
            <a:schemeClr val="accent1"/>
          </a:solidFill>
        </p:spPr>
        <p:txBody>
          <a:bodyPr vert="horz" rtlCol="0" anchor="ctr">
            <a:normAutofit/>
          </a:bodyPr>
          <a:lstStyle>
            <a:lvl1pPr marL="0" lvl="0" indent="0" algn="ctr">
              <a:lnSpc>
                <a:spcPct val="100000"/>
              </a:lnSpc>
              <a:buFont typeface="Arial" panose="020B0604020202020204"/>
              <a:buNone/>
              <a:defRPr lang="en-US" sz="1400" dirty="0">
                <a:solidFill>
                  <a:srgbClr val="FFFFFF"/>
                </a:solidFill>
                <a:latin typeface="+mn-lt"/>
              </a:defRPr>
            </a:lvl1pPr>
            <a:lvl2pPr lvl="1">
              <a:lnSpc>
                <a:spcPct val="130000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 panose="020B0604020202020204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4"/>
          </p:nvPr>
        </p:nvSpPr>
        <p:spPr>
          <a:xfrm>
            <a:off x="3400425" y="2114550"/>
            <a:ext cx="2381250" cy="2381250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5"/>
          </p:nvPr>
        </p:nvSpPr>
        <p:spPr>
          <a:xfrm>
            <a:off x="6038850" y="1447800"/>
            <a:ext cx="2381250" cy="2381250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type="body" idx="6"/>
          </p:nvPr>
        </p:nvSpPr>
        <p:spPr>
          <a:xfrm>
            <a:off x="5953125" y="3924300"/>
            <a:ext cx="2560032" cy="666750"/>
          </a:xfrm>
          <a:prstGeom prst="rect">
            <a:avLst/>
          </a:prstGeom>
          <a:solidFill>
            <a:schemeClr val="accent1"/>
          </a:solidFill>
        </p:spPr>
        <p:txBody>
          <a:bodyPr vert="horz" rtlCol="0" anchor="ctr">
            <a:normAutofit/>
          </a:bodyPr>
          <a:lstStyle>
            <a:lvl1pPr marL="0" lvl="0" indent="0" algn="ctr">
              <a:lnSpc>
                <a:spcPct val="100000"/>
              </a:lnSpc>
              <a:buFont typeface="Arial" panose="020B0604020202020204"/>
              <a:buNone/>
              <a:defRPr lang="en-US" sz="1400" dirty="0">
                <a:solidFill>
                  <a:srgbClr val="FFFFFF"/>
                </a:solidFill>
                <a:latin typeface="+mn-lt"/>
              </a:defRPr>
            </a:lvl1pPr>
            <a:lvl2pPr lvl="1">
              <a:lnSpc>
                <a:spcPct val="130000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 panose="020B0604020202020204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>
            <a:lvl1pPr lvl="0"/>
          </a:lstStyle>
          <a:p>
            <a:fld id="{0400538A-50ED-4E5D-A97B-E446260C8027}" type="datetime4">
              <a:rPr/>
            </a:fld>
            <a:endParaRPr 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Amrita vishwa Vidyapeetham</a:t>
            </a:r>
            <a:endParaRPr lang="en-US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>
            <a:lvl1pPr lvl="0"/>
          </a:lstStyle>
          <a:p>
            <a:fld id="{B8D84D25-A3E7-4A4C-A2C3-E43830D57998}" type="slidenum">
              <a:rPr/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rcRect l="750"/>
          <a:stretch>
            <a:fillRect/>
          </a:stretch>
        </p:blipFill>
        <p:spPr>
          <a:xfrm flipH="1" flipV="1">
            <a:off x="0" y="4473814"/>
            <a:ext cx="3290309" cy="66099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rcRect l="750"/>
          <a:stretch>
            <a:fillRect/>
          </a:stretch>
        </p:blipFill>
        <p:spPr>
          <a:xfrm>
            <a:off x="5853690" y="0"/>
            <a:ext cx="3290309" cy="660991"/>
          </a:xfrm>
          <a:prstGeom prst="rect">
            <a:avLst/>
          </a:prstGeom>
        </p:spPr>
      </p:pic>
      <p:sp>
        <p:nvSpPr>
          <p:cNvPr id="14" name="Rectangles 13"/>
          <p:cNvSpPr/>
          <p:nvPr/>
        </p:nvSpPr>
        <p:spPr>
          <a:xfrm>
            <a:off x="5934074" y="1352550"/>
            <a:ext cx="2581314" cy="25720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dist="9525">
              <a:srgbClr val="3F3F3F">
                <a:alpha val="8999"/>
              </a:srgbClr>
            </a:outerShdw>
          </a:effectLst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Rectangles 14"/>
          <p:cNvSpPr/>
          <p:nvPr/>
        </p:nvSpPr>
        <p:spPr>
          <a:xfrm>
            <a:off x="3286125" y="2019300"/>
            <a:ext cx="2581314" cy="25720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dist="9525">
              <a:srgbClr val="3F3F3F">
                <a:alpha val="8999"/>
              </a:srgbClr>
            </a:outerShdw>
          </a:effectLst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s 15"/>
          <p:cNvSpPr/>
          <p:nvPr/>
        </p:nvSpPr>
        <p:spPr>
          <a:xfrm>
            <a:off x="600075" y="1352550"/>
            <a:ext cx="2581314" cy="25720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dist="9525">
              <a:srgbClr val="3F3F3F">
                <a:alpha val="8999"/>
              </a:srgbClr>
            </a:outerShdw>
          </a:effectLst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 l="750"/>
          <a:stretch>
            <a:fillRect/>
          </a:stretch>
        </p:blipFill>
        <p:spPr>
          <a:xfrm>
            <a:off x="5853690" y="0"/>
            <a:ext cx="3290309" cy="6609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rcRect l="750"/>
          <a:stretch>
            <a:fillRect/>
          </a:stretch>
        </p:blipFill>
        <p:spPr>
          <a:xfrm flipH="1" flipV="1">
            <a:off x="0" y="4473814"/>
            <a:ext cx="3290309" cy="660991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1500" y="572099"/>
            <a:ext cx="8001000" cy="571500"/>
          </a:xfrm>
          <a:prstGeom prst="rect">
            <a:avLst/>
          </a:prstGeom>
        </p:spPr>
        <p:txBody>
          <a:bodyPr vert="horz" rtlCol="0"/>
          <a:lstStyle>
            <a:lvl1pPr lvl="0" algn="ctr"/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>
          <a:xfrm>
            <a:off x="631280" y="1276350"/>
            <a:ext cx="1905000" cy="3286125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2"/>
          </p:nvPr>
        </p:nvSpPr>
        <p:spPr>
          <a:xfrm>
            <a:off x="2607379" y="1276350"/>
            <a:ext cx="1905000" cy="3286125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3"/>
          </p:nvPr>
        </p:nvSpPr>
        <p:spPr>
          <a:xfrm>
            <a:off x="4610259" y="1276350"/>
            <a:ext cx="1905000" cy="3286125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4"/>
          </p:nvPr>
        </p:nvSpPr>
        <p:spPr>
          <a:xfrm>
            <a:off x="6629081" y="1276350"/>
            <a:ext cx="1905000" cy="3286125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>
            <a:lvl1pPr lvl="0"/>
          </a:lstStyle>
          <a:p>
            <a:fld id="{BEA9598D-F968-44CB-B049-77A938633097}" type="slidenum">
              <a:rPr/>
            </a:fld>
            <a:endParaRPr 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Amrita vishwa Vidyapeetham</a:t>
            </a:r>
            <a:endParaRPr lang="en-US" dirty="0"/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>
            <a:lvl1pPr lvl="0"/>
          </a:lstStyle>
          <a:p>
            <a:fld id="{64D85FD7-DB02-444A-9AB0-8F9BE30296ED}" type="datetime4">
              <a:rPr/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/>
          </p:nvPr>
        </p:nvSpPr>
        <p:spPr/>
        <p:txBody>
          <a:bodyPr vert="horz"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3" name="Title 7"/>
          <p:cNvSpPr>
            <a:spLocks noGrp="1"/>
          </p:cNvSpPr>
          <p:nvPr>
            <p:ph type="title" idx="1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l="750"/>
          <a:stretch>
            <a:fillRect/>
          </a:stretch>
        </p:blipFill>
        <p:spPr>
          <a:xfrm flipH="1" flipV="1">
            <a:off x="0" y="4473814"/>
            <a:ext cx="3290309" cy="6609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l="750"/>
          <a:stretch>
            <a:fillRect/>
          </a:stretch>
        </p:blipFill>
        <p:spPr>
          <a:xfrm>
            <a:off x="5853690" y="0"/>
            <a:ext cx="3290309" cy="660991"/>
          </a:xfrm>
          <a:prstGeom prst="rect">
            <a:avLst/>
          </a:prstGeom>
        </p:spPr>
      </p:pic>
      <p:cxnSp>
        <p:nvCxnSpPr>
          <p:cNvPr id="6" name="Straight Connector 4"/>
          <p:cNvCxnSpPr/>
          <p:nvPr/>
        </p:nvCxnSpPr>
        <p:spPr>
          <a:xfrm>
            <a:off x="564928" y="1200150"/>
            <a:ext cx="7362092" cy="0"/>
          </a:xfrm>
          <a:prstGeom prst="line">
            <a:avLst/>
          </a:prstGeom>
          <a:ln w="6350"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>
            <a:lvl1pPr lvl="0"/>
          </a:lstStyle>
          <a:p>
            <a:fld id="{4D1E0222-897C-4078-9EF3-B25C87AD54C8}" type="slidenum">
              <a:rPr/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Amrita vishwa Vidyapeetham</a:t>
            </a:r>
            <a:endParaRPr lang="en-US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>
            <a:lvl1pPr lvl="0"/>
          </a:lstStyle>
          <a:p>
            <a:fld id="{839E66F6-2E99-481B-BEE4-BA532DE827E3}" type="datetime4">
              <a:rPr/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9"/>
          <p:cNvCxnSpPr/>
          <p:nvPr/>
        </p:nvCxnSpPr>
        <p:spPr>
          <a:xfrm>
            <a:off x="781053" y="2726329"/>
            <a:ext cx="6436178" cy="0"/>
          </a:xfrm>
          <a:prstGeom prst="line">
            <a:avLst/>
          </a:prstGeom>
          <a:ln w="6350">
            <a:solidFill>
              <a:schemeClr val="accent1">
                <a:alpha val="100000"/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28675" y="2773762"/>
            <a:ext cx="7480300" cy="626002"/>
          </a:xfrm>
          <a:prstGeom prst="rect">
            <a:avLst/>
          </a:prstGeom>
        </p:spPr>
        <p:txBody>
          <a:bodyPr vert="horz" rtlCol="0" anchor="t"/>
          <a:lstStyle>
            <a:lvl1pPr lvl="0" algn="l">
              <a:lnSpc>
                <a:spcPct val="100000"/>
              </a:lnSpc>
              <a:spcBef>
                <a:spcPts val="0"/>
              </a:spcBef>
              <a:defRPr lang="en-US" sz="4000" b="1" i="0" cap="all" spc="150" dirty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92059"/>
            <a:ext cx="7472264" cy="511812"/>
          </a:xfrm>
          <a:prstGeom prst="rect">
            <a:avLst/>
          </a:prstGeom>
        </p:spPr>
        <p:txBody>
          <a:bodyPr vert="horz" rtlCol="0" anchor="b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 sz="1600" i="0" cap="all" dirty="0">
                <a:solidFill>
                  <a:schemeClr val="accent1"/>
                </a:solidFill>
                <a:latin typeface="Dosis"/>
              </a:defRPr>
            </a:lvl1pPr>
            <a:lvl2pPr marL="457200" lvl="1" indent="0">
              <a:buNone/>
              <a:defRPr lang="en-US" sz="18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marL="914400" lvl="2" indent="0">
              <a:buNone/>
              <a:defRPr lang="en-US" sz="16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marL="1371600" lvl="3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marL="1828800" lvl="4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marL="2286000" lvl="5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2743200" lvl="6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200400" lvl="7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657600" lvl="8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>
            <a:lvl1pPr lvl="0"/>
          </a:lstStyle>
          <a:p>
            <a:fld id="{A92A14E5-4446-4296-99B1-820F417FF439}" type="slidenum">
              <a:rPr/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Amrita vishwa Vidyapeetham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>
            <a:lvl1pPr lvl="0"/>
          </a:lstStyle>
          <a:p>
            <a:fld id="{86E7AF5B-EF5E-46F7-B029-3DED249C3D25}" type="datetime4">
              <a:rPr/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rcRect l="410"/>
          <a:stretch>
            <a:fillRect/>
          </a:stretch>
        </p:blipFill>
        <p:spPr>
          <a:xfrm>
            <a:off x="2812066" y="403571"/>
            <a:ext cx="6331933" cy="1173506"/>
          </a:xfrm>
          <a:prstGeom prst="rect">
            <a:avLst/>
          </a:prstGeom>
        </p:spPr>
      </p:pic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/>
          </p:nvPr>
        </p:nvSpPr>
        <p:spPr>
          <a:xfrm>
            <a:off x="5805404" y="571500"/>
            <a:ext cx="2971800" cy="4002424"/>
          </a:xfrm>
        </p:spPr>
        <p:txBody>
          <a:bodyPr vert="horz"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idx="1"/>
          </p:nvPr>
        </p:nvSpPr>
        <p:spPr>
          <a:xfrm flipV="1">
            <a:off x="3552825" y="571500"/>
            <a:ext cx="2032045" cy="4002424"/>
          </a:xfrm>
          <a:prstGeom prst="rect">
            <a:avLst/>
          </a:prstGeom>
          <a:solidFill>
            <a:schemeClr val="accent1"/>
          </a:solidFill>
          <a:ln w="9525" cap="flat">
            <a:solidFill>
              <a:schemeClr val="bg1"/>
            </a:solidFill>
            <a:prstDash val="solid"/>
            <a:round/>
          </a:ln>
        </p:spPr>
        <p:txBody>
          <a:bodyPr rot="10800000" vert="horz" rtlCol="0" anchor="ctr"/>
          <a:lstStyle>
            <a:lvl1pPr lvl="0" algn="ctr">
              <a:lnSpc>
                <a:spcPct val="125000"/>
              </a:lnSpc>
              <a:defRPr lang="en-US" sz="2400" b="1" cap="all" spc="150" dirty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2"/>
          </p:nvPr>
        </p:nvSpPr>
        <p:spPr>
          <a:xfrm>
            <a:off x="352425" y="571500"/>
            <a:ext cx="2971800" cy="4002424"/>
          </a:xfrm>
        </p:spPr>
        <p:txBody>
          <a:bodyPr vert="horz"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l="750"/>
          <a:stretch>
            <a:fillRect/>
          </a:stretch>
        </p:blipFill>
        <p:spPr>
          <a:xfrm>
            <a:off x="5853690" y="0"/>
            <a:ext cx="3290309" cy="6609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 l="750"/>
          <a:stretch>
            <a:fillRect/>
          </a:stretch>
        </p:blipFill>
        <p:spPr>
          <a:xfrm flipH="1" flipV="1">
            <a:off x="0" y="4473814"/>
            <a:ext cx="3290309" cy="660991"/>
          </a:xfrm>
          <a:prstGeom prst="rect">
            <a:avLst/>
          </a:prstGeom>
        </p:spPr>
      </p:pic>
      <p:sp>
        <p:nvSpPr>
          <p:cNvPr id="7" name="Rectangles 6"/>
          <p:cNvSpPr/>
          <p:nvPr/>
        </p:nvSpPr>
        <p:spPr>
          <a:xfrm>
            <a:off x="3438525" y="0"/>
            <a:ext cx="2263330" cy="51429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>
            <a:lvl1pPr lvl="0"/>
          </a:lstStyle>
          <a:p>
            <a:fld id="{1C4CC12B-79D5-4C91-B48A-FE8D8B06B738}" type="slidenum">
              <a:rPr/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Amrita vishwa Vidyapeetham</a:t>
            </a:r>
            <a:endParaRPr lang="en-US" dirty="0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>
            <a:lvl1pPr lvl="0"/>
          </a:lstStyle>
          <a:p>
            <a:fld id="{E81D3F1E-3AAF-47D5-8507-B63DABC8236C}" type="datetime4">
              <a:rPr/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 l="750"/>
          <a:stretch>
            <a:fillRect/>
          </a:stretch>
        </p:blipFill>
        <p:spPr>
          <a:xfrm>
            <a:off x="5853690" y="0"/>
            <a:ext cx="3290309" cy="6609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rcRect l="750"/>
          <a:stretch>
            <a:fillRect/>
          </a:stretch>
        </p:blipFill>
        <p:spPr>
          <a:xfrm flipH="1" flipV="1">
            <a:off x="0" y="4473814"/>
            <a:ext cx="3290309" cy="660991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52825" y="568924"/>
            <a:ext cx="2038789" cy="3925290"/>
          </a:xfrm>
          <a:prstGeom prst="rect">
            <a:avLst/>
          </a:prstGeom>
          <a:ln w="9525" cap="flat">
            <a:solidFill>
              <a:schemeClr val="accent1"/>
            </a:solidFill>
            <a:prstDash val="solid"/>
            <a:round/>
          </a:ln>
        </p:spPr>
        <p:txBody>
          <a:bodyPr vert="horz" rtlCol="0" anchor="ctr"/>
          <a:lstStyle>
            <a:lvl1pPr lvl="0" algn="ctr">
              <a:lnSpc>
                <a:spcPct val="125000"/>
              </a:lnSpc>
              <a:defRPr lang="en-US" sz="2400" cap="all" spc="150" dirty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542925" y="568924"/>
            <a:ext cx="2861039" cy="622747"/>
          </a:xfrm>
          <a:prstGeom prst="rect">
            <a:avLst/>
          </a:prstGeom>
          <a:solidFill>
            <a:schemeClr val="accent1"/>
          </a:solidFill>
        </p:spPr>
        <p:txBody>
          <a:bodyPr vert="horz" rtlCol="0" anchor="ctr">
            <a:normAutofit/>
          </a:bodyPr>
          <a:lstStyle>
            <a:lvl1pPr marL="0" lvl="0" indent="0">
              <a:buNone/>
              <a:defRPr lang="en-US" sz="1800" i="0" cap="none" dirty="0">
                <a:solidFill>
                  <a:schemeClr val="bg2"/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2"/>
          </p:nvPr>
        </p:nvSpPr>
        <p:spPr>
          <a:xfrm>
            <a:off x="542925" y="1234290"/>
            <a:ext cx="2857500" cy="3259923"/>
          </a:xfrm>
        </p:spPr>
        <p:txBody>
          <a:bodyPr vert="horz"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idx="3"/>
          </p:nvPr>
        </p:nvSpPr>
        <p:spPr>
          <a:xfrm>
            <a:off x="5762625" y="568924"/>
            <a:ext cx="2857500" cy="622747"/>
          </a:xfrm>
          <a:prstGeom prst="rect">
            <a:avLst/>
          </a:prstGeom>
          <a:solidFill>
            <a:schemeClr val="accent1"/>
          </a:solidFill>
        </p:spPr>
        <p:txBody>
          <a:bodyPr vert="horz" rtlCol="0" anchor="ctr">
            <a:normAutofit/>
          </a:bodyPr>
          <a:lstStyle>
            <a:lvl1pPr marL="0" lvl="0" indent="0">
              <a:buNone/>
              <a:defRPr lang="en-US" sz="1800" i="0" cap="none" dirty="0">
                <a:solidFill>
                  <a:schemeClr val="bg2"/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4"/>
          </p:nvPr>
        </p:nvSpPr>
        <p:spPr>
          <a:xfrm>
            <a:off x="5762625" y="1233866"/>
            <a:ext cx="2862083" cy="3257550"/>
          </a:xfrm>
        </p:spPr>
        <p:txBody>
          <a:bodyPr vert="horz"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>
            <a:lvl1pPr lvl="0"/>
          </a:lstStyle>
          <a:p>
            <a:fld id="{18D3F68A-4BCF-4DFA-A858-971153493371}" type="slidenum">
              <a:rPr/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Amrita vishwa Vidyapeetham</a:t>
            </a:r>
            <a:endParaRPr lang="en-US" dirty="0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>
            <a:lvl1pPr lvl="0"/>
          </a:lstStyle>
          <a:p>
            <a:fld id="{15CA8DE1-5DBE-4567-BBA8-932452F2B28B}" type="datetime4">
              <a:rPr/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875" y="2219325"/>
            <a:ext cx="7330866" cy="704850"/>
          </a:xfrm>
          <a:prstGeom prst="rect">
            <a:avLst/>
          </a:prstGeom>
        </p:spPr>
        <p:txBody>
          <a:bodyPr vert="horz" rtlCol="0" anchor="ctr"/>
          <a:lstStyle>
            <a:lvl1pPr lvl="0" algn="ctr">
              <a:lnSpc>
                <a:spcPct val="100000"/>
              </a:lnSpc>
              <a:defRPr lang="en-US" sz="4000" cap="all" spc="150" dirty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>
            <a:lvl1pPr lvl="0"/>
          </a:lstStyle>
          <a:p>
            <a:fld id="{F3F1349A-1FCD-459C-BBB0-50B0E36C28AC}" type="slidenum">
              <a:rPr/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Amrita vishwa Vidyapeetham</a:t>
            </a:r>
            <a:endParaRPr lang="en-US" dirty="0"/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>
            <a:lvl1pPr lvl="0"/>
          </a:lstStyle>
          <a:p>
            <a:fld id="{5FD966F5-F961-488C-A38C-6581085F7676}" type="datetime4">
              <a:rPr/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 l="410"/>
          <a:stretch>
            <a:fillRect/>
          </a:stretch>
        </p:blipFill>
        <p:spPr>
          <a:xfrm flipV="1">
            <a:off x="2812066" y="3724275"/>
            <a:ext cx="6331933" cy="11735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rcRect l="410"/>
          <a:stretch>
            <a:fillRect/>
          </a:stretch>
        </p:blipFill>
        <p:spPr>
          <a:xfrm flipH="1">
            <a:off x="0" y="219075"/>
            <a:ext cx="6331933" cy="1173506"/>
          </a:xfrm>
          <a:prstGeom prst="rect">
            <a:avLst/>
          </a:prstGeom>
        </p:spPr>
      </p:pic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>
            <a:lvl1pPr lvl="0"/>
          </a:lstStyle>
          <a:p>
            <a:fld id="{316B4CF8-8AA6-472B-B24B-B11E26BAE159}" type="slidenum">
              <a:rPr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Amrita vishwa Vidyapeetham</a:t>
            </a:r>
            <a:endParaRPr lang="en-US" dirty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>
            <a:lvl1pPr lvl="0"/>
          </a:lstStyle>
          <a:p>
            <a:fld id="{669DE9B1-288C-416B-BC59-40F13CAB42DE}" type="datetime4">
              <a:rPr/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l="750"/>
          <a:stretch>
            <a:fillRect/>
          </a:stretch>
        </p:blipFill>
        <p:spPr>
          <a:xfrm>
            <a:off x="5853690" y="0"/>
            <a:ext cx="3290309" cy="6609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 l="750"/>
          <a:stretch>
            <a:fillRect/>
          </a:stretch>
        </p:blipFill>
        <p:spPr>
          <a:xfrm flipH="1" flipV="1">
            <a:off x="0" y="4473814"/>
            <a:ext cx="3290309" cy="660991"/>
          </a:xfrm>
          <a:prstGeom prst="rect">
            <a:avLst/>
          </a:prstGeom>
        </p:spPr>
      </p:pic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s 1"/>
          <p:cNvSpPr/>
          <p:nvPr/>
        </p:nvSpPr>
        <p:spPr>
          <a:xfrm>
            <a:off x="571500" y="0"/>
            <a:ext cx="2552700" cy="51429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3" name="Straight Connector 9"/>
          <p:cNvCxnSpPr/>
          <p:nvPr/>
        </p:nvCxnSpPr>
        <p:spPr>
          <a:xfrm rot="10800000" flipH="1">
            <a:off x="3463781" y="1343025"/>
            <a:ext cx="5124450" cy="0"/>
          </a:xfrm>
          <a:prstGeom prst="line">
            <a:avLst/>
          </a:prstGeom>
          <a:ln w="6350">
            <a:solidFill>
              <a:schemeClr val="accent1">
                <a:alpha val="100000"/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445407" y="314325"/>
            <a:ext cx="5127093" cy="1000125"/>
          </a:xfrm>
          <a:prstGeom prst="rect">
            <a:avLst/>
          </a:prstGeom>
        </p:spPr>
        <p:txBody>
          <a:bodyPr vert="horz" rtlCol="0"/>
          <a:lstStyle>
            <a:lvl1pPr lvl="0"/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44591" y="1380137"/>
            <a:ext cx="5127908" cy="3181668"/>
          </a:xfrm>
        </p:spPr>
        <p:txBody>
          <a:bodyPr vert="horz"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idx="2"/>
          </p:nvPr>
        </p:nvSpPr>
        <p:spPr>
          <a:xfrm>
            <a:off x="737532" y="374676"/>
            <a:ext cx="2220634" cy="4196724"/>
          </a:xfrm>
          <a:ln w="9525" cap="flat">
            <a:solidFill>
              <a:schemeClr val="bg1"/>
            </a:solidFill>
            <a:prstDash val="solid"/>
            <a:round/>
          </a:ln>
        </p:spPr>
        <p:txBody>
          <a:bodyPr vert="horz" lIns="91440" tIns="93600" rIns="91440" bIns="45720" rtlCol="0" anchor="t">
            <a:normAutofit/>
          </a:bodyPr>
          <a:lstStyle>
            <a:lvl1pPr marL="0" lvl="0" indent="0">
              <a:lnSpc>
                <a:spcPct val="125000"/>
              </a:lnSpc>
              <a:buNone/>
              <a:defRPr lang="en-US" cap="all" dirty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>
            <a:lvl1pPr lvl="0"/>
          </a:lstStyle>
          <a:p>
            <a:fld id="{B898DBE3-D019-4DEA-AC37-D14073A96A7B}" type="slidenum">
              <a:rPr/>
            </a:fld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Amrita vishwa Vidyapeetham</a:t>
            </a:r>
            <a:endParaRPr lang="en-US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>
            <a:lvl1pPr lvl="0"/>
          </a:lstStyle>
          <a:p>
            <a:fld id="{C8585BB0-82FA-44EB-BC85-1F5E91FBEB3A}" type="datetime4">
              <a:rPr/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rcRect l="750"/>
          <a:stretch>
            <a:fillRect/>
          </a:stretch>
        </p:blipFill>
        <p:spPr>
          <a:xfrm>
            <a:off x="5853690" y="0"/>
            <a:ext cx="3290309" cy="660991"/>
          </a:xfrm>
          <a:prstGeom prst="rect">
            <a:avLst/>
          </a:prstGeom>
        </p:spPr>
      </p:pic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>
            <a:lvl1pPr lvl="0"/>
          </a:lstStyle>
          <a:p>
            <a:fld id="{9FA63512-7AC2-4B6B-B360-3F6FEAB81A4F}" type="slidenum">
              <a:rPr/>
            </a:fld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Amrita vishwa Vidyapeetham</a:t>
            </a:r>
            <a:endParaRPr lang="en-US" dirty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>
            <a:lvl1pPr lvl="0"/>
          </a:lstStyle>
          <a:p>
            <a:fld id="{4F6EC652-671C-4467-AB66-7B715B64B46E}" type="datetime4">
              <a:rPr/>
            </a:fld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/>
          </p:nvPr>
        </p:nvSpPr>
        <p:spPr>
          <a:xfrm>
            <a:off x="3828390" y="1371600"/>
            <a:ext cx="4744109" cy="3181350"/>
          </a:xfrm>
        </p:spPr>
        <p:txBody>
          <a:bodyPr vert="horz" lIns="91440" tIns="93600" rIns="91440" bIns="45720" rtlCol="0" anchor="t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 sz="1600" dirty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idx="1"/>
          </p:nvPr>
        </p:nvSpPr>
        <p:spPr>
          <a:xfrm>
            <a:off x="3828390" y="317763"/>
            <a:ext cx="4742470" cy="995975"/>
          </a:xfrm>
          <a:prstGeom prst="rect">
            <a:avLst/>
          </a:prstGeom>
        </p:spPr>
        <p:txBody>
          <a:bodyPr vert="horz" rtlCol="0"/>
          <a:lstStyle>
            <a:lvl1pPr lvl="0"/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2"/>
          </p:nvPr>
        </p:nvSpPr>
        <p:spPr>
          <a:xfrm>
            <a:off x="0" y="0"/>
            <a:ext cx="3603599" cy="5142900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  <a:endParaRPr lang="en-US" dirty="0"/>
          </a:p>
        </p:txBody>
      </p:sp>
      <p:cxnSp>
        <p:nvCxnSpPr>
          <p:cNvPr id="8" name="Straight Connector 4"/>
          <p:cNvCxnSpPr/>
          <p:nvPr/>
        </p:nvCxnSpPr>
        <p:spPr>
          <a:xfrm rot="10800000" flipH="1" flipV="1">
            <a:off x="3818795" y="1343025"/>
            <a:ext cx="4778291" cy="0"/>
          </a:xfrm>
          <a:prstGeom prst="line">
            <a:avLst/>
          </a:prstGeom>
          <a:ln w="6350">
            <a:solidFill>
              <a:schemeClr val="accent1">
                <a:alpha val="100000"/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rcRect l="750"/>
          <a:stretch>
            <a:fillRect/>
          </a:stretch>
        </p:blipFill>
        <p:spPr>
          <a:xfrm>
            <a:off x="5853690" y="0"/>
            <a:ext cx="3290309" cy="6609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rcRect l="750"/>
          <a:stretch>
            <a:fillRect/>
          </a:stretch>
        </p:blipFill>
        <p:spPr>
          <a:xfrm flipH="1" flipV="1">
            <a:off x="0" y="4473814"/>
            <a:ext cx="3290309" cy="660991"/>
          </a:xfrm>
          <a:prstGeom prst="rect">
            <a:avLst/>
          </a:prstGeom>
        </p:spPr>
      </p:pic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500" y="572099"/>
            <a:ext cx="8001000" cy="6241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276350"/>
            <a:ext cx="8001000" cy="3289226"/>
          </a:xfrm>
          <a:prstGeom prst="rect">
            <a:avLst/>
          </a:prstGeom>
        </p:spPr>
        <p:txBody>
          <a:bodyPr vert="horz" lIns="91440" tIns="9360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23448" y="4761638"/>
            <a:ext cx="2450148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i="0" dirty="0">
                <a:solidFill>
                  <a:schemeClr val="tx1"/>
                </a:solidFill>
                <a:latin typeface="+mn-lt"/>
              </a:defRPr>
            </a:lvl1pPr>
          </a:lstStyle>
          <a:p>
            <a:fld id="{95356482-2F84-4D33-B594-5AC6ABA20BDD}" type="slidenum">
              <a:rPr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71233"/>
            <a:ext cx="28956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i="0" dirty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Amrita vishwa Vidyapeetham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70403" y="4771233"/>
            <a:ext cx="2462604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i="0" dirty="0">
                <a:solidFill>
                  <a:schemeClr val="tx1"/>
                </a:solidFill>
                <a:latin typeface="+mn-lt"/>
              </a:defRPr>
            </a:lvl1pPr>
          </a:lstStyle>
          <a:p>
            <a:fld id="{D96ADD1D-09EB-40A1-8DBE-CA9567EB8DEE}" type="datetime4">
              <a:rPr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lvl="0" algn="l" rtl="0">
        <a:lnSpc>
          <a:spcPct val="100000"/>
        </a:lnSpc>
        <a:spcBef>
          <a:spcPct val="0"/>
        </a:spcBef>
        <a:buNone/>
        <a:defRPr lang="en-US" sz="3200" b="1" i="0" cap="all" dirty="0">
          <a:solidFill>
            <a:schemeClr val="tx2"/>
          </a:solidFill>
          <a:latin typeface="+mj-lt"/>
        </a:defRPr>
      </a:lvl1pPr>
    </p:titleStyle>
    <p:bodyStyle>
      <a:lvl1pPr marL="342900" lvl="0" indent="-342900" algn="l" rtl="0">
        <a:lnSpc>
          <a:spcPct val="100000"/>
        </a:lnSpc>
        <a:spcBef>
          <a:spcPts val="1200"/>
        </a:spcBef>
        <a:buClr>
          <a:schemeClr val="accent1"/>
        </a:buClr>
        <a:buFont typeface="Arial" panose="020B0604020202020204"/>
        <a:buChar char="•"/>
        <a:defRPr lang="en-US" sz="1800" i="0" dirty="0">
          <a:solidFill>
            <a:schemeClr val="tx1"/>
          </a:solidFill>
          <a:latin typeface="+mn-lt"/>
        </a:defRPr>
      </a:lvl1pPr>
      <a:lvl2pPr marL="742950" lvl="1" indent="-285750" algn="l" rtl="0">
        <a:lnSpc>
          <a:spcPct val="100000"/>
        </a:lnSpc>
        <a:spcBef>
          <a:spcPts val="300"/>
        </a:spcBef>
        <a:buClr>
          <a:schemeClr val="tx1">
            <a:lumMod val="50000"/>
            <a:lumOff val="50000"/>
          </a:schemeClr>
        </a:buClr>
        <a:buFont typeface="Arial" panose="020B0604020202020204"/>
        <a:buChar char="•"/>
        <a:defRPr lang="en-US" sz="1600" i="0" dirty="0">
          <a:solidFill>
            <a:schemeClr val="tx1"/>
          </a:solidFill>
          <a:latin typeface="+mn-lt"/>
        </a:defRPr>
      </a:lvl2pPr>
      <a:lvl3pPr marL="1143000" lvl="2" indent="-228600" algn="l" rtl="0">
        <a:lnSpc>
          <a:spcPct val="100000"/>
        </a:lnSpc>
        <a:spcBef>
          <a:spcPts val="300"/>
        </a:spcBef>
        <a:buClr>
          <a:schemeClr val="tx1">
            <a:lumMod val="50000"/>
            <a:lumOff val="50000"/>
          </a:schemeClr>
        </a:buClr>
        <a:buFont typeface="Arial" panose="020B0604020202020204"/>
        <a:buChar char="•"/>
        <a:defRPr lang="en-US" sz="1400" i="0" dirty="0">
          <a:solidFill>
            <a:schemeClr val="tx1"/>
          </a:solidFill>
          <a:latin typeface="+mn-lt"/>
        </a:defRPr>
      </a:lvl3pPr>
      <a:lvl4pPr marL="1600200" lvl="3" indent="-228600" algn="l" rtl="0">
        <a:lnSpc>
          <a:spcPct val="100000"/>
        </a:lnSpc>
        <a:spcBef>
          <a:spcPts val="300"/>
        </a:spcBef>
        <a:buClr>
          <a:schemeClr val="tx1">
            <a:lumMod val="50000"/>
            <a:lumOff val="50000"/>
          </a:schemeClr>
        </a:buClr>
        <a:buFont typeface="Arial" panose="020B0604020202020204"/>
        <a:buChar char="•"/>
        <a:defRPr lang="en-US" sz="1200" i="0" dirty="0">
          <a:solidFill>
            <a:schemeClr val="tx1"/>
          </a:solidFill>
          <a:latin typeface="+mn-lt"/>
        </a:defRPr>
      </a:lvl4pPr>
      <a:lvl5pPr marL="2057400" lvl="4" indent="-228600" algn="l" rtl="0">
        <a:lnSpc>
          <a:spcPct val="100000"/>
        </a:lnSpc>
        <a:spcBef>
          <a:spcPts val="300"/>
        </a:spcBef>
        <a:buClr>
          <a:schemeClr val="tx1">
            <a:lumMod val="50000"/>
            <a:lumOff val="50000"/>
          </a:schemeClr>
        </a:buClr>
        <a:buFont typeface="Arial" panose="020B0604020202020204"/>
        <a:buChar char="•"/>
        <a:defRPr lang="en-US" sz="1100" i="0" dirty="0">
          <a:solidFill>
            <a:schemeClr val="tx1"/>
          </a:solidFill>
          <a:latin typeface="+mn-lt"/>
        </a:defRPr>
      </a:lvl5pPr>
      <a:lvl6pPr marL="2514600" lvl="5" indent="-228600" algn="l" rtl="0">
        <a:spcBef>
          <a:spcPct val="20000"/>
        </a:spcBef>
        <a:buFont typeface="Arial" panose="020B0604020202020204"/>
        <a:buChar char="-"/>
        <a:defRPr lang="en-US" sz="1100" i="0" dirty="0">
          <a:solidFill>
            <a:schemeClr val="tx1"/>
          </a:solidFill>
          <a:latin typeface="+mn-lt"/>
        </a:defRPr>
      </a:lvl6pPr>
      <a:lvl7pPr marL="2971800" lvl="6" indent="-228600" algn="l" rtl="0">
        <a:spcBef>
          <a:spcPct val="20000"/>
        </a:spcBef>
        <a:buFont typeface="Arial" panose="020B0604020202020204"/>
        <a:buChar char="-"/>
        <a:defRPr lang="en-US" sz="1100" i="0" dirty="0">
          <a:solidFill>
            <a:schemeClr val="tx1"/>
          </a:solidFill>
          <a:latin typeface="+mn-lt"/>
        </a:defRPr>
      </a:lvl7pPr>
      <a:lvl8pPr marL="3429000" lvl="7" indent="-228600" algn="l" rtl="0">
        <a:spcBef>
          <a:spcPct val="20000"/>
        </a:spcBef>
        <a:buFont typeface="Arial" panose="020B0604020202020204"/>
        <a:buChar char="-"/>
        <a:defRPr lang="en-US" sz="1100" i="0" dirty="0">
          <a:solidFill>
            <a:schemeClr val="tx1"/>
          </a:solidFill>
          <a:latin typeface="+mn-lt"/>
        </a:defRPr>
      </a:lvl8pPr>
      <a:lvl9pPr marL="3886200" lvl="8" indent="-228600" algn="l" rtl="0">
        <a:spcBef>
          <a:spcPct val="20000"/>
        </a:spcBef>
        <a:buFont typeface="Arial" panose="020B0604020202020204"/>
        <a:buChar char="-"/>
        <a:defRPr lang="en-US" sz="1100" i="0" dirty="0">
          <a:solidFill>
            <a:schemeClr val="tx1"/>
          </a:solidFill>
          <a:latin typeface="+mn-lt"/>
        </a:defRPr>
      </a:lvl9pPr>
    </p:bodyStyle>
    <p:otherStyle>
      <a:lvl1pPr marL="0" lvl="0" algn="l" rtl="0">
        <a:defRPr lang="en-US" sz="1800" dirty="0">
          <a:solidFill>
            <a:schemeClr val="tx1"/>
          </a:solidFill>
          <a:latin typeface="+mn-lt"/>
        </a:defRPr>
      </a:lvl1pPr>
      <a:lvl2pPr marL="457200" lvl="1" algn="l" rtl="0">
        <a:defRPr lang="en-US" sz="1800" dirty="0">
          <a:solidFill>
            <a:schemeClr val="tx1"/>
          </a:solidFill>
          <a:latin typeface="+mn-lt"/>
        </a:defRPr>
      </a:lvl2pPr>
      <a:lvl3pPr marL="914400" lvl="2" algn="l" rtl="0">
        <a:defRPr lang="en-US" sz="1800" dirty="0">
          <a:solidFill>
            <a:schemeClr val="tx1"/>
          </a:solidFill>
          <a:latin typeface="+mn-lt"/>
        </a:defRPr>
      </a:lvl3pPr>
      <a:lvl4pPr marL="1371600" lvl="3" algn="l" rtl="0">
        <a:defRPr lang="en-US" sz="1800" dirty="0">
          <a:solidFill>
            <a:schemeClr val="tx1"/>
          </a:solidFill>
          <a:latin typeface="+mn-lt"/>
        </a:defRPr>
      </a:lvl4pPr>
      <a:lvl5pPr marL="1828800" lvl="4" algn="l" rtl="0">
        <a:defRPr lang="en-US" sz="1800" dirty="0">
          <a:solidFill>
            <a:schemeClr val="tx1"/>
          </a:solidFill>
          <a:latin typeface="+mn-lt"/>
        </a:defRPr>
      </a:lvl5pPr>
      <a:lvl6pPr marL="2286000" lvl="5" algn="l" rtl="0">
        <a:defRPr lang="en-US" sz="1800" dirty="0">
          <a:solidFill>
            <a:schemeClr val="tx1"/>
          </a:solidFill>
          <a:latin typeface="+mn-lt"/>
        </a:defRPr>
      </a:lvl6pPr>
      <a:lvl7pPr marL="2743200" lvl="6" algn="l" rtl="0">
        <a:defRPr lang="en-US" sz="1800" dirty="0">
          <a:solidFill>
            <a:schemeClr val="tx1"/>
          </a:solidFill>
          <a:latin typeface="+mn-lt"/>
        </a:defRPr>
      </a:lvl7pPr>
      <a:lvl8pPr marL="3200400" lvl="7" algn="l" rtl="0">
        <a:defRPr lang="en-US" sz="1800" dirty="0">
          <a:solidFill>
            <a:schemeClr val="tx1"/>
          </a:solidFill>
          <a:latin typeface="+mn-lt"/>
        </a:defRPr>
      </a:lvl8pPr>
      <a:lvl9pPr marL="3657600" lvl="8" algn="l" rtl="0">
        <a:defRPr lang="en-US" sz="1800" dirty="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905" y="1764030"/>
            <a:ext cx="7362190" cy="1104900"/>
          </a:xfrm>
        </p:spPr>
        <p:txBody>
          <a:bodyPr vert="horz" rtlCol="0"/>
          <a:lstStyle/>
          <a:p>
            <a:r>
              <a:rPr sz="320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FASt Optimisation of CNN Architecture</a:t>
            </a:r>
            <a:br>
              <a:rPr sz="320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r>
              <a:rPr sz="320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Using Genetic Algorithm</a:t>
            </a:r>
            <a:endParaRPr lang="en-US" sz="3200" dirty="0">
              <a:solidFill>
                <a:srgbClr val="0070C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" name="Text Box 3"/>
          <p:cNvSpPr txBox="1"/>
          <p:nvPr>
            <p:custDataLst>
              <p:tags r:id="rId1"/>
            </p:custDataLst>
          </p:nvPr>
        </p:nvSpPr>
        <p:spPr>
          <a:xfrm>
            <a:off x="5259076" y="3295332"/>
            <a:ext cx="3657800" cy="710565"/>
          </a:xfrm>
          <a:custGeom>
            <a:avLst/>
            <a:gdLst/>
            <a:ahLst/>
            <a:cxnLst/>
            <a:rect l="0" t="0" r="r" b="b"/>
            <a:pathLst/>
          </a:custGeom>
          <a:solidFill>
            <a:srgbClr val="BFBFBF"/>
          </a:solidFill>
        </p:spPr>
        <p:txBody>
          <a:bodyPr vert="horz" lIns="95250" tIns="47625" rIns="95250" bIns="47625" rtlCol="0" anchor="ctr">
            <a:spAutoFit/>
          </a:bodyPr>
          <a:lstStyle/>
          <a:p>
            <a:pPr algn="ctr">
              <a:defRPr lang="en-US" sz="1400" dirty="0"/>
            </a:pPr>
            <a:r>
              <a:rPr lang="en-US" sz="2000" b="1" dirty="0" err="1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JISHNU P</a:t>
            </a:r>
            <a:endParaRPr lang="en-US" sz="2000" b="1" dirty="0" err="1">
              <a:solidFill>
                <a:srgbClr val="0070C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>
              <a:defRPr lang="en-US" sz="1400" dirty="0"/>
            </a:pPr>
            <a:r>
              <a:rPr lang="en-US" sz="2000" b="1" dirty="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CB.EN.P2AID19017</a:t>
            </a:r>
            <a:endParaRPr lang="en-US" sz="2000" b="1" dirty="0">
              <a:solidFill>
                <a:srgbClr val="0070C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>
            <a:lvl1pPr lvl="0"/>
          </a:lstStyle>
          <a:p>
            <a:fld id="{14CA3955-7A7B-4B1E-98F2-D1989626935A}" type="slidenum">
              <a:rPr>
                <a:latin typeface="Times New Roman" panose="02020603050405020304" charset="0"/>
                <a:cs typeface="Times New Roman" panose="02020603050405020304" charset="0"/>
              </a:rPr>
            </a:fld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>
            <a:lvl1pPr lvl="0"/>
          </a:lstStyle>
          <a:p>
            <a:fld id="{52EA21F9-2F25-4C74-B159-7F5BAE15EA9D}" type="datetime4">
              <a:rPr>
                <a:latin typeface="Times New Roman" panose="02020603050405020304" charset="0"/>
                <a:cs typeface="Times New Roman" panose="02020603050405020304" charset="0"/>
              </a:rPr>
            </a:fld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Amrita vishwa Vidyapeetham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Algorithm for fitness evaluation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D1E0222-897C-4078-9EF3-B25C87AD54C8}" type="slidenum">
              <a:rPr>
                <a:latin typeface="Times New Roman" panose="02020603050405020304" charset="0"/>
                <a:cs typeface="Times New Roman" panose="02020603050405020304" charset="0"/>
              </a:rPr>
            </a:fld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39E66F6-2E99-481B-BEE4-BA532DE827E3}" type="datetime4">
              <a:rPr>
                <a:latin typeface="Times New Roman" panose="02020603050405020304" charset="0"/>
                <a:cs typeface="Times New Roman" panose="02020603050405020304" charset="0"/>
              </a:rPr>
            </a:fld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1624330" y="1195705"/>
            <a:ext cx="6155690" cy="37090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Amrita vishwa Vidyapeetham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                       </a:t>
            </a: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Creating new generation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D1E0222-897C-4078-9EF3-B25C87AD54C8}" type="slidenum">
              <a:rPr>
                <a:latin typeface="Times New Roman" panose="02020603050405020304" charset="0"/>
                <a:cs typeface="Times New Roman" panose="02020603050405020304" charset="0"/>
              </a:rPr>
            </a:fld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39E66F6-2E99-481B-BEE4-BA532DE827E3}" type="datetime4">
              <a:rPr>
                <a:latin typeface="Times New Roman" panose="02020603050405020304" charset="0"/>
                <a:cs typeface="Times New Roman" panose="02020603050405020304" charset="0"/>
              </a:rPr>
            </a:fld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570230" y="0"/>
            <a:ext cx="3531235" cy="3289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65" y="3289300"/>
            <a:ext cx="3890645" cy="1574165"/>
          </a:xfrm>
          <a:prstGeom prst="rect">
            <a:avLst/>
          </a:prstGeom>
        </p:spPr>
      </p:pic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Amrita vishwa Vidyapeetham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 idx="1"/>
          </p:nvPr>
        </p:nvSpPr>
        <p:spPr>
          <a:xfrm>
            <a:off x="571500" y="572099"/>
            <a:ext cx="8001000" cy="624157"/>
          </a:xfrm>
        </p:spPr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design of experiment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D1E0222-897C-4078-9EF3-B25C87AD54C8}" type="slidenum">
              <a:rPr>
                <a:latin typeface="Times New Roman" panose="02020603050405020304" charset="0"/>
                <a:cs typeface="Times New Roman" panose="02020603050405020304" charset="0"/>
              </a:rPr>
            </a:fld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39E66F6-2E99-481B-BEE4-BA532DE827E3}" type="datetime4">
              <a:rPr>
                <a:latin typeface="Times New Roman" panose="02020603050405020304" charset="0"/>
                <a:cs typeface="Times New Roman" panose="02020603050405020304" charset="0"/>
              </a:rPr>
            </a:fld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6" name="Content Placeholder 5"/>
          <p:cNvGraphicFramePr/>
          <p:nvPr>
            <p:ph/>
          </p:nvPr>
        </p:nvGraphicFramePr>
        <p:xfrm>
          <a:off x="571500" y="1454785"/>
          <a:ext cx="80010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0"/>
                <a:gridCol w="40005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Representation</a:t>
                      </a:r>
                      <a:endParaRPr 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Floating point</a:t>
                      </a:r>
                      <a:endParaRPr 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Fitness</a:t>
                      </a:r>
                      <a:endParaRPr 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 Classification accuracy</a:t>
                      </a:r>
                      <a:endParaRPr 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Crossover</a:t>
                      </a:r>
                      <a:endParaRPr 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discrete recombination</a:t>
                      </a:r>
                      <a:endParaRPr 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Mutation</a:t>
                      </a:r>
                      <a:endParaRPr 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Uniform mutation</a:t>
                      </a:r>
                      <a:endParaRPr 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Parent selection</a:t>
                      </a:r>
                      <a:endParaRPr 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Random (2)</a:t>
                      </a:r>
                      <a:endParaRPr 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Survivor selection</a:t>
                      </a:r>
                      <a:endParaRPr 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(μ + λ)  selection</a:t>
                      </a:r>
                      <a:endParaRPr 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Elitism</a:t>
                      </a:r>
                      <a:endParaRPr 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4% of initial population</a:t>
                      </a:r>
                      <a:endParaRPr 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Termination condition</a:t>
                      </a:r>
                      <a:endParaRPr 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Number of generations</a:t>
                      </a:r>
                      <a:endParaRPr 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Amrita vishwa Vidyapeetham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Output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D1E0222-897C-4078-9EF3-B25C87AD54C8}" type="slidenum">
              <a:rPr>
                <a:latin typeface="Times New Roman" panose="02020603050405020304" charset="0"/>
                <a:cs typeface="Times New Roman" panose="02020603050405020304" charset="0"/>
              </a:rPr>
            </a:fld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39E66F6-2E99-481B-BEE4-BA532DE827E3}" type="datetime4">
              <a:rPr>
                <a:latin typeface="Times New Roman" panose="02020603050405020304" charset="0"/>
                <a:cs typeface="Times New Roman" panose="02020603050405020304" charset="0"/>
              </a:rPr>
            </a:fld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Amrita vishwa Vidyapeetham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9" name="Content Placeholder 8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318770" y="1196340"/>
            <a:ext cx="3650615" cy="3289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255" y="1036955"/>
            <a:ext cx="4552315" cy="38157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Architecture of evolved CNN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D1E0222-897C-4078-9EF3-B25C87AD54C8}" type="slidenum">
              <a:rPr>
                <a:latin typeface="Times New Roman" panose="02020603050405020304" charset="0"/>
                <a:cs typeface="Times New Roman" panose="02020603050405020304" charset="0"/>
              </a:rPr>
            </a:fld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Amrita vishwa Vidyapeetham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39E66F6-2E99-481B-BEE4-BA532DE827E3}" type="datetime4">
              <a:rPr>
                <a:latin typeface="Times New Roman" panose="02020603050405020304" charset="0"/>
                <a:cs typeface="Times New Roman" panose="02020603050405020304" charset="0"/>
              </a:rPr>
            </a:fld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3206750" y="1276350"/>
            <a:ext cx="2813050" cy="348551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019800" y="3555365"/>
            <a:ext cx="26454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latin typeface="Times New Roman" panose="02020603050405020304" charset="0"/>
                <a:cs typeface="Times New Roman" panose="02020603050405020304" charset="0"/>
              </a:rPr>
              <a:t>Figure : Architecture of top CNN model(s) evolved by fast CNN</a:t>
            </a:r>
            <a:endParaRPr lang="en-US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evolved cnn model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D1E0222-897C-4078-9EF3-B25C87AD54C8}" type="slidenum">
              <a:rPr>
                <a:latin typeface="Times New Roman" panose="02020603050405020304" charset="0"/>
                <a:cs typeface="Times New Roman" panose="02020603050405020304" charset="0"/>
              </a:rPr>
            </a:fld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Amrita vishwa Vidyapeetham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39E66F6-2E99-481B-BEE4-BA532DE827E3}" type="datetime4">
              <a:rPr>
                <a:latin typeface="Times New Roman" panose="02020603050405020304" charset="0"/>
                <a:cs typeface="Times New Roman" panose="02020603050405020304" charset="0"/>
              </a:rPr>
            </a:fld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1157605" y="1276350"/>
            <a:ext cx="5527040" cy="32893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output(CIFar10) epoch 200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D1E0222-897C-4078-9EF3-B25C87AD54C8}" type="slidenum">
              <a:rPr>
                <a:latin typeface="Times New Roman" panose="02020603050405020304" charset="0"/>
                <a:cs typeface="Times New Roman" panose="02020603050405020304" charset="0"/>
              </a:rPr>
            </a:fld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Amrita vishwa Vidyapeetham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39E66F6-2E99-481B-BEE4-BA532DE827E3}" type="datetime4">
              <a:rPr>
                <a:latin typeface="Times New Roman" panose="02020603050405020304" charset="0"/>
                <a:cs typeface="Times New Roman" panose="02020603050405020304" charset="0"/>
              </a:rPr>
            </a:fld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496570" y="1196340"/>
            <a:ext cx="4257675" cy="3289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245" y="1235075"/>
            <a:ext cx="4017645" cy="321246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results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D1E0222-897C-4078-9EF3-B25C87AD54C8}" type="slidenum">
              <a:rPr>
                <a:latin typeface="Times New Roman" panose="02020603050405020304" charset="0"/>
                <a:cs typeface="Times New Roman" panose="02020603050405020304" charset="0"/>
              </a:rPr>
            </a:fld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Amrita vishwa Vidyapeetham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39E66F6-2E99-481B-BEE4-BA532DE827E3}" type="datetime4">
              <a:rPr>
                <a:latin typeface="Times New Roman" panose="02020603050405020304" charset="0"/>
                <a:cs typeface="Times New Roman" panose="02020603050405020304" charset="0"/>
              </a:rPr>
            </a:fld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7" name="Content Placeholder 6"/>
          <p:cNvGraphicFramePr/>
          <p:nvPr>
            <p:ph/>
          </p:nvPr>
        </p:nvGraphicFramePr>
        <p:xfrm>
          <a:off x="571500" y="1581785"/>
          <a:ext cx="80010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  <a:gridCol w="1600200"/>
                <a:gridCol w="1600200"/>
                <a:gridCol w="1600200"/>
              </a:tblGrid>
              <a:tr h="38100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Hyper parameters</a:t>
                      </a:r>
                      <a:endParaRPr 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CIFAR10</a:t>
                      </a:r>
                      <a:endParaRPr 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Learning Rate</a:t>
                      </a:r>
                      <a:endParaRPr 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Weight decay</a:t>
                      </a:r>
                      <a:endParaRPr 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Momentum</a:t>
                      </a:r>
                      <a:endParaRPr 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Accuracy (Train)</a:t>
                      </a:r>
                      <a:endParaRPr 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Accuracy</a:t>
                      </a:r>
                      <a:endParaRPr 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(validation)</a:t>
                      </a:r>
                      <a:endParaRPr 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0.01</a:t>
                      </a:r>
                      <a:endParaRPr 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0.0001</a:t>
                      </a:r>
                      <a:endParaRPr 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0.85</a:t>
                      </a:r>
                      <a:endParaRPr 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92.14%</a:t>
                      </a:r>
                      <a:endParaRPr 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84.02%</a:t>
                      </a:r>
                      <a:endParaRPr 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0.01</a:t>
                      </a:r>
                      <a:endParaRPr 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0.0001</a:t>
                      </a:r>
                      <a:endParaRPr 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0.8</a:t>
                      </a:r>
                      <a:endParaRPr 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89.19%</a:t>
                      </a:r>
                      <a:endParaRPr 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83.62%</a:t>
                      </a:r>
                      <a:endParaRPr 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/>
          <a:p>
            <a:r>
              <a:rPr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Proposed approach evolved the CNN model by tuning the hyper parameters for the given search space.</a:t>
            </a:r>
            <a:endParaRPr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time consumed by the model to evolve the CNN is directly proportional to the search space of hyper parameters.</a:t>
            </a:r>
            <a:endParaRPr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GPU capacity is very important because runtime is very high when we set large values for population, generations, epochs.</a:t>
            </a:r>
            <a:endParaRPr 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conclusion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D1E0222-897C-4078-9EF3-B25C87AD54C8}" type="slidenum">
              <a:rPr>
                <a:latin typeface="Times New Roman" panose="02020603050405020304" charset="0"/>
                <a:cs typeface="Times New Roman" panose="02020603050405020304" charset="0"/>
              </a:rPr>
            </a:fld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39E66F6-2E99-481B-BEE4-BA532DE827E3}" type="datetime4">
              <a:rPr>
                <a:latin typeface="Times New Roman" panose="02020603050405020304" charset="0"/>
                <a:cs typeface="Times New Roman" panose="02020603050405020304" charset="0"/>
              </a:rPr>
            </a:fld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Amrita vishwa Vidyapeetham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A. Bakhshi, N. Noman, Z. Chen, M. Zamani and S. Chalup, "Fast Automatic Optimisation of CNN Architectures for Image Classification Using Genetic Algorithm," 2019 IEEE Congress on Evolutionary Computation (CEC).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Parsa Esfahanian, Mohammad Akhavan, “ GACNN: Training Deep Convolutional Neural Networks with Genetic Algorithm”, 2019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https://www.analyticsvidhya.com/blog/2017/06/architecture-of-convolutional-neural-networks-simplified-demystified/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references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D1E0222-897C-4078-9EF3-B25C87AD54C8}" type="slidenum">
              <a:rPr>
                <a:latin typeface="Times New Roman" panose="02020603050405020304" charset="0"/>
                <a:cs typeface="Times New Roman" panose="02020603050405020304" charset="0"/>
              </a:rPr>
            </a:fld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39E66F6-2E99-481B-BEE4-BA532DE827E3}" type="datetime4">
              <a:rPr>
                <a:latin typeface="Times New Roman" panose="02020603050405020304" charset="0"/>
                <a:cs typeface="Times New Roman" panose="02020603050405020304" charset="0"/>
              </a:rPr>
            </a:fld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Amrita vishwa Vidyapeetham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>
            <a:normAutofit fontScale="90000" lnSpcReduction="20000"/>
          </a:bodyPr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Objective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Flow diagram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Dataset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Module wise Algorithms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Outputs obtained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Result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Conclusion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References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contents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D1E0222-897C-4078-9EF3-B25C87AD54C8}" type="slidenum">
              <a:rPr>
                <a:latin typeface="Times New Roman" panose="02020603050405020304" charset="0"/>
                <a:cs typeface="Times New Roman" panose="02020603050405020304" charset="0"/>
              </a:rPr>
            </a:fld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Amrita vishwa Vidyapeetham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39E66F6-2E99-481B-BEE4-BA532DE827E3}" type="datetime4">
              <a:rPr>
                <a:latin typeface="Times New Roman" panose="02020603050405020304" charset="0"/>
                <a:cs typeface="Times New Roman" panose="02020603050405020304" charset="0"/>
              </a:rPr>
            </a:fld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D1E0222-897C-4078-9EF3-B25C87AD54C8}" type="slidenum">
              <a:rPr>
                <a:latin typeface="Times New Roman" panose="02020603050405020304" charset="0"/>
                <a:cs typeface="Times New Roman" panose="02020603050405020304" charset="0"/>
              </a:rPr>
            </a:fld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39E66F6-2E99-481B-BEE4-BA532DE827E3}" type="datetime4">
              <a:rPr>
                <a:latin typeface="Times New Roman" panose="02020603050405020304" charset="0"/>
                <a:cs typeface="Times New Roman" panose="02020603050405020304" charset="0"/>
              </a:rPr>
            </a:fld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032760" y="2280285"/>
            <a:ext cx="488442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3200" b="1" i="1">
                <a:solidFill>
                  <a:srgbClr val="92D05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THANK YOU</a:t>
            </a:r>
            <a:endParaRPr lang="en-US" sz="3200" b="1" i="1">
              <a:solidFill>
                <a:srgbClr val="92D05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Amrita vishwa Vidyapeetham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>
            <a:norm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>
                <a:latin typeface="Times New Roman" panose="02020603050405020304" charset="0"/>
                <a:cs typeface="Times New Roman" panose="02020603050405020304" charset="0"/>
                <a:sym typeface="+mn-ea"/>
              </a:rPr>
              <a:t>step1 : Collecting the Dataset -  CIFAR10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>
                <a:latin typeface="Times New Roman" panose="02020603050405020304" charset="0"/>
                <a:cs typeface="Times New Roman" panose="02020603050405020304" charset="0"/>
                <a:sym typeface="+mn-ea"/>
              </a:rPr>
              <a:t>step 2 : Define the search space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>
                <a:latin typeface="Times New Roman" panose="02020603050405020304" charset="0"/>
                <a:cs typeface="Times New Roman" panose="02020603050405020304" charset="0"/>
                <a:sym typeface="+mn-ea"/>
              </a:rPr>
              <a:t>step 3 :Evolve CNN model using GA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>
                <a:latin typeface="Times New Roman" panose="02020603050405020304" charset="0"/>
                <a:cs typeface="Times New Roman" panose="02020603050405020304" charset="0"/>
                <a:sym typeface="+mn-ea"/>
              </a:rPr>
              <a:t>step 4: Analyse the performance of the evolved CNN model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Steps INvolved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D1E0222-897C-4078-9EF3-B25C87AD54C8}" type="slidenum">
              <a:rPr/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39E66F6-2E99-481B-BEE4-BA532DE827E3}" type="datetime4">
              <a:rPr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/>
              <a:t>Amrita vishwa Vidyapeetham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>
            <a:normAutofit lnSpcReduction="20000"/>
          </a:bodyPr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Convolutional Neural Networks (CNNs) are the deep neural network models and have been used with great success for image classification.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The performance of CNNs depends on their architecture and hyperparameter settings.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The requirement of extensive domain knowledge and expertise in neural network design often makes it difficult for inexperienced researchers and application engineers to design successful CNN architectures for challenging applications.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D1E0222-897C-4078-9EF3-B25C87AD54C8}" type="slidenum">
              <a:rPr>
                <a:latin typeface="Times New Roman" panose="02020603050405020304" charset="0"/>
                <a:cs typeface="Times New Roman" panose="02020603050405020304" charset="0"/>
              </a:rPr>
            </a:fld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39E66F6-2E99-481B-BEE4-BA532DE827E3}" type="datetime4">
              <a:rPr>
                <a:latin typeface="Times New Roman" panose="02020603050405020304" charset="0"/>
                <a:cs typeface="Times New Roman" panose="02020603050405020304" charset="0"/>
              </a:rPr>
            </a:fld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Amrita vishwa Vidyapeetham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/>
          </p:nvPr>
        </p:nvSpPr>
        <p:spPr/>
        <p:txBody>
          <a:bodyPr vert="horz" rtlCol="0"/>
          <a:lstStyle/>
          <a:p>
            <a:r>
              <a:rPr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To efficiently explore a defined space of potentially suitable CNN architectures and  tune their hyperparameters using Genetic Algorithm.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 dirty="0"/>
          </a:p>
        </p:txBody>
      </p:sp>
      <p:sp>
        <p:nvSpPr>
          <p:cNvPr id="3" name="Title 7"/>
          <p:cNvSpPr>
            <a:spLocks noGrp="1"/>
          </p:cNvSpPr>
          <p:nvPr>
            <p:ph type="title" idx="1"/>
          </p:nvPr>
        </p:nvSpPr>
        <p:spPr/>
        <p:txBody>
          <a:bodyPr vert="horz" rtlCol="0"/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OBJECTIVE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028427" y="1678276"/>
            <a:ext cx="4418447" cy="2485377"/>
          </a:xfrm>
          <a:prstGeom prst="round2DiagRect">
            <a:avLst>
              <a:gd name="adj1" fmla="val 45000"/>
              <a:gd name="adj2" fmla="val 0"/>
            </a:avLst>
          </a:prstGeom>
          <a:ln w="19050" cap="flat">
            <a:noFill/>
            <a:prstDash val="solid"/>
            <a:round/>
          </a:ln>
          <a:effectLst>
            <a:outerShdw blurRad="50800" dist="19050" dir="2700000">
              <a:srgbClr val="5B5B5B">
                <a:alpha val="100000"/>
              </a:srgbClr>
            </a:outerShdw>
          </a:effectLst>
        </p:spPr>
      </p:pic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>
            <a:lvl1pPr lvl="0"/>
          </a:lstStyle>
          <a:p>
            <a:fld id="{AC3B9E5C-074C-462D-A921-82A5C91C3467}" type="slidenum">
              <a:rPr>
                <a:latin typeface="Times New Roman" panose="02020603050405020304" charset="0"/>
                <a:cs typeface="Times New Roman" panose="02020603050405020304" charset="0"/>
              </a:rPr>
            </a:fld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>
            <a:lvl1pPr lvl="0"/>
          </a:lstStyle>
          <a:p>
            <a:fld id="{0763FCE7-67F5-4FA7-B972-B5A50FCD41A4}" type="datetime4">
              <a:rPr>
                <a:latin typeface="Times New Roman" panose="02020603050405020304" charset="0"/>
                <a:cs typeface="Times New Roman" panose="02020603050405020304" charset="0"/>
              </a:rPr>
            </a:fld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10" name="Table 9"/>
          <p:cNvGraphicFramePr/>
          <p:nvPr/>
        </p:nvGraphicFramePr>
        <p:xfrm>
          <a:off x="1745615" y="2395855"/>
          <a:ext cx="670115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9765"/>
                <a:gridCol w="350139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Hyperparameter</a:t>
                      </a:r>
                      <a:endParaRPr 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Values</a:t>
                      </a:r>
                      <a:endParaRPr 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Learning rate (LR)</a:t>
                      </a:r>
                      <a:endParaRPr 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0.1,0.01,0.001,0.0001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Weight decay  (WD)</a:t>
                      </a:r>
                      <a:endParaRPr 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0.1,0.01,0.001,0.0001,0.00001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Momentum (M)</a:t>
                      </a:r>
                      <a:endParaRPr 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0.5,0.55,0.6,0.65,0.7,0.75,0.8,0.85,09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No.of Layers (NL)</a:t>
                      </a:r>
                      <a:endParaRPr 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           8 - 20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Amrita vishwa Vidyapeetham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Flow diagram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D1E0222-897C-4078-9EF3-B25C87AD54C8}" type="slidenum">
              <a:rPr>
                <a:latin typeface="Times New Roman" panose="02020603050405020304" charset="0"/>
                <a:cs typeface="Times New Roman" panose="02020603050405020304" charset="0"/>
              </a:rPr>
            </a:fld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39E66F6-2E99-481B-BEE4-BA532DE827E3}" type="datetime4">
              <a:rPr>
                <a:latin typeface="Times New Roman" panose="02020603050405020304" charset="0"/>
                <a:cs typeface="Times New Roman" panose="02020603050405020304" charset="0"/>
              </a:rPr>
            </a:fld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424815" y="1307465"/>
            <a:ext cx="8001000" cy="291020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133725" y="3646170"/>
            <a:ext cx="46386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latin typeface="Times New Roman" panose="02020603050405020304" charset="0"/>
                <a:cs typeface="Times New Roman" panose="02020603050405020304" charset="0"/>
              </a:rPr>
              <a:t>figure : Flow diagram of the project</a:t>
            </a:r>
            <a:endParaRPr lang="en-US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Amrita vishwa Vidyapeetham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CIFAR - 10 dataset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contains 60,000 32x32 color images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10 different classes represent airplanes, cars, birds, cats, deer, dogs, frogs, horses, ships, and trucks.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DAtaset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D1E0222-897C-4078-9EF3-B25C87AD54C8}" type="slidenum">
              <a:rPr>
                <a:latin typeface="Times New Roman" panose="02020603050405020304" charset="0"/>
                <a:cs typeface="Times New Roman" panose="02020603050405020304" charset="0"/>
              </a:rPr>
            </a:fld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39E66F6-2E99-481B-BEE4-BA532DE827E3}" type="datetime4">
              <a:rPr>
                <a:latin typeface="Times New Roman" panose="02020603050405020304" charset="0"/>
                <a:cs typeface="Times New Roman" panose="02020603050405020304" charset="0"/>
              </a:rPr>
            </a:fld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8350" y="2847340"/>
            <a:ext cx="3376930" cy="1914525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Amrita vishwa Vidyapeetham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7"/>
          <p:cNvSpPr>
            <a:spLocks noGrp="1"/>
          </p:cNvSpPr>
          <p:nvPr>
            <p:ph type="title" idx="1"/>
          </p:nvPr>
        </p:nvSpPr>
        <p:spPr/>
        <p:txBody>
          <a:bodyPr vert="horz" rtlCol="0"/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PROPOSED ALGORITHM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>
            <a:lvl1pPr lvl="0"/>
          </a:lstStyle>
          <a:p>
            <a:fld id="{E71F2AAF-22DD-4C96-8A00-5101FF5BF28B}" type="slidenum">
              <a:rPr>
                <a:latin typeface="Times New Roman" panose="02020603050405020304" charset="0"/>
                <a:cs typeface="Times New Roman" panose="02020603050405020304" charset="0"/>
              </a:rPr>
            </a:fld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>
            <a:lvl1pPr lvl="0"/>
          </a:lstStyle>
          <a:p>
            <a:fld id="{13F789B9-19F1-4915-9AC3-B549110DC9EC}" type="datetime4">
              <a:rPr>
                <a:latin typeface="Times New Roman" panose="02020603050405020304" charset="0"/>
                <a:cs typeface="Times New Roman" panose="02020603050405020304" charset="0"/>
              </a:rPr>
            </a:fld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877695" y="1196340"/>
            <a:ext cx="6067425" cy="371475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Amrita vishwa Vidyapeetham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7"/>
          <p:cNvSpPr>
            <a:spLocks noGrp="1"/>
          </p:cNvSpPr>
          <p:nvPr>
            <p:ph type="title" idx="1"/>
          </p:nvPr>
        </p:nvSpPr>
        <p:spPr/>
        <p:txBody>
          <a:bodyPr vert="horz" rtlCol="0"/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fLOWCHART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>
            <a:lvl1pPr lvl="0"/>
          </a:lstStyle>
          <a:p>
            <a:fld id="{867B544C-9CC8-428C-87D8-81F4A6B54FA3}" type="slidenum">
              <a:rPr>
                <a:latin typeface="Times New Roman" panose="02020603050405020304" charset="0"/>
                <a:cs typeface="Times New Roman" panose="02020603050405020304" charset="0"/>
              </a:rPr>
            </a:fld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>
            <a:lvl1pPr lvl="0"/>
          </a:lstStyle>
          <a:p>
            <a:fld id="{FCA9A71A-7607-40AC-869B-56991580371B}" type="datetime4">
              <a:rPr>
                <a:latin typeface="Times New Roman" panose="02020603050405020304" charset="0"/>
                <a:cs typeface="Times New Roman" panose="02020603050405020304" charset="0"/>
              </a:rPr>
            </a:fld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" name="Content Placeholder 3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3406140" y="572135"/>
            <a:ext cx="3132455" cy="439293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6123305" y="3917950"/>
            <a:ext cx="26492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latin typeface="Times New Roman" panose="02020603050405020304" charset="0"/>
                <a:cs typeface="Times New Roman" panose="02020603050405020304" charset="0"/>
              </a:rPr>
              <a:t>figure : Flow chart of the proposed algorithm</a:t>
            </a:r>
            <a:endParaRPr lang="en-US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350" y="436245"/>
            <a:ext cx="2344420" cy="75946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Amrita vishwa Vidyapeetham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GENERATING initial population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D1E0222-897C-4078-9EF3-B25C87AD54C8}" type="slidenum">
              <a:rPr>
                <a:latin typeface="Times New Roman" panose="02020603050405020304" charset="0"/>
                <a:cs typeface="Times New Roman" panose="02020603050405020304" charset="0"/>
              </a:rPr>
            </a:fld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39E66F6-2E99-481B-BEE4-BA532DE827E3}" type="datetime4">
              <a:rPr>
                <a:latin typeface="Times New Roman" panose="02020603050405020304" charset="0"/>
                <a:cs typeface="Times New Roman" panose="02020603050405020304" charset="0"/>
              </a:rPr>
            </a:fld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1113155" y="1402715"/>
            <a:ext cx="6487795" cy="32893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2032000" y="2795270"/>
            <a:ext cx="3086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≤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Amrita vishwa Vidyapeetham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presetShape" val="BORDER_QUOTE:1.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Breezy">
  <a:themeElements>
    <a:clrScheme name="Breezy">
      <a:dk1>
        <a:srgbClr val="000000"/>
      </a:dk1>
      <a:lt1>
        <a:srgbClr val="FFFFFF"/>
      </a:lt1>
      <a:dk2>
        <a:srgbClr val="003494"/>
      </a:dk2>
      <a:lt2>
        <a:srgbClr val="FCF7F8"/>
      </a:lt2>
      <a:accent1>
        <a:srgbClr val="DB6A7B"/>
      </a:accent1>
      <a:accent2>
        <a:srgbClr val="362A78"/>
      </a:accent2>
      <a:accent3>
        <a:srgbClr val="F2A5C0"/>
      </a:accent3>
      <a:accent4>
        <a:srgbClr val="D43B61"/>
      </a:accent4>
      <a:accent5>
        <a:srgbClr val="B1A4F5"/>
      </a:accent5>
      <a:accent6>
        <a:srgbClr val="794094"/>
      </a:accent6>
      <a:hlink>
        <a:srgbClr val="71BFD9"/>
      </a:hlink>
      <a:folHlink>
        <a:srgbClr val="8D98A1"/>
      </a:folHlink>
    </a:clrScheme>
    <a:fontScheme name="Breezy">
      <a:majorFont>
        <a:latin typeface="Abel"/>
        <a:ea typeface=""/>
        <a:cs typeface=""/>
      </a:majorFont>
      <a:minorFont>
        <a:latin typeface="Dosis"/>
        <a:ea typeface=""/>
        <a:cs typeface=""/>
      </a:minorFont>
    </a:fontScheme>
    <a:fmtScheme name="Breez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noFill/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vert="horz" rtlCol="0" anchor="ctr"/>
      <a:lstStyle>
        <a:lvl1pPr algn="ctr"/>
      </a:lstStyle>
      <a:style>
        <a:lnRef idx="0">
          <a:srgbClr val="FFFFFF"/>
        </a:lnRef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w="19050" cap="flat">
          <a:solidFill>
            <a:schemeClr val="accent2"/>
          </a:solidFill>
          <a:prstDash val="solid"/>
          <a:round/>
        </a:ln>
      </a:spPr>
      <a:bodyPr vert="horz" rtlCol="0" anchor="ctr"/>
      <a:lstStyle>
        <a:lvl1pPr algn="ctr"/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reezy">
  <a:themeElements>
    <a:clrScheme name="Breezy">
      <a:dk1>
        <a:srgbClr val="000000"/>
      </a:dk1>
      <a:lt1>
        <a:srgbClr val="FFFFFF"/>
      </a:lt1>
      <a:dk2>
        <a:srgbClr val="003494"/>
      </a:dk2>
      <a:lt2>
        <a:srgbClr val="FCF7F8"/>
      </a:lt2>
      <a:accent1>
        <a:srgbClr val="DB6A7B"/>
      </a:accent1>
      <a:accent2>
        <a:srgbClr val="362A78"/>
      </a:accent2>
      <a:accent3>
        <a:srgbClr val="F2A5C0"/>
      </a:accent3>
      <a:accent4>
        <a:srgbClr val="D43B61"/>
      </a:accent4>
      <a:accent5>
        <a:srgbClr val="B1A4F5"/>
      </a:accent5>
      <a:accent6>
        <a:srgbClr val="794094"/>
      </a:accent6>
      <a:hlink>
        <a:srgbClr val="71BFD9"/>
      </a:hlink>
      <a:folHlink>
        <a:srgbClr val="8D98A1"/>
      </a:folHlink>
    </a:clrScheme>
    <a:fontScheme name="Breezy">
      <a:majorFont>
        <a:latin typeface="Abel"/>
        <a:ea typeface=""/>
        <a:cs typeface=""/>
      </a:majorFont>
      <a:minorFont>
        <a:latin typeface="Dosis"/>
        <a:ea typeface=""/>
        <a:cs typeface=""/>
      </a:minorFont>
    </a:fontScheme>
    <a:fmtScheme name="Breez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noFill/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vert="horz" rtlCol="0" anchor="ctr"/>
      <a:lstStyle>
        <a:lvl1pPr algn="ctr"/>
      </a:lstStyle>
      <a:style>
        <a:lnRef idx="0">
          <a:srgbClr val="FFFFFF"/>
        </a:lnRef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w="19050" cap="flat">
          <a:solidFill>
            <a:schemeClr val="accent2"/>
          </a:solidFill>
          <a:prstDash val="solid"/>
          <a:round/>
        </a:ln>
      </a:spPr>
      <a:bodyPr vert="horz" rtlCol="0" anchor="ctr"/>
      <a:lstStyle>
        <a:lvl1pPr algn="ctr"/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3567</Words>
  <Application>WPS Presentation</Application>
  <PresentationFormat>On-Screen Show (4:3)</PresentationFormat>
  <Paragraphs>310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Arial</vt:lpstr>
      <vt:lpstr>SimSun</vt:lpstr>
      <vt:lpstr>Wingdings</vt:lpstr>
      <vt:lpstr>Arial</vt:lpstr>
      <vt:lpstr>Dosis</vt:lpstr>
      <vt:lpstr>Segoe Print</vt:lpstr>
      <vt:lpstr>Times New Roman</vt:lpstr>
      <vt:lpstr>Microsoft YaHei</vt:lpstr>
      <vt:lpstr>Arial Unicode MS</vt:lpstr>
      <vt:lpstr>Abel</vt:lpstr>
      <vt:lpstr>Dosis</vt:lpstr>
      <vt:lpstr>Malgun Gothic</vt:lpstr>
      <vt:lpstr>Breezy</vt:lpstr>
      <vt:lpstr>FASt Optimisation of CNN Architecture Using Genetic Algorithm</vt:lpstr>
      <vt:lpstr>PowerPoint 演示文稿</vt:lpstr>
      <vt:lpstr>introduction</vt:lpstr>
      <vt:lpstr>OBJECTIVE</vt:lpstr>
      <vt:lpstr>PowerPoint 演示文稿</vt:lpstr>
      <vt:lpstr>PowerPoint 演示文稿</vt:lpstr>
      <vt:lpstr>PROPOSED ALGORITHM</vt:lpstr>
      <vt:lpstr>fLOWCHART</vt:lpstr>
      <vt:lpstr>GENERATING initial population</vt:lpstr>
      <vt:lpstr>Algorithm for fitness evaluation</vt:lpstr>
      <vt:lpstr>PowerPoint 演示文稿</vt:lpstr>
      <vt:lpstr>design of experiment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references</vt:lpstr>
      <vt:lpstr>PowerPoint 演示文稿</vt:lpstr>
      <vt:lpstr>Steps INvolved</vt:lpstr>
    </vt:vector>
  </TitlesOfParts>
  <Company>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jishnup11</dc:creator>
  <cp:lastModifiedBy>JP</cp:lastModifiedBy>
  <cp:revision>34</cp:revision>
  <dcterms:created xsi:type="dcterms:W3CDTF">2019-10-03T10:26:00Z</dcterms:created>
  <dcterms:modified xsi:type="dcterms:W3CDTF">2020-11-18T06:30:00Z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1033-11.2.0.9739</vt:lpwstr>
  </property>
</Properties>
</file>