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76" r:id="rId3"/>
    <p:sldId id="277" r:id="rId5"/>
    <p:sldId id="337" r:id="rId6"/>
    <p:sldId id="308" r:id="rId7"/>
    <p:sldId id="338" r:id="rId8"/>
    <p:sldId id="297" r:id="rId9"/>
    <p:sldId id="322" r:id="rId10"/>
    <p:sldId id="323" r:id="rId11"/>
    <p:sldId id="321" r:id="rId12"/>
    <p:sldId id="361" r:id="rId13"/>
    <p:sldId id="278" r:id="rId14"/>
    <p:sldId id="279" r:id="rId15"/>
    <p:sldId id="377" r:id="rId16"/>
    <p:sldId id="343" r:id="rId17"/>
    <p:sldId id="352" r:id="rId18"/>
    <p:sldId id="381" r:id="rId19"/>
    <p:sldId id="382" r:id="rId20"/>
    <p:sldId id="378" r:id="rId21"/>
    <p:sldId id="363" r:id="rId22"/>
    <p:sldId id="401" r:id="rId23"/>
    <p:sldId id="400" r:id="rId24"/>
    <p:sldId id="402" r:id="rId25"/>
    <p:sldId id="405" r:id="rId26"/>
    <p:sldId id="417" r:id="rId27"/>
    <p:sldId id="403" r:id="rId28"/>
    <p:sldId id="408" r:id="rId29"/>
    <p:sldId id="395" r:id="rId30"/>
    <p:sldId id="399" r:id="rId31"/>
    <p:sldId id="409" r:id="rId32"/>
    <p:sldId id="416" r:id="rId33"/>
    <p:sldId id="271" r:id="rId34"/>
    <p:sldId id="310" r:id="rId35"/>
    <p:sldId id="266" r:id="rId36"/>
    <p:sldId id="404" r:id="rId37"/>
    <p:sldId id="364" r:id="rId38"/>
  </p:sldIdLst>
  <p:sldSz cx="9144000" cy="5143500" type="screen16x9"/>
  <p:notesSz cx="9144000" cy="5143500"/>
  <p:embeddedFontLst>
    <p:embeddedFont>
      <p:font typeface="Abel" panose="02000506030000020004" charset="0"/>
      <p:regular r:id="rId42"/>
    </p:embeddedFont>
  </p:embeddedFont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0" y="-102"/>
      </p:cViewPr>
      <p:guideLst>
        <p:guide orient="horz" pos="213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font" Target="fonts/font1.fntdata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25" y="1560361"/>
            <a:ext cx="7362415" cy="1093813"/>
          </a:xfrm>
          <a:prstGeom prst="rect">
            <a:avLst/>
          </a:prstGeom>
        </p:spPr>
        <p:txBody>
          <a:bodyPr vert="horz" rtlCol="0" anchor="b"/>
          <a:lstStyle>
            <a:lvl1pPr lvl="0" algn="ctr">
              <a:lnSpc>
                <a:spcPct val="100000"/>
              </a:lnSpc>
              <a:defRPr lang="en-US" sz="4400" b="1" i="0" cap="all" spc="150" baseline="0" dirty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825" y="2654174"/>
            <a:ext cx="7362415" cy="431925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600" i="0" cap="all" baseline="0" dirty="0">
                <a:solidFill>
                  <a:schemeClr val="accent1"/>
                </a:solidFill>
                <a:latin typeface="Dosis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fld id="{B8DE102F-BDBD-4965-B643-8FDF50C80C54}" type="slidenum">
              <a:rPr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Jishnu P, CSE Dept, ASE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fld id="{A058CAA3-5D1F-4CDA-9ACA-44E9E8B71327}" type="datetime4">
              <a:rPr/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l="410"/>
          <a:stretch>
            <a:fillRect/>
          </a:stretch>
        </p:blipFill>
        <p:spPr>
          <a:xfrm>
            <a:off x="2812066" y="403571"/>
            <a:ext cx="6331933" cy="11735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 l="410"/>
          <a:stretch>
            <a:fillRect/>
          </a:stretch>
        </p:blipFill>
        <p:spPr>
          <a:xfrm flipH="1" flipV="1">
            <a:off x="0" y="3724275"/>
            <a:ext cx="6331933" cy="1173506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71500"/>
            <a:ext cx="8001000" cy="571500"/>
          </a:xfrm>
          <a:prstGeom prst="rect">
            <a:avLst/>
          </a:prstGeom>
          <a:noFill/>
          <a:ln w="9525" cap="flat">
            <a:noFill/>
            <a:prstDash val="solid"/>
            <a:round/>
          </a:ln>
        </p:spPr>
        <p:txBody>
          <a:bodyPr vert="horz" rtlCol="0"/>
          <a:lstStyle>
            <a:lvl1pPr lvl="0" algn="ctr"/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/>
          <p:nvPr>
            <p:ph type="pic" idx="1" hasCustomPrompt="1"/>
          </p:nvPr>
        </p:nvSpPr>
        <p:spPr>
          <a:xfrm>
            <a:off x="704850" y="1439533"/>
            <a:ext cx="2381250" cy="2381250"/>
          </a:xfrm>
          <a:prstGeom prst="rect">
            <a:avLst/>
          </a:prstGeo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type="body" idx="2"/>
          </p:nvPr>
        </p:nvSpPr>
        <p:spPr>
          <a:xfrm>
            <a:off x="600075" y="3924300"/>
            <a:ext cx="2571750" cy="666750"/>
          </a:xfrm>
          <a:prstGeom prst="rect">
            <a:avLst/>
          </a:prstGeom>
          <a:solidFill>
            <a:schemeClr val="accent1"/>
          </a:solidFill>
        </p:spPr>
        <p:txBody>
          <a:bodyPr vert="horz" rtlCol="0" anchor="ctr">
            <a:normAutofit/>
          </a:bodyPr>
          <a:lstStyle>
            <a:lvl1pPr marL="0" lvl="0" indent="0" algn="ctr">
              <a:lnSpc>
                <a:spcPct val="100000"/>
              </a:lnSpc>
              <a:buFont typeface="Arial" panose="020B0604020202020204"/>
              <a:buNone/>
              <a:defRPr lang="en-US" sz="1400" dirty="0">
                <a:solidFill>
                  <a:srgbClr val="FFFFFF"/>
                </a:solidFill>
                <a:latin typeface="+mn-lt"/>
              </a:defRPr>
            </a:lvl1pPr>
            <a:lvl2pPr lvl="1">
              <a:lnSpc>
                <a:spcPct val="130000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 panose="020B0604020202020204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type="body" idx="3"/>
          </p:nvPr>
        </p:nvSpPr>
        <p:spPr>
          <a:xfrm>
            <a:off x="3295650" y="1352550"/>
            <a:ext cx="2571750" cy="666750"/>
          </a:xfrm>
          <a:prstGeom prst="rect">
            <a:avLst/>
          </a:prstGeom>
          <a:solidFill>
            <a:schemeClr val="accent1"/>
          </a:solidFill>
        </p:spPr>
        <p:txBody>
          <a:bodyPr vert="horz" rtlCol="0" anchor="ctr">
            <a:normAutofit/>
          </a:bodyPr>
          <a:lstStyle>
            <a:lvl1pPr marL="0" lvl="0" indent="0" algn="ctr">
              <a:lnSpc>
                <a:spcPct val="100000"/>
              </a:lnSpc>
              <a:buFont typeface="Arial" panose="020B0604020202020204"/>
              <a:buNone/>
              <a:defRPr lang="en-US" sz="1400" dirty="0">
                <a:solidFill>
                  <a:srgbClr val="FFFFFF"/>
                </a:solidFill>
                <a:latin typeface="+mn-lt"/>
              </a:defRPr>
            </a:lvl1pPr>
            <a:lvl2pPr lvl="1">
              <a:lnSpc>
                <a:spcPct val="130000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 panose="020B0604020202020204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4"/>
          </p:nvPr>
        </p:nvSpPr>
        <p:spPr>
          <a:xfrm>
            <a:off x="3400425" y="2114550"/>
            <a:ext cx="2381250" cy="2381250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5"/>
          </p:nvPr>
        </p:nvSpPr>
        <p:spPr>
          <a:xfrm>
            <a:off x="6038850" y="1447800"/>
            <a:ext cx="2381250" cy="2381250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type="body" idx="6"/>
          </p:nvPr>
        </p:nvSpPr>
        <p:spPr>
          <a:xfrm>
            <a:off x="5953125" y="3924300"/>
            <a:ext cx="2560032" cy="666750"/>
          </a:xfrm>
          <a:prstGeom prst="rect">
            <a:avLst/>
          </a:prstGeom>
          <a:solidFill>
            <a:schemeClr val="accent1"/>
          </a:solidFill>
        </p:spPr>
        <p:txBody>
          <a:bodyPr vert="horz" rtlCol="0" anchor="ctr">
            <a:normAutofit/>
          </a:bodyPr>
          <a:lstStyle>
            <a:lvl1pPr marL="0" lvl="0" indent="0" algn="ctr">
              <a:lnSpc>
                <a:spcPct val="100000"/>
              </a:lnSpc>
              <a:buFont typeface="Arial" panose="020B0604020202020204"/>
              <a:buNone/>
              <a:defRPr lang="en-US" sz="1400" dirty="0">
                <a:solidFill>
                  <a:srgbClr val="FFFFFF"/>
                </a:solidFill>
                <a:latin typeface="+mn-lt"/>
              </a:defRPr>
            </a:lvl1pPr>
            <a:lvl2pPr lvl="1">
              <a:lnSpc>
                <a:spcPct val="130000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 panose="020B0604020202020204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fld id="{0400538A-50ED-4E5D-A97B-E446260C8027}" type="datetime4">
              <a:rPr/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Jishnu P, CSE Dept, ASE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fld id="{B8D84D25-A3E7-4A4C-A2C3-E43830D57998}" type="slidenum">
              <a:rPr/>
            </a:fld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</p:spPr>
      </p:pic>
      <p:sp>
        <p:nvSpPr>
          <p:cNvPr id="14" name="Rectangles 13"/>
          <p:cNvSpPr/>
          <p:nvPr/>
        </p:nvSpPr>
        <p:spPr>
          <a:xfrm>
            <a:off x="5934074" y="1352550"/>
            <a:ext cx="2581314" cy="25720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9525">
              <a:srgbClr val="3F3F3F">
                <a:alpha val="8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s 14"/>
          <p:cNvSpPr/>
          <p:nvPr/>
        </p:nvSpPr>
        <p:spPr>
          <a:xfrm>
            <a:off x="3286125" y="2019300"/>
            <a:ext cx="2581314" cy="25720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9525">
              <a:srgbClr val="3F3F3F">
                <a:alpha val="8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s 15"/>
          <p:cNvSpPr/>
          <p:nvPr/>
        </p:nvSpPr>
        <p:spPr>
          <a:xfrm>
            <a:off x="600075" y="1352550"/>
            <a:ext cx="2581314" cy="25720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9525">
              <a:srgbClr val="3F3F3F">
                <a:alpha val="8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1500" y="572099"/>
            <a:ext cx="8001000" cy="571500"/>
          </a:xfrm>
          <a:prstGeom prst="rect">
            <a:avLst/>
          </a:prstGeom>
        </p:spPr>
        <p:txBody>
          <a:bodyPr vert="horz" rtlCol="0"/>
          <a:lstStyle>
            <a:lvl1pPr lvl="0" algn="ctr"/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631280" y="1276350"/>
            <a:ext cx="1905000" cy="3286125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2"/>
          </p:nvPr>
        </p:nvSpPr>
        <p:spPr>
          <a:xfrm>
            <a:off x="2607379" y="1276350"/>
            <a:ext cx="1905000" cy="3286125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3"/>
          </p:nvPr>
        </p:nvSpPr>
        <p:spPr>
          <a:xfrm>
            <a:off x="4610259" y="1276350"/>
            <a:ext cx="1905000" cy="3286125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4"/>
          </p:nvPr>
        </p:nvSpPr>
        <p:spPr>
          <a:xfrm>
            <a:off x="6629081" y="1276350"/>
            <a:ext cx="1905000" cy="3286125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fld id="{BEA9598D-F968-44CB-B049-77A938633097}" type="slidenum">
              <a:rPr/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Jishnu P, CSE Dept, ASE</a:t>
            </a:r>
            <a:endParaRPr lang="en-US" dirty="0"/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fld id="{64D85FD7-DB02-444A-9AB0-8F9BE30296ED}" type="datetime4">
              <a:rPr/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/>
        <p:txBody>
          <a:bodyPr vert="horz"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" name="Title 7"/>
          <p:cNvSpPr>
            <a:spLocks noGrp="1"/>
          </p:cNvSpPr>
          <p:nvPr>
            <p:ph type="title" idx="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</p:spPr>
      </p:pic>
      <p:cxnSp>
        <p:nvCxnSpPr>
          <p:cNvPr id="6" name="Straight Connector 4"/>
          <p:cNvCxnSpPr/>
          <p:nvPr/>
        </p:nvCxnSpPr>
        <p:spPr>
          <a:xfrm>
            <a:off x="564928" y="1200150"/>
            <a:ext cx="7362092" cy="0"/>
          </a:xfrm>
          <a:prstGeom prst="line">
            <a:avLst/>
          </a:prstGeom>
          <a:ln w="635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fld id="{4D1E0222-897C-4078-9EF3-B25C87AD54C8}" type="slidenum">
              <a:rPr/>
            </a:fld>
            <a:endParaRPr lang="en-US" dirty="0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Jishnu P, CSE Dept, ASE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fld id="{839E66F6-2E99-481B-BEE4-BA532DE827E3}" type="datetime4">
              <a:rPr/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/>
          <p:cNvCxnSpPr/>
          <p:nvPr/>
        </p:nvCxnSpPr>
        <p:spPr>
          <a:xfrm>
            <a:off x="781053" y="2726329"/>
            <a:ext cx="6436178" cy="0"/>
          </a:xfrm>
          <a:prstGeom prst="line">
            <a:avLst/>
          </a:prstGeom>
          <a:ln w="6350">
            <a:solidFill>
              <a:schemeClr val="accent1">
                <a:alpha val="100000"/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28675" y="2773762"/>
            <a:ext cx="7480300" cy="626002"/>
          </a:xfrm>
          <a:prstGeom prst="rect">
            <a:avLst/>
          </a:prstGeom>
        </p:spPr>
        <p:txBody>
          <a:bodyPr vert="horz" rtlCol="0" anchor="t"/>
          <a:lstStyle>
            <a:lvl1pPr lvl="0" algn="l">
              <a:lnSpc>
                <a:spcPct val="100000"/>
              </a:lnSpc>
              <a:spcBef>
                <a:spcPts val="0"/>
              </a:spcBef>
              <a:defRPr lang="en-US" sz="4000" b="1" i="0" cap="all" spc="150" dirty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92059"/>
            <a:ext cx="7472264" cy="511812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i="0" cap="all" dirty="0">
                <a:solidFill>
                  <a:schemeClr val="accent1"/>
                </a:solidFill>
                <a:latin typeface="Dosis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fld id="{A92A14E5-4446-4296-99B1-820F417FF439}" type="slidenum">
              <a:rPr/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Jishnu P, CSE Dept, ASE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fld id="{86E7AF5B-EF5E-46F7-B029-3DED249C3D25}" type="datetime4">
              <a:rPr/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 l="410"/>
          <a:stretch>
            <a:fillRect/>
          </a:stretch>
        </p:blipFill>
        <p:spPr>
          <a:xfrm>
            <a:off x="2812066" y="403571"/>
            <a:ext cx="6331933" cy="1173506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5805404" y="571500"/>
            <a:ext cx="2971800" cy="4002424"/>
          </a:xfrm>
        </p:spPr>
        <p:txBody>
          <a:bodyPr vert="horz"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idx="1"/>
          </p:nvPr>
        </p:nvSpPr>
        <p:spPr>
          <a:xfrm flipV="1">
            <a:off x="3552825" y="571500"/>
            <a:ext cx="2032045" cy="4002424"/>
          </a:xfrm>
          <a:prstGeom prst="rect">
            <a:avLst/>
          </a:prstGeom>
          <a:solidFill>
            <a:schemeClr val="accent1"/>
          </a:solidFill>
          <a:ln w="9525" cap="flat">
            <a:solidFill>
              <a:schemeClr val="bg1"/>
            </a:solidFill>
            <a:prstDash val="solid"/>
            <a:round/>
          </a:ln>
        </p:spPr>
        <p:txBody>
          <a:bodyPr rot="10800000" vert="horz" rtlCol="0" anchor="ctr"/>
          <a:lstStyle>
            <a:lvl1pPr lvl="0" algn="ctr">
              <a:lnSpc>
                <a:spcPct val="125000"/>
              </a:lnSpc>
              <a:defRPr lang="en-US" sz="2400" b="1" cap="all" spc="150" dirty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352425" y="571500"/>
            <a:ext cx="2971800" cy="4002424"/>
          </a:xfrm>
        </p:spPr>
        <p:txBody>
          <a:bodyPr vert="horz"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3438525" y="0"/>
            <a:ext cx="2263330" cy="5142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fld id="{1C4CC12B-79D5-4C91-B48A-FE8D8B06B738}" type="slidenum">
              <a:rPr/>
            </a:fld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Jishnu P, CSE Dept, ASE</a:t>
            </a:r>
            <a:endParaRPr lang="en-US" dirty="0"/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fld id="{E81D3F1E-3AAF-47D5-8507-B63DABC8236C}" type="datetime4">
              <a:rPr/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2825" y="568924"/>
            <a:ext cx="2038789" cy="3925290"/>
          </a:xfrm>
          <a:prstGeom prst="rect">
            <a:avLst/>
          </a:prstGeom>
          <a:ln w="9525" cap="flat">
            <a:solidFill>
              <a:schemeClr val="accent1"/>
            </a:solidFill>
            <a:prstDash val="solid"/>
            <a:round/>
          </a:ln>
        </p:spPr>
        <p:txBody>
          <a:bodyPr vert="horz" rtlCol="0" anchor="ctr"/>
          <a:lstStyle>
            <a:lvl1pPr lvl="0" algn="ctr">
              <a:lnSpc>
                <a:spcPct val="125000"/>
              </a:lnSpc>
              <a:defRPr lang="en-US" sz="2400" cap="all" spc="150" dirty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542925" y="568924"/>
            <a:ext cx="2861039" cy="622747"/>
          </a:xfrm>
          <a:prstGeom prst="rect">
            <a:avLst/>
          </a:prstGeom>
          <a:solidFill>
            <a:schemeClr val="accent1"/>
          </a:solidFill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1800" i="0" cap="none" dirty="0">
                <a:solidFill>
                  <a:schemeClr val="bg2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2"/>
          </p:nvPr>
        </p:nvSpPr>
        <p:spPr>
          <a:xfrm>
            <a:off x="542925" y="1234290"/>
            <a:ext cx="2857500" cy="3259923"/>
          </a:xfrm>
        </p:spPr>
        <p:txBody>
          <a:bodyPr vert="horz"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idx="3"/>
          </p:nvPr>
        </p:nvSpPr>
        <p:spPr>
          <a:xfrm>
            <a:off x="5762625" y="568924"/>
            <a:ext cx="2857500" cy="622747"/>
          </a:xfrm>
          <a:prstGeom prst="rect">
            <a:avLst/>
          </a:prstGeom>
          <a:solidFill>
            <a:schemeClr val="accent1"/>
          </a:solidFill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1800" i="0" cap="none" dirty="0">
                <a:solidFill>
                  <a:schemeClr val="bg2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4"/>
          </p:nvPr>
        </p:nvSpPr>
        <p:spPr>
          <a:xfrm>
            <a:off x="5762625" y="1233866"/>
            <a:ext cx="2862083" cy="3257550"/>
          </a:xfrm>
        </p:spPr>
        <p:txBody>
          <a:bodyPr vert="horz"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fld id="{18D3F68A-4BCF-4DFA-A858-971153493371}" type="slidenum">
              <a:rPr/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Jishnu P, CSE Dept, ASE</a:t>
            </a:r>
            <a:endParaRPr lang="en-US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fld id="{15CA8DE1-5DBE-4567-BBA8-932452F2B28B}" type="datetime4">
              <a:rPr/>
            </a:fld>
            <a:endParaRPr lang="en-US" dirty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875" y="2219325"/>
            <a:ext cx="7330866" cy="704850"/>
          </a:xfrm>
          <a:prstGeom prst="rect">
            <a:avLst/>
          </a:prstGeom>
        </p:spPr>
        <p:txBody>
          <a:bodyPr vert="horz" rtlCol="0" anchor="ctr"/>
          <a:lstStyle>
            <a:lvl1pPr lvl="0" algn="ctr">
              <a:lnSpc>
                <a:spcPct val="100000"/>
              </a:lnSpc>
              <a:defRPr lang="en-US" sz="4000" cap="all" spc="150" dirty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fld id="{F3F1349A-1FCD-459C-BBB0-50B0E36C28AC}" type="slidenum">
              <a:rPr/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Jishnu P, CSE Dept, ASE</a:t>
            </a:r>
            <a:endParaRPr lang="en-US" dirty="0"/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fld id="{5FD966F5-F961-488C-A38C-6581085F7676}" type="datetime4">
              <a:rPr/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410"/>
          <a:stretch>
            <a:fillRect/>
          </a:stretch>
        </p:blipFill>
        <p:spPr>
          <a:xfrm flipV="1">
            <a:off x="2812066" y="3724275"/>
            <a:ext cx="6331933" cy="11735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l="410"/>
          <a:stretch>
            <a:fillRect/>
          </a:stretch>
        </p:blipFill>
        <p:spPr>
          <a:xfrm flipH="1">
            <a:off x="0" y="219075"/>
            <a:ext cx="6331933" cy="1173506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fld id="{316B4CF8-8AA6-472B-B24B-B11E26BAE159}" type="slidenum">
              <a:rPr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Jishnu P, CSE Dept, ASE</a:t>
            </a:r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fld id="{669DE9B1-288C-416B-BC59-40F13CAB42DE}" type="datetime4">
              <a:rPr/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s 1"/>
          <p:cNvSpPr/>
          <p:nvPr/>
        </p:nvSpPr>
        <p:spPr>
          <a:xfrm>
            <a:off x="571500" y="0"/>
            <a:ext cx="2552700" cy="5142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" name="Straight Connector 9"/>
          <p:cNvCxnSpPr/>
          <p:nvPr/>
        </p:nvCxnSpPr>
        <p:spPr>
          <a:xfrm rot="10800000" flipH="1">
            <a:off x="3463781" y="1343025"/>
            <a:ext cx="5124450" cy="0"/>
          </a:xfrm>
          <a:prstGeom prst="line">
            <a:avLst/>
          </a:prstGeom>
          <a:ln w="6350">
            <a:solidFill>
              <a:schemeClr val="accent1">
                <a:alpha val="100000"/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45407" y="314325"/>
            <a:ext cx="5127093" cy="1000125"/>
          </a:xfrm>
          <a:prstGeom prst="rect">
            <a:avLst/>
          </a:prstGeom>
        </p:spPr>
        <p:txBody>
          <a:bodyPr vert="horz" rtlCol="0"/>
          <a:lstStyle>
            <a:lvl1pPr lvl="0"/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44591" y="1380137"/>
            <a:ext cx="5127908" cy="3181668"/>
          </a:xfrm>
        </p:spPr>
        <p:txBody>
          <a:bodyPr vert="horz"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idx="2"/>
          </p:nvPr>
        </p:nvSpPr>
        <p:spPr>
          <a:xfrm>
            <a:off x="737532" y="374676"/>
            <a:ext cx="2220634" cy="4196724"/>
          </a:xfrm>
          <a:ln w="9525" cap="flat">
            <a:solidFill>
              <a:schemeClr val="bg1"/>
            </a:solidFill>
            <a:prstDash val="solid"/>
            <a:round/>
          </a:ln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25000"/>
              </a:lnSpc>
              <a:buNone/>
              <a:defRPr lang="en-US" cap="all" dirty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fld id="{B898DBE3-D019-4DEA-AC37-D14073A96A7B}" type="slidenum">
              <a:rPr/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Jishnu P, CSE Dept, ASE</a:t>
            </a:r>
            <a:endParaRPr lang="en-US" dirty="0"/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fld id="{C8585BB0-82FA-44EB-BC85-1F5E91FBEB3A}" type="datetime4">
              <a:rPr/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fld id="{9FA63512-7AC2-4B6B-B360-3F6FEAB81A4F}" type="slidenum">
              <a:rPr/>
            </a:fld>
            <a:endParaRPr lang="en-US" dirty="0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Jishnu P, CSE Dept, ASE</a:t>
            </a:r>
            <a:endParaRPr lang="en-US" dirty="0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fld id="{4F6EC652-671C-4467-AB66-7B715B64B46E}" type="datetime4">
              <a:rPr/>
            </a:fld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/>
          </p:nvPr>
        </p:nvSpPr>
        <p:spPr>
          <a:xfrm>
            <a:off x="3828390" y="1371600"/>
            <a:ext cx="4744109" cy="318135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dirty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idx="1"/>
          </p:nvPr>
        </p:nvSpPr>
        <p:spPr>
          <a:xfrm>
            <a:off x="3828390" y="317763"/>
            <a:ext cx="4742470" cy="995975"/>
          </a:xfrm>
          <a:prstGeom prst="rect">
            <a:avLst/>
          </a:prstGeom>
        </p:spPr>
        <p:txBody>
          <a:bodyPr vert="horz" rtlCol="0"/>
          <a:lstStyle>
            <a:lvl1pPr lvl="0"/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2"/>
          </p:nvPr>
        </p:nvSpPr>
        <p:spPr>
          <a:xfrm>
            <a:off x="0" y="0"/>
            <a:ext cx="3603599" cy="5142900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  <a:endParaRPr lang="en-US" dirty="0"/>
          </a:p>
        </p:txBody>
      </p:sp>
      <p:cxnSp>
        <p:nvCxnSpPr>
          <p:cNvPr id="8" name="Straight Connector 4"/>
          <p:cNvCxnSpPr/>
          <p:nvPr/>
        </p:nvCxnSpPr>
        <p:spPr>
          <a:xfrm rot="10800000" flipH="1" flipV="1">
            <a:off x="3818795" y="1343025"/>
            <a:ext cx="4778291" cy="0"/>
          </a:xfrm>
          <a:prstGeom prst="line">
            <a:avLst/>
          </a:prstGeom>
          <a:ln w="6350">
            <a:solidFill>
              <a:schemeClr val="accent1">
                <a:alpha val="100000"/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</p:spPr>
      </p:pic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572099"/>
            <a:ext cx="8001000" cy="6241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276350"/>
            <a:ext cx="8001000" cy="3289226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3448" y="4761638"/>
            <a:ext cx="245014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tx1"/>
                </a:solidFill>
                <a:latin typeface="+mn-lt"/>
              </a:defRPr>
            </a:lvl1pPr>
          </a:lstStyle>
          <a:p>
            <a:fld id="{95356482-2F84-4D33-B594-5AC6ABA20BDD}" type="slidenum">
              <a:rPr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233"/>
            <a:ext cx="2895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Jishnu P, CSE Dept, ASE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70403" y="4771233"/>
            <a:ext cx="2462604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tx1"/>
                </a:solidFill>
                <a:latin typeface="+mn-lt"/>
              </a:defRPr>
            </a:lvl1pPr>
          </a:lstStyle>
          <a:p>
            <a:fld id="{D96ADD1D-09EB-40A1-8DBE-CA9567EB8DEE}" type="datetime4">
              <a:rPr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cap="all" dirty="0">
          <a:solidFill>
            <a:schemeClr val="tx2"/>
          </a:solidFill>
          <a:latin typeface="+mj-lt"/>
        </a:defRPr>
      </a:lvl1pPr>
    </p:titleStyle>
    <p:bodyStyle>
      <a:lvl1pPr marL="342900" lvl="0" indent="-342900" algn="l" rtl="0">
        <a:lnSpc>
          <a:spcPct val="100000"/>
        </a:lnSpc>
        <a:spcBef>
          <a:spcPts val="1200"/>
        </a:spcBef>
        <a:buClr>
          <a:schemeClr val="accent1"/>
        </a:buClr>
        <a:buFont typeface="Arial" panose="020B0604020202020204"/>
        <a:buChar char="•"/>
        <a:defRPr lang="en-US" sz="1800" i="0" dirty="0">
          <a:solidFill>
            <a:schemeClr val="tx1"/>
          </a:solidFill>
          <a:latin typeface="+mn-lt"/>
        </a:defRPr>
      </a:lvl1pPr>
      <a:lvl2pPr marL="742950" lvl="1" indent="-285750" algn="l" rtl="0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 panose="020B0604020202020204"/>
        <a:buChar char="•"/>
        <a:defRPr lang="en-US" sz="1600" i="0" dirty="0">
          <a:solidFill>
            <a:schemeClr val="tx1"/>
          </a:solidFill>
          <a:latin typeface="+mn-lt"/>
        </a:defRPr>
      </a:lvl2pPr>
      <a:lvl3pPr marL="1143000" lvl="2" indent="-228600" algn="l" rtl="0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 panose="020B0604020202020204"/>
        <a:buChar char="•"/>
        <a:defRPr lang="en-US" sz="1400" i="0" dirty="0">
          <a:solidFill>
            <a:schemeClr val="tx1"/>
          </a:solidFill>
          <a:latin typeface="+mn-lt"/>
        </a:defRPr>
      </a:lvl3pPr>
      <a:lvl4pPr marL="1600200" lvl="3" indent="-228600" algn="l" rtl="0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 panose="020B0604020202020204"/>
        <a:buChar char="•"/>
        <a:defRPr lang="en-US" sz="1200" i="0" dirty="0">
          <a:solidFill>
            <a:schemeClr val="tx1"/>
          </a:solidFill>
          <a:latin typeface="+mn-lt"/>
        </a:defRPr>
      </a:lvl4pPr>
      <a:lvl5pPr marL="2057400" lvl="4" indent="-228600" algn="l" rtl="0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 panose="020B0604020202020204"/>
        <a:buChar char="•"/>
        <a:defRPr lang="en-US" sz="1100" i="0" dirty="0">
          <a:solidFill>
            <a:schemeClr val="tx1"/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 panose="020B0604020202020204"/>
        <a:buChar char="-"/>
        <a:defRPr lang="en-US" sz="1100" i="0" dirty="0">
          <a:solidFill>
            <a:schemeClr val="tx1"/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 panose="020B0604020202020204"/>
        <a:buChar char="-"/>
        <a:defRPr lang="en-US" sz="1100" i="0" dirty="0">
          <a:solidFill>
            <a:schemeClr val="tx1"/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 panose="020B0604020202020204"/>
        <a:buChar char="-"/>
        <a:defRPr lang="en-US" sz="1100" i="0" dirty="0">
          <a:solidFill>
            <a:schemeClr val="tx1"/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 panose="020B0604020202020204"/>
        <a:buChar char="-"/>
        <a:defRPr lang="en-US" sz="1100" i="0" dirty="0">
          <a:solidFill>
            <a:schemeClr val="tx1"/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5.jpe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jpeg"/><Relationship Id="rId1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hyperlink" Target="https://arxiv.org/abs/1609.04802v5" TargetMode="External"/><Relationship Id="rId1" Type="http://schemas.openxmlformats.org/officeDocument/2006/relationships/hyperlink" Target="https://arxiv.org/abs/1406.2661" TargetMode="Externa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hyperlink" Target="%20https://doi.org/10.3390/app10051729" TargetMode="External"/><Relationship Id="rId1" Type="http://schemas.openxmlformats.org/officeDocument/2006/relationships/hyperlink" Target="https://doi.org/10.1007/978-3-030-11021-5_5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39E66F6-2E99-481B-BEE4-BA532DE827E3}" type="datetime4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86385" y="793750"/>
            <a:ext cx="77254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2400" b="1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Generative Adversarial Network based Image Super-Resolution to Enhance the shadow-less Image </a:t>
            </a:r>
            <a:endParaRPr lang="en-US" sz="2400" b="1" dirty="0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sz="2400" b="1" dirty="0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6755765" y="287655"/>
            <a:ext cx="2299970" cy="5937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319020" y="1835150"/>
            <a:ext cx="54933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                   </a:t>
            </a:r>
            <a:r>
              <a:rPr lang="en-US" sz="2000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Jishnu P</a:t>
            </a:r>
            <a:endParaRPr lang="en-US" sz="2000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          CB.EN.P2AID19017</a:t>
            </a:r>
            <a:endParaRPr lang="en-US" sz="2000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M Tech (AID) 2019 - 2021 Batch</a:t>
            </a:r>
            <a:endParaRPr lang="en-US" sz="2000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697480" y="2958465"/>
            <a:ext cx="29032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EC0C0"/>
              </a:buClr>
              <a:buSzPts val="1100"/>
              <a:buFont typeface="Arial" panose="020B0604020202020204"/>
              <a:buNone/>
            </a:pPr>
            <a:r>
              <a:rPr lang="en-GB" sz="2000" b="1">
                <a:solidFill>
                  <a:schemeClr val="accent6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Guided By:</a:t>
            </a:r>
            <a:endParaRPr sz="2000" b="1">
              <a:solidFill>
                <a:schemeClr val="accent6"/>
              </a:solidFill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EC0C0"/>
              </a:buClr>
              <a:buSzPts val="1100"/>
              <a:buFont typeface="Arial" panose="020B0604020202020204"/>
              <a:buNone/>
            </a:pPr>
            <a:r>
              <a:rPr sz="2000">
                <a:solidFill>
                  <a:schemeClr val="accent6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Dr. Rajathilagam B</a:t>
            </a:r>
            <a:endParaRPr sz="2000">
              <a:solidFill>
                <a:schemeClr val="accent6"/>
              </a:solidFill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EC0C0"/>
              </a:buClr>
              <a:buSzPts val="1100"/>
              <a:buFont typeface="Arial" panose="020B0604020202020204"/>
              <a:buNone/>
            </a:pPr>
            <a:r>
              <a:rPr lang="en-GB" sz="2000">
                <a:solidFill>
                  <a:schemeClr val="accent6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Associate Professor</a:t>
            </a:r>
            <a:endParaRPr lang="en-GB" sz="2000">
              <a:solidFill>
                <a:schemeClr val="accent6"/>
              </a:solidFill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411605" y="3871595"/>
            <a:ext cx="59055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sz="2000">
                <a:solidFill>
                  <a:schemeClr val="accent6"/>
                </a:solidFill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Department of Computer Science and Engineering</a:t>
            </a:r>
            <a:endParaRPr sz="2000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z="1000" dirty="0">
                <a:latin typeface="Times New Roman" panose="02020603050405020304" charset="0"/>
                <a:cs typeface="Times New Roman" panose="02020603050405020304" charset="0"/>
              </a:rPr>
              <a:t>Jishnu P, CSE Dept, ASE</a:t>
            </a:r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Use Generative Adversarial Network for enhancing the quality of the given low resolution image.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Use this image super-resolution module with the shadow removal module to enhance the quality of the shadow-less image. - “Enhanced Shadow Removal module”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Evaluate the performance of the proposed model using the evaluation metrics and compare with existing models.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objectives of the proposed work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673" y="4771233"/>
            <a:ext cx="2462604" cy="285750"/>
          </a:xfrm>
        </p:spPr>
        <p:txBody>
          <a:bodyPr/>
          <a:p>
            <a:fld id="{839E66F6-2E99-481B-BEE4-BA532DE827E3}" type="datetime4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1800" y="133350"/>
            <a:ext cx="2143760" cy="5937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z="1000" dirty="0">
                <a:latin typeface="Times New Roman" panose="02020603050405020304" charset="0"/>
                <a:cs typeface="Times New Roman" panose="02020603050405020304" charset="0"/>
              </a:rPr>
              <a:t>Jishnu P, CSE Dept, ASE</a:t>
            </a:r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Ensuring the quality of the shadow free image generated by the shadow removal module by introducing the super-resolution module in the pipeline.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Introducing enhanced architecture for generator and discriminator and Combined loss for GAN training.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Novelty of proposed approach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673" y="4771233"/>
            <a:ext cx="2462604" cy="285750"/>
          </a:xfrm>
        </p:spPr>
        <p:txBody>
          <a:bodyPr/>
          <a:p>
            <a:fld id="{839E66F6-2E99-481B-BEE4-BA532DE827E3}" type="datetime4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1800" y="133350"/>
            <a:ext cx="2143760" cy="5937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z="1000" dirty="0">
                <a:latin typeface="Times New Roman" panose="02020603050405020304" charset="0"/>
                <a:cs typeface="Times New Roman" panose="02020603050405020304" charset="0"/>
              </a:rPr>
              <a:t>Jishnu P, CSE Dept, ASE</a:t>
            </a:r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p>
            <a:r>
              <a:rPr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1600">
                <a:latin typeface="Times New Roman" panose="02020603050405020304" charset="0"/>
                <a:cs typeface="Times New Roman" panose="02020603050405020304" charset="0"/>
              </a:rPr>
              <a:t>BSD 100 (Berkeley Segmentation Dataset) is a dataset used frequently for image denoising and super-resolution.</a:t>
            </a:r>
            <a:endParaRPr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Composed of 1100 large variety of images(320 *480 pixels) ranging from natural images to object-specific such as plants, people, food.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Size = 575 MB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file format = .png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DATASET information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39E66F6-2E99-481B-BEE4-BA532DE827E3}" type="datetime4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765" y="287655"/>
            <a:ext cx="2299970" cy="593725"/>
          </a:xfrm>
          <a:prstGeom prst="rect">
            <a:avLst/>
          </a:prstGeom>
        </p:spPr>
      </p:pic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z="1000" dirty="0">
                <a:latin typeface="Times New Roman" panose="02020603050405020304" charset="0"/>
                <a:cs typeface="Times New Roman" panose="02020603050405020304" charset="0"/>
              </a:rPr>
              <a:t>Jishnu P, CSE Dept, ASE</a:t>
            </a:r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Picture 5" descr="img_061_SRF_2_Ki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800350"/>
            <a:ext cx="2224405" cy="1348740"/>
          </a:xfrm>
          <a:prstGeom prst="rect">
            <a:avLst/>
          </a:prstGeom>
        </p:spPr>
      </p:pic>
      <p:pic>
        <p:nvPicPr>
          <p:cNvPr id="7" name="Picture 6" descr="img_099_SRF_2_ScS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2800350"/>
            <a:ext cx="1940560" cy="134874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334000" y="4324350"/>
            <a:ext cx="36791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Fig : 5  Sample images in BSD 100 dataset</a:t>
            </a: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71500" y="1047750"/>
            <a:ext cx="8001000" cy="3289226"/>
          </a:xfrm>
        </p:spPr>
        <p:txBody>
          <a:bodyPr>
            <a:normAutofit/>
          </a:bodyPr>
          <a:p>
            <a:pPr marL="0" indent="0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Low Resolution(LR) images are generated by applying BICUBIC interpolation technique on High Resolution (HR) images.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Saved the dataset as BSD(HR&amp;LR).npz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Preprocessing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673" y="4771233"/>
            <a:ext cx="2462604" cy="285750"/>
          </a:xfrm>
        </p:spPr>
        <p:txBody>
          <a:bodyPr/>
          <a:p>
            <a:fld id="{839E66F6-2E99-481B-BEE4-BA532DE827E3}" type="datetime4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1800" y="133350"/>
            <a:ext cx="2143760" cy="5937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z="1000" dirty="0">
                <a:latin typeface="Times New Roman" panose="02020603050405020304" charset="0"/>
                <a:cs typeface="Times New Roman" panose="02020603050405020304" charset="0"/>
              </a:rPr>
              <a:t>Jishnu P, CSE Dept, ASE</a:t>
            </a:r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266950"/>
            <a:ext cx="2816860" cy="126365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572000" y="3790950"/>
            <a:ext cx="36791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Fig : 6 Preprocessing Implimentation</a:t>
            </a: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Methodology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673" y="4771233"/>
            <a:ext cx="2462604" cy="285750"/>
          </a:xfrm>
        </p:spPr>
        <p:txBody>
          <a:bodyPr/>
          <a:p>
            <a:fld id="{839E66F6-2E99-481B-BEE4-BA532DE827E3}" type="datetime4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1800" y="133350"/>
            <a:ext cx="2143760" cy="5937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z="1000" dirty="0">
                <a:latin typeface="Times New Roman" panose="02020603050405020304" charset="0"/>
                <a:cs typeface="Times New Roman" panose="02020603050405020304" charset="0"/>
              </a:rPr>
              <a:t>Jishnu P, CSE Dept, ASE</a:t>
            </a:r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200400" y="4417695"/>
            <a:ext cx="20885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Fig 7 : Block diagram of the project</a:t>
            </a: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77620"/>
            <a:ext cx="7660005" cy="30308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PRoposed Architeture 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673" y="4771233"/>
            <a:ext cx="2462604" cy="285750"/>
          </a:xfrm>
        </p:spPr>
        <p:txBody>
          <a:bodyPr/>
          <a:p>
            <a:fld id="{839E66F6-2E99-481B-BEE4-BA532DE827E3}" type="datetime4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1800" y="133350"/>
            <a:ext cx="2143760" cy="5937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z="1000" dirty="0">
                <a:latin typeface="Times New Roman" panose="02020603050405020304" charset="0"/>
                <a:cs typeface="Times New Roman" panose="02020603050405020304" charset="0"/>
              </a:rPr>
              <a:t>Jishnu P, CSE Dept, ASE</a:t>
            </a:r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200400" y="4417695"/>
            <a:ext cx="4126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Fig 8: Basic architecture of  the Image Super-Resolution module</a:t>
            </a: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52550"/>
            <a:ext cx="6972300" cy="29813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generator is an encoder-decoder model using a U-Net architecture.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encoder and decoder of the generator contains  convolutional, batch normalization and activation layers.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proposed architecture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Jishnu P, CSE Dept, ASE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39E66F6-2E99-481B-BEE4-BA532DE827E3}" type="datetime4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765" y="118110"/>
            <a:ext cx="2299970" cy="593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380" y="2409190"/>
            <a:ext cx="2970530" cy="199136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549140" y="4155440"/>
            <a:ext cx="2399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Fig 9 : U-Net architecture</a:t>
            </a: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Source : https://arxiv.org/abs/1505.04597</a:t>
            </a: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888230" y="4053205"/>
            <a:ext cx="293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proposed Architecture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39E66F6-2E99-481B-BEE4-BA532DE827E3}" type="datetime4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7195" y="95885"/>
            <a:ext cx="2299970" cy="593725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Jishnu P, CSE Dept, ASE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2971800" y="4248150"/>
            <a:ext cx="3778885" cy="245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000" b="0">
                <a:solidFill>
                  <a:srgbClr val="00000A"/>
                </a:solidFill>
                <a:latin typeface="Times New Roman" panose="02020603050405020304" charset="0"/>
              </a:rPr>
              <a:t>Fig 10: Architecture of  Discriminator</a:t>
            </a:r>
            <a:endParaRPr lang="en-US" sz="1000"/>
          </a:p>
        </p:txBody>
      </p:sp>
      <p:pic>
        <p:nvPicPr>
          <p:cNvPr id="6" name="Picture 1" descr="discriminator"/>
          <p:cNvPicPr>
            <a:picLocks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3276600" y="1217930"/>
            <a:ext cx="3532505" cy="30302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PRoposed Algorithm 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673" y="4771233"/>
            <a:ext cx="2462604" cy="285750"/>
          </a:xfrm>
        </p:spPr>
        <p:txBody>
          <a:bodyPr/>
          <a:p>
            <a:fld id="{839E66F6-2E99-481B-BEE4-BA532DE827E3}" type="datetime4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1800" y="133350"/>
            <a:ext cx="2143760" cy="5937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z="1000" dirty="0">
                <a:latin typeface="Times New Roman" panose="02020603050405020304" charset="0"/>
                <a:cs typeface="Times New Roman" panose="02020603050405020304" charset="0"/>
              </a:rPr>
              <a:t>Jishnu P, CSE Dept, ASE</a:t>
            </a:r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200400" y="4417695"/>
            <a:ext cx="4126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Fig 11:  Proposed algorithm,</a:t>
            </a: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045" y="1343025"/>
            <a:ext cx="4961255" cy="307467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Generator loss is calculated as the Combined Loss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      Combined loss = λ1 * reconstruction loss + λ2 * adversarial loss       </a:t>
            </a:r>
            <a:r>
              <a:rPr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λ1,λ2 - 100,1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The reconstruction loss is the  loss function between the generated fake image and the shadow-less  image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Adversarial loss (Binary Cross Entropy loss)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proposed algorithm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Jishnu P, CSE Dept, ASE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39E66F6-2E99-481B-BEE4-BA532DE827E3}" type="datetime4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3800" y="2477135"/>
            <a:ext cx="3295650" cy="689610"/>
          </a:xfrm>
          <a:prstGeom prst="rect">
            <a:avLst/>
          </a:prstGeom>
        </p:spPr>
      </p:pic>
      <p:pic>
        <p:nvPicPr>
          <p:cNvPr id="11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765" y="287655"/>
            <a:ext cx="2299970" cy="5937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3409950"/>
            <a:ext cx="4305300" cy="120015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6858000" y="3714750"/>
            <a:ext cx="1903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x - shadowless image</a:t>
            </a:r>
            <a:endParaRPr 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y - shadowed image</a:t>
            </a:r>
            <a:endParaRPr 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70230" y="1276350"/>
            <a:ext cx="4849495" cy="2792095"/>
          </a:xfrm>
        </p:spPr>
        <p:txBody>
          <a:bodyPr>
            <a:noAutofit/>
          </a:bodyPr>
          <a:p>
            <a:pPr marL="285750" indent="-285750" eaLnBrk="1" fontAlgn="auto" latinLnBrk="0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altLang="en-IN" sz="16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Problem Statement - Phase 1 </a:t>
            </a:r>
            <a:endParaRPr lang="en-IN" sz="160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eaLnBrk="1" fontAlgn="auto" latinLnBrk="0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altLang="en-IN" sz="1600" dirty="0">
                <a:latin typeface="Times New Roman" panose="02020603050405020304" charset="0"/>
                <a:cs typeface="Times New Roman" panose="02020603050405020304" charset="0"/>
              </a:rPr>
              <a:t>Limitations and Enhancements        </a:t>
            </a:r>
            <a:endParaRPr altLang="en-I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eaLnBrk="1" fontAlgn="auto" latinLnBrk="0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altLang="en-IN" sz="1600" dirty="0">
                <a:latin typeface="Times New Roman" panose="02020603050405020304" charset="0"/>
                <a:cs typeface="Times New Roman" panose="02020603050405020304" charset="0"/>
              </a:rPr>
              <a:t>Problem statement - Phase 2</a:t>
            </a:r>
            <a:endParaRPr lang="en-IN" sz="160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eaLnBrk="1" fontAlgn="auto" latinLnBrk="0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altLang="en-IN" sz="1600" dirty="0">
                <a:latin typeface="Times New Roman" panose="02020603050405020304" charset="0"/>
                <a:cs typeface="Times New Roman" panose="02020603050405020304" charset="0"/>
              </a:rPr>
              <a:t>Motivation</a:t>
            </a:r>
            <a:endParaRPr altLang="en-I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eaLnBrk="1" fontAlgn="auto" latinLnBrk="0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altLang="en-IN" sz="1600" dirty="0">
                <a:latin typeface="Times New Roman" panose="02020603050405020304" charset="0"/>
                <a:cs typeface="Times New Roman" panose="02020603050405020304" charset="0"/>
              </a:rPr>
              <a:t>Literature Survey </a:t>
            </a:r>
            <a:endParaRPr altLang="en-I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eaLnBrk="1" fontAlgn="auto" latinLnBrk="0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altLang="en-IN" sz="1600" dirty="0">
                <a:latin typeface="Times New Roman" panose="02020603050405020304" charset="0"/>
                <a:cs typeface="Times New Roman" panose="02020603050405020304" charset="0"/>
              </a:rPr>
              <a:t>Objectives of proposed work</a:t>
            </a:r>
            <a:endParaRPr altLang="en-I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eaLnBrk="1" fontAlgn="auto" latinLnBrk="0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altLang="en-IN" sz="1600" dirty="0">
                <a:latin typeface="Times New Roman" panose="02020603050405020304" charset="0"/>
                <a:cs typeface="Times New Roman" panose="02020603050405020304" charset="0"/>
              </a:rPr>
              <a:t>Novelty of proposed Approach</a:t>
            </a:r>
            <a:endParaRPr altLang="en-IN" sz="16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eaLnBrk="1" fontAlgn="auto" latinLnBrk="0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Dataset Information</a:t>
            </a:r>
            <a:endParaRPr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eaLnBrk="1" fontAlgn="auto" latinLnBrk="0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Preprocessing</a:t>
            </a:r>
            <a:endParaRPr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eaLnBrk="1" fontAlgn="auto" latinLnBrk="0" hangingPunct="1">
              <a:spcBef>
                <a:spcPts val="600"/>
              </a:spcBef>
              <a:buFont typeface="Arial" panose="020B0604020202020204" pitchFamily="34" charset="0"/>
              <a:buNone/>
            </a:pPr>
            <a:endParaRPr altLang="en-IN" sz="16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>
          <a:xfrm>
            <a:off x="570230" y="287619"/>
            <a:ext cx="8001000" cy="624157"/>
          </a:xfrm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contents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39E66F6-2E99-481B-BEE4-BA532DE827E3}" type="datetime4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765" y="287655"/>
            <a:ext cx="2299970" cy="5937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z="1000" dirty="0">
                <a:latin typeface="Times New Roman" panose="02020603050405020304" charset="0"/>
                <a:cs typeface="Times New Roman" panose="02020603050405020304" charset="0"/>
              </a:rPr>
              <a:t>Jishnu P, CSE Dept, ASE</a:t>
            </a:r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Content Placeholder 1"/>
          <p:cNvSpPr>
            <a:spLocks noGrp="1"/>
          </p:cNvSpPr>
          <p:nvPr/>
        </p:nvSpPr>
        <p:spPr>
          <a:xfrm>
            <a:off x="4114800" y="971550"/>
            <a:ext cx="4849495" cy="2792095"/>
          </a:xfrm>
          <a:prstGeom prst="rect">
            <a:avLst/>
          </a:prstGeom>
        </p:spPr>
        <p:txBody>
          <a:bodyPr vert="horz" lIns="91440" tIns="93600" rIns="91440" bIns="45720" rtlCol="0">
            <a:noAutofit/>
          </a:bodyPr>
          <a:lstStyle>
            <a:lvl1pPr marL="342900" lvl="0" indent="-342900" algn="l" rtl="0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/>
              <a:buChar char="•"/>
              <a:defRPr lang="en-US" sz="1800" i="0" dirty="0">
                <a:solidFill>
                  <a:schemeClr val="tx1"/>
                </a:solidFill>
                <a:latin typeface="+mn-lt"/>
              </a:defRPr>
            </a:lvl1pPr>
            <a:lvl2pPr marL="742950" lvl="1" indent="-285750" algn="l" rtl="0">
              <a:lnSpc>
                <a:spcPct val="100000"/>
              </a:lnSpc>
              <a:spcBef>
                <a:spcPts val="300"/>
              </a:spcBef>
              <a:buClr>
                <a:schemeClr val="tx1">
                  <a:lumMod val="50000"/>
                  <a:lumOff val="50000"/>
                </a:schemeClr>
              </a:buClr>
              <a:buFont typeface="Arial" panose="020B0604020202020204"/>
              <a:buChar char="•"/>
              <a:defRPr lang="en-US" sz="1600" i="0" dirty="0">
                <a:solidFill>
                  <a:schemeClr val="tx1"/>
                </a:solidFill>
                <a:latin typeface="+mn-lt"/>
              </a:defRPr>
            </a:lvl2pPr>
            <a:lvl3pPr marL="1143000" lvl="2" indent="-228600" algn="l" rtl="0">
              <a:lnSpc>
                <a:spcPct val="100000"/>
              </a:lnSpc>
              <a:spcBef>
                <a:spcPts val="300"/>
              </a:spcBef>
              <a:buClr>
                <a:schemeClr val="tx1">
                  <a:lumMod val="50000"/>
                  <a:lumOff val="50000"/>
                </a:schemeClr>
              </a:buClr>
              <a:buFont typeface="Arial" panose="020B0604020202020204"/>
              <a:buChar char="•"/>
              <a:defRPr lang="en-US" sz="1400" i="0" dirty="0">
                <a:solidFill>
                  <a:schemeClr val="tx1"/>
                </a:solidFill>
                <a:latin typeface="+mn-lt"/>
              </a:defRPr>
            </a:lvl3pPr>
            <a:lvl4pPr marL="1600200" lvl="3" indent="-228600" algn="l" rtl="0">
              <a:lnSpc>
                <a:spcPct val="100000"/>
              </a:lnSpc>
              <a:spcBef>
                <a:spcPts val="300"/>
              </a:spcBef>
              <a:buClr>
                <a:schemeClr val="tx1">
                  <a:lumMod val="50000"/>
                  <a:lumOff val="50000"/>
                </a:schemeClr>
              </a:buClr>
              <a:buFont typeface="Arial" panose="020B0604020202020204"/>
              <a:buChar char="•"/>
              <a:defRPr lang="en-US" sz="1200" i="0" dirty="0">
                <a:solidFill>
                  <a:schemeClr val="tx1"/>
                </a:solidFill>
                <a:latin typeface="+mn-lt"/>
              </a:defRPr>
            </a:lvl4pPr>
            <a:lvl5pPr marL="2057400" lvl="4" indent="-228600" algn="l" rtl="0">
              <a:lnSpc>
                <a:spcPct val="100000"/>
              </a:lnSpc>
              <a:spcBef>
                <a:spcPts val="300"/>
              </a:spcBef>
              <a:buClr>
                <a:schemeClr val="tx1">
                  <a:lumMod val="50000"/>
                  <a:lumOff val="50000"/>
                </a:schemeClr>
              </a:buClr>
              <a:buFont typeface="Arial" panose="020B0604020202020204"/>
              <a:buChar char="•"/>
              <a:defRPr lang="en-US" sz="1100" i="0" dirty="0">
                <a:solidFill>
                  <a:schemeClr val="tx1"/>
                </a:solidFill>
                <a:latin typeface="+mn-lt"/>
              </a:defRPr>
            </a:lvl5pPr>
            <a:lvl6pPr marL="2514600" lvl="5" indent="-228600" algn="l" rtl="0">
              <a:spcBef>
                <a:spcPct val="20000"/>
              </a:spcBef>
              <a:buFont typeface="Arial" panose="020B0604020202020204"/>
              <a:buChar char="-"/>
              <a:defRPr lang="en-US" sz="1100" i="0" dirty="0">
                <a:solidFill>
                  <a:schemeClr val="tx1"/>
                </a:solidFill>
                <a:latin typeface="+mn-lt"/>
              </a:defRPr>
            </a:lvl6pPr>
            <a:lvl7pPr marL="2971800" lvl="6" indent="-228600" algn="l" rtl="0">
              <a:spcBef>
                <a:spcPct val="20000"/>
              </a:spcBef>
              <a:buFont typeface="Arial" panose="020B0604020202020204"/>
              <a:buChar char="-"/>
              <a:defRPr lang="en-US" sz="1100" i="0" dirty="0">
                <a:solidFill>
                  <a:schemeClr val="tx1"/>
                </a:solidFill>
                <a:latin typeface="+mn-lt"/>
              </a:defRPr>
            </a:lvl7pPr>
            <a:lvl8pPr marL="3429000" lvl="7" indent="-228600" algn="l" rtl="0">
              <a:spcBef>
                <a:spcPct val="20000"/>
              </a:spcBef>
              <a:buFont typeface="Arial" panose="020B0604020202020204"/>
              <a:buChar char="-"/>
              <a:defRPr lang="en-US" sz="1100" i="0" dirty="0">
                <a:solidFill>
                  <a:schemeClr val="tx1"/>
                </a:solidFill>
                <a:latin typeface="+mn-lt"/>
              </a:defRPr>
            </a:lvl8pPr>
            <a:lvl9pPr marL="3886200" lvl="8" indent="-228600" algn="l" rtl="0">
              <a:spcBef>
                <a:spcPct val="20000"/>
              </a:spcBef>
              <a:buFont typeface="Arial" panose="020B0604020202020204"/>
              <a:buChar char="-"/>
              <a:defRPr lang="en-US" sz="1100" i="0" dirty="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fontAlgn="auto" latinLnBrk="0" hangingPunct="1">
              <a:spcBef>
                <a:spcPts val="600"/>
              </a:spcBef>
              <a:buFont typeface="Arial" panose="020B0604020202020204" pitchFamily="34" charset="0"/>
              <a:buNone/>
            </a:pPr>
            <a:endParaRPr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eaLnBrk="1" fontAlgn="auto" latinLnBrk="0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Methodology</a:t>
            </a:r>
            <a:endParaRPr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eaLnBrk="1" fontAlgn="auto" latinLnBrk="0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Proposed Architecture</a:t>
            </a:r>
            <a:endParaRPr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eaLnBrk="1" fontAlgn="auto" latinLnBrk="0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Proposed Algorithm</a:t>
            </a:r>
            <a:endParaRPr altLang="en-IN" sz="160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eaLnBrk="1" fontAlgn="auto" latinLnBrk="0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altLang="en-IN" sz="16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Results</a:t>
            </a:r>
            <a:endParaRPr altLang="en-IN" sz="160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eaLnBrk="1" fontAlgn="auto" latinLnBrk="0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altLang="en-IN" sz="1600" dirty="0" smtClean="0">
                <a:latin typeface="Times New Roman" panose="02020603050405020304" charset="0"/>
                <a:cs typeface="Times New Roman" panose="02020603050405020304" charset="0"/>
              </a:rPr>
              <a:t>Where to apply this model?</a:t>
            </a:r>
            <a:endParaRPr altLang="en-IN" sz="16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eaLnBrk="1" fontAlgn="auto" latinLnBrk="0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altLang="en-IN" sz="1600" dirty="0" smtClean="0">
                <a:latin typeface="Times New Roman" panose="02020603050405020304" charset="0"/>
                <a:cs typeface="Times New Roman" panose="02020603050405020304" charset="0"/>
              </a:rPr>
              <a:t>Conclusion and Future Directions</a:t>
            </a:r>
            <a:endParaRPr altLang="en-IN" sz="16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eaLnBrk="1" fontAlgn="auto" latinLnBrk="0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altLang="en-IN" sz="16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References</a:t>
            </a:r>
            <a:endParaRPr altLang="en-IN" sz="16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eaLnBrk="1" fontAlgn="auto" latinLnBrk="0" hangingPunct="1">
              <a:spcBef>
                <a:spcPts val="600"/>
              </a:spcBef>
              <a:buFont typeface="Arial" panose="020B0604020202020204" pitchFamily="34" charset="0"/>
              <a:buNone/>
            </a:pPr>
            <a:endParaRPr lang="en-IN" sz="1600" smtClean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285750" indent="-285750" eaLnBrk="1" fontAlgn="auto" latinLnBrk="0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endParaRPr altLang="en-IN" sz="16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71500" y="1047750"/>
            <a:ext cx="8001000" cy="3289226"/>
          </a:xfrm>
        </p:spPr>
        <p:txBody>
          <a:bodyPr>
            <a:normAutofit/>
          </a:bodyPr>
          <a:p>
            <a:pPr marL="0" indent="0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results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673" y="4771233"/>
            <a:ext cx="2462604" cy="285750"/>
          </a:xfrm>
        </p:spPr>
        <p:txBody>
          <a:bodyPr/>
          <a:p>
            <a:fld id="{839E66F6-2E99-481B-BEE4-BA532DE827E3}" type="datetime4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1800" y="133350"/>
            <a:ext cx="2143760" cy="5937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z="1000" dirty="0">
                <a:latin typeface="Times New Roman" panose="02020603050405020304" charset="0"/>
                <a:cs typeface="Times New Roman" panose="02020603050405020304" charset="0"/>
              </a:rPr>
              <a:t>Jishnu P, CSE Dept, ASE</a:t>
            </a:r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352800" y="4091940"/>
            <a:ext cx="26746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Fig 12: Generator and discriminator loss curve</a:t>
            </a: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28750"/>
            <a:ext cx="5987415" cy="240411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038600" y="2800350"/>
            <a:ext cx="1021715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Epochs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 rot="16200000">
            <a:off x="1468755" y="1864995"/>
            <a:ext cx="8432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Loss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2667000" y="1352550"/>
            <a:ext cx="55562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Generator and Discriminator Training Loss Curves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71500" y="1047750"/>
            <a:ext cx="8001000" cy="3289226"/>
          </a:xfrm>
        </p:spPr>
        <p:txBody>
          <a:bodyPr>
            <a:normAutofit/>
          </a:bodyPr>
          <a:p>
            <a:pPr marL="0" indent="0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 results- Image Enhancement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673" y="4771233"/>
            <a:ext cx="2462604" cy="285750"/>
          </a:xfrm>
        </p:spPr>
        <p:txBody>
          <a:bodyPr/>
          <a:p>
            <a:fld id="{839E66F6-2E99-481B-BEE4-BA532DE827E3}" type="datetime4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1800" y="133350"/>
            <a:ext cx="2143760" cy="5937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z="1000" dirty="0">
                <a:latin typeface="Times New Roman" panose="02020603050405020304" charset="0"/>
                <a:cs typeface="Times New Roman" panose="02020603050405020304" charset="0"/>
              </a:rPr>
              <a:t>Jishnu P, CSE Dept, ASE</a:t>
            </a:r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352800" y="4091940"/>
            <a:ext cx="33807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Fig 14 : Image Enhancement module output and metrics</a:t>
            </a: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00150"/>
            <a:ext cx="4999990" cy="17964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581150"/>
            <a:ext cx="3063240" cy="17621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71500" y="1047750"/>
            <a:ext cx="8001000" cy="3289226"/>
          </a:xfrm>
        </p:spPr>
        <p:txBody>
          <a:bodyPr>
            <a:normAutofit/>
          </a:bodyPr>
          <a:p>
            <a:pPr marL="0" indent="0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results - Image enhancement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673" y="4771233"/>
            <a:ext cx="2462604" cy="285750"/>
          </a:xfrm>
        </p:spPr>
        <p:txBody>
          <a:bodyPr/>
          <a:p>
            <a:fld id="{839E66F6-2E99-481B-BEE4-BA532DE827E3}" type="datetime4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1800" y="133350"/>
            <a:ext cx="2143760" cy="5937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z="1000" dirty="0">
                <a:latin typeface="Times New Roman" panose="02020603050405020304" charset="0"/>
                <a:cs typeface="Times New Roman" panose="02020603050405020304" charset="0"/>
              </a:rPr>
              <a:t>Jishnu P, CSE Dept, ASE</a:t>
            </a:r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352800" y="4091940"/>
            <a:ext cx="40862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Fig 15 : Image enhancement module output and corresponding metrics</a:t>
            </a: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31595"/>
            <a:ext cx="3962400" cy="272923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838200" y="1885950"/>
            <a:ext cx="4724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LR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838200" y="2554605"/>
            <a:ext cx="4013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SR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786765" y="3257550"/>
            <a:ext cx="4114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200">
                <a:latin typeface="Times New Roman" panose="02020603050405020304" charset="0"/>
                <a:cs typeface="Times New Roman" panose="02020603050405020304" charset="0"/>
                <a:sym typeface="+mn-ea"/>
              </a:rPr>
              <a:t>HR</a:t>
            </a:r>
            <a:endParaRPr lang="en-US" sz="12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860" y="2254250"/>
            <a:ext cx="3863340" cy="11360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71500" y="1047750"/>
            <a:ext cx="8001000" cy="3289226"/>
          </a:xfrm>
        </p:spPr>
        <p:txBody>
          <a:bodyPr>
            <a:normAutofit/>
          </a:bodyPr>
          <a:p>
            <a:pPr marL="0" indent="0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Results -Image enhancement 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673" y="4771233"/>
            <a:ext cx="2462604" cy="285750"/>
          </a:xfrm>
        </p:spPr>
        <p:txBody>
          <a:bodyPr/>
          <a:p>
            <a:fld id="{839E66F6-2E99-481B-BEE4-BA532DE827E3}" type="datetime4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1800" y="133350"/>
            <a:ext cx="2143760" cy="5937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z="1000" dirty="0">
                <a:latin typeface="Times New Roman" panose="02020603050405020304" charset="0"/>
                <a:cs typeface="Times New Roman" panose="02020603050405020304" charset="0"/>
              </a:rPr>
              <a:t>Jishnu P, CSE Dept, ASE</a:t>
            </a:r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438400" y="1581150"/>
            <a:ext cx="33299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Table 2:  Comparing with standard algorithms</a:t>
            </a: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8" name="Table 7"/>
          <p:cNvGraphicFramePr/>
          <p:nvPr/>
        </p:nvGraphicFramePr>
        <p:xfrm>
          <a:off x="1371600" y="1885950"/>
          <a:ext cx="5745480" cy="2228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160"/>
                <a:gridCol w="1915160"/>
                <a:gridCol w="1915160"/>
              </a:tblGrid>
              <a:tr h="4495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Model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PSNR(dB)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SSIM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311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SRGAN[7]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25.16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0.668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489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ESRGAN[8]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27.66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 .......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489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GAN combining Texture loss[6] (2020)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27.99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0.778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4495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Our model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72.67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0.798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71500" y="1047750"/>
            <a:ext cx="8001000" cy="3289226"/>
          </a:xfrm>
        </p:spPr>
        <p:txBody>
          <a:bodyPr>
            <a:normAutofit/>
          </a:bodyPr>
          <a:p>
            <a:pPr marL="0" indent="0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results - Shadow Removal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673" y="4771233"/>
            <a:ext cx="2462604" cy="285750"/>
          </a:xfrm>
        </p:spPr>
        <p:txBody>
          <a:bodyPr/>
          <a:p>
            <a:fld id="{839E66F6-2E99-481B-BEE4-BA532DE827E3}" type="datetime4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1800" y="133350"/>
            <a:ext cx="2143760" cy="5937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z="1000" dirty="0">
                <a:latin typeface="Times New Roman" panose="02020603050405020304" charset="0"/>
                <a:cs typeface="Times New Roman" panose="02020603050405020304" charset="0"/>
              </a:rPr>
              <a:t>Jishnu P, CSE Dept, ASE</a:t>
            </a:r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871345" y="3867150"/>
            <a:ext cx="60579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Fig 16 :  Sample Output of proposed model SF-Shadow-free, ESF-Enhanced shadow-free images respectively</a:t>
            </a: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56995"/>
            <a:ext cx="4166235" cy="24231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733550"/>
            <a:ext cx="3220085" cy="17849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71500" y="1047750"/>
            <a:ext cx="8001000" cy="3289226"/>
          </a:xfrm>
        </p:spPr>
        <p:txBody>
          <a:bodyPr>
            <a:normAutofit/>
          </a:bodyPr>
          <a:p>
            <a:pPr marL="0" indent="0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results - Shadow Removal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673" y="4771233"/>
            <a:ext cx="2462604" cy="285750"/>
          </a:xfrm>
        </p:spPr>
        <p:txBody>
          <a:bodyPr/>
          <a:p>
            <a:fld id="{839E66F6-2E99-481B-BEE4-BA532DE827E3}" type="datetime4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1800" y="133350"/>
            <a:ext cx="2143760" cy="5937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z="1000" dirty="0">
                <a:latin typeface="Times New Roman" panose="02020603050405020304" charset="0"/>
                <a:cs typeface="Times New Roman" panose="02020603050405020304" charset="0"/>
              </a:rPr>
              <a:t>Jishnu P, CSE Dept, ASE</a:t>
            </a:r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200400" y="3867150"/>
            <a:ext cx="29864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Fig 17 :  Output of Enhanced Shadow removal model</a:t>
            </a: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038350"/>
            <a:ext cx="4606925" cy="16408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Enhanced shadow removal module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Jishnu P, CSE Dept, ASE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39E66F6-2E99-481B-BEE4-BA532DE827E3}" type="datetime4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2057400" y="2038350"/>
          <a:ext cx="565023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558"/>
                <a:gridCol w="1412557"/>
                <a:gridCol w="1412875"/>
                <a:gridCol w="141224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Model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RMSE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PSNR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SSIM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2857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ST-GAN[7]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7.47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30.66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.....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RIS-GAN[8]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6.67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31.64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.....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Our model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1.997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53.38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0.722</a:t>
                      </a:r>
                      <a:endParaRPr lang="en-US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Content Placeholder 6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6471920" y="133350"/>
            <a:ext cx="2545715" cy="55118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3124200" y="1657350"/>
            <a:ext cx="40767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>
                <a:latin typeface="Times New Roman" panose="02020603050405020304" charset="0"/>
                <a:cs typeface="Times New Roman" panose="02020603050405020304" charset="0"/>
              </a:rPr>
              <a:t>Table 3:  Comparing with standard algorithms</a:t>
            </a: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71500" y="1047750"/>
            <a:ext cx="8001000" cy="3289226"/>
          </a:xfrm>
        </p:spPr>
        <p:txBody>
          <a:bodyPr>
            <a:normAutofit/>
          </a:bodyPr>
          <a:p>
            <a:pPr marL="0" indent="0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Where to Apply this model?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673" y="4771233"/>
            <a:ext cx="2462604" cy="285750"/>
          </a:xfrm>
        </p:spPr>
        <p:txBody>
          <a:bodyPr/>
          <a:p>
            <a:fld id="{839E66F6-2E99-481B-BEE4-BA532DE827E3}" type="datetime4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1800" y="133350"/>
            <a:ext cx="2143760" cy="5937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z="1000" dirty="0">
                <a:latin typeface="Times New Roman" panose="02020603050405020304" charset="0"/>
                <a:cs typeface="Times New Roman" panose="02020603050405020304" charset="0"/>
              </a:rPr>
              <a:t>Jishnu P, CSE Dept, ASE</a:t>
            </a:r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Picture 7" descr="Untitled Dia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67155"/>
            <a:ext cx="7844155" cy="29083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2139950" y="4275455"/>
            <a:ext cx="24320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Fig 18 : Application of proposed model</a:t>
            </a: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71500" y="1047750"/>
            <a:ext cx="8001000" cy="3289226"/>
          </a:xfrm>
        </p:spPr>
        <p:txBody>
          <a:bodyPr>
            <a:normAutofit/>
          </a:bodyPr>
          <a:p>
            <a:pPr marL="0" indent="0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Enhanced shadow removal module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673" y="4771233"/>
            <a:ext cx="2462604" cy="285750"/>
          </a:xfrm>
        </p:spPr>
        <p:txBody>
          <a:bodyPr/>
          <a:p>
            <a:fld id="{839E66F6-2E99-481B-BEE4-BA532DE827E3}" type="datetime4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1800" y="133350"/>
            <a:ext cx="2143760" cy="5937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z="1000" dirty="0">
                <a:latin typeface="Times New Roman" panose="02020603050405020304" charset="0"/>
                <a:cs typeface="Times New Roman" panose="02020603050405020304" charset="0"/>
              </a:rPr>
              <a:t>Jishnu P, CSE Dept, ASE</a:t>
            </a:r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429000" y="4431665"/>
            <a:ext cx="24320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Fig 19 : Application of proposed model</a:t>
            </a: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48130"/>
            <a:ext cx="7143750" cy="2788920"/>
          </a:xfrm>
          <a:prstGeom prst="rect">
            <a:avLst/>
          </a:prstGeom>
        </p:spPr>
      </p:pic>
      <p:sp>
        <p:nvSpPr>
          <p:cNvPr id="11" name="7-Point Star 10"/>
          <p:cNvSpPr/>
          <p:nvPr/>
        </p:nvSpPr>
        <p:spPr>
          <a:xfrm>
            <a:off x="7543800" y="3562350"/>
            <a:ext cx="1235075" cy="812800"/>
          </a:xfrm>
          <a:prstGeom prst="star7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  <a:ln>
            <a:solidFill>
              <a:schemeClr val="accent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rtlCol="0" anchor="ctr"/>
          <a:p>
            <a:r>
              <a:rPr lang="en-US" sz="1400">
                <a:solidFill>
                  <a:schemeClr val="accent5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43 sec</a:t>
            </a:r>
            <a:endParaRPr lang="en-US" sz="1400">
              <a:solidFill>
                <a:schemeClr val="accent5">
                  <a:lumMod val="5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>
            <a:noAutofit/>
          </a:bodyPr>
          <a:p>
            <a:r>
              <a:rPr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proposed model for the Image enhancement module works well and shows promosing results compared to the standard algorithm.</a:t>
            </a:r>
            <a:endParaRPr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Our final module for shadow removal not only removes the shadow but also guaranties high quality shadow free images for further high level Computer Vision Applications.</a:t>
            </a:r>
            <a:endParaRPr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Genetic algorithm can be introduced for tuning the hyper parameters as a future enhancement.</a:t>
            </a:r>
            <a:endParaRPr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>
          <a:xfrm>
            <a:off x="571500" y="379730"/>
            <a:ext cx="8001000" cy="816610"/>
          </a:xfrm>
        </p:spPr>
        <p:txBody>
          <a:bodyPr/>
          <a:p>
            <a:r>
              <a:rPr altLang="en-GB" sz="2800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conclusion &amp; future Directions</a:t>
            </a:r>
            <a:endParaRPr altLang="en-GB" sz="2800"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39E66F6-2E99-481B-BEE4-BA532DE827E3}" type="datetime4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765" y="163195"/>
            <a:ext cx="2299970" cy="5937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z="1000" dirty="0">
                <a:latin typeface="Times New Roman" panose="02020603050405020304" charset="0"/>
                <a:cs typeface="Times New Roman" panose="02020603050405020304" charset="0"/>
              </a:rPr>
              <a:t>Jishnu P, CSE Dept, ASE</a:t>
            </a:r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1264920"/>
            <a:ext cx="8001000" cy="2792095"/>
          </a:xfrm>
        </p:spPr>
        <p:txBody>
          <a:bodyPr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sz="1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Objective</a:t>
            </a:r>
            <a:r>
              <a:rPr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: To propose GAN based Shadow removal architecture which generates higher quality shadowless images(Figure 2) for the given shadowed input images(Figure 1).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altLang="en-IN" sz="1600" b="1" dirty="0" smtClean="0">
                <a:latin typeface="Times New Roman" panose="02020603050405020304" charset="0"/>
                <a:cs typeface="Times New Roman" panose="02020603050405020304" charset="0"/>
              </a:rPr>
              <a:t>Title</a:t>
            </a:r>
            <a:r>
              <a:rPr altLang="en-IN" sz="1600" dirty="0" smtClean="0">
                <a:latin typeface="Times New Roman" panose="02020603050405020304" charset="0"/>
                <a:cs typeface="Times New Roman" panose="02020603050405020304" charset="0"/>
              </a:rPr>
              <a:t> : “Enhanced Shadow Removal for Surveillance Systems “</a:t>
            </a:r>
            <a:endParaRPr altLang="en-IN" sz="16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>
          <a:xfrm>
            <a:off x="570230" y="438114"/>
            <a:ext cx="8001000" cy="624157"/>
          </a:xfrm>
        </p:spPr>
        <p:txBody>
          <a:bodyPr/>
          <a:p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Problem statement - phase 1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39E66F6-2E99-481B-BEE4-BA532DE827E3}" type="datetime4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765" y="287655"/>
            <a:ext cx="2299970" cy="5937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z="1000" dirty="0">
                <a:latin typeface="Times New Roman" panose="02020603050405020304" charset="0"/>
                <a:cs typeface="Times New Roman" panose="02020603050405020304" charset="0"/>
              </a:rPr>
              <a:t>Jishnu P, CSE Dept, ASE</a:t>
            </a:r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Picture 8" descr="82-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36190"/>
            <a:ext cx="2139315" cy="1559560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3581400" y="3105785"/>
            <a:ext cx="665480" cy="223520"/>
          </a:xfrm>
          <a:prstGeom prst="rightArrow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rtlCol="0" anchor="ctr"/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0" name="Picture 9" descr="82-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36190"/>
            <a:ext cx="2081530" cy="152146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233805" y="4057650"/>
            <a:ext cx="1418590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Fig 1 : Shadowed image</a:t>
            </a:r>
            <a:endParaRPr lang="en-US" sz="1000"/>
          </a:p>
        </p:txBody>
      </p:sp>
      <p:sp>
        <p:nvSpPr>
          <p:cNvPr id="12" name="Text Box 11"/>
          <p:cNvSpPr txBox="1"/>
          <p:nvPr/>
        </p:nvSpPr>
        <p:spPr>
          <a:xfrm>
            <a:off x="4876800" y="4095750"/>
            <a:ext cx="2540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1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Fig 2 : Shadow-less image</a:t>
            </a: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p>
            <a:pPr algn="l"/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3rd International Conference on Innovative Data Communication Technologies and Application(ICIDCA 2021)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Accepted. Conference date - 20/08/2021 to 21/08/2021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PUBLICATION STATUS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z="1000" dirty="0">
                <a:latin typeface="Times New Roman" panose="02020603050405020304" charset="0"/>
                <a:cs typeface="Times New Roman" panose="02020603050405020304" charset="0"/>
              </a:rPr>
              <a:t>Jishnu P, CSE Dept, ASE</a:t>
            </a:r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39E66F6-2E99-481B-BEE4-BA532DE827E3}" type="datetime4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765" y="287655"/>
            <a:ext cx="2299970" cy="5937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>
            <a:noAutofit/>
          </a:bodyPr>
          <a:p>
            <a:pPr>
              <a:buFont typeface="+mj-lt"/>
              <a:buAutoNum type="arabicPeriod"/>
            </a:pPr>
            <a:r>
              <a:rPr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[1]Ian J. Goodfellow, Jean Pouget-Abadie, Mehdi Mirza, Bing Xu, David Warde-Farley, Sherjil Ozair, Aaron Courville, Yoshua Bengio, “Generative Adversarial Networks”, International Conference on Neural Information Processing Systems, 2014, </a:t>
            </a:r>
            <a:r>
              <a:rPr sz="1300">
                <a:latin typeface="Times New Roman" panose="02020603050405020304" charset="0"/>
                <a:cs typeface="Times New Roman" panose="02020603050405020304" charset="0"/>
                <a:sym typeface="+mn-ea"/>
                <a:hlinkClick r:id="rId1" action="ppaction://hlinkfile"/>
              </a:rPr>
              <a:t>https://arxiv.org/abs/1406.2661</a:t>
            </a:r>
            <a:endParaRPr sz="13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buFont typeface="+mj-lt"/>
              <a:buAutoNum type="arabicPeriod"/>
            </a:pPr>
            <a:r>
              <a:rPr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[2]</a:t>
            </a:r>
            <a:r>
              <a:rPr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C. Dong, C. C. Loy, K. He and X. Tang, "Image Super-Resolution Using Deep Convolutional Networks," in IEEE Transactions on Pattern Analysis and Machine Intelligence, vol. 38, no. 2, pp. 295-307, 1 Feb. 2016, doi: 10.1109/TPAMI.2015.2439281.</a:t>
            </a:r>
            <a:endParaRPr sz="13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buFont typeface="+mj-lt"/>
              <a:buAutoNum type="arabicPeriod"/>
            </a:pPr>
            <a:r>
              <a:rPr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[3]J. Kim, J. K. Lee and K. M. Lee, "Accurate Image Super-Resolution Using Very Deep Convolutional Networks," 2016 IEEE Conference on Computer Vision and Pattern Recognition (CVPR), 2016, pp. 1646-1654, doi: 10.1109/CVPR.2016.182.</a:t>
            </a:r>
            <a:endParaRPr sz="13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>
              <a:buFont typeface="+mj-lt"/>
              <a:buAutoNum type="arabicPeriod"/>
            </a:pPr>
            <a:r>
              <a:rPr sz="1300">
                <a:latin typeface="Times New Roman" panose="02020603050405020304" charset="0"/>
                <a:cs typeface="Times New Roman" panose="02020603050405020304" charset="0"/>
                <a:sym typeface="+mn-ea"/>
              </a:rPr>
              <a:t>[4]Christian Ledig, Lucas Theis, Ferenc Huszar, Jose Caballero, Andrew Cunningham, Alejandro Acosta, Andrew Aitken, Alykhan Tejani, Johannes Totz, Zehan Wang, Wenzhe Shi, “Photo-Realistic Single Image Super-Resolution Using a Generative Adversarial Network” , Computer Vision and Pattern Recognition , 2017,</a:t>
            </a:r>
            <a:r>
              <a:rPr sz="1300">
                <a:latin typeface="Times New Roman" panose="02020603050405020304" charset="0"/>
                <a:cs typeface="Times New Roman" panose="02020603050405020304" charset="0"/>
                <a:sym typeface="+mn-ea"/>
                <a:hlinkClick r:id="rId2" action="ppaction://hlinkfile"/>
              </a:rPr>
              <a:t>https://arxiv.org/abs/1609.04802v5</a:t>
            </a:r>
            <a:endParaRPr sz="13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Font typeface="+mj-lt"/>
              <a:buNone/>
            </a:pPr>
            <a:endParaRPr sz="13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>
          <a:xfrm>
            <a:off x="571500" y="379730"/>
            <a:ext cx="8001000" cy="816610"/>
          </a:xfrm>
        </p:spPr>
        <p:txBody>
          <a:bodyPr/>
          <a:p>
            <a:r>
              <a:rPr lang="en-GB" sz="2800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  <a:sym typeface="Times New Roman" panose="02020603050405020304"/>
              </a:rPr>
              <a:t>References</a:t>
            </a:r>
            <a:endParaRPr lang="en-GB" sz="2800">
              <a:latin typeface="Times New Roman" panose="02020603050405020304" charset="0"/>
              <a:ea typeface="Times New Roman" panose="02020603050405020304"/>
              <a:cs typeface="Times New Roman" panose="02020603050405020304" charset="0"/>
              <a:sym typeface="Times New Roman" panose="020206030504050203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39E66F6-2E99-481B-BEE4-BA532DE827E3}" type="datetime4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765" y="163195"/>
            <a:ext cx="2299970" cy="5937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z="1000" dirty="0">
                <a:latin typeface="Times New Roman" panose="02020603050405020304" charset="0"/>
                <a:cs typeface="Times New Roman" panose="02020603050405020304" charset="0"/>
              </a:rPr>
              <a:t>Jishnu P, CSE Dept, ASE</a:t>
            </a:r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/>
          <a:p>
            <a:pPr>
              <a:buFont typeface="+mj-lt"/>
              <a:buAutoNum type="arabicPeriod" startAt="6"/>
            </a:pPr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[5]Wang X. et al. (2019), “ ESRGAN: Enhanced Super-Resolution Generative Adversarial Networks.” In: Leal-Taixé L., Roth S. (eds) Computer Vision – ECCV 2018 Workshops. ECCV 2018,Springer, Cham. </a:t>
            </a:r>
            <a:r>
              <a:rPr lang="en-US" sz="1400">
                <a:latin typeface="Times New Roman" panose="02020603050405020304" charset="0"/>
                <a:cs typeface="Times New Roman" panose="02020603050405020304" charset="0"/>
                <a:hlinkClick r:id="rId1" action="ppaction://hlinkfile"/>
              </a:rPr>
              <a:t>https://doi.org/10.1007/978-3-030-11021-5_5</a:t>
            </a:r>
            <a:endParaRPr 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+mj-lt"/>
              <a:buAutoNum type="arabicPeriod" startAt="6"/>
            </a:pPr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[6]Jiang Y, Li J. Generative Adversarial Network for Image Super-Resolution Combining Texture Loss. Applied Sciences. 2020; 10(5):1729.</a:t>
            </a:r>
            <a:r>
              <a:rPr lang="en-US" sz="1400">
                <a:latin typeface="Times New Roman" panose="02020603050405020304" charset="0"/>
                <a:cs typeface="Times New Roman" panose="02020603050405020304" charset="0"/>
                <a:hlinkClick r:id="rId2" action="ppaction://hlinkfile"/>
              </a:rPr>
              <a:t> https://doi.org/10.3390/app10051729</a:t>
            </a:r>
            <a:endParaRPr lang="en-US" sz="1400">
              <a:latin typeface="Times New Roman" panose="02020603050405020304" charset="0"/>
              <a:cs typeface="Times New Roman" panose="02020603050405020304" charset="0"/>
              <a:hlinkClick r:id="rId2" action="ppaction://hlinkfile"/>
            </a:endParaRPr>
          </a:p>
          <a:p>
            <a:pPr>
              <a:buFont typeface="+mj-lt"/>
              <a:buAutoNum type="arabicPeriod" startAt="6"/>
            </a:pPr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[7]Jifeng Wang, Xiang Li2, Jian Yang, “Stacked Conditional Generative Adversarial Networks for Jointly Learning Shadow Detection and Shadow Removal”,CVPR 2017, https://doi.ieeecomputersociety.org/10.1109/CVPR.2018.00192</a:t>
            </a:r>
            <a:endParaRPr 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+mj-lt"/>
              <a:buAutoNum type="arabicPeriod" startAt="6"/>
            </a:pPr>
            <a:r>
              <a:rPr lang="en-US" sz="1400">
                <a:latin typeface="Times New Roman" panose="02020603050405020304" charset="0"/>
                <a:cs typeface="Times New Roman" panose="02020603050405020304" charset="0"/>
              </a:rPr>
              <a:t>[8]Ling Zhang,1 Chengjiang Long,2∗ Xiaolong Zhang,1 Chunxia Xiao3, “RIS-GAN: Explore Residual and Illumination with Generative Adversarial Networks for Shadow Removal”, AAAI 2020,https://doi.org/10.1609/aaai.v34i07.6979</a:t>
            </a:r>
            <a:endParaRPr 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+mj-lt"/>
              <a:buAutoNum type="arabicPeriod" startAt="6"/>
            </a:pPr>
            <a:endParaRPr 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references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z="1000" dirty="0">
                <a:latin typeface="Times New Roman" panose="02020603050405020304" charset="0"/>
                <a:cs typeface="Times New Roman" panose="02020603050405020304" charset="0"/>
              </a:rPr>
              <a:t>Jishnu P, CSE Dept, ASE</a:t>
            </a:r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39E66F6-2E99-481B-BEE4-BA532DE827E3}" type="datetime4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765" y="287655"/>
            <a:ext cx="2299970" cy="5937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39E66F6-2E99-481B-BEE4-BA532DE827E3}" type="datetime4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522855" y="2093595"/>
            <a:ext cx="36004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sz="4400">
                <a:solidFill>
                  <a:schemeClr val="accent3">
                    <a:lumMod val="5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THANK YOU</a:t>
            </a:r>
            <a:endParaRPr lang="en-US" sz="4400"/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765" y="287655"/>
            <a:ext cx="2299970" cy="59372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z="1000" dirty="0">
                <a:latin typeface="Times New Roman" panose="02020603050405020304" charset="0"/>
                <a:cs typeface="Times New Roman" panose="02020603050405020304" charset="0"/>
              </a:rPr>
              <a:t>Jishnu P, CSE Dept, ASE</a:t>
            </a:r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71500" y="1047750"/>
            <a:ext cx="8001000" cy="3289226"/>
          </a:xfrm>
        </p:spPr>
        <p:txBody>
          <a:bodyPr>
            <a:normAutofit/>
          </a:bodyPr>
          <a:p>
            <a:pPr marL="0" indent="0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APPENDIX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673" y="4771233"/>
            <a:ext cx="2462604" cy="285750"/>
          </a:xfrm>
        </p:spPr>
        <p:txBody>
          <a:bodyPr/>
          <a:p>
            <a:fld id="{839E66F6-2E99-481B-BEE4-BA532DE827E3}" type="datetime4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1800" y="133350"/>
            <a:ext cx="2143760" cy="5937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z="1000" dirty="0">
                <a:latin typeface="Times New Roman" panose="02020603050405020304" charset="0"/>
                <a:cs typeface="Times New Roman" panose="02020603050405020304" charset="0"/>
              </a:rPr>
              <a:t>Jishnu P, CSE Dept, ASE</a:t>
            </a:r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750695" y="3486150"/>
            <a:ext cx="2674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Fig 18:  Sample Output of the enhanced shadow removal module</a:t>
            </a: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5622290" y="3562350"/>
            <a:ext cx="26746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Fig 19 :  sample output of enhanced shadow removal module</a:t>
            </a: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428750"/>
            <a:ext cx="3585210" cy="2051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960" y="1700530"/>
            <a:ext cx="3891280" cy="176022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71500" y="1047750"/>
            <a:ext cx="8001000" cy="3289226"/>
          </a:xfrm>
        </p:spPr>
        <p:txBody>
          <a:bodyPr>
            <a:normAutofit/>
          </a:bodyPr>
          <a:p>
            <a:pPr marL="0" indent="0">
              <a:buNone/>
            </a:pP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APPENDIX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1673" y="4771233"/>
            <a:ext cx="2462604" cy="285750"/>
          </a:xfrm>
        </p:spPr>
        <p:txBody>
          <a:bodyPr/>
          <a:p>
            <a:fld id="{839E66F6-2E99-481B-BEE4-BA532DE827E3}" type="datetime4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1800" y="133350"/>
            <a:ext cx="2143760" cy="5937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z="1000" dirty="0">
                <a:latin typeface="Times New Roman" panose="02020603050405020304" charset="0"/>
                <a:cs typeface="Times New Roman" panose="02020603050405020304" charset="0"/>
              </a:rPr>
              <a:t>Jishnu P, CSE Dept, ASE</a:t>
            </a:r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352800" y="4091940"/>
            <a:ext cx="26746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       Fig 13 : Model trainig logs</a:t>
            </a: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530" y="1581150"/>
            <a:ext cx="3569335" cy="2171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340485"/>
            <a:ext cx="4352925" cy="25279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limitations and enhancements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z="1000" dirty="0">
                <a:latin typeface="Times New Roman" panose="02020603050405020304" charset="0"/>
                <a:cs typeface="Times New Roman" panose="02020603050405020304" charset="0"/>
              </a:rPr>
              <a:t>Jishnu P, CSE Dept, ASE</a:t>
            </a:r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39E66F6-2E99-481B-BEE4-BA532DE827E3}" type="datetime4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4030" y="133350"/>
            <a:ext cx="2299970" cy="593725"/>
          </a:xfrm>
          <a:prstGeom prst="rect">
            <a:avLst/>
          </a:prstGeom>
        </p:spPr>
      </p:pic>
      <p:sp>
        <p:nvSpPr>
          <p:cNvPr id="15" name="Content Placeholder 14"/>
          <p:cNvSpPr/>
          <p:nvPr>
            <p:ph/>
          </p:nvPr>
        </p:nvSpPr>
        <p:spPr/>
        <p:txBody>
          <a:bodyPr/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Limitations 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* Only shadow removal performed 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successfully.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* Information restored in the shadowed </a:t>
            </a:r>
            <a:endParaRPr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region need to be enhanced(Figure 3).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 b="1">
                <a:latin typeface="Times New Roman" panose="02020603050405020304" charset="0"/>
                <a:cs typeface="Times New Roman" panose="02020603050405020304" charset="0"/>
              </a:rPr>
              <a:t>Enhancements</a:t>
            </a:r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 : Introducing image Super-Resolution module in the shadow removal pipeline to improve the quality of shadow-less image before applying higher level computer vision tasks.</a:t>
            </a:r>
            <a:endParaRPr lang="en-US" sz="160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428750"/>
            <a:ext cx="3600450" cy="1680845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5292090" y="3028950"/>
            <a:ext cx="32277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latin typeface="Times New Roman" panose="02020603050405020304" charset="0"/>
                <a:cs typeface="Times New Roman" panose="02020603050405020304" charset="0"/>
              </a:rPr>
              <a:t>Fig 3: Sample output of GAN based shadow removal model on SRD dataset</a:t>
            </a:r>
            <a:endParaRPr lang="en-US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33400" y="1200150"/>
            <a:ext cx="8001000" cy="2792095"/>
          </a:xfrm>
        </p:spPr>
        <p:txBody>
          <a:bodyPr>
            <a:noAutofit/>
          </a:bodyPr>
          <a:p>
            <a:pPr marL="0" indent="0">
              <a:buFont typeface="Arial" panose="020B0604020202020204" pitchFamily="34" charset="0"/>
              <a:buNone/>
            </a:pPr>
            <a:r>
              <a:rPr altLang="en-IN" sz="1600" b="1" dirty="0" smtClean="0">
                <a:latin typeface="Times New Roman" panose="02020603050405020304" charset="0"/>
                <a:cs typeface="Times New Roman" panose="02020603050405020304" charset="0"/>
              </a:rPr>
              <a:t>Objective</a:t>
            </a:r>
            <a:r>
              <a:rPr altLang="en-IN" sz="1600" dirty="0" smtClean="0">
                <a:latin typeface="Times New Roman" panose="02020603050405020304" charset="0"/>
                <a:cs typeface="Times New Roman" panose="02020603050405020304" charset="0"/>
              </a:rPr>
              <a:t> : To develop an Image Super-Resolution model with Generative Adversarial Network(GAN) which can improve the quality of the shadow-less image and improve the performance of higher level computer vision tasks in surveillance systems.  </a:t>
            </a:r>
            <a:endParaRPr altLang="en-IN" sz="16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altLang="en-IN" sz="1600" b="1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Applications :</a:t>
            </a:r>
            <a:endParaRPr altLang="en-IN" sz="1600" b="1" u="sng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altLang="en-IN" sz="16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Shadow removal can be used as the preprocessing operation for various surveillance                   applications like wild animal detection, Plant leaf detetion, etc..</a:t>
            </a:r>
            <a:endParaRPr altLang="en-IN" sz="16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altLang="en-IN" sz="1600" smtClean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Shadow removal filter can be used in cameras to remove shadows in the image and enhance the picture.</a:t>
            </a:r>
            <a:endParaRPr altLang="en-IN" sz="16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altLang="en-IN" sz="16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>
          <a:xfrm>
            <a:off x="533400" y="499709"/>
            <a:ext cx="8001000" cy="624157"/>
          </a:xfrm>
        </p:spPr>
        <p:txBody>
          <a:bodyPr/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Problem statement - phase 2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39E66F6-2E99-481B-BEE4-BA532DE827E3}" type="datetime4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765" y="287655"/>
            <a:ext cx="2299970" cy="5937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z="1000" dirty="0">
                <a:latin typeface="Times New Roman" panose="02020603050405020304" charset="0"/>
                <a:cs typeface="Times New Roman" panose="02020603050405020304" charset="0"/>
              </a:rPr>
              <a:t>Jishnu P, CSE Dept, ASE</a:t>
            </a:r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/>
          </p:nvPr>
        </p:nvSpPr>
        <p:spPr/>
        <p:txBody>
          <a:bodyPr>
            <a:normAutofit/>
          </a:bodyPr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The  shadow detection phase has greatly improved , but the field of shadow removal has been difficult because it needs to be restored after removing the shadow.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600">
                <a:latin typeface="Times New Roman" panose="02020603050405020304" charset="0"/>
                <a:cs typeface="Times New Roman" panose="02020603050405020304" charset="0"/>
              </a:rPr>
              <a:t>The shadow removed region seems to be poor in quality compared to the non-shadow region in the shadow-less image.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After the introduction of  Generative Adversarial Networks (GAN) in  2014[1], the computer vision domain has taken leap at various tasks.</a:t>
            </a:r>
            <a:endParaRPr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GAN based Image Super-Resolution method is efficient for enhancing the low quality images.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Challenges and Motivation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z="1000" dirty="0">
                <a:latin typeface="Times New Roman" panose="02020603050405020304" charset="0"/>
                <a:cs typeface="Times New Roman" panose="02020603050405020304" charset="0"/>
              </a:rPr>
              <a:t>Jishnu P, CSE Dept, ASE</a:t>
            </a:r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39E66F6-2E99-481B-BEE4-BA532DE827E3}" type="datetime4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55765" y="287655"/>
            <a:ext cx="2299970" cy="593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 idx="1"/>
          </p:nvPr>
        </p:nvSpPr>
        <p:spPr>
          <a:xfrm>
            <a:off x="470535" y="-36"/>
            <a:ext cx="8001000" cy="624157"/>
          </a:xfrm>
        </p:spPr>
        <p:txBody>
          <a:bodyPr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literature survey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z="1000" dirty="0">
                <a:latin typeface="Times New Roman" panose="02020603050405020304" charset="0"/>
                <a:cs typeface="Times New Roman" panose="02020603050405020304" charset="0"/>
              </a:rPr>
              <a:t>Jishnu P, CSE Dept, ASE</a:t>
            </a:r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39E66F6-2E99-481B-BEE4-BA532DE827E3}" type="datetime4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7" name="Content Placeholder 6"/>
          <p:cNvGraphicFramePr/>
          <p:nvPr>
            <p:ph/>
          </p:nvPr>
        </p:nvGraphicFramePr>
        <p:xfrm>
          <a:off x="176530" y="1134745"/>
          <a:ext cx="8790940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0305"/>
                <a:gridCol w="4020820"/>
                <a:gridCol w="2329815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Title</a:t>
                      </a: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Techniques and Datasets </a:t>
                      </a: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Results </a:t>
                      </a: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1584960">
                <a:tc>
                  <a:txBody>
                    <a:bodyPr/>
                    <a:p>
                      <a:pPr>
                        <a:buNone/>
                      </a:pPr>
                      <a:r>
                        <a:rPr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“Image Super-Resolution Using Deep Convolutional Networks ”</a:t>
                      </a:r>
                      <a:endParaRPr sz="14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SRCNN[2]</a:t>
                      </a:r>
                      <a:endParaRPr sz="14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(2016)</a:t>
                      </a:r>
                      <a:endParaRPr sz="14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Convolutional Neural Network consisting of only 3 convolution layers: patch extraction and representation, non‑linear mapping and reconstruction.</a:t>
                      </a:r>
                      <a:endParaRPr sz="14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4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Datasets : set 14, set 5, </a:t>
                      </a:r>
                      <a:r>
                        <a:rPr sz="14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BSD 100</a:t>
                      </a:r>
                      <a:endParaRPr lang="en-US" sz="1400" b="1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PSNR =25.70 dB</a:t>
                      </a: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SSIM = 0.7184</a:t>
                      </a: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*First deep learning method to outperform all the traditional methods.</a:t>
                      </a: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84960">
                <a:tc>
                  <a:txBody>
                    <a:bodyPr/>
                    <a:p>
                      <a:pPr>
                        <a:buNone/>
                      </a:pP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“Accurate Image Super-Resolution Using Very Deep Convolutional Networks”[3]</a:t>
                      </a: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(2016)</a:t>
                      </a: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sz="14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- Similar structure as SRCNN with depth = 20</a:t>
                      </a: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Dataset : </a:t>
                      </a:r>
                      <a:r>
                        <a:rPr sz="14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BSD 100</a:t>
                      </a:r>
                      <a:r>
                        <a:rPr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, set 14, set 5</a:t>
                      </a:r>
                      <a:endParaRPr sz="14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400" b="1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PSNR =  27.29 dB</a:t>
                      </a:r>
                      <a:endParaRPr sz="14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SSIM =  0.725</a:t>
                      </a: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* More accurate in retaining the high frequency components in the resultant image.</a:t>
                      </a: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1155" y="111125"/>
            <a:ext cx="2299970" cy="40195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289935" y="766445"/>
            <a:ext cx="25641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0" indent="0">
              <a:spcBef>
                <a:spcPct val="0"/>
              </a:spcBef>
              <a:buNone/>
            </a:pPr>
            <a:r>
              <a:rPr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Table 1: Literature survey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 idx="1"/>
          </p:nvPr>
        </p:nvSpPr>
        <p:spPr>
          <a:xfrm>
            <a:off x="329565" y="133314"/>
            <a:ext cx="8001000" cy="624157"/>
          </a:xfrm>
        </p:spPr>
        <p:txBody>
          <a:bodyPr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literature survey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z="1000" dirty="0">
                <a:latin typeface="Times New Roman" panose="02020603050405020304" charset="0"/>
                <a:cs typeface="Times New Roman" panose="02020603050405020304" charset="0"/>
              </a:rPr>
              <a:t>Jishnu P, CSE Dept, ASE</a:t>
            </a:r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39E66F6-2E99-481B-BEE4-BA532DE827E3}" type="datetime4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7" name="Content Placeholder 6"/>
          <p:cNvGraphicFramePr/>
          <p:nvPr>
            <p:ph/>
          </p:nvPr>
        </p:nvGraphicFramePr>
        <p:xfrm>
          <a:off x="622300" y="1200150"/>
          <a:ext cx="7951470" cy="3623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2375"/>
                <a:gridCol w="2964180"/>
                <a:gridCol w="2494915"/>
              </a:tblGrid>
              <a:tr h="6673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Title</a:t>
                      </a: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Techniques and Datasets</a:t>
                      </a: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Results</a:t>
                      </a: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1007110">
                <a:tc>
                  <a:txBody>
                    <a:bodyPr/>
                    <a:p>
                      <a:pPr>
                        <a:buNone/>
                      </a:pPr>
                      <a:r>
                        <a:rPr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“Photo-Realistic Single Image Super-Resolution Using a Generative Adversarial</a:t>
                      </a: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Network”[4]</a:t>
                      </a: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(2017)</a:t>
                      </a: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- Generative Adversarial networks with perceptual loss</a:t>
                      </a: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Dataset : </a:t>
                      </a:r>
                      <a:r>
                        <a:rPr sz="14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BSD 100</a:t>
                      </a:r>
                      <a:r>
                        <a:rPr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, set 14,  set 5</a:t>
                      </a: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4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PSNR = 25.16 dB</a:t>
                      </a: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SSIM = 0.6688</a:t>
                      </a: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* Finer details are missing in the resulting image and not used for surveillance applications</a:t>
                      </a: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007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“ESRGAN: Enhanced Super-Resolution Generative Adversarial Networks”[5]</a:t>
                      </a: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(2018)</a:t>
                      </a: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Introduce the Residual-in-Residual Dense Block (RRDB) without batch normalization as the basic network building unit.</a:t>
                      </a:r>
                      <a:endParaRPr sz="14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Dataset : </a:t>
                      </a:r>
                      <a:r>
                        <a:rPr sz="14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BSD 100</a:t>
                      </a:r>
                      <a:endParaRPr sz="14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PSNR = 27.66 dB</a:t>
                      </a: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 RMSE = 15.15</a:t>
                      </a: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* Improved the image quality compared to the SRGAN[4]</a:t>
                      </a: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1155" y="170180"/>
            <a:ext cx="2299970" cy="53721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124200" y="819150"/>
            <a:ext cx="25641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0" indent="0">
              <a:spcBef>
                <a:spcPct val="0"/>
              </a:spcBef>
              <a:buNone/>
            </a:pPr>
            <a:r>
              <a:rPr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Table 1: Literature survey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 idx="1"/>
          </p:nvPr>
        </p:nvSpPr>
        <p:spPr>
          <a:xfrm>
            <a:off x="572770" y="288889"/>
            <a:ext cx="8001000" cy="624157"/>
          </a:xfrm>
        </p:spPr>
        <p:txBody>
          <a:bodyPr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literature survey 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D1E0222-897C-4078-9EF3-B25C87AD54C8}" type="slidenum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sz="1000" dirty="0">
                <a:latin typeface="Times New Roman" panose="02020603050405020304" charset="0"/>
                <a:cs typeface="Times New Roman" panose="02020603050405020304" charset="0"/>
              </a:rPr>
              <a:t>Jishnu P, CSE Dept, ASE</a:t>
            </a:r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39E66F6-2E99-481B-BEE4-BA532DE827E3}" type="datetime4">
              <a:rPr sz="1000">
                <a:latin typeface="Times New Roman" panose="02020603050405020304" charset="0"/>
                <a:cs typeface="Times New Roman" panose="02020603050405020304" charset="0"/>
              </a:rPr>
            </a:fld>
            <a:endParaRPr lang="en-US" sz="1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7" name="Content Placeholder 6"/>
          <p:cNvGraphicFramePr/>
          <p:nvPr>
            <p:ph/>
          </p:nvPr>
        </p:nvGraphicFramePr>
        <p:xfrm>
          <a:off x="609600" y="1581150"/>
          <a:ext cx="809498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9875"/>
                <a:gridCol w="2988310"/>
                <a:gridCol w="2296795"/>
              </a:tblGrid>
              <a:tr h="6096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Title</a:t>
                      </a: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Techniques and datasets</a:t>
                      </a: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Results</a:t>
                      </a: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946785">
                <a:tc>
                  <a:txBody>
                    <a:bodyPr/>
                    <a:p>
                      <a:pPr>
                        <a:buNone/>
                      </a:pPr>
                      <a:r>
                        <a:rPr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"Generative Adversarial Network for Image</a:t>
                      </a:r>
                      <a:endParaRPr sz="14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Super-Resolution Combining Texture Loss"[6]</a:t>
                      </a:r>
                      <a:endParaRPr sz="14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(2020)</a:t>
                      </a: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-Generative Adversarial Network(GAN)</a:t>
                      </a:r>
                      <a:endParaRPr sz="14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Introduced dense block to deepen the structure of the the generator.</a:t>
                      </a:r>
                      <a:endParaRPr sz="14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VGG19 architecture adopted in discriminator.</a:t>
                      </a:r>
                      <a:endParaRPr sz="14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sz="14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Dataset: </a:t>
                      </a:r>
                      <a:r>
                        <a:rPr sz="14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BSD 100</a:t>
                      </a:r>
                      <a:endParaRPr sz="14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PSNR= 27.99 dB SSIM=0.778</a:t>
                      </a: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* Imroved image quality compared to the ESRGAN[5] and reconstruct more realistic images with enhanced texture details.</a:t>
                      </a: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" name="Content Placeholder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1155" y="111125"/>
            <a:ext cx="2299970" cy="54800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124200" y="1123950"/>
            <a:ext cx="25641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0" indent="0">
              <a:spcBef>
                <a:spcPct val="0"/>
              </a:spcBef>
              <a:buNone/>
            </a:pPr>
            <a:r>
              <a:rPr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Table 1: Literature survey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Breezy">
  <a:themeElements>
    <a:clrScheme name="Breezy">
      <a:dk1>
        <a:srgbClr val="000000"/>
      </a:dk1>
      <a:lt1>
        <a:srgbClr val="FFFFFF"/>
      </a:lt1>
      <a:dk2>
        <a:srgbClr val="003494"/>
      </a:dk2>
      <a:lt2>
        <a:srgbClr val="FCF7F8"/>
      </a:lt2>
      <a:accent1>
        <a:srgbClr val="DB6A7B"/>
      </a:accent1>
      <a:accent2>
        <a:srgbClr val="362A78"/>
      </a:accent2>
      <a:accent3>
        <a:srgbClr val="F2A5C0"/>
      </a:accent3>
      <a:accent4>
        <a:srgbClr val="D43B61"/>
      </a:accent4>
      <a:accent5>
        <a:srgbClr val="B1A4F5"/>
      </a:accent5>
      <a:accent6>
        <a:srgbClr val="794094"/>
      </a:accent6>
      <a:hlink>
        <a:srgbClr val="71BFD9"/>
      </a:hlink>
      <a:folHlink>
        <a:srgbClr val="8D98A1"/>
      </a:folHlink>
    </a:clrScheme>
    <a:fontScheme name="Breezy">
      <a:majorFont>
        <a:latin typeface="Abel"/>
        <a:ea typeface=""/>
        <a:cs typeface=""/>
      </a:majorFont>
      <a:minorFont>
        <a:latin typeface="Dosis"/>
        <a:ea typeface=""/>
        <a:cs typeface=""/>
      </a:minorFont>
    </a:fontScheme>
    <a:fmtScheme name="Breez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algn="ctr"/>
      </a:lstStyle>
      <a:style>
        <a:lnRef idx="0">
          <a:srgbClr val="FFFFFF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2"/>
          </a:solidFill>
          <a:prstDash val="solid"/>
          <a:round/>
        </a:ln>
      </a:spPr>
      <a:bodyPr vert="horz" rtlCol="0" anchor="ctr"/>
      <a:lstStyle>
        <a:lvl1pPr algn="ctr"/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eezy">
  <a:themeElements>
    <a:clrScheme name="Breezy">
      <a:dk1>
        <a:srgbClr val="000000"/>
      </a:dk1>
      <a:lt1>
        <a:srgbClr val="FFFFFF"/>
      </a:lt1>
      <a:dk2>
        <a:srgbClr val="003494"/>
      </a:dk2>
      <a:lt2>
        <a:srgbClr val="FCF7F8"/>
      </a:lt2>
      <a:accent1>
        <a:srgbClr val="DB6A7B"/>
      </a:accent1>
      <a:accent2>
        <a:srgbClr val="362A78"/>
      </a:accent2>
      <a:accent3>
        <a:srgbClr val="F2A5C0"/>
      </a:accent3>
      <a:accent4>
        <a:srgbClr val="D43B61"/>
      </a:accent4>
      <a:accent5>
        <a:srgbClr val="B1A4F5"/>
      </a:accent5>
      <a:accent6>
        <a:srgbClr val="794094"/>
      </a:accent6>
      <a:hlink>
        <a:srgbClr val="71BFD9"/>
      </a:hlink>
      <a:folHlink>
        <a:srgbClr val="8D98A1"/>
      </a:folHlink>
    </a:clrScheme>
    <a:fontScheme name="Breezy">
      <a:majorFont>
        <a:latin typeface="Abel"/>
        <a:ea typeface=""/>
        <a:cs typeface=""/>
      </a:majorFont>
      <a:minorFont>
        <a:latin typeface="Dosis"/>
        <a:ea typeface=""/>
        <a:cs typeface=""/>
      </a:minorFont>
    </a:fontScheme>
    <a:fmtScheme name="Breez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algn="ctr"/>
      </a:lstStyle>
      <a:style>
        <a:lnRef idx="0">
          <a:srgbClr val="FFFFFF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2"/>
          </a:solidFill>
          <a:prstDash val="solid"/>
          <a:round/>
        </a:ln>
      </a:spPr>
      <a:bodyPr vert="horz" rtlCol="0" anchor="ctr"/>
      <a:lstStyle>
        <a:lvl1pPr algn="ctr"/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10905</Words>
  <Application>WPS Presentation</Application>
  <PresentationFormat>On-Screen Show (4:3)</PresentationFormat>
  <Paragraphs>682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Arial</vt:lpstr>
      <vt:lpstr>SimSun</vt:lpstr>
      <vt:lpstr>Wingdings</vt:lpstr>
      <vt:lpstr>Arial</vt:lpstr>
      <vt:lpstr>Dosis</vt:lpstr>
      <vt:lpstr>Segoe Print</vt:lpstr>
      <vt:lpstr>Times New Roman</vt:lpstr>
      <vt:lpstr>Times New Roman</vt:lpstr>
      <vt:lpstr>Microsoft YaHei</vt:lpstr>
      <vt:lpstr>Arial Unicode MS</vt:lpstr>
      <vt:lpstr>Abel</vt:lpstr>
      <vt:lpstr>Breezy</vt:lpstr>
      <vt:lpstr>PowerPoint 演示文稿</vt:lpstr>
      <vt:lpstr>contents</vt:lpstr>
      <vt:lpstr>Problem statement - phase 1</vt:lpstr>
      <vt:lpstr>limitations and enhancements</vt:lpstr>
      <vt:lpstr>Problem statement - phase 2</vt:lpstr>
      <vt:lpstr>Challenges and Motivation</vt:lpstr>
      <vt:lpstr>literature survey</vt:lpstr>
      <vt:lpstr>literature survey </vt:lpstr>
      <vt:lpstr>literature survey </vt:lpstr>
      <vt:lpstr> objectives of the proposed work</vt:lpstr>
      <vt:lpstr>Novelty of proposed approach</vt:lpstr>
      <vt:lpstr>DATASET information</vt:lpstr>
      <vt:lpstr>Preprocessing</vt:lpstr>
      <vt:lpstr>Methodology</vt:lpstr>
      <vt:lpstr>PRoposed Architeture </vt:lpstr>
      <vt:lpstr>proposed architecture</vt:lpstr>
      <vt:lpstr>proposed Architecture</vt:lpstr>
      <vt:lpstr>PRoposed Algorithm </vt:lpstr>
      <vt:lpstr>proposed algorithm</vt:lpstr>
      <vt:lpstr>results</vt:lpstr>
      <vt:lpstr> results- Image Enhancement</vt:lpstr>
      <vt:lpstr>results - Image enhancement</vt:lpstr>
      <vt:lpstr>Results -Image enhancement </vt:lpstr>
      <vt:lpstr>results - Shadow Removal</vt:lpstr>
      <vt:lpstr>results - Shadow Removal</vt:lpstr>
      <vt:lpstr>Enhanced shadow removal module</vt:lpstr>
      <vt:lpstr>Where to Apply this model?</vt:lpstr>
      <vt:lpstr>Enhanced shadow removal module</vt:lpstr>
      <vt:lpstr>conclusion &amp; future Directions</vt:lpstr>
      <vt:lpstr>PUBLICATION STATUS</vt:lpstr>
      <vt:lpstr>References</vt:lpstr>
      <vt:lpstr>references</vt:lpstr>
      <vt:lpstr>PowerPoint 演示文稿</vt:lpstr>
      <vt:lpstr>APPENDIX</vt:lpstr>
      <vt:lpstr>APPENDIX</vt:lpstr>
    </vt:vector>
  </TitlesOfParts>
  <Company>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jishnup11</dc:creator>
  <cp:lastModifiedBy>JP</cp:lastModifiedBy>
  <cp:revision>132</cp:revision>
  <dcterms:created xsi:type="dcterms:W3CDTF">2019-10-03T10:26:00Z</dcterms:created>
  <dcterms:modified xsi:type="dcterms:W3CDTF">2021-06-25T06:54:36Z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1033-11.2.0.10176</vt:lpwstr>
  </property>
</Properties>
</file>