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20"/>
  </p:notesMasterIdLst>
  <p:handoutMasterIdLst>
    <p:handoutMasterId r:id="rId21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2" r:id="rId12"/>
    <p:sldId id="341" r:id="rId13"/>
    <p:sldId id="345" r:id="rId14"/>
    <p:sldId id="344" r:id="rId15"/>
    <p:sldId id="346" r:id="rId16"/>
    <p:sldId id="347" r:id="rId17"/>
    <p:sldId id="304" r:id="rId18"/>
    <p:sldId id="34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588" y="28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10/4/2025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62699" y="3283527"/>
            <a:ext cx="5203766" cy="1719969"/>
          </a:xfrm>
        </p:spPr>
        <p:txBody>
          <a:bodyPr/>
          <a:lstStyle/>
          <a:p>
            <a:pPr algn="r"/>
            <a:r>
              <a:rPr lang="en-IN" b="0" dirty="0">
                <a:solidFill>
                  <a:schemeClr val="tx1"/>
                </a:solidFill>
              </a:rPr>
              <a:t>Name : Jishnu sai reddy</a:t>
            </a:r>
            <a:br>
              <a:rPr lang="en-IN" b="0" dirty="0">
                <a:solidFill>
                  <a:schemeClr val="tx1"/>
                </a:solidFill>
              </a:rPr>
            </a:br>
            <a:r>
              <a:rPr lang="en-IN" b="0" dirty="0" err="1">
                <a:solidFill>
                  <a:schemeClr val="tx1"/>
                </a:solidFill>
              </a:rPr>
              <a:t>Aicte</a:t>
            </a:r>
            <a:r>
              <a:rPr lang="en-IN" b="0" dirty="0">
                <a:solidFill>
                  <a:schemeClr val="tx1"/>
                </a:solidFill>
              </a:rPr>
              <a:t> id: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</a:rPr>
              <a:t> STU65839b93cdfbd1703123859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IN" dirty="0"/>
              <a:t>Airbnb Hotel Booking 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AA984603-A235-CB5B-5902-C0E7770EB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5371"/>
            <a:ext cx="11228699" cy="53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8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BF11B581-6C1B-7EB4-9EE4-A9C91DF75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2209" y="1369858"/>
            <a:ext cx="12043227" cy="48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9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 descr="A graph with a red line&#10;&#10;AI-generated content may be incorrect.">
            <a:extLst>
              <a:ext uri="{FF2B5EF4-FFF2-40B4-BE49-F238E27FC236}">
                <a16:creationId xmlns:a16="http://schemas.microsoft.com/office/drawing/2014/main" id="{E0982684-9746-BA1E-27C5-62D376FC9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5371"/>
            <a:ext cx="6853187" cy="3854894"/>
          </a:xfrm>
          <a:prstGeom prst="rect">
            <a:avLst/>
          </a:prstGeom>
        </p:spPr>
      </p:pic>
      <p:pic>
        <p:nvPicPr>
          <p:cNvPr id="12" name="Picture 11" descr="A screen shot of a graph&#10;&#10;AI-generated content may be incorrect.">
            <a:extLst>
              <a:ext uri="{FF2B5EF4-FFF2-40B4-BE49-F238E27FC236}">
                <a16:creationId xmlns:a16="http://schemas.microsoft.com/office/drawing/2014/main" id="{B95EA07C-FD07-0747-4ED4-BD09941CC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995" y="1670453"/>
            <a:ext cx="6078534" cy="301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 err="1">
                <a:solidFill>
                  <a:schemeClr val="tx1"/>
                </a:solidFill>
              </a:rPr>
              <a:t>Github</a:t>
            </a:r>
            <a:r>
              <a:rPr lang="en-US" sz="4800" b="1" dirty="0">
                <a:solidFill>
                  <a:schemeClr val="tx1"/>
                </a:solidFill>
              </a:rPr>
              <a:t> repository</a:t>
            </a:r>
            <a:br>
              <a:rPr lang="en-US" sz="4800" b="1" dirty="0">
                <a:solidFill>
                  <a:schemeClr val="tx1"/>
                </a:solidFill>
              </a:rPr>
            </a:b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506" y="1347814"/>
            <a:ext cx="10279780" cy="295907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https://github.com/jishnusaireddy/VOIS_Aicte_Oct2025_Jishnusaireddy.git</a:t>
            </a:r>
          </a:p>
        </p:txBody>
      </p:sp>
    </p:spTree>
    <p:extLst>
      <p:ext uri="{BB962C8B-B14F-4D97-AF65-F5344CB8AC3E}">
        <p14:creationId xmlns:p14="http://schemas.microsoft.com/office/powerpoint/2010/main" val="5468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dirty="0"/>
              <a:t>Getting started with Basics of Python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pic>
        <p:nvPicPr>
          <p:cNvPr id="4" name="Picture 3" descr="A certificate of completion with red and black text&#10;&#10;AI-generated content may be incorrect.">
            <a:extLst>
              <a:ext uri="{FF2B5EF4-FFF2-40B4-BE49-F238E27FC236}">
                <a16:creationId xmlns:a16="http://schemas.microsoft.com/office/drawing/2014/main" id="{8F60BB05-2C00-E189-B585-BCD08A17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06" y="1463496"/>
            <a:ext cx="9624152" cy="52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Data visualization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pic>
        <p:nvPicPr>
          <p:cNvPr id="4" name="Picture 3" descr="A certificate of completion with red and black text&#10;&#10;AI-generated content may be incorrect.">
            <a:extLst>
              <a:ext uri="{FF2B5EF4-FFF2-40B4-BE49-F238E27FC236}">
                <a16:creationId xmlns:a16="http://schemas.microsoft.com/office/drawing/2014/main" id="{D77AB2E6-639E-708F-CD46-9204529A4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8" y="1409902"/>
            <a:ext cx="10626291" cy="52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5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CDDCAB39-1C44-471B-EC8E-A1F2D9B1F2FB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57199" y="1379765"/>
            <a:ext cx="1140480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hospitality sector is being revolutionized by online booking platforms,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lang="en-IN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Airbnb at the forefront.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1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Airbnb offers a commission based lodging service ,Connecting hosts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worldwide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directly owning properties.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analyze  Airbnb’s impact and extract actionable insights using data from new York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city,One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Airbnb’s key markets.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Rise of online platforms transforming the hospitality industry.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Airbnb enables diverse and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unique lodging globally.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s: New York city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airbnb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data for insights into  lodging dynamics.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29055A2-1040-7A73-77A8-5CF4505A6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C7635FD-8AF4-0999-1DD1-89020EF8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552AB47-05D4-2C13-C2CC-13F909358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2224C57-F793-2DFD-9F78-0A9CE377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19" y="413659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5F1A17B4-04A5-1329-537F-544957783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1237361"/>
            <a:ext cx="121394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begins with an in-depth EDA of New York City's Airbnb listings data, uncovering patterns in room types, host activities, neighborhood popularity, and price distribution across thousands of listings.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22AD45D-CB55-4936-C9D4-DF7ACAE774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7817" y="1944450"/>
            <a:ext cx="121394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focuses on critical variables such as location, room type, property characteristics, and amenities to determine how they influence booking rates, listing prices, and overall guest satisfaction.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F89C69B-1747-E0F9-8D65-6132BDB4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78" y="2673536"/>
            <a:ext cx="109478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examines how various factors—such as neighborhood, property type, seasonal trends, and service fees—affect nightly pricing, using statistical and machine learning techniques to predict price and identify significant correlations.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57E71F16-DF57-69AD-0E6B-477205E14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3599473"/>
            <a:ext cx="84789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Investigation into host characteristics (listing count, verification status) and guest behaviors (length of stay, preferences, review patterns) uncovers what drives higher ratings, positive reviews, and repeat bookings.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E9A1856-3E1C-446A-DE42-057531915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64" y="4580955"/>
            <a:ext cx="115043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from the project offer value to hosts (in optimizing listing strategy and pricing), guests (in choosing best-fit accommodations), and the Airbnb platform (in improving recommendation and pricing algorithms), supporting better decision-making throughout the ecosystem.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8A8F11C-83A8-34C5-9084-842EEE46C191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20726" y="1360104"/>
            <a:ext cx="1004607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Airbnb Hosts: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use insights from the analysis to optimize their listing strategies, adjust pricing, improve amenities, and enhance guest satisfaction for increased bookings and better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B19BBD-9C32-562C-454E-E15F2E3D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6" y="2311615"/>
            <a:ext cx="114712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Guests/Travelers: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Guests benefit by identifying the best neighborhoods, properties, and amenities suited to their preferences, leading to more informed booking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9B4AB5D-BEBF-DCF2-C300-F9CEFA28C62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0722" y="3182107"/>
            <a:ext cx="11471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Airbnb Platform/Management: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Airbnb company leverages the findings to refine recommendation algorithms, set optimal pricing, and improve overall user experience on the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Analysts and Researchers: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or industry analysts use the project’s results to understand market trends, forecast demand, and study urban tourism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 Planners and Policymakers: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authorities and urban planners can use the insights for urban development, policy creation, and monitoring the economic impact of short-term rentals.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DC21FC-B3B5-F427-4A20-D38CD6BE50CD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85011" y="1358536"/>
            <a:ext cx="1035678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data wrangling, analysis, and building predictive models with libraries like pandas, NumPy, and scikit-learn.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an interactive development environment for exploratory data analysis, visualization, and documentation.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such as Matplotlib, Seaborn,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used to create plots, charts, and maps for analyzing booking patterns and price trends.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Employed for querying, aggregating, and preparing large datasets from the Airbnb database or CSV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Algorithms: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Regression, clustering, and classification algorithms help predict prices, categorize hosts and guests, and identify trends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4395548" cy="830997"/>
          </a:xfrm>
        </p:spPr>
        <p:txBody>
          <a:bodyPr>
            <a:normAutofit/>
          </a:bodyPr>
          <a:lstStyle/>
          <a:p>
            <a:r>
              <a:rPr lang="en-GB" dirty="0"/>
              <a:t>SOURCE CODE 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72B3642C-EB72-FAAC-D55E-ADE7FF86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0" y="1275370"/>
            <a:ext cx="4869194" cy="1572238"/>
          </a:xfrm>
          <a:prstGeom prst="rect">
            <a:avLst/>
          </a:prstGeom>
        </p:spPr>
      </p:pic>
      <p:pic>
        <p:nvPicPr>
          <p:cNvPr id="11" name="Picture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8055DD7-FABE-4899-02B4-A8228D33A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153" y="1337381"/>
            <a:ext cx="2606953" cy="1770372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A7CF49B-9916-2706-47A7-ACAFEAE8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520" y="1315583"/>
            <a:ext cx="3257902" cy="1725807"/>
          </a:xfrm>
          <a:prstGeom prst="rect">
            <a:avLst/>
          </a:prstGeom>
        </p:spPr>
      </p:pic>
      <p:pic>
        <p:nvPicPr>
          <p:cNvPr id="15" name="Picture 14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477F6ED4-4635-81B9-EDC5-A66F9CC31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4149" y="1366551"/>
            <a:ext cx="3006560" cy="1341492"/>
          </a:xfrm>
          <a:prstGeom prst="rect">
            <a:avLst/>
          </a:prstGeom>
        </p:spPr>
      </p:pic>
      <p:pic>
        <p:nvPicPr>
          <p:cNvPr id="17" name="Picture 1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EB71797-DDF8-280F-F49D-F66803D37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4338" y="3124568"/>
            <a:ext cx="3643714" cy="1497091"/>
          </a:xfrm>
          <a:prstGeom prst="rect">
            <a:avLst/>
          </a:prstGeom>
        </p:spPr>
      </p:pic>
      <p:pic>
        <p:nvPicPr>
          <p:cNvPr id="19" name="Picture 1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D89C6F1-4F1B-7F3C-B67E-820841572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3457" y="3104058"/>
            <a:ext cx="3574749" cy="1577661"/>
          </a:xfrm>
          <a:prstGeom prst="rect">
            <a:avLst/>
          </a:prstGeom>
        </p:spPr>
      </p:pic>
      <p:pic>
        <p:nvPicPr>
          <p:cNvPr id="21" name="Picture 2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AE87018-C967-F6A4-CA73-133A05D2B4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202367"/>
            <a:ext cx="2655881" cy="1341491"/>
          </a:xfrm>
          <a:prstGeom prst="rect">
            <a:avLst/>
          </a:prstGeom>
        </p:spPr>
      </p:pic>
      <p:pic>
        <p:nvPicPr>
          <p:cNvPr id="23" name="Picture 2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8C1A6D9-9114-102B-E415-F33D03BA4B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5627" y="3155272"/>
            <a:ext cx="2940747" cy="1526447"/>
          </a:xfrm>
          <a:prstGeom prst="rect">
            <a:avLst/>
          </a:prstGeom>
        </p:spPr>
      </p:pic>
      <p:pic>
        <p:nvPicPr>
          <p:cNvPr id="25" name="Picture 2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CE03BB6-E108-B29B-AD8C-3E6E4690CA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29" y="4647048"/>
            <a:ext cx="3780918" cy="1824872"/>
          </a:xfrm>
          <a:prstGeom prst="rect">
            <a:avLst/>
          </a:prstGeom>
        </p:spPr>
      </p:pic>
      <p:pic>
        <p:nvPicPr>
          <p:cNvPr id="27" name="Picture 2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FD4B3C3-6398-9BEE-EC01-B842020FB3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0405" y="4704022"/>
            <a:ext cx="2655881" cy="1881022"/>
          </a:xfrm>
          <a:prstGeom prst="rect">
            <a:avLst/>
          </a:prstGeom>
        </p:spPr>
      </p:pic>
      <p:pic>
        <p:nvPicPr>
          <p:cNvPr id="29" name="Picture 2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6E67331-F2BD-4654-CF9F-42EAD5A4A7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3458" y="4687848"/>
            <a:ext cx="2678733" cy="1881022"/>
          </a:xfrm>
          <a:prstGeom prst="rect">
            <a:avLst/>
          </a:prstGeom>
        </p:spPr>
      </p:pic>
      <p:pic>
        <p:nvPicPr>
          <p:cNvPr id="31" name="Picture 3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F9AD54-CA8C-537C-B4D6-C28D687A12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12191" y="4779706"/>
            <a:ext cx="3214309" cy="188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 descr="A graph of blue and white bars&#10;&#10;AI-generated content may be incorrect.">
            <a:extLst>
              <a:ext uri="{FF2B5EF4-FFF2-40B4-BE49-F238E27FC236}">
                <a16:creationId xmlns:a16="http://schemas.microsoft.com/office/drawing/2014/main" id="{33BDA842-74FA-F15E-42CE-1E8052F08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403127"/>
            <a:ext cx="9247689" cy="47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 descr="A graph of a number of purple rectangular objects">
            <a:extLst>
              <a:ext uri="{FF2B5EF4-FFF2-40B4-BE49-F238E27FC236}">
                <a16:creationId xmlns:a16="http://schemas.microsoft.com/office/drawing/2014/main" id="{2C907129-9E60-8C93-693C-25C42B2DA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390709"/>
            <a:ext cx="8432283" cy="47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 descr="A graph of green bars&#10;&#10;AI-generated content may be incorrect.">
            <a:extLst>
              <a:ext uri="{FF2B5EF4-FFF2-40B4-BE49-F238E27FC236}">
                <a16:creationId xmlns:a16="http://schemas.microsoft.com/office/drawing/2014/main" id="{510528D8-929F-AD52-8C4A-8E7DC971E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13" y="1340274"/>
            <a:ext cx="11807717" cy="52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</TotalTime>
  <Words>668</Words>
  <Application>Microsoft Office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Airbnb Hotel Booking Analysis</vt:lpstr>
      <vt:lpstr>PROBLEM  STATEMENT</vt:lpstr>
      <vt:lpstr>Project Description </vt:lpstr>
      <vt:lpstr>WHO ARE THE END USERS?</vt:lpstr>
      <vt:lpstr>Technology Used</vt:lpstr>
      <vt:lpstr>SOURCE CODE  </vt:lpstr>
      <vt:lpstr>RESULTS </vt:lpstr>
      <vt:lpstr>RESULTS </vt:lpstr>
      <vt:lpstr>RESULTS </vt:lpstr>
      <vt:lpstr>RESULTS </vt:lpstr>
      <vt:lpstr>RESULTS </vt:lpstr>
      <vt:lpstr>RESULTS </vt:lpstr>
      <vt:lpstr>Github repository </vt:lpstr>
      <vt:lpstr>Getting started with Basics of Python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22102A041147</cp:lastModifiedBy>
  <cp:revision>78</cp:revision>
  <dcterms:created xsi:type="dcterms:W3CDTF">2021-07-11T13:13:15Z</dcterms:created>
  <dcterms:modified xsi:type="dcterms:W3CDTF">2025-10-04T17:34:51Z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