
<file path=[Content_Types].xml><?xml version="1.0" encoding="utf-8"?>
<Types xmlns="http://schemas.openxmlformats.org/package/2006/content-types">
  <Default Extension="jfif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7" r:id="rId4"/>
  </p:sldMasterIdLst>
  <p:notesMasterIdLst>
    <p:notesMasterId r:id="rId20"/>
  </p:notesMasterIdLst>
  <p:handoutMasterIdLst>
    <p:handoutMasterId r:id="rId21"/>
  </p:handoutMasterIdLst>
  <p:sldIdLst>
    <p:sldId id="338" r:id="rId5"/>
    <p:sldId id="327" r:id="rId6"/>
    <p:sldId id="315" r:id="rId7"/>
    <p:sldId id="329" r:id="rId8"/>
    <p:sldId id="302" r:id="rId9"/>
    <p:sldId id="339" r:id="rId10"/>
    <p:sldId id="340" r:id="rId11"/>
    <p:sldId id="342" r:id="rId12"/>
    <p:sldId id="341" r:id="rId13"/>
    <p:sldId id="345" r:id="rId14"/>
    <p:sldId id="344" r:id="rId15"/>
    <p:sldId id="346" r:id="rId16"/>
    <p:sldId id="347" r:id="rId17"/>
    <p:sldId id="304" r:id="rId18"/>
    <p:sldId id="348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68" userDrawn="1">
          <p15:clr>
            <a:srgbClr val="A4A3A4"/>
          </p15:clr>
        </p15:guide>
        <p15:guide id="2" pos="408" userDrawn="1">
          <p15:clr>
            <a:srgbClr val="A4A3A4"/>
          </p15:clr>
        </p15:guide>
        <p15:guide id="3" orient="horz" pos="3912" userDrawn="1">
          <p15:clr>
            <a:srgbClr val="A4A3A4"/>
          </p15:clr>
        </p15:guide>
        <p15:guide id="4" pos="7272" userDrawn="1">
          <p15:clr>
            <a:srgbClr val="A4A3A4"/>
          </p15:clr>
        </p15:guide>
        <p15:guide id="5" orient="horz" pos="16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D67BBC5-90FB-0B4C-ED85-F72C7BA7CE4A}" v="1" dt="2022-06-06T12:10:26.221"/>
  </p1510:revLst>
</p1510:revInfo>
</file>

<file path=ppt/tableStyles.xml><?xml version="1.0" encoding="utf-8"?>
<a:tblStyleLst xmlns:a="http://schemas.openxmlformats.org/drawingml/2006/main" def="{6E25E649-3F16-4E02-A733-19D2CDBF48F0}"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85" autoAdjust="0"/>
    <p:restoredTop sz="95033" autoAdjust="0"/>
  </p:normalViewPr>
  <p:slideViewPr>
    <p:cSldViewPr snapToGrid="0">
      <p:cViewPr>
        <p:scale>
          <a:sx n="66" d="100"/>
          <a:sy n="66" d="100"/>
        </p:scale>
        <p:origin x="588" y="280"/>
      </p:cViewPr>
      <p:guideLst>
        <p:guide orient="horz" pos="1968"/>
        <p:guide pos="408"/>
        <p:guide orient="horz" pos="3912"/>
        <p:guide pos="7272"/>
        <p:guide orient="horz" pos="1656"/>
      </p:guideLst>
    </p:cSldViewPr>
  </p:slideViewPr>
  <p:outlineViewPr>
    <p:cViewPr>
      <p:scale>
        <a:sx n="33" d="100"/>
        <a:sy n="33" d="100"/>
      </p:scale>
      <p:origin x="0" y="-488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10" d="100"/>
        <a:sy n="110" d="100"/>
      </p:scale>
      <p:origin x="0" y="-965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10/4/2025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US" noProof="0" smtClean="0"/>
              <a:t>10/4/2025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7912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022032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109717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22563127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478255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26250616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561930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10/4/2025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920135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19384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FDA3C6F-5F6A-4D64-8BFE-AFFF58B1A0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12871" y="4141999"/>
            <a:ext cx="4220845" cy="8614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chemeClr val="accent4"/>
                </a:solidFill>
                <a:latin typeface="+mj-lt"/>
              </a:defRPr>
            </a:lvl1pPr>
            <a:lvl2pPr>
              <a:buNone/>
              <a:defRPr sz="20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Hexagon 14">
            <a:extLst>
              <a:ext uri="{FF2B5EF4-FFF2-40B4-BE49-F238E27FC236}">
                <a16:creationId xmlns:a16="http://schemas.microsoft.com/office/drawing/2014/main" id="{AC159667-7690-4645-986D-BE501438455F}"/>
              </a:ext>
            </a:extLst>
          </p:cNvPr>
          <p:cNvSpPr/>
          <p:nvPr userDrawn="1"/>
        </p:nvSpPr>
        <p:spPr>
          <a:xfrm>
            <a:off x="740309" y="1382809"/>
            <a:ext cx="1229566" cy="1059971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54667EE4-E77F-453B-BF8B-B1EE2AE80715}"/>
              </a:ext>
            </a:extLst>
          </p:cNvPr>
          <p:cNvSpPr/>
          <p:nvPr userDrawn="1"/>
        </p:nvSpPr>
        <p:spPr>
          <a:xfrm>
            <a:off x="3755031" y="1194620"/>
            <a:ext cx="1666162" cy="1436347"/>
          </a:xfrm>
          <a:prstGeom prst="hexag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id="{FC050232-A229-425F-BFC8-D50374F2D171}"/>
              </a:ext>
            </a:extLst>
          </p:cNvPr>
          <p:cNvSpPr/>
          <p:nvPr userDrawn="1"/>
        </p:nvSpPr>
        <p:spPr>
          <a:xfrm>
            <a:off x="3804994" y="5233183"/>
            <a:ext cx="718261" cy="619191"/>
          </a:xfrm>
          <a:prstGeom prst="hexag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53E4EBC7-340A-43A5-9E23-4B73A6F700B6}"/>
              </a:ext>
            </a:extLst>
          </p:cNvPr>
          <p:cNvSpPr/>
          <p:nvPr userDrawn="1"/>
        </p:nvSpPr>
        <p:spPr>
          <a:xfrm>
            <a:off x="1837838" y="1101306"/>
            <a:ext cx="651613" cy="561736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1ED0E31A-F0A3-481D-8D9C-E3C4531FD21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571515" y="1914044"/>
            <a:ext cx="3993624" cy="3617848"/>
          </a:xfrm>
          <a:custGeom>
            <a:avLst/>
            <a:gdLst>
              <a:gd name="connsiteX0" fmla="*/ 1223161 w 3993624"/>
              <a:gd name="connsiteY0" fmla="*/ 2354088 h 3617848"/>
              <a:gd name="connsiteX1" fmla="*/ 2057242 w 3993624"/>
              <a:gd name="connsiteY1" fmla="*/ 2354088 h 3617848"/>
              <a:gd name="connsiteX2" fmla="*/ 2373182 w 3993624"/>
              <a:gd name="connsiteY2" fmla="*/ 2985968 h 3617848"/>
              <a:gd name="connsiteX3" fmla="*/ 2057242 w 3993624"/>
              <a:gd name="connsiteY3" fmla="*/ 3617848 h 3617848"/>
              <a:gd name="connsiteX4" fmla="*/ 1223161 w 3993624"/>
              <a:gd name="connsiteY4" fmla="*/ 3617848 h 3617848"/>
              <a:gd name="connsiteX5" fmla="*/ 907221 w 3993624"/>
              <a:gd name="connsiteY5" fmla="*/ 2985968 h 3617848"/>
              <a:gd name="connsiteX6" fmla="*/ 2569631 w 3993624"/>
              <a:gd name="connsiteY6" fmla="*/ 1425984 h 3617848"/>
              <a:gd name="connsiteX7" fmla="*/ 3602417 w 3993624"/>
              <a:gd name="connsiteY7" fmla="*/ 1425984 h 3617848"/>
              <a:gd name="connsiteX8" fmla="*/ 3993624 w 3993624"/>
              <a:gd name="connsiteY8" fmla="*/ 2208398 h 3617848"/>
              <a:gd name="connsiteX9" fmla="*/ 3602417 w 3993624"/>
              <a:gd name="connsiteY9" fmla="*/ 2990812 h 3617848"/>
              <a:gd name="connsiteX10" fmla="*/ 2569631 w 3993624"/>
              <a:gd name="connsiteY10" fmla="*/ 2990812 h 3617848"/>
              <a:gd name="connsiteX11" fmla="*/ 2178424 w 3993624"/>
              <a:gd name="connsiteY11" fmla="*/ 2208398 h 3617848"/>
              <a:gd name="connsiteX12" fmla="*/ 551406 w 3993624"/>
              <a:gd name="connsiteY12" fmla="*/ 0 h 3617848"/>
              <a:gd name="connsiteX13" fmla="*/ 2007117 w 3993624"/>
              <a:gd name="connsiteY13" fmla="*/ 0 h 3617848"/>
              <a:gd name="connsiteX14" fmla="*/ 2558523 w 3993624"/>
              <a:gd name="connsiteY14" fmla="*/ 1102811 h 3617848"/>
              <a:gd name="connsiteX15" fmla="*/ 2007117 w 3993624"/>
              <a:gd name="connsiteY15" fmla="*/ 2205622 h 3617848"/>
              <a:gd name="connsiteX16" fmla="*/ 551406 w 3993624"/>
              <a:gd name="connsiteY16" fmla="*/ 2205622 h 3617848"/>
              <a:gd name="connsiteX17" fmla="*/ 0 w 3993624"/>
              <a:gd name="connsiteY17" fmla="*/ 1102811 h 3617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993624" h="3617848">
                <a:moveTo>
                  <a:pt x="1223161" y="2354088"/>
                </a:moveTo>
                <a:lnTo>
                  <a:pt x="2057242" y="2354088"/>
                </a:lnTo>
                <a:lnTo>
                  <a:pt x="2373182" y="2985968"/>
                </a:lnTo>
                <a:lnTo>
                  <a:pt x="2057242" y="3617848"/>
                </a:lnTo>
                <a:lnTo>
                  <a:pt x="1223161" y="3617848"/>
                </a:lnTo>
                <a:lnTo>
                  <a:pt x="907221" y="2985968"/>
                </a:lnTo>
                <a:close/>
                <a:moveTo>
                  <a:pt x="2569631" y="1425984"/>
                </a:moveTo>
                <a:lnTo>
                  <a:pt x="3602417" y="1425984"/>
                </a:lnTo>
                <a:lnTo>
                  <a:pt x="3993624" y="2208398"/>
                </a:lnTo>
                <a:lnTo>
                  <a:pt x="3602417" y="2990812"/>
                </a:lnTo>
                <a:lnTo>
                  <a:pt x="2569631" y="2990812"/>
                </a:lnTo>
                <a:lnTo>
                  <a:pt x="2178424" y="2208398"/>
                </a:lnTo>
                <a:close/>
                <a:moveTo>
                  <a:pt x="551406" y="0"/>
                </a:moveTo>
                <a:lnTo>
                  <a:pt x="2007117" y="0"/>
                </a:lnTo>
                <a:lnTo>
                  <a:pt x="2558523" y="1102811"/>
                </a:lnTo>
                <a:lnTo>
                  <a:pt x="2007117" y="2205622"/>
                </a:lnTo>
                <a:lnTo>
                  <a:pt x="551406" y="2205622"/>
                </a:lnTo>
                <a:lnTo>
                  <a:pt x="0" y="110281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E68100-C56F-4515-A4FD-3F301797E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2871" y="2050552"/>
            <a:ext cx="4998720" cy="1748983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091946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24FAA9D0-7C9C-4043-9931-A15819ABB9B5}"/>
              </a:ext>
            </a:extLst>
          </p:cNvPr>
          <p:cNvSpPr/>
          <p:nvPr userDrawn="1"/>
        </p:nvSpPr>
        <p:spPr>
          <a:xfrm>
            <a:off x="7362825" y="443263"/>
            <a:ext cx="361950" cy="36195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232AB2D-843E-4B5F-8793-6A263DA356BB}"/>
              </a:ext>
            </a:extLst>
          </p:cNvPr>
          <p:cNvSpPr/>
          <p:nvPr userDrawn="1"/>
        </p:nvSpPr>
        <p:spPr>
          <a:xfrm>
            <a:off x="11007246" y="5605994"/>
            <a:ext cx="654227" cy="65422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A75A12B-C399-4072-BD69-D872D2C2AD1F}"/>
              </a:ext>
            </a:extLst>
          </p:cNvPr>
          <p:cNvSpPr/>
          <p:nvPr userDrawn="1"/>
        </p:nvSpPr>
        <p:spPr>
          <a:xfrm>
            <a:off x="10683791" y="6132439"/>
            <a:ext cx="251152" cy="251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423AE48B-50E9-4BEA-B66A-B2D2B9CCFE9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33416" y="624239"/>
            <a:ext cx="5855754" cy="5631571"/>
          </a:xfrm>
          <a:custGeom>
            <a:avLst/>
            <a:gdLst>
              <a:gd name="connsiteX0" fmla="*/ 3433020 w 5855754"/>
              <a:gd name="connsiteY0" fmla="*/ 786103 h 5631571"/>
              <a:gd name="connsiteX1" fmla="*/ 5855754 w 5855754"/>
              <a:gd name="connsiteY1" fmla="*/ 3208837 h 5631571"/>
              <a:gd name="connsiteX2" fmla="*/ 3433020 w 5855754"/>
              <a:gd name="connsiteY2" fmla="*/ 5631571 h 5631571"/>
              <a:gd name="connsiteX3" fmla="*/ 1010286 w 5855754"/>
              <a:gd name="connsiteY3" fmla="*/ 3208837 h 5631571"/>
              <a:gd name="connsiteX4" fmla="*/ 3433020 w 5855754"/>
              <a:gd name="connsiteY4" fmla="*/ 786103 h 5631571"/>
              <a:gd name="connsiteX5" fmla="*/ 828675 w 5855754"/>
              <a:gd name="connsiteY5" fmla="*/ 0 h 5631571"/>
              <a:gd name="connsiteX6" fmla="*/ 1657350 w 5855754"/>
              <a:gd name="connsiteY6" fmla="*/ 828675 h 5631571"/>
              <a:gd name="connsiteX7" fmla="*/ 828675 w 5855754"/>
              <a:gd name="connsiteY7" fmla="*/ 1657350 h 5631571"/>
              <a:gd name="connsiteX8" fmla="*/ 0 w 5855754"/>
              <a:gd name="connsiteY8" fmla="*/ 828675 h 5631571"/>
              <a:gd name="connsiteX9" fmla="*/ 828675 w 5855754"/>
              <a:gd name="connsiteY9" fmla="*/ 0 h 5631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55754" h="5631571">
                <a:moveTo>
                  <a:pt x="3433020" y="786103"/>
                </a:moveTo>
                <a:cubicBezTo>
                  <a:pt x="4771059" y="786103"/>
                  <a:pt x="5855754" y="1870798"/>
                  <a:pt x="5855754" y="3208837"/>
                </a:cubicBezTo>
                <a:cubicBezTo>
                  <a:pt x="5855754" y="4546876"/>
                  <a:pt x="4771059" y="5631571"/>
                  <a:pt x="3433020" y="5631571"/>
                </a:cubicBezTo>
                <a:cubicBezTo>
                  <a:pt x="2094981" y="5631571"/>
                  <a:pt x="1010286" y="4546876"/>
                  <a:pt x="1010286" y="3208837"/>
                </a:cubicBezTo>
                <a:cubicBezTo>
                  <a:pt x="1010286" y="1870798"/>
                  <a:pt x="2094981" y="786103"/>
                  <a:pt x="3433020" y="786103"/>
                </a:cubicBezTo>
                <a:close/>
                <a:moveTo>
                  <a:pt x="828675" y="0"/>
                </a:moveTo>
                <a:cubicBezTo>
                  <a:pt x="1286340" y="0"/>
                  <a:pt x="1657350" y="371010"/>
                  <a:pt x="1657350" y="828675"/>
                </a:cubicBezTo>
                <a:cubicBezTo>
                  <a:pt x="1657350" y="1286340"/>
                  <a:pt x="1286340" y="1657350"/>
                  <a:pt x="828675" y="1657350"/>
                </a:cubicBezTo>
                <a:cubicBezTo>
                  <a:pt x="371010" y="1657350"/>
                  <a:pt x="0" y="1286340"/>
                  <a:pt x="0" y="828675"/>
                </a:cubicBezTo>
                <a:cubicBezTo>
                  <a:pt x="0" y="371010"/>
                  <a:pt x="371010" y="0"/>
                  <a:pt x="828675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282D3E62-6D1A-4E9D-BE54-2EED9BF429A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2pPr>
            <a:lvl3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3pPr>
            <a:lvl4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4pPr>
            <a:lvl5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EB8F0E5-B89F-48AD-87BD-534EA9463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395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6">
            <a:extLst>
              <a:ext uri="{FF2B5EF4-FFF2-40B4-BE49-F238E27FC236}">
                <a16:creationId xmlns:a16="http://schemas.microsoft.com/office/drawing/2014/main" id="{4AA38E8C-A334-4183-8ABC-112B8517F48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2pPr>
            <a:lvl3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3pPr>
            <a:lvl4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4pPr>
            <a:lvl5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80624A4-5116-4AAF-8C31-C25D1DB16FEC}"/>
              </a:ext>
            </a:extLst>
          </p:cNvPr>
          <p:cNvSpPr/>
          <p:nvPr userDrawn="1"/>
        </p:nvSpPr>
        <p:spPr>
          <a:xfrm>
            <a:off x="9354457" y="5363987"/>
            <a:ext cx="457200" cy="457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D07EC8A-6024-4DEA-9C4D-AE4228E17854}"/>
              </a:ext>
            </a:extLst>
          </p:cNvPr>
          <p:cNvSpPr/>
          <p:nvPr userDrawn="1"/>
        </p:nvSpPr>
        <p:spPr>
          <a:xfrm>
            <a:off x="6692791" y="1699889"/>
            <a:ext cx="319749" cy="3197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1C8FAEF-DF78-48CC-AEEF-F9B802055C05}"/>
              </a:ext>
            </a:extLst>
          </p:cNvPr>
          <p:cNvSpPr/>
          <p:nvPr userDrawn="1"/>
        </p:nvSpPr>
        <p:spPr>
          <a:xfrm>
            <a:off x="9354457" y="5897738"/>
            <a:ext cx="179977" cy="17997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566F72D6-AEEE-4CF3-8136-F6782F1E489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90227" y="786181"/>
            <a:ext cx="4441372" cy="5393036"/>
          </a:xfrm>
          <a:custGeom>
            <a:avLst/>
            <a:gdLst>
              <a:gd name="connsiteX0" fmla="*/ 0 w 4441372"/>
              <a:gd name="connsiteY0" fmla="*/ 3188969 h 5393036"/>
              <a:gd name="connsiteX1" fmla="*/ 2173516 w 4441372"/>
              <a:gd name="connsiteY1" fmla="*/ 3188969 h 5393036"/>
              <a:gd name="connsiteX2" fmla="*/ 2173516 w 4441372"/>
              <a:gd name="connsiteY2" fmla="*/ 5393036 h 5393036"/>
              <a:gd name="connsiteX3" fmla="*/ 0 w 4441372"/>
              <a:gd name="connsiteY3" fmla="*/ 5393036 h 5393036"/>
              <a:gd name="connsiteX4" fmla="*/ 2267856 w 4441372"/>
              <a:gd name="connsiteY4" fmla="*/ 2293018 h 5393036"/>
              <a:gd name="connsiteX5" fmla="*/ 4441372 w 4441372"/>
              <a:gd name="connsiteY5" fmla="*/ 2293018 h 5393036"/>
              <a:gd name="connsiteX6" fmla="*/ 4441372 w 4441372"/>
              <a:gd name="connsiteY6" fmla="*/ 4497085 h 5393036"/>
              <a:gd name="connsiteX7" fmla="*/ 2267856 w 4441372"/>
              <a:gd name="connsiteY7" fmla="*/ 4497085 h 5393036"/>
              <a:gd name="connsiteX8" fmla="*/ 0 w 4441372"/>
              <a:gd name="connsiteY8" fmla="*/ 906837 h 5393036"/>
              <a:gd name="connsiteX9" fmla="*/ 2173516 w 4441372"/>
              <a:gd name="connsiteY9" fmla="*/ 906837 h 5393036"/>
              <a:gd name="connsiteX10" fmla="*/ 2173516 w 4441372"/>
              <a:gd name="connsiteY10" fmla="*/ 3110904 h 5393036"/>
              <a:gd name="connsiteX11" fmla="*/ 0 w 4441372"/>
              <a:gd name="connsiteY11" fmla="*/ 3110904 h 5393036"/>
              <a:gd name="connsiteX12" fmla="*/ 2267856 w 4441372"/>
              <a:gd name="connsiteY12" fmla="*/ 0 h 5393036"/>
              <a:gd name="connsiteX13" fmla="*/ 4441372 w 4441372"/>
              <a:gd name="connsiteY13" fmla="*/ 0 h 5393036"/>
              <a:gd name="connsiteX14" fmla="*/ 4441372 w 4441372"/>
              <a:gd name="connsiteY14" fmla="*/ 2204067 h 5393036"/>
              <a:gd name="connsiteX15" fmla="*/ 2267856 w 4441372"/>
              <a:gd name="connsiteY15" fmla="*/ 2204067 h 5393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441372" h="5393036">
                <a:moveTo>
                  <a:pt x="0" y="3188969"/>
                </a:moveTo>
                <a:lnTo>
                  <a:pt x="2173516" y="3188969"/>
                </a:lnTo>
                <a:lnTo>
                  <a:pt x="2173516" y="5393036"/>
                </a:lnTo>
                <a:lnTo>
                  <a:pt x="0" y="5393036"/>
                </a:lnTo>
                <a:close/>
                <a:moveTo>
                  <a:pt x="2267856" y="2293018"/>
                </a:moveTo>
                <a:lnTo>
                  <a:pt x="4441372" y="2293018"/>
                </a:lnTo>
                <a:lnTo>
                  <a:pt x="4441372" y="4497085"/>
                </a:lnTo>
                <a:lnTo>
                  <a:pt x="2267856" y="4497085"/>
                </a:lnTo>
                <a:close/>
                <a:moveTo>
                  <a:pt x="0" y="906837"/>
                </a:moveTo>
                <a:lnTo>
                  <a:pt x="2173516" y="906837"/>
                </a:lnTo>
                <a:lnTo>
                  <a:pt x="2173516" y="3110904"/>
                </a:lnTo>
                <a:lnTo>
                  <a:pt x="0" y="3110904"/>
                </a:lnTo>
                <a:close/>
                <a:moveTo>
                  <a:pt x="2267856" y="0"/>
                </a:moveTo>
                <a:lnTo>
                  <a:pt x="4441372" y="0"/>
                </a:lnTo>
                <a:lnTo>
                  <a:pt x="4441372" y="2204067"/>
                </a:lnTo>
                <a:lnTo>
                  <a:pt x="2267856" y="2204067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9DADC7-BE21-4434-A6E4-BAF809005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2548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4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141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528460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CF421413-161E-4B36-B693-FB38DF14EDA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5353508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B5D207AE-9C9C-410A-9F31-2402BAD6DDF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115921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DE3344FC-C4DE-481F-9C31-667EDD563C4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7602465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59094D7D-3613-49C1-BB58-A65B41A9738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9840051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9FE87B7-32A4-4C7F-9AAF-37688E640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647700"/>
            <a:ext cx="11340000" cy="700114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en-US" sz="4800" b="1">
                <a:solidFill>
                  <a:schemeClr val="tx1"/>
                </a:solidFill>
              </a:rPr>
              <a:t>Click to edit Master title style</a:t>
            </a:r>
            <a:endParaRPr lang="en-US" sz="4800" b="1" dirty="0">
              <a:solidFill>
                <a:schemeClr val="tx1"/>
              </a:solidFill>
            </a:endParaRPr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476CA45F-A66A-4AD8-A004-10DB55A5D7B2}"/>
              </a:ext>
            </a:extLst>
          </p:cNvPr>
          <p:cNvSpPr/>
          <p:nvPr userDrawn="1"/>
        </p:nvSpPr>
        <p:spPr>
          <a:xfrm>
            <a:off x="546669" y="3467555"/>
            <a:ext cx="458268" cy="395059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27A66A3D-2437-4015-9F5F-380C4D23D83C}"/>
              </a:ext>
            </a:extLst>
          </p:cNvPr>
          <p:cNvSpPr/>
          <p:nvPr userDrawn="1"/>
        </p:nvSpPr>
        <p:spPr>
          <a:xfrm>
            <a:off x="11113337" y="2394722"/>
            <a:ext cx="358391" cy="308958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FFB14F3B-E7EF-4546-8D74-71FFB45C77C0}"/>
              </a:ext>
            </a:extLst>
          </p:cNvPr>
          <p:cNvSpPr/>
          <p:nvPr userDrawn="1"/>
        </p:nvSpPr>
        <p:spPr>
          <a:xfrm>
            <a:off x="10882649" y="2202202"/>
            <a:ext cx="230688" cy="19886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591F943B-ED0D-49A1-844A-E23BA9A487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6668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>
            <a:extLst>
              <a:ext uri="{FF2B5EF4-FFF2-40B4-BE49-F238E27FC236}">
                <a16:creationId xmlns:a16="http://schemas.microsoft.com/office/drawing/2014/main" id="{9AC6B9A8-053C-4828-B705-901C6018F30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56692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BBA6FD52-E179-41F8-AE78-9AF3D65F28B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89482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C49A82AB-D328-4DB0-841B-186884119E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89483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84E23D5D-9866-48F9-8E08-DD2DBE4C4E3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032296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E671C9E6-A1A5-4EE5-8642-94AA7635DB0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29201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2">
            <a:extLst>
              <a:ext uri="{FF2B5EF4-FFF2-40B4-BE49-F238E27FC236}">
                <a16:creationId xmlns:a16="http://schemas.microsoft.com/office/drawing/2014/main" id="{DF6BB5C9-B678-435A-830F-4C10EB1A957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275110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2">
            <a:extLst>
              <a:ext uri="{FF2B5EF4-FFF2-40B4-BE49-F238E27FC236}">
                <a16:creationId xmlns:a16="http://schemas.microsoft.com/office/drawing/2014/main" id="{1861EC87-A9E2-4FC3-B8BC-06C520B8A17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275111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2">
            <a:extLst>
              <a:ext uri="{FF2B5EF4-FFF2-40B4-BE49-F238E27FC236}">
                <a16:creationId xmlns:a16="http://schemas.microsoft.com/office/drawing/2014/main" id="{FC3EDE91-631F-4947-94DC-557685FD23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517923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2">
            <a:extLst>
              <a:ext uri="{FF2B5EF4-FFF2-40B4-BE49-F238E27FC236}">
                <a16:creationId xmlns:a16="http://schemas.microsoft.com/office/drawing/2014/main" id="{8FDDBEF4-1329-49DF-B043-D51B34F5EE3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17923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FBDB3FD3-4F52-4E28-B639-5F73070E47D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78337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8848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DFA57703-9E4A-48E0-A123-3A5EDC76475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Rectangle 1" descr="Tall office building looking up">
            <a:extLst>
              <a:ext uri="{FF2B5EF4-FFF2-40B4-BE49-F238E27FC236}">
                <a16:creationId xmlns:a16="http://schemas.microsoft.com/office/drawing/2014/main" id="{AF7FA146-2A75-4EA7-A9AD-EBCE6F17FB42}"/>
              </a:ext>
            </a:extLst>
          </p:cNvPr>
          <p:cNvSpPr/>
          <p:nvPr userDrawn="1"/>
        </p:nvSpPr>
        <p:spPr>
          <a:xfrm>
            <a:off x="3718560" y="1181123"/>
            <a:ext cx="4754880" cy="4495754"/>
          </a:xfrm>
          <a:prstGeom prst="rect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340C15AA-E296-48AE-857F-0589EEA69DC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49139" y="4859469"/>
            <a:ext cx="3924934" cy="490538"/>
          </a:xfrm>
          <a:prstGeom prst="rect">
            <a:avLst/>
          </a:prstGeom>
        </p:spPr>
        <p:txBody>
          <a:bodyPr/>
          <a:lstStyle>
            <a:lvl1pPr algn="r">
              <a:buNone/>
              <a:defRPr lang="en-US" sz="24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62BE5D7-9E35-49F8-A8E4-2093183A6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9139" y="1529685"/>
            <a:ext cx="3924934" cy="1695637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995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669602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10/4/2025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459935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239096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965439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897335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10/4/2025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620618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10/4/2025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30451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Date Placeholder 3">
            <a:extLst>
              <a:ext uri="{FF2B5EF4-FFF2-40B4-BE49-F238E27FC236}">
                <a16:creationId xmlns:a16="http://schemas.microsoft.com/office/drawing/2014/main" id="{2CD6B789-4B66-4BD0-9623-80E9542A65FE}"/>
              </a:ext>
            </a:extLst>
          </p:cNvPr>
          <p:cNvSpPr txBox="1">
            <a:spLocks/>
          </p:cNvSpPr>
          <p:nvPr userDrawn="1"/>
        </p:nvSpPr>
        <p:spPr>
          <a:xfrm>
            <a:off x="660396" y="6378906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7BD5F78-1C10-49D6-8616-C9F20406C112}" type="datetime1">
              <a:rPr lang="en-US" sz="1100" smtClean="0">
                <a:solidFill>
                  <a:schemeClr val="accent2"/>
                </a:solidFill>
              </a:rPr>
              <a:pPr/>
              <a:t>10/4/2025</a:t>
            </a:fld>
            <a:endParaRPr lang="en-US" sz="1100" dirty="0">
              <a:solidFill>
                <a:schemeClr val="accent2"/>
              </a:solidFill>
            </a:endParaRPr>
          </a:p>
        </p:txBody>
      </p:sp>
      <p:sp>
        <p:nvSpPr>
          <p:cNvPr id="29" name="Footer Placeholder 4">
            <a:extLst>
              <a:ext uri="{FF2B5EF4-FFF2-40B4-BE49-F238E27FC236}">
                <a16:creationId xmlns:a16="http://schemas.microsoft.com/office/drawing/2014/main" id="{A3BB5234-44A4-4506-BD19-5808475EBB7F}"/>
              </a:ext>
            </a:extLst>
          </p:cNvPr>
          <p:cNvSpPr txBox="1">
            <a:spLocks/>
          </p:cNvSpPr>
          <p:nvPr userDrawn="1"/>
        </p:nvSpPr>
        <p:spPr>
          <a:xfrm>
            <a:off x="1445526" y="6378906"/>
            <a:ext cx="41148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b="1" dirty="0">
                <a:solidFill>
                  <a:schemeClr val="accent2"/>
                </a:solidFill>
              </a:rPr>
              <a:t>Annual Review</a:t>
            </a:r>
          </a:p>
        </p:txBody>
      </p:sp>
      <p:sp>
        <p:nvSpPr>
          <p:cNvPr id="30" name="Slide Number Placeholder 5">
            <a:extLst>
              <a:ext uri="{FF2B5EF4-FFF2-40B4-BE49-F238E27FC236}">
                <a16:creationId xmlns:a16="http://schemas.microsoft.com/office/drawing/2014/main" id="{68D89618-7EE9-46BF-BEAC-45E6F98ACA1A}"/>
              </a:ext>
            </a:extLst>
          </p:cNvPr>
          <p:cNvSpPr txBox="1">
            <a:spLocks/>
          </p:cNvSpPr>
          <p:nvPr userDrawn="1"/>
        </p:nvSpPr>
        <p:spPr>
          <a:xfrm>
            <a:off x="8805338" y="6378906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C18C1E5-FB55-42F5-BD6D-9CC153FCDBE6}" type="slidenum">
              <a:rPr lang="en-US" sz="1100" smtClean="0">
                <a:solidFill>
                  <a:schemeClr val="accent4"/>
                </a:solidFill>
              </a:rPr>
              <a:pPr algn="r"/>
              <a:t>‹#›</a:t>
            </a:fld>
            <a:endParaRPr lang="en-US" sz="11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4259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  <p:sldLayoutId id="2147483759" r:id="rId12"/>
    <p:sldLayoutId id="2147483760" r:id="rId13"/>
    <p:sldLayoutId id="2147483761" r:id="rId14"/>
    <p:sldLayoutId id="2147483762" r:id="rId15"/>
    <p:sldLayoutId id="2147483763" r:id="rId16"/>
    <p:sldLayoutId id="2147483764" r:id="rId17"/>
    <p:sldLayoutId id="2147483765" r:id="rId18"/>
    <p:sldLayoutId id="2147483766" r:id="rId19"/>
    <p:sldLayoutId id="2147483769" r:id="rId20"/>
    <p:sldLayoutId id="2147483690" r:id="rId2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abc" TargetMode="External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abc" TargetMode="External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abc" TargetMode="External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ishnusaireddy/VOIS_Aicte_Oct2025_Jishnusaireddy.git" TargetMode="External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f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abc" TargetMode="External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abc" TargetMode="External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abc" TargetMode="External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201737A-B873-4D1D-8A41-5ABF5184BC8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962699" y="3283527"/>
            <a:ext cx="5203766" cy="1719969"/>
          </a:xfrm>
        </p:spPr>
        <p:txBody>
          <a:bodyPr/>
          <a:lstStyle/>
          <a:p>
            <a:pPr algn="r"/>
            <a:r>
              <a:rPr lang="en-IN" b="0" dirty="0">
                <a:solidFill>
                  <a:schemeClr val="tx1"/>
                </a:solidFill>
              </a:rPr>
              <a:t>Name : Jishnu sai reddy</a:t>
            </a:r>
            <a:br>
              <a:rPr lang="en-IN" b="0" dirty="0">
                <a:solidFill>
                  <a:schemeClr val="tx1"/>
                </a:solidFill>
              </a:rPr>
            </a:br>
            <a:r>
              <a:rPr lang="en-IN" b="0" dirty="0" err="1">
                <a:solidFill>
                  <a:schemeClr val="tx1"/>
                </a:solidFill>
              </a:rPr>
              <a:t>Aicte</a:t>
            </a:r>
            <a:r>
              <a:rPr lang="en-IN" b="0" dirty="0">
                <a:solidFill>
                  <a:schemeClr val="tx1"/>
                </a:solidFill>
              </a:rPr>
              <a:t> id:</a:t>
            </a:r>
            <a:r>
              <a:rPr lang="en-US" altLang="en-US" b="0" dirty="0">
                <a:solidFill>
                  <a:schemeClr val="tx1"/>
                </a:solidFill>
                <a:latin typeface="Arial" panose="020B0604020202020204" pitchFamily="34" charset="0"/>
              </a:rPr>
              <a:t> STU65839b93cdfbd1703123859</a:t>
            </a:r>
            <a:endParaRPr lang="en-IN" b="0" dirty="0">
              <a:solidFill>
                <a:schemeClr val="tx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2056599-CDAA-4367-BEF8-31D6E3251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2871" y="2050553"/>
            <a:ext cx="4998720" cy="743448"/>
          </a:xfrm>
        </p:spPr>
        <p:txBody>
          <a:bodyPr>
            <a:normAutofit/>
          </a:bodyPr>
          <a:lstStyle/>
          <a:p>
            <a:r>
              <a:rPr lang="en-IN" dirty="0"/>
              <a:t>Airbnb Hotel Booking Analysis</a:t>
            </a:r>
            <a:endParaRPr lang="en-IN" sz="3200" dirty="0"/>
          </a:p>
        </p:txBody>
      </p:sp>
      <p:sp>
        <p:nvSpPr>
          <p:cNvPr id="15" name="Text Placeholder 1">
            <a:extLst>
              <a:ext uri="{FF2B5EF4-FFF2-40B4-BE49-F238E27FC236}">
                <a16:creationId xmlns:a16="http://schemas.microsoft.com/office/drawing/2014/main" id="{824B8A32-9AB3-457E-82E1-C85D3203CE35}"/>
              </a:ext>
            </a:extLst>
          </p:cNvPr>
          <p:cNvSpPr txBox="1">
            <a:spLocks/>
          </p:cNvSpPr>
          <p:nvPr/>
        </p:nvSpPr>
        <p:spPr>
          <a:xfrm>
            <a:off x="6400800" y="2794001"/>
            <a:ext cx="3312160" cy="8614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1" kern="120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0DEFF0-8DEE-4B0B-9B30-675FE9E288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013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  <p:bldP spid="1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BB0C869-7C5C-4070-BD4D-F3FC2DA8F3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FE3A2AF-177E-45E6-A191-0F8523DB7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475" y="600696"/>
            <a:ext cx="2981643" cy="830997"/>
          </a:xfrm>
        </p:spPr>
        <p:txBody>
          <a:bodyPr>
            <a:normAutofit/>
          </a:bodyPr>
          <a:lstStyle/>
          <a:p>
            <a:r>
              <a:rPr lang="en-GB" dirty="0"/>
              <a:t>RESULTS </a:t>
            </a:r>
            <a:endParaRPr lang="en-IN" dirty="0"/>
          </a:p>
        </p:txBody>
      </p:sp>
      <p:sp>
        <p:nvSpPr>
          <p:cNvPr id="7" name="Text Placeholder 30">
            <a:extLst>
              <a:ext uri="{FF2B5EF4-FFF2-40B4-BE49-F238E27FC236}">
                <a16:creationId xmlns:a16="http://schemas.microsoft.com/office/drawing/2014/main" id="{372426BE-BEE7-4A6D-BCD2-059615BBCE25}"/>
              </a:ext>
            </a:extLst>
          </p:cNvPr>
          <p:cNvSpPr txBox="1">
            <a:spLocks/>
          </p:cNvSpPr>
          <p:nvPr/>
        </p:nvSpPr>
        <p:spPr>
          <a:xfrm>
            <a:off x="320982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8" name="Text Placeholder 30">
            <a:extLst>
              <a:ext uri="{FF2B5EF4-FFF2-40B4-BE49-F238E27FC236}">
                <a16:creationId xmlns:a16="http://schemas.microsoft.com/office/drawing/2014/main" id="{E61E227A-5883-4C77-B25A-46A22FFDF41F}"/>
              </a:ext>
            </a:extLst>
          </p:cNvPr>
          <p:cNvSpPr txBox="1">
            <a:spLocks/>
          </p:cNvSpPr>
          <p:nvPr/>
        </p:nvSpPr>
        <p:spPr>
          <a:xfrm>
            <a:off x="4345694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E25373E9-1A26-4A40-9897-E42DE485D8E3}"/>
              </a:ext>
            </a:extLst>
          </p:cNvPr>
          <p:cNvSpPr txBox="1">
            <a:spLocks/>
          </p:cNvSpPr>
          <p:nvPr/>
        </p:nvSpPr>
        <p:spPr>
          <a:xfrm>
            <a:off x="422959" y="5737443"/>
            <a:ext cx="2981643" cy="830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/>
              <a:t> </a:t>
            </a:r>
            <a:r>
              <a:rPr lang="en-GB" sz="2000" b="0" u="sng" dirty="0">
                <a:solidFill>
                  <a:srgbClr val="0070C0"/>
                </a:solidFill>
                <a:hlinkClick r:id="rId3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Demo Link</a:t>
            </a:r>
            <a:endParaRPr lang="en-IN" b="0" u="sng" dirty="0">
              <a:solidFill>
                <a:srgbClr val="0070C0"/>
              </a:solidFill>
            </a:endParaRPr>
          </a:p>
        </p:txBody>
      </p:sp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B19D8AC7-3787-4ADB-9212-0808F015C2D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07164" y="1431693"/>
            <a:ext cx="4275138" cy="477520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pic>
        <p:nvPicPr>
          <p:cNvPr id="6" name="Picture 5" descr="A screenshot of a cell phone&#10;&#10;AI-generated content may be incorrect.">
            <a:extLst>
              <a:ext uri="{FF2B5EF4-FFF2-40B4-BE49-F238E27FC236}">
                <a16:creationId xmlns:a16="http://schemas.microsoft.com/office/drawing/2014/main" id="{AA984603-A235-CB5B-5902-C0E7770EBB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275371"/>
            <a:ext cx="11228699" cy="535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981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10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BB0C869-7C5C-4070-BD4D-F3FC2DA8F3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FE3A2AF-177E-45E6-A191-0F8523DB7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475" y="600696"/>
            <a:ext cx="2981643" cy="830997"/>
          </a:xfrm>
        </p:spPr>
        <p:txBody>
          <a:bodyPr>
            <a:normAutofit/>
          </a:bodyPr>
          <a:lstStyle/>
          <a:p>
            <a:r>
              <a:rPr lang="en-GB" dirty="0"/>
              <a:t>RESULTS </a:t>
            </a:r>
            <a:endParaRPr lang="en-IN" dirty="0"/>
          </a:p>
        </p:txBody>
      </p:sp>
      <p:sp>
        <p:nvSpPr>
          <p:cNvPr id="7" name="Text Placeholder 30">
            <a:extLst>
              <a:ext uri="{FF2B5EF4-FFF2-40B4-BE49-F238E27FC236}">
                <a16:creationId xmlns:a16="http://schemas.microsoft.com/office/drawing/2014/main" id="{372426BE-BEE7-4A6D-BCD2-059615BBCE25}"/>
              </a:ext>
            </a:extLst>
          </p:cNvPr>
          <p:cNvSpPr txBox="1">
            <a:spLocks/>
          </p:cNvSpPr>
          <p:nvPr/>
        </p:nvSpPr>
        <p:spPr>
          <a:xfrm>
            <a:off x="320982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8" name="Text Placeholder 30">
            <a:extLst>
              <a:ext uri="{FF2B5EF4-FFF2-40B4-BE49-F238E27FC236}">
                <a16:creationId xmlns:a16="http://schemas.microsoft.com/office/drawing/2014/main" id="{E61E227A-5883-4C77-B25A-46A22FFDF41F}"/>
              </a:ext>
            </a:extLst>
          </p:cNvPr>
          <p:cNvSpPr txBox="1">
            <a:spLocks/>
          </p:cNvSpPr>
          <p:nvPr/>
        </p:nvSpPr>
        <p:spPr>
          <a:xfrm>
            <a:off x="4345694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E25373E9-1A26-4A40-9897-E42DE485D8E3}"/>
              </a:ext>
            </a:extLst>
          </p:cNvPr>
          <p:cNvSpPr txBox="1">
            <a:spLocks/>
          </p:cNvSpPr>
          <p:nvPr/>
        </p:nvSpPr>
        <p:spPr>
          <a:xfrm>
            <a:off x="422959" y="5737443"/>
            <a:ext cx="2981643" cy="830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/>
              <a:t> </a:t>
            </a:r>
            <a:r>
              <a:rPr lang="en-GB" sz="2000" b="0" u="sng" dirty="0">
                <a:solidFill>
                  <a:srgbClr val="0070C0"/>
                </a:solidFill>
                <a:hlinkClick r:id="rId3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Demo Link</a:t>
            </a:r>
            <a:endParaRPr lang="en-IN" b="0" u="sng" dirty="0">
              <a:solidFill>
                <a:srgbClr val="0070C0"/>
              </a:solidFill>
            </a:endParaRPr>
          </a:p>
        </p:txBody>
      </p:sp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B19D8AC7-3787-4ADB-9212-0808F015C2D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07164" y="1431693"/>
            <a:ext cx="4275138" cy="47752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[Add screen shots of your code ]</a:t>
            </a:r>
            <a:endParaRPr lang="en-IN" dirty="0"/>
          </a:p>
        </p:txBody>
      </p:sp>
      <p:pic>
        <p:nvPicPr>
          <p:cNvPr id="6" name="Picture 5" descr="A graph of a graph&#10;&#10;AI-generated content may be incorrect.">
            <a:extLst>
              <a:ext uri="{FF2B5EF4-FFF2-40B4-BE49-F238E27FC236}">
                <a16:creationId xmlns:a16="http://schemas.microsoft.com/office/drawing/2014/main" id="{BF11B581-6C1B-7EB4-9EE4-A9C91DF75F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72209" y="1369858"/>
            <a:ext cx="12043227" cy="488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197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10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BB0C869-7C5C-4070-BD4D-F3FC2DA8F3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FE3A2AF-177E-45E6-A191-0F8523DB7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475" y="600696"/>
            <a:ext cx="2981643" cy="830997"/>
          </a:xfrm>
        </p:spPr>
        <p:txBody>
          <a:bodyPr>
            <a:normAutofit/>
          </a:bodyPr>
          <a:lstStyle/>
          <a:p>
            <a:r>
              <a:rPr lang="en-GB" dirty="0"/>
              <a:t>RESULTS </a:t>
            </a:r>
            <a:endParaRPr lang="en-IN" dirty="0"/>
          </a:p>
        </p:txBody>
      </p:sp>
      <p:sp>
        <p:nvSpPr>
          <p:cNvPr id="7" name="Text Placeholder 30">
            <a:extLst>
              <a:ext uri="{FF2B5EF4-FFF2-40B4-BE49-F238E27FC236}">
                <a16:creationId xmlns:a16="http://schemas.microsoft.com/office/drawing/2014/main" id="{372426BE-BEE7-4A6D-BCD2-059615BBCE25}"/>
              </a:ext>
            </a:extLst>
          </p:cNvPr>
          <p:cNvSpPr txBox="1">
            <a:spLocks/>
          </p:cNvSpPr>
          <p:nvPr/>
        </p:nvSpPr>
        <p:spPr>
          <a:xfrm>
            <a:off x="320982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8" name="Text Placeholder 30">
            <a:extLst>
              <a:ext uri="{FF2B5EF4-FFF2-40B4-BE49-F238E27FC236}">
                <a16:creationId xmlns:a16="http://schemas.microsoft.com/office/drawing/2014/main" id="{E61E227A-5883-4C77-B25A-46A22FFDF41F}"/>
              </a:ext>
            </a:extLst>
          </p:cNvPr>
          <p:cNvSpPr txBox="1">
            <a:spLocks/>
          </p:cNvSpPr>
          <p:nvPr/>
        </p:nvSpPr>
        <p:spPr>
          <a:xfrm>
            <a:off x="4345694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E25373E9-1A26-4A40-9897-E42DE485D8E3}"/>
              </a:ext>
            </a:extLst>
          </p:cNvPr>
          <p:cNvSpPr txBox="1">
            <a:spLocks/>
          </p:cNvSpPr>
          <p:nvPr/>
        </p:nvSpPr>
        <p:spPr>
          <a:xfrm>
            <a:off x="422959" y="5737443"/>
            <a:ext cx="2981643" cy="830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/>
              <a:t> </a:t>
            </a:r>
            <a:r>
              <a:rPr lang="en-GB" sz="2000" b="0" u="sng" dirty="0">
                <a:solidFill>
                  <a:srgbClr val="0070C0"/>
                </a:solidFill>
                <a:hlinkClick r:id="rId3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Demo Link</a:t>
            </a:r>
            <a:endParaRPr lang="en-IN" b="0" u="sng" dirty="0">
              <a:solidFill>
                <a:srgbClr val="0070C0"/>
              </a:solidFill>
            </a:endParaRPr>
          </a:p>
        </p:txBody>
      </p:sp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B19D8AC7-3787-4ADB-9212-0808F015C2D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07164" y="1431693"/>
            <a:ext cx="4275138" cy="47752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[Add screen shots of your code ]</a:t>
            </a:r>
            <a:endParaRPr lang="en-IN" dirty="0"/>
          </a:p>
        </p:txBody>
      </p:sp>
      <p:pic>
        <p:nvPicPr>
          <p:cNvPr id="3" name="Picture 2" descr="A graph with a red line&#10;&#10;AI-generated content may be incorrect.">
            <a:extLst>
              <a:ext uri="{FF2B5EF4-FFF2-40B4-BE49-F238E27FC236}">
                <a16:creationId xmlns:a16="http://schemas.microsoft.com/office/drawing/2014/main" id="{E0982684-9746-BA1E-27C5-62D376FC90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275371"/>
            <a:ext cx="6853187" cy="3854894"/>
          </a:xfrm>
          <a:prstGeom prst="rect">
            <a:avLst/>
          </a:prstGeom>
        </p:spPr>
      </p:pic>
      <p:pic>
        <p:nvPicPr>
          <p:cNvPr id="12" name="Picture 11" descr="A screen shot of a graph&#10;&#10;AI-generated content may be incorrect.">
            <a:extLst>
              <a:ext uri="{FF2B5EF4-FFF2-40B4-BE49-F238E27FC236}">
                <a16:creationId xmlns:a16="http://schemas.microsoft.com/office/drawing/2014/main" id="{B95EA07C-FD07-0747-4ED4-BD09941CCA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05995" y="1670453"/>
            <a:ext cx="6078534" cy="301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626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10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88C20CF-C1EE-4092-B52D-FD4AB2AB250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algn="ctr"/>
            <a:r>
              <a:rPr lang="en-US" sz="4800" b="1" dirty="0" err="1">
                <a:solidFill>
                  <a:schemeClr val="tx1"/>
                </a:solidFill>
              </a:rPr>
              <a:t>Github</a:t>
            </a:r>
            <a:r>
              <a:rPr lang="en-US" sz="4800" b="1" dirty="0">
                <a:solidFill>
                  <a:schemeClr val="tx1"/>
                </a:solidFill>
              </a:rPr>
              <a:t> repository</a:t>
            </a:r>
            <a:br>
              <a:rPr lang="en-US" sz="4800" b="1" dirty="0">
                <a:solidFill>
                  <a:schemeClr val="tx1"/>
                </a:solidFill>
              </a:rPr>
            </a:br>
            <a:endParaRPr lang="en-US" sz="4800" b="1" dirty="0">
              <a:solidFill>
                <a:schemeClr val="tx1"/>
              </a:solidFill>
            </a:endParaRP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97AB1F14-3A1E-4057-A473-9975BA59F01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727865" y="4641925"/>
            <a:ext cx="2139695" cy="1108635"/>
          </a:xfrm>
        </p:spPr>
        <p:txBody>
          <a:bodyPr>
            <a:normAutofit/>
          </a:bodyPr>
          <a:lstStyle/>
          <a:p>
            <a:r>
              <a:rPr lang="en-US" dirty="0"/>
              <a:t>.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E212CE24-374D-44D0-8F39-0F5A36E42ED7}"/>
              </a:ext>
            </a:extLst>
          </p:cNvPr>
          <p:cNvSpPr txBox="1">
            <a:spLocks/>
          </p:cNvSpPr>
          <p:nvPr/>
        </p:nvSpPr>
        <p:spPr>
          <a:xfrm>
            <a:off x="878337" y="4134780"/>
            <a:ext cx="2596574" cy="45391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2400" dirty="0"/>
          </a:p>
        </p:txBody>
      </p:sp>
      <p:sp>
        <p:nvSpPr>
          <p:cNvPr id="20" name="Text Placeholder 28">
            <a:extLst>
              <a:ext uri="{FF2B5EF4-FFF2-40B4-BE49-F238E27FC236}">
                <a16:creationId xmlns:a16="http://schemas.microsoft.com/office/drawing/2014/main" id="{A09A5BC1-0E62-4E6B-A590-951A87D4B4FE}"/>
              </a:ext>
            </a:extLst>
          </p:cNvPr>
          <p:cNvSpPr txBox="1">
            <a:spLocks/>
          </p:cNvSpPr>
          <p:nvPr/>
        </p:nvSpPr>
        <p:spPr>
          <a:xfrm>
            <a:off x="5353508" y="3962573"/>
            <a:ext cx="2596574" cy="4539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2200" dirty="0"/>
          </a:p>
        </p:txBody>
      </p:sp>
      <p:sp>
        <p:nvSpPr>
          <p:cNvPr id="23" name="Text Placeholder 28">
            <a:extLst>
              <a:ext uri="{FF2B5EF4-FFF2-40B4-BE49-F238E27FC236}">
                <a16:creationId xmlns:a16="http://schemas.microsoft.com/office/drawing/2014/main" id="{9E6B148F-F3B6-4E6B-9B85-645C039858E8}"/>
              </a:ext>
            </a:extLst>
          </p:cNvPr>
          <p:cNvSpPr txBox="1">
            <a:spLocks/>
          </p:cNvSpPr>
          <p:nvPr/>
        </p:nvSpPr>
        <p:spPr>
          <a:xfrm>
            <a:off x="7789163" y="3962572"/>
            <a:ext cx="2596574" cy="4539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2200" dirty="0"/>
          </a:p>
        </p:txBody>
      </p:sp>
      <p:sp>
        <p:nvSpPr>
          <p:cNvPr id="30" name="Text Placeholder 30">
            <a:extLst>
              <a:ext uri="{FF2B5EF4-FFF2-40B4-BE49-F238E27FC236}">
                <a16:creationId xmlns:a16="http://schemas.microsoft.com/office/drawing/2014/main" id="{D3BF02F6-2753-476A-8046-A85AE3A49748}"/>
              </a:ext>
            </a:extLst>
          </p:cNvPr>
          <p:cNvSpPr txBox="1">
            <a:spLocks/>
          </p:cNvSpPr>
          <p:nvPr/>
        </p:nvSpPr>
        <p:spPr>
          <a:xfrm>
            <a:off x="6096000" y="4641925"/>
            <a:ext cx="2139695" cy="11086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  <p:sp>
        <p:nvSpPr>
          <p:cNvPr id="32" name="Text Placeholder 30">
            <a:extLst>
              <a:ext uri="{FF2B5EF4-FFF2-40B4-BE49-F238E27FC236}">
                <a16:creationId xmlns:a16="http://schemas.microsoft.com/office/drawing/2014/main" id="{B993AB29-3A3A-4473-8AC8-86E859C97321}"/>
              </a:ext>
            </a:extLst>
          </p:cNvPr>
          <p:cNvSpPr txBox="1">
            <a:spLocks/>
          </p:cNvSpPr>
          <p:nvPr/>
        </p:nvSpPr>
        <p:spPr>
          <a:xfrm>
            <a:off x="8591363" y="4641925"/>
            <a:ext cx="2139695" cy="11086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D3F9E86-2FB3-4DB3-9343-59D594F350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BC277FD7-925B-4C3D-A364-11840320150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92506" y="1347814"/>
            <a:ext cx="10279780" cy="2959071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tx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https://github.com/jishnusaireddy/VOIS_Aicte_Oct2025_Jishnusaireddy.git</a:t>
            </a:r>
            <a:endParaRPr lang="en-IN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6838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1" grpId="0" build="p"/>
      <p:bldP spid="17" grpId="0"/>
      <p:bldP spid="20" grpId="0"/>
      <p:bldP spid="23" grpId="0"/>
      <p:bldP spid="30" grpId="0"/>
      <p:bldP spid="3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88C20CF-C1EE-4092-B52D-FD4AB2AB250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algn="ctr"/>
            <a:r>
              <a:rPr lang="en-US" sz="4800" dirty="0"/>
              <a:t>Getting started with Basics of Python</a:t>
            </a:r>
            <a:endParaRPr lang="en-US" sz="4800" b="1" dirty="0">
              <a:solidFill>
                <a:schemeClr val="tx1"/>
              </a:solidFill>
            </a:endParaRP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97AB1F14-3A1E-4057-A473-9975BA59F01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727865" y="4641925"/>
            <a:ext cx="2139695" cy="1108635"/>
          </a:xfrm>
        </p:spPr>
        <p:txBody>
          <a:bodyPr>
            <a:normAutofit/>
          </a:bodyPr>
          <a:lstStyle/>
          <a:p>
            <a:r>
              <a:rPr lang="en-US" dirty="0"/>
              <a:t>.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E212CE24-374D-44D0-8F39-0F5A36E42ED7}"/>
              </a:ext>
            </a:extLst>
          </p:cNvPr>
          <p:cNvSpPr txBox="1">
            <a:spLocks/>
          </p:cNvSpPr>
          <p:nvPr/>
        </p:nvSpPr>
        <p:spPr>
          <a:xfrm>
            <a:off x="878337" y="4134780"/>
            <a:ext cx="2596574" cy="45391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2400" dirty="0"/>
          </a:p>
        </p:txBody>
      </p:sp>
      <p:sp>
        <p:nvSpPr>
          <p:cNvPr id="20" name="Text Placeholder 28">
            <a:extLst>
              <a:ext uri="{FF2B5EF4-FFF2-40B4-BE49-F238E27FC236}">
                <a16:creationId xmlns:a16="http://schemas.microsoft.com/office/drawing/2014/main" id="{A09A5BC1-0E62-4E6B-A590-951A87D4B4FE}"/>
              </a:ext>
            </a:extLst>
          </p:cNvPr>
          <p:cNvSpPr txBox="1">
            <a:spLocks/>
          </p:cNvSpPr>
          <p:nvPr/>
        </p:nvSpPr>
        <p:spPr>
          <a:xfrm>
            <a:off x="5353508" y="3962573"/>
            <a:ext cx="2596574" cy="4539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2200" dirty="0"/>
          </a:p>
        </p:txBody>
      </p:sp>
      <p:sp>
        <p:nvSpPr>
          <p:cNvPr id="23" name="Text Placeholder 28">
            <a:extLst>
              <a:ext uri="{FF2B5EF4-FFF2-40B4-BE49-F238E27FC236}">
                <a16:creationId xmlns:a16="http://schemas.microsoft.com/office/drawing/2014/main" id="{9E6B148F-F3B6-4E6B-9B85-645C039858E8}"/>
              </a:ext>
            </a:extLst>
          </p:cNvPr>
          <p:cNvSpPr txBox="1">
            <a:spLocks/>
          </p:cNvSpPr>
          <p:nvPr/>
        </p:nvSpPr>
        <p:spPr>
          <a:xfrm>
            <a:off x="7789163" y="3962572"/>
            <a:ext cx="2596574" cy="4539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2200" dirty="0"/>
          </a:p>
        </p:txBody>
      </p:sp>
      <p:sp>
        <p:nvSpPr>
          <p:cNvPr id="30" name="Text Placeholder 30">
            <a:extLst>
              <a:ext uri="{FF2B5EF4-FFF2-40B4-BE49-F238E27FC236}">
                <a16:creationId xmlns:a16="http://schemas.microsoft.com/office/drawing/2014/main" id="{D3BF02F6-2753-476A-8046-A85AE3A49748}"/>
              </a:ext>
            </a:extLst>
          </p:cNvPr>
          <p:cNvSpPr txBox="1">
            <a:spLocks/>
          </p:cNvSpPr>
          <p:nvPr/>
        </p:nvSpPr>
        <p:spPr>
          <a:xfrm>
            <a:off x="6096000" y="4641925"/>
            <a:ext cx="2139695" cy="11086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  <p:sp>
        <p:nvSpPr>
          <p:cNvPr id="32" name="Text Placeholder 30">
            <a:extLst>
              <a:ext uri="{FF2B5EF4-FFF2-40B4-BE49-F238E27FC236}">
                <a16:creationId xmlns:a16="http://schemas.microsoft.com/office/drawing/2014/main" id="{B993AB29-3A3A-4473-8AC8-86E859C97321}"/>
              </a:ext>
            </a:extLst>
          </p:cNvPr>
          <p:cNvSpPr txBox="1">
            <a:spLocks/>
          </p:cNvSpPr>
          <p:nvPr/>
        </p:nvSpPr>
        <p:spPr>
          <a:xfrm>
            <a:off x="8591363" y="4641925"/>
            <a:ext cx="2139695" cy="11086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D3F9E86-2FB3-4DB3-9343-59D594F350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BC277FD7-925B-4C3D-A364-11840320150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975013" y="3962573"/>
            <a:ext cx="2139696" cy="344312"/>
          </a:xfrm>
        </p:spPr>
        <p:txBody>
          <a:bodyPr>
            <a:normAutofit fontScale="92500" lnSpcReduction="20000"/>
          </a:bodyPr>
          <a:lstStyle/>
          <a:p>
            <a:endParaRPr lang="en-IN" dirty="0"/>
          </a:p>
        </p:txBody>
      </p:sp>
      <p:pic>
        <p:nvPicPr>
          <p:cNvPr id="4" name="Picture 3" descr="A certificate of completion with red and black text&#10;&#10;AI-generated content may be incorrect.">
            <a:extLst>
              <a:ext uri="{FF2B5EF4-FFF2-40B4-BE49-F238E27FC236}">
                <a16:creationId xmlns:a16="http://schemas.microsoft.com/office/drawing/2014/main" id="{8F60BB05-2C00-E189-B585-BCD08A171D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6906" y="1463496"/>
            <a:ext cx="9624152" cy="5242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748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1" grpId="0" build="p"/>
      <p:bldP spid="17" grpId="0"/>
      <p:bldP spid="20" grpId="0"/>
      <p:bldP spid="23" grpId="0"/>
      <p:bldP spid="30" grpId="0"/>
      <p:bldP spid="3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88C20CF-C1EE-4092-B52D-FD4AB2AB250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Data visualization</a:t>
            </a: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97AB1F14-3A1E-4057-A473-9975BA59F01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727865" y="4641925"/>
            <a:ext cx="2139695" cy="1108635"/>
          </a:xfrm>
        </p:spPr>
        <p:txBody>
          <a:bodyPr>
            <a:normAutofit/>
          </a:bodyPr>
          <a:lstStyle/>
          <a:p>
            <a:r>
              <a:rPr lang="en-US" dirty="0"/>
              <a:t>.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E212CE24-374D-44D0-8F39-0F5A36E42ED7}"/>
              </a:ext>
            </a:extLst>
          </p:cNvPr>
          <p:cNvSpPr txBox="1">
            <a:spLocks/>
          </p:cNvSpPr>
          <p:nvPr/>
        </p:nvSpPr>
        <p:spPr>
          <a:xfrm>
            <a:off x="878337" y="4134780"/>
            <a:ext cx="2596574" cy="45391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2400" dirty="0"/>
          </a:p>
        </p:txBody>
      </p:sp>
      <p:sp>
        <p:nvSpPr>
          <p:cNvPr id="20" name="Text Placeholder 28">
            <a:extLst>
              <a:ext uri="{FF2B5EF4-FFF2-40B4-BE49-F238E27FC236}">
                <a16:creationId xmlns:a16="http://schemas.microsoft.com/office/drawing/2014/main" id="{A09A5BC1-0E62-4E6B-A590-951A87D4B4FE}"/>
              </a:ext>
            </a:extLst>
          </p:cNvPr>
          <p:cNvSpPr txBox="1">
            <a:spLocks/>
          </p:cNvSpPr>
          <p:nvPr/>
        </p:nvSpPr>
        <p:spPr>
          <a:xfrm>
            <a:off x="5353508" y="3962573"/>
            <a:ext cx="2596574" cy="4539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2200" dirty="0"/>
          </a:p>
        </p:txBody>
      </p:sp>
      <p:sp>
        <p:nvSpPr>
          <p:cNvPr id="23" name="Text Placeholder 28">
            <a:extLst>
              <a:ext uri="{FF2B5EF4-FFF2-40B4-BE49-F238E27FC236}">
                <a16:creationId xmlns:a16="http://schemas.microsoft.com/office/drawing/2014/main" id="{9E6B148F-F3B6-4E6B-9B85-645C039858E8}"/>
              </a:ext>
            </a:extLst>
          </p:cNvPr>
          <p:cNvSpPr txBox="1">
            <a:spLocks/>
          </p:cNvSpPr>
          <p:nvPr/>
        </p:nvSpPr>
        <p:spPr>
          <a:xfrm>
            <a:off x="7789163" y="3962572"/>
            <a:ext cx="2596574" cy="4539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2200" dirty="0"/>
          </a:p>
        </p:txBody>
      </p:sp>
      <p:sp>
        <p:nvSpPr>
          <p:cNvPr id="30" name="Text Placeholder 30">
            <a:extLst>
              <a:ext uri="{FF2B5EF4-FFF2-40B4-BE49-F238E27FC236}">
                <a16:creationId xmlns:a16="http://schemas.microsoft.com/office/drawing/2014/main" id="{D3BF02F6-2753-476A-8046-A85AE3A49748}"/>
              </a:ext>
            </a:extLst>
          </p:cNvPr>
          <p:cNvSpPr txBox="1">
            <a:spLocks/>
          </p:cNvSpPr>
          <p:nvPr/>
        </p:nvSpPr>
        <p:spPr>
          <a:xfrm>
            <a:off x="6096000" y="4641925"/>
            <a:ext cx="2139695" cy="11086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  <p:sp>
        <p:nvSpPr>
          <p:cNvPr id="32" name="Text Placeholder 30">
            <a:extLst>
              <a:ext uri="{FF2B5EF4-FFF2-40B4-BE49-F238E27FC236}">
                <a16:creationId xmlns:a16="http://schemas.microsoft.com/office/drawing/2014/main" id="{B993AB29-3A3A-4473-8AC8-86E859C97321}"/>
              </a:ext>
            </a:extLst>
          </p:cNvPr>
          <p:cNvSpPr txBox="1">
            <a:spLocks/>
          </p:cNvSpPr>
          <p:nvPr/>
        </p:nvSpPr>
        <p:spPr>
          <a:xfrm>
            <a:off x="8591363" y="4641925"/>
            <a:ext cx="2139695" cy="11086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D3F9E86-2FB3-4DB3-9343-59D594F350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BC277FD7-925B-4C3D-A364-11840320150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975013" y="3962573"/>
            <a:ext cx="2139696" cy="344312"/>
          </a:xfrm>
        </p:spPr>
        <p:txBody>
          <a:bodyPr>
            <a:normAutofit fontScale="92500" lnSpcReduction="20000"/>
          </a:bodyPr>
          <a:lstStyle/>
          <a:p>
            <a:endParaRPr lang="en-IN" dirty="0"/>
          </a:p>
        </p:txBody>
      </p:sp>
      <p:pic>
        <p:nvPicPr>
          <p:cNvPr id="4" name="Picture 3" descr="A certificate of completion with red and black text&#10;&#10;AI-generated content may be incorrect.">
            <a:extLst>
              <a:ext uri="{FF2B5EF4-FFF2-40B4-BE49-F238E27FC236}">
                <a16:creationId xmlns:a16="http://schemas.microsoft.com/office/drawing/2014/main" id="{D77AB2E6-639E-708F-CD46-9204529A41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008" y="1409902"/>
            <a:ext cx="10626291" cy="5255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353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1" grpId="0" build="p"/>
      <p:bldP spid="17" grpId="0"/>
      <p:bldP spid="20" grpId="0"/>
      <p:bldP spid="23" grpId="0"/>
      <p:bldP spid="30" grpId="0"/>
      <p:bldP spid="3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77CC02B-F7C6-47A8-8C3E-C57C417D9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602" y="550417"/>
            <a:ext cx="6995604" cy="790111"/>
          </a:xfrm>
        </p:spPr>
        <p:txBody>
          <a:bodyPr>
            <a:normAutofit fontScale="90000"/>
          </a:bodyPr>
          <a:lstStyle/>
          <a:p>
            <a:r>
              <a:rPr lang="en-US" dirty="0"/>
              <a:t>PROBLEM  STATEMENT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FE02DE-D7B2-433D-BFE4-2F564022A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5684" y="2930834"/>
            <a:ext cx="2760758" cy="32644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36DEFE3-051A-494A-949C-BB2FF86F9E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9" name="Rectangle 4">
            <a:extLst>
              <a:ext uri="{FF2B5EF4-FFF2-40B4-BE49-F238E27FC236}">
                <a16:creationId xmlns:a16="http://schemas.microsoft.com/office/drawing/2014/main" id="{CDDCAB39-1C44-471B-EC8E-A1F2D9B1F2FB}"/>
              </a:ext>
            </a:extLst>
          </p:cNvPr>
          <p:cNvSpPr>
            <a:spLocks noGrp="1" noChangeArrowheads="1"/>
          </p:cNvSpPr>
          <p:nvPr>
            <p:ph type="body" sz="quarter" idx="12"/>
          </p:nvPr>
        </p:nvSpPr>
        <p:spPr bwMode="auto">
          <a:xfrm>
            <a:off x="457199" y="1379765"/>
            <a:ext cx="11404809" cy="5324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hospitality sector is being revolutionized by online booking platforms,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with </a:t>
            </a:r>
            <a:r>
              <a:rPr lang="en-IN" sz="16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Airbnb at the forefront.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endParaRPr lang="en-IN" sz="16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Airbnb offers a commission based lodging service ,Connecting hosts and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travellers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worldwide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without directly owning properties.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goal is analyze  Airbnb’s impact and extract actionable insights using data from new York 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city,One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of the Airbnb’s key markets.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Rise of online platforms transforming the hospitality industry.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Airbnb enables diverse and 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unique lodging globally.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Focu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s: New York city </a:t>
            </a:r>
            <a:r>
              <a:rPr lang="en-US" altLang="en-US" sz="1800" dirty="0" err="1">
                <a:solidFill>
                  <a:schemeClr val="tx1"/>
                </a:solidFill>
                <a:latin typeface="Arial" panose="020B0604020202020204" pitchFamily="34" charset="0"/>
              </a:rPr>
              <a:t>airbnb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data for insights into  lodging dynamics.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sz="18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sz="1800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729055A2-1040-7A73-77A8-5CF4505A69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6C7635FD-8AF4-0999-1DD1-89020EF85F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3552AB47-05D4-2C13-C2CC-13F9093583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32224C57-F793-2DFD-9F78-0A9CE3773E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963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8548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BF2FBC7-3552-4F01-BB27-8BEEE74F7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019" y="413659"/>
            <a:ext cx="6276109" cy="830997"/>
          </a:xfrm>
        </p:spPr>
        <p:txBody>
          <a:bodyPr>
            <a:normAutofit fontScale="90000"/>
          </a:bodyPr>
          <a:lstStyle/>
          <a:p>
            <a:r>
              <a:rPr lang="en-GB" dirty="0"/>
              <a:t>Project Description</a:t>
            </a:r>
            <a:br>
              <a:rPr lang="en-GB" dirty="0"/>
            </a:b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D8A2BA-6C1D-4A33-85F2-E44A4FF54A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BED3D6A-DC10-4985-B01B-735F2CBA6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359" y="6410461"/>
            <a:ext cx="3706253" cy="296092"/>
          </a:xfrm>
          <a:prstGeom prst="rect">
            <a:avLst/>
          </a:prstGeom>
        </p:spPr>
      </p:pic>
      <p:sp>
        <p:nvSpPr>
          <p:cNvPr id="12" name="Rectangle 2">
            <a:extLst>
              <a:ext uri="{FF2B5EF4-FFF2-40B4-BE49-F238E27FC236}">
                <a16:creationId xmlns:a16="http://schemas.microsoft.com/office/drawing/2014/main" id="{5F1A17B4-04A5-1329-537F-5449577837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818" y="1237361"/>
            <a:ext cx="12139457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project begins with an in-depth EDA of New York City's Airbnb listings data, uncovering patterns in room types, host activities, neighborhood popularity, and price distribution across thousands of listings.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B22AD45D-CB55-4936-C9D4-DF7ACAE774BA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207817" y="1944450"/>
            <a:ext cx="12139458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Analysis focuses on critical variables such as location, room type, property characteristics, and amenities to determine how they influence booking rates, listing prices, and overall guest satisfaction.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0F89C69B-1747-E0F9-8D65-6132BDB4E8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378" y="2673536"/>
            <a:ext cx="10947862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project examines how various factors—such as neighborhood, property type, seasonal trends, and service fees—affect nightly pricing, using statistical and machine learning techniques to predict price and identify significant correlations.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5">
            <a:extLst>
              <a:ext uri="{FF2B5EF4-FFF2-40B4-BE49-F238E27FC236}">
                <a16:creationId xmlns:a16="http://schemas.microsoft.com/office/drawing/2014/main" id="{57E71F16-DF57-69AD-0E6B-477205E143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818" y="3599473"/>
            <a:ext cx="8478982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Investigation into host characteristics (listing count, verification status) and guest behaviors (length of stay, preferences, review patterns) uncovers what drives higher ratings, positive reviews, and repeat bookings.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Rectangle 6">
            <a:extLst>
              <a:ext uri="{FF2B5EF4-FFF2-40B4-BE49-F238E27FC236}">
                <a16:creationId xmlns:a16="http://schemas.microsoft.com/office/drawing/2014/main" id="{7E9A1856-3E1C-446A-DE42-0575319151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364" y="4580955"/>
            <a:ext cx="11504364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Insights from the project offer value to hosts (in optimizing listing strategy and pricing), guests (in choosing best-fit accommodations), and the Airbnb platform (in improving recommendation and pricing algorithms), supporting better decision-making throughout the ecosystem.</a:t>
            </a:r>
          </a:p>
        </p:txBody>
      </p:sp>
    </p:spTree>
    <p:extLst>
      <p:ext uri="{BB962C8B-B14F-4D97-AF65-F5344CB8AC3E}">
        <p14:creationId xmlns:p14="http://schemas.microsoft.com/office/powerpoint/2010/main" val="3696770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4A072B-83C6-4607-AE6A-5AD61CC72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008" y="876617"/>
            <a:ext cx="10046070" cy="802641"/>
          </a:xfrm>
        </p:spPr>
        <p:txBody>
          <a:bodyPr>
            <a:normAutofit/>
          </a:bodyPr>
          <a:lstStyle/>
          <a:p>
            <a:r>
              <a:rPr lang="en-US" sz="3200" dirty="0"/>
              <a:t>WHO ARE THE END USERS?</a:t>
            </a:r>
            <a:endParaRPr lang="en-IN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B153BB-61B9-403F-8AE5-F75400450A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359" y="6176804"/>
            <a:ext cx="2181225" cy="485775"/>
          </a:xfrm>
          <a:prstGeom prst="rect">
            <a:avLst/>
          </a:prstGeom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88A8F11C-83A8-34C5-9084-842EEE46C191}"/>
              </a:ext>
            </a:extLst>
          </p:cNvPr>
          <p:cNvSpPr>
            <a:spLocks noGrp="1" noChangeArrowheads="1"/>
          </p:cNvSpPr>
          <p:nvPr>
            <p:ph type="body" sz="quarter" idx="12"/>
          </p:nvPr>
        </p:nvSpPr>
        <p:spPr bwMode="auto">
          <a:xfrm>
            <a:off x="720726" y="1360104"/>
            <a:ext cx="10046070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Airbnb Hosts: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They use insights from the analysis to optimize their listing strategies, adjust pricing, improve amenities, and enhance guest satisfaction for increased bookings and better reviews.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2CB19BBD-9C32-562C-454E-E15F2E3D01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726" y="2311615"/>
            <a:ext cx="11471273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Potential Guests/Travelers: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Guests benefit by identifying the best neighborhoods, properties, and amenities suited to their preferences, leading to more informed booking decisions.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89B4AB5D-BEBF-DCF2-C300-F9CEFA28C628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720722" y="3182107"/>
            <a:ext cx="11471275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Airbnb Platform/Management: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Airbnb company leverages the findings to refine recommendation algorithms, set optimal pricing, and improve overall user experience on the platform.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Market Analysts and Researchers: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Academic or industry analysts use the project’s results to understand market trends, forecast demand, and study urban tourism patterns.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City Planners and Policymakers: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Local authorities and urban planners can use the insights for urban development, policy creation, and monitoring the economic impact of short-term rentals.</a:t>
            </a:r>
          </a:p>
        </p:txBody>
      </p:sp>
    </p:spTree>
    <p:extLst>
      <p:ext uri="{BB962C8B-B14F-4D97-AF65-F5344CB8AC3E}">
        <p14:creationId xmlns:p14="http://schemas.microsoft.com/office/powerpoint/2010/main" val="48075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B7C27C4-3E14-490A-B132-CBBEDA1E90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359" y="6410461"/>
            <a:ext cx="3706253" cy="29609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1FC3E39-8C60-4F64-9838-2A683F25B8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50800" y="3820160"/>
            <a:ext cx="1727200" cy="3010024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FEF304F5-32C5-4869-B185-859B56785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399" y="430567"/>
            <a:ext cx="5306291" cy="847817"/>
          </a:xfrm>
        </p:spPr>
        <p:txBody>
          <a:bodyPr>
            <a:normAutofit/>
          </a:bodyPr>
          <a:lstStyle/>
          <a:p>
            <a:r>
              <a:rPr lang="en-US" dirty="0"/>
              <a:t>Technology Used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6DC21FC-B3B5-F427-4A20-D38CD6BE50CD}"/>
              </a:ext>
            </a:extLst>
          </p:cNvPr>
          <p:cNvSpPr>
            <a:spLocks noGrp="1" noChangeArrowheads="1"/>
          </p:cNvSpPr>
          <p:nvPr>
            <p:ph type="body" sz="quarter" idx="12"/>
          </p:nvPr>
        </p:nvSpPr>
        <p:spPr bwMode="auto">
          <a:xfrm>
            <a:off x="385011" y="1358536"/>
            <a:ext cx="10356783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Python Programming Language: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Used for data wrangling, analysis, and building predictive models with libraries like pandas, NumPy, and scikit-learn.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Jupyter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Notebook: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Provides an interactive development environment for exploratory data analysis, visualization, and documentation.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Visualization Tools: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Libraries such as Matplotlib, Seaborn, and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Plotly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are used to create plots, charts, and maps for analyzing booking patterns and price trends.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SQL: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Employed for querying, aggregating, and preparing large datasets from the Airbnb database or CSV files.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Machine Learning Algorithms: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Regression, clustering, and classification algorithms help predict prices, categorize hosts and guests, and identify trends in the data.</a:t>
            </a:r>
          </a:p>
        </p:txBody>
      </p:sp>
    </p:spTree>
    <p:extLst>
      <p:ext uri="{BB962C8B-B14F-4D97-AF65-F5344CB8AC3E}">
        <p14:creationId xmlns:p14="http://schemas.microsoft.com/office/powerpoint/2010/main" val="1341901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BB0C869-7C5C-4070-BD4D-F3FC2DA8F3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FE3A2AF-177E-45E6-A191-0F8523DB7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475" y="600696"/>
            <a:ext cx="4395548" cy="830997"/>
          </a:xfrm>
        </p:spPr>
        <p:txBody>
          <a:bodyPr>
            <a:normAutofit/>
          </a:bodyPr>
          <a:lstStyle/>
          <a:p>
            <a:r>
              <a:rPr lang="en-GB" dirty="0"/>
              <a:t>SOURCE CODE  </a:t>
            </a:r>
            <a:endParaRPr lang="en-IN" dirty="0"/>
          </a:p>
        </p:txBody>
      </p:sp>
      <p:sp>
        <p:nvSpPr>
          <p:cNvPr id="7" name="Text Placeholder 30">
            <a:extLst>
              <a:ext uri="{FF2B5EF4-FFF2-40B4-BE49-F238E27FC236}">
                <a16:creationId xmlns:a16="http://schemas.microsoft.com/office/drawing/2014/main" id="{372426BE-BEE7-4A6D-BCD2-059615BBCE25}"/>
              </a:ext>
            </a:extLst>
          </p:cNvPr>
          <p:cNvSpPr txBox="1">
            <a:spLocks/>
          </p:cNvSpPr>
          <p:nvPr/>
        </p:nvSpPr>
        <p:spPr>
          <a:xfrm>
            <a:off x="320982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8" name="Text Placeholder 30">
            <a:extLst>
              <a:ext uri="{FF2B5EF4-FFF2-40B4-BE49-F238E27FC236}">
                <a16:creationId xmlns:a16="http://schemas.microsoft.com/office/drawing/2014/main" id="{E61E227A-5883-4C77-B25A-46A22FFDF41F}"/>
              </a:ext>
            </a:extLst>
          </p:cNvPr>
          <p:cNvSpPr txBox="1">
            <a:spLocks/>
          </p:cNvSpPr>
          <p:nvPr/>
        </p:nvSpPr>
        <p:spPr>
          <a:xfrm>
            <a:off x="4345694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E25373E9-1A26-4A40-9897-E42DE485D8E3}"/>
              </a:ext>
            </a:extLst>
          </p:cNvPr>
          <p:cNvSpPr txBox="1">
            <a:spLocks/>
          </p:cNvSpPr>
          <p:nvPr/>
        </p:nvSpPr>
        <p:spPr>
          <a:xfrm>
            <a:off x="422959" y="5737443"/>
            <a:ext cx="2981643" cy="830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en-IN" b="0" u="sng" dirty="0">
              <a:solidFill>
                <a:srgbClr val="0070C0"/>
              </a:solidFill>
            </a:endParaRPr>
          </a:p>
        </p:txBody>
      </p:sp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B19D8AC7-3787-4ADB-9212-0808F015C2D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07164" y="1431693"/>
            <a:ext cx="4275138" cy="477520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pic>
        <p:nvPicPr>
          <p:cNvPr id="3" name="Picture 2" descr="A screenshot of a computer">
            <a:extLst>
              <a:ext uri="{FF2B5EF4-FFF2-40B4-BE49-F238E27FC236}">
                <a16:creationId xmlns:a16="http://schemas.microsoft.com/office/drawing/2014/main" id="{72B3642C-EB72-FAAC-D55E-ADE7FF86FE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80" y="1275370"/>
            <a:ext cx="4869194" cy="1572238"/>
          </a:xfrm>
          <a:prstGeom prst="rect">
            <a:avLst/>
          </a:prstGeom>
        </p:spPr>
      </p:pic>
      <p:pic>
        <p:nvPicPr>
          <p:cNvPr id="11" name="Picture 10" descr="A screenshot of a computer code&#10;&#10;AI-generated content may be incorrect.">
            <a:extLst>
              <a:ext uri="{FF2B5EF4-FFF2-40B4-BE49-F238E27FC236}">
                <a16:creationId xmlns:a16="http://schemas.microsoft.com/office/drawing/2014/main" id="{F8055DD7-FABE-4899-02B4-A8228D33AF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8153" y="1337381"/>
            <a:ext cx="2606953" cy="1770372"/>
          </a:xfrm>
          <a:prstGeom prst="rect">
            <a:avLst/>
          </a:prstGeom>
        </p:spPr>
      </p:pic>
      <p:pic>
        <p:nvPicPr>
          <p:cNvPr id="13" name="Picture 12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0A7CF49B-9916-2706-47A7-ACAFEAE843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62520" y="1315583"/>
            <a:ext cx="3257902" cy="1725807"/>
          </a:xfrm>
          <a:prstGeom prst="rect">
            <a:avLst/>
          </a:prstGeom>
        </p:spPr>
      </p:pic>
      <p:pic>
        <p:nvPicPr>
          <p:cNvPr id="15" name="Picture 14" descr="A computer screen shot of a computer code&#10;&#10;AI-generated content may be incorrect.">
            <a:extLst>
              <a:ext uri="{FF2B5EF4-FFF2-40B4-BE49-F238E27FC236}">
                <a16:creationId xmlns:a16="http://schemas.microsoft.com/office/drawing/2014/main" id="{477F6ED4-4635-81B9-EDC5-A66F9CC318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84149" y="1366551"/>
            <a:ext cx="3006560" cy="1341492"/>
          </a:xfrm>
          <a:prstGeom prst="rect">
            <a:avLst/>
          </a:prstGeom>
        </p:spPr>
      </p:pic>
      <p:pic>
        <p:nvPicPr>
          <p:cNvPr id="17" name="Picture 16" descr="A screenshot of a computer code&#10;&#10;AI-generated content may be incorrect.">
            <a:extLst>
              <a:ext uri="{FF2B5EF4-FFF2-40B4-BE49-F238E27FC236}">
                <a16:creationId xmlns:a16="http://schemas.microsoft.com/office/drawing/2014/main" id="{CEB71797-DDF8-280F-F49D-F66803D3779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74338" y="3124568"/>
            <a:ext cx="3643714" cy="1497091"/>
          </a:xfrm>
          <a:prstGeom prst="rect">
            <a:avLst/>
          </a:prstGeom>
        </p:spPr>
      </p:pic>
      <p:pic>
        <p:nvPicPr>
          <p:cNvPr id="19" name="Picture 18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9D89C6F1-4F1B-7F3C-B67E-8208415724F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33457" y="3104058"/>
            <a:ext cx="3574749" cy="1577661"/>
          </a:xfrm>
          <a:prstGeom prst="rect">
            <a:avLst/>
          </a:prstGeom>
        </p:spPr>
      </p:pic>
      <p:pic>
        <p:nvPicPr>
          <p:cNvPr id="21" name="Picture 20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5AE87018-C967-F6A4-CA73-133A05D2B46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96000" y="3202367"/>
            <a:ext cx="2655881" cy="1341491"/>
          </a:xfrm>
          <a:prstGeom prst="rect">
            <a:avLst/>
          </a:prstGeom>
        </p:spPr>
      </p:pic>
      <p:pic>
        <p:nvPicPr>
          <p:cNvPr id="23" name="Picture 22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E8C1A6D9-9114-102B-E415-F33D03BA4B1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45627" y="3155272"/>
            <a:ext cx="2940747" cy="1526447"/>
          </a:xfrm>
          <a:prstGeom prst="rect">
            <a:avLst/>
          </a:prstGeom>
        </p:spPr>
      </p:pic>
      <p:pic>
        <p:nvPicPr>
          <p:cNvPr id="25" name="Picture 24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7CE03BB6-E108-B29B-AD8C-3E6E4690CA8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6029" y="4647048"/>
            <a:ext cx="3780918" cy="1824872"/>
          </a:xfrm>
          <a:prstGeom prst="rect">
            <a:avLst/>
          </a:prstGeom>
        </p:spPr>
      </p:pic>
      <p:pic>
        <p:nvPicPr>
          <p:cNvPr id="27" name="Picture 26" descr="A screenshot of a computer code&#10;&#10;AI-generated content may be incorrect.">
            <a:extLst>
              <a:ext uri="{FF2B5EF4-FFF2-40B4-BE49-F238E27FC236}">
                <a16:creationId xmlns:a16="http://schemas.microsoft.com/office/drawing/2014/main" id="{5FD4B3C3-6398-9BEE-EC01-B842020FB38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400405" y="4704022"/>
            <a:ext cx="2655881" cy="1881022"/>
          </a:xfrm>
          <a:prstGeom prst="rect">
            <a:avLst/>
          </a:prstGeom>
        </p:spPr>
      </p:pic>
      <p:pic>
        <p:nvPicPr>
          <p:cNvPr id="29" name="Picture 28" descr="A screenshot of a computer code&#10;&#10;AI-generated content may be incorrect.">
            <a:extLst>
              <a:ext uri="{FF2B5EF4-FFF2-40B4-BE49-F238E27FC236}">
                <a16:creationId xmlns:a16="http://schemas.microsoft.com/office/drawing/2014/main" id="{86E67331-F2BD-4654-CF9F-42EAD5A4A7C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133458" y="4687848"/>
            <a:ext cx="2678733" cy="1881022"/>
          </a:xfrm>
          <a:prstGeom prst="rect">
            <a:avLst/>
          </a:prstGeom>
        </p:spPr>
      </p:pic>
      <p:pic>
        <p:nvPicPr>
          <p:cNvPr id="31" name="Picture 30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BF9AD54-CA8C-537C-B4D6-C28D687A122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812191" y="4779706"/>
            <a:ext cx="3214309" cy="1885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225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10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BB0C869-7C5C-4070-BD4D-F3FC2DA8F3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FE3A2AF-177E-45E6-A191-0F8523DB7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475" y="600696"/>
            <a:ext cx="2981643" cy="830997"/>
          </a:xfrm>
        </p:spPr>
        <p:txBody>
          <a:bodyPr>
            <a:normAutofit/>
          </a:bodyPr>
          <a:lstStyle/>
          <a:p>
            <a:r>
              <a:rPr lang="en-GB" dirty="0"/>
              <a:t>RESULTS </a:t>
            </a:r>
            <a:endParaRPr lang="en-IN" dirty="0"/>
          </a:p>
        </p:txBody>
      </p:sp>
      <p:sp>
        <p:nvSpPr>
          <p:cNvPr id="7" name="Text Placeholder 30">
            <a:extLst>
              <a:ext uri="{FF2B5EF4-FFF2-40B4-BE49-F238E27FC236}">
                <a16:creationId xmlns:a16="http://schemas.microsoft.com/office/drawing/2014/main" id="{372426BE-BEE7-4A6D-BCD2-059615BBCE25}"/>
              </a:ext>
            </a:extLst>
          </p:cNvPr>
          <p:cNvSpPr txBox="1">
            <a:spLocks/>
          </p:cNvSpPr>
          <p:nvPr/>
        </p:nvSpPr>
        <p:spPr>
          <a:xfrm>
            <a:off x="320982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8" name="Text Placeholder 30">
            <a:extLst>
              <a:ext uri="{FF2B5EF4-FFF2-40B4-BE49-F238E27FC236}">
                <a16:creationId xmlns:a16="http://schemas.microsoft.com/office/drawing/2014/main" id="{E61E227A-5883-4C77-B25A-46A22FFDF41F}"/>
              </a:ext>
            </a:extLst>
          </p:cNvPr>
          <p:cNvSpPr txBox="1">
            <a:spLocks/>
          </p:cNvSpPr>
          <p:nvPr/>
        </p:nvSpPr>
        <p:spPr>
          <a:xfrm>
            <a:off x="4345694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E25373E9-1A26-4A40-9897-E42DE485D8E3}"/>
              </a:ext>
            </a:extLst>
          </p:cNvPr>
          <p:cNvSpPr txBox="1">
            <a:spLocks/>
          </p:cNvSpPr>
          <p:nvPr/>
        </p:nvSpPr>
        <p:spPr>
          <a:xfrm>
            <a:off x="422959" y="5737443"/>
            <a:ext cx="2981643" cy="830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/>
              <a:t> </a:t>
            </a:r>
            <a:r>
              <a:rPr lang="en-GB" sz="2000" b="0" u="sng" dirty="0">
                <a:solidFill>
                  <a:srgbClr val="0070C0"/>
                </a:solidFill>
                <a:hlinkClick r:id="rId3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Demo Link</a:t>
            </a:r>
            <a:endParaRPr lang="en-IN" b="0" u="sng" dirty="0">
              <a:solidFill>
                <a:srgbClr val="0070C0"/>
              </a:solidFill>
            </a:endParaRPr>
          </a:p>
        </p:txBody>
      </p:sp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B19D8AC7-3787-4ADB-9212-0808F015C2D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07164" y="1431693"/>
            <a:ext cx="4275138" cy="47752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[Add screen shots of your code ]</a:t>
            </a:r>
            <a:endParaRPr lang="en-IN" dirty="0"/>
          </a:p>
        </p:txBody>
      </p:sp>
      <p:pic>
        <p:nvPicPr>
          <p:cNvPr id="3" name="Picture 2" descr="A graph of blue and white bars&#10;&#10;AI-generated content may be incorrect.">
            <a:extLst>
              <a:ext uri="{FF2B5EF4-FFF2-40B4-BE49-F238E27FC236}">
                <a16:creationId xmlns:a16="http://schemas.microsoft.com/office/drawing/2014/main" id="{33BDA842-74FA-F15E-42CE-1E8052F085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957" y="1403127"/>
            <a:ext cx="9247689" cy="4749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689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10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BB0C869-7C5C-4070-BD4D-F3FC2DA8F3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FE3A2AF-177E-45E6-A191-0F8523DB7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475" y="600696"/>
            <a:ext cx="2981643" cy="830997"/>
          </a:xfrm>
        </p:spPr>
        <p:txBody>
          <a:bodyPr>
            <a:normAutofit/>
          </a:bodyPr>
          <a:lstStyle/>
          <a:p>
            <a:r>
              <a:rPr lang="en-GB" dirty="0"/>
              <a:t>RESULTS </a:t>
            </a:r>
            <a:endParaRPr lang="en-IN" dirty="0"/>
          </a:p>
        </p:txBody>
      </p:sp>
      <p:sp>
        <p:nvSpPr>
          <p:cNvPr id="7" name="Text Placeholder 30">
            <a:extLst>
              <a:ext uri="{FF2B5EF4-FFF2-40B4-BE49-F238E27FC236}">
                <a16:creationId xmlns:a16="http://schemas.microsoft.com/office/drawing/2014/main" id="{372426BE-BEE7-4A6D-BCD2-059615BBCE25}"/>
              </a:ext>
            </a:extLst>
          </p:cNvPr>
          <p:cNvSpPr txBox="1">
            <a:spLocks/>
          </p:cNvSpPr>
          <p:nvPr/>
        </p:nvSpPr>
        <p:spPr>
          <a:xfrm>
            <a:off x="320982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8" name="Text Placeholder 30">
            <a:extLst>
              <a:ext uri="{FF2B5EF4-FFF2-40B4-BE49-F238E27FC236}">
                <a16:creationId xmlns:a16="http://schemas.microsoft.com/office/drawing/2014/main" id="{E61E227A-5883-4C77-B25A-46A22FFDF41F}"/>
              </a:ext>
            </a:extLst>
          </p:cNvPr>
          <p:cNvSpPr txBox="1">
            <a:spLocks/>
          </p:cNvSpPr>
          <p:nvPr/>
        </p:nvSpPr>
        <p:spPr>
          <a:xfrm>
            <a:off x="4345694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E25373E9-1A26-4A40-9897-E42DE485D8E3}"/>
              </a:ext>
            </a:extLst>
          </p:cNvPr>
          <p:cNvSpPr txBox="1">
            <a:spLocks/>
          </p:cNvSpPr>
          <p:nvPr/>
        </p:nvSpPr>
        <p:spPr>
          <a:xfrm>
            <a:off x="422959" y="5737443"/>
            <a:ext cx="2981643" cy="830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/>
              <a:t> </a:t>
            </a:r>
            <a:r>
              <a:rPr lang="en-GB" sz="2000" b="0" u="sng" dirty="0">
                <a:solidFill>
                  <a:srgbClr val="0070C0"/>
                </a:solidFill>
                <a:hlinkClick r:id="rId3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Demo Link</a:t>
            </a:r>
            <a:endParaRPr lang="en-IN" b="0" u="sng" dirty="0">
              <a:solidFill>
                <a:srgbClr val="0070C0"/>
              </a:solidFill>
            </a:endParaRPr>
          </a:p>
        </p:txBody>
      </p:sp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B19D8AC7-3787-4ADB-9212-0808F015C2D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07164" y="1431693"/>
            <a:ext cx="4275138" cy="477520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pic>
        <p:nvPicPr>
          <p:cNvPr id="3" name="Picture 2" descr="A graph of a number of purple rectangular objects">
            <a:extLst>
              <a:ext uri="{FF2B5EF4-FFF2-40B4-BE49-F238E27FC236}">
                <a16:creationId xmlns:a16="http://schemas.microsoft.com/office/drawing/2014/main" id="{2C907129-9E60-8C93-693C-25C42B2DA2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957" y="1390709"/>
            <a:ext cx="8432283" cy="4762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985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10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BB0C869-7C5C-4070-BD4D-F3FC2DA8F3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FE3A2AF-177E-45E6-A191-0F8523DB7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475" y="600696"/>
            <a:ext cx="2981643" cy="830997"/>
          </a:xfrm>
        </p:spPr>
        <p:txBody>
          <a:bodyPr>
            <a:normAutofit/>
          </a:bodyPr>
          <a:lstStyle/>
          <a:p>
            <a:r>
              <a:rPr lang="en-GB" dirty="0"/>
              <a:t>RESULTS </a:t>
            </a:r>
            <a:endParaRPr lang="en-IN" dirty="0"/>
          </a:p>
        </p:txBody>
      </p:sp>
      <p:sp>
        <p:nvSpPr>
          <p:cNvPr id="7" name="Text Placeholder 30">
            <a:extLst>
              <a:ext uri="{FF2B5EF4-FFF2-40B4-BE49-F238E27FC236}">
                <a16:creationId xmlns:a16="http://schemas.microsoft.com/office/drawing/2014/main" id="{372426BE-BEE7-4A6D-BCD2-059615BBCE25}"/>
              </a:ext>
            </a:extLst>
          </p:cNvPr>
          <p:cNvSpPr txBox="1">
            <a:spLocks/>
          </p:cNvSpPr>
          <p:nvPr/>
        </p:nvSpPr>
        <p:spPr>
          <a:xfrm>
            <a:off x="320982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8" name="Text Placeholder 30">
            <a:extLst>
              <a:ext uri="{FF2B5EF4-FFF2-40B4-BE49-F238E27FC236}">
                <a16:creationId xmlns:a16="http://schemas.microsoft.com/office/drawing/2014/main" id="{E61E227A-5883-4C77-B25A-46A22FFDF41F}"/>
              </a:ext>
            </a:extLst>
          </p:cNvPr>
          <p:cNvSpPr txBox="1">
            <a:spLocks/>
          </p:cNvSpPr>
          <p:nvPr/>
        </p:nvSpPr>
        <p:spPr>
          <a:xfrm>
            <a:off x="4345694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E25373E9-1A26-4A40-9897-E42DE485D8E3}"/>
              </a:ext>
            </a:extLst>
          </p:cNvPr>
          <p:cNvSpPr txBox="1">
            <a:spLocks/>
          </p:cNvSpPr>
          <p:nvPr/>
        </p:nvSpPr>
        <p:spPr>
          <a:xfrm>
            <a:off x="422959" y="5737443"/>
            <a:ext cx="2981643" cy="830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/>
              <a:t> </a:t>
            </a:r>
            <a:r>
              <a:rPr lang="en-GB" sz="2000" b="0" u="sng" dirty="0">
                <a:solidFill>
                  <a:srgbClr val="0070C0"/>
                </a:solidFill>
                <a:hlinkClick r:id="rId3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Demo Link</a:t>
            </a:r>
            <a:endParaRPr lang="en-IN" b="0" u="sng" dirty="0">
              <a:solidFill>
                <a:srgbClr val="0070C0"/>
              </a:solidFill>
            </a:endParaRPr>
          </a:p>
        </p:txBody>
      </p:sp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B19D8AC7-3787-4ADB-9212-0808F015C2D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07164" y="1431693"/>
            <a:ext cx="4275138" cy="47752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[Add screen shots of your code ]</a:t>
            </a:r>
            <a:endParaRPr lang="en-IN" dirty="0"/>
          </a:p>
        </p:txBody>
      </p:sp>
      <p:pic>
        <p:nvPicPr>
          <p:cNvPr id="3" name="Picture 2" descr="A graph of green bars&#10;&#10;AI-generated content may be incorrect.">
            <a:extLst>
              <a:ext uri="{FF2B5EF4-FFF2-40B4-BE49-F238E27FC236}">
                <a16:creationId xmlns:a16="http://schemas.microsoft.com/office/drawing/2014/main" id="{510528D8-929F-AD52-8C4A-8E7DC971EA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013" y="1340274"/>
            <a:ext cx="11807717" cy="5228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652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10" grpId="0" build="p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5D99ABA-76CE-4A8E-B5F0-C051B96628D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DEA9014-ED64-4558-B1E1-D03F0EE32BE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B19EB750-A6DA-4BE8-B87B-FC499FE7336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673</TotalTime>
  <Words>668</Words>
  <Application>Microsoft Office PowerPoint</Application>
  <PresentationFormat>Widescreen</PresentationFormat>
  <Paragraphs>74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Trebuchet MS</vt:lpstr>
      <vt:lpstr>Wingdings</vt:lpstr>
      <vt:lpstr>Wingdings 3</vt:lpstr>
      <vt:lpstr>Facet</vt:lpstr>
      <vt:lpstr>Airbnb Hotel Booking Analysis</vt:lpstr>
      <vt:lpstr>PROBLEM  STATEMENT</vt:lpstr>
      <vt:lpstr>Project Description </vt:lpstr>
      <vt:lpstr>WHO ARE THE END USERS?</vt:lpstr>
      <vt:lpstr>Technology Used</vt:lpstr>
      <vt:lpstr>SOURCE CODE  </vt:lpstr>
      <vt:lpstr>RESULTS </vt:lpstr>
      <vt:lpstr>RESULTS </vt:lpstr>
      <vt:lpstr>RESULTS </vt:lpstr>
      <vt:lpstr>RESULTS </vt:lpstr>
      <vt:lpstr>RESULTS </vt:lpstr>
      <vt:lpstr>RESULTS </vt:lpstr>
      <vt:lpstr>Github repository </vt:lpstr>
      <vt:lpstr>Getting started with Basics of Python</vt:lpstr>
      <vt:lpstr>Data visualization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MASKED HUNTERS</dc:title>
  <dc:creator>Venkataswamy</dc:creator>
  <cp:lastModifiedBy>22102A041147</cp:lastModifiedBy>
  <cp:revision>77</cp:revision>
  <dcterms:created xsi:type="dcterms:W3CDTF">2021-07-11T13:13:15Z</dcterms:created>
  <dcterms:modified xsi:type="dcterms:W3CDTF">2025-10-04T17:33:50Z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