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8229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5BAB0D-DE1F-4FD5-BF0F-B0D9359F187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F30E50-E055-47BB-962C-CD8B1F18EC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10A6033-2D47-4ED6-AB80-036EACFCB8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D9C265-FC2F-4C26-8C3B-66B543DA288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11F9D6A-7BCE-4242-A7F1-D77BE587D1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2551320"/>
            <a:ext cx="12435480" cy="137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788065-0299-486F-8B4B-2C0FD3DE2CE7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5640" y="416880"/>
            <a:ext cx="11055960" cy="7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4600" y="2482200"/>
            <a:ext cx="7196760" cy="388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C28AB5-45D2-43F0-A47E-F440BDFEC2B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5640" y="416880"/>
            <a:ext cx="11055960" cy="7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892880"/>
            <a:ext cx="6363720" cy="477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534800" y="1892880"/>
            <a:ext cx="6363720" cy="477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4E55D7-17E3-4F0C-BCFB-8011123DFA28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5640" y="416880"/>
            <a:ext cx="11055960" cy="7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1668B1-541B-45D7-A205-8F7A71435187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0FD1C3-9B5A-4AC6-A516-47A20E65ACC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ject 2"/>
          <p:cNvPicPr/>
          <p:nvPr/>
        </p:nvPicPr>
        <p:blipFill>
          <a:blip r:embed="rId2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69040" y="2286000"/>
            <a:ext cx="6532560" cy="138564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1"/>
              </a:spcBef>
              <a:buNone/>
            </a:pPr>
            <a:r>
              <a:rPr lang="en-US" sz="4450" b="0" u="sng" strike="noStrike" spc="162">
                <a:solidFill>
                  <a:srgbClr val="124E73"/>
                </a:solidFill>
                <a:uFillTx/>
                <a:latin typeface="Arial MT"/>
              </a:rPr>
              <a:t>Flight</a:t>
            </a:r>
            <a:r>
              <a:rPr lang="en-US" sz="4450" b="0" u="sng" strike="noStrike" spc="1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0" u="sng" strike="noStrike" spc="-1">
                <a:solidFill>
                  <a:srgbClr val="124E73"/>
                </a:solidFill>
                <a:uFillTx/>
                <a:latin typeface="Arial MT"/>
              </a:rPr>
              <a:t>Fare </a:t>
            </a:r>
            <a:r>
              <a:rPr lang="en-US" sz="4450" b="0" u="sng" strike="noStrike" spc="97">
                <a:solidFill>
                  <a:srgbClr val="124E73"/>
                </a:solidFill>
                <a:uFillTx/>
                <a:latin typeface="Arial MT"/>
              </a:rPr>
              <a:t>Prediction</a:t>
            </a:r>
            <a:endParaRPr lang="en-US" sz="4450" b="0" u="sng" strike="noStrike" spc="-1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object 4"/>
          <p:cNvSpPr/>
          <p:nvPr/>
        </p:nvSpPr>
        <p:spPr>
          <a:xfrm>
            <a:off x="6269040" y="3251520"/>
            <a:ext cx="7302600" cy="36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800" rIns="0" bIns="0" anchor="t">
            <a:spAutoFit/>
          </a:bodyPr>
          <a:lstStyle/>
          <a:p>
            <a:pPr marL="12600">
              <a:lnSpc>
                <a:spcPct val="138000"/>
              </a:lnSpc>
              <a:spcBef>
                <a:spcPts val="85"/>
              </a:spcBef>
            </a:pP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Welcome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our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presentation</a:t>
            </a:r>
            <a:r>
              <a:rPr lang="en-US" sz="175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flight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fare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prediction.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Flight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ticket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prices</a:t>
            </a:r>
            <a:r>
              <a:rPr lang="en-US" sz="175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often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change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due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various</a:t>
            </a:r>
            <a:r>
              <a:rPr lang="en-US" sz="175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factors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like</a:t>
            </a:r>
            <a:r>
              <a:rPr lang="en-US" sz="175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demand,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season,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airline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policies,</a:t>
            </a:r>
            <a:r>
              <a:rPr lang="en-US" sz="1750" b="0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making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it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hard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travelers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know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best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time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book.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This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where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machine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learning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comes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in.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analyzing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past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data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such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as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routes,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dates,</a:t>
            </a:r>
            <a:r>
              <a:rPr lang="en-US" sz="175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airlines,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booking patterns,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 Data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Science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models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can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predict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future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prices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good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accuracy.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This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helps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travelers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save</a:t>
            </a:r>
            <a:r>
              <a:rPr lang="en-US" sz="175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money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make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smarter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booking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decisions.</a:t>
            </a:r>
            <a:r>
              <a:rPr lang="en-US" sz="175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also</a:t>
            </a:r>
            <a:r>
              <a:rPr lang="en-US" sz="175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benefits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airlines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helping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them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optimize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pricing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manage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seat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availability.</a:t>
            </a:r>
            <a:r>
              <a:rPr lang="en-US" sz="175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this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presentation,</a:t>
            </a:r>
            <a:r>
              <a:rPr lang="en-US" sz="175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we’ll</a:t>
            </a:r>
            <a:r>
              <a:rPr lang="en-US" sz="175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explore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this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technology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works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why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matters.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95280" y="762120"/>
            <a:ext cx="14630040" cy="138564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1"/>
              </a:spcBef>
              <a:buNone/>
            </a:pPr>
            <a:r>
              <a:rPr lang="en-US" sz="4450" b="1" i="1" u="sng" strike="noStrike" spc="253">
                <a:solidFill>
                  <a:srgbClr val="124E73"/>
                </a:solidFill>
                <a:uFillTx/>
                <a:latin typeface="Arial MT"/>
              </a:rPr>
              <a:t>Domain</a:t>
            </a:r>
            <a:r>
              <a:rPr lang="en-US" sz="4450" b="1" i="1" u="sng" strike="noStrike" spc="-2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344">
                <a:solidFill>
                  <a:srgbClr val="124E73"/>
                </a:solidFill>
                <a:uFillTx/>
                <a:latin typeface="Arial MT"/>
              </a:rPr>
              <a:t>and</a:t>
            </a:r>
            <a:r>
              <a:rPr lang="en-US" sz="4450" b="1" i="1" u="sng" strike="noStrike" spc="-3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168">
                <a:solidFill>
                  <a:srgbClr val="124E73"/>
                </a:solidFill>
                <a:uFillTx/>
                <a:latin typeface="Arial MT"/>
              </a:rPr>
              <a:t>Context</a:t>
            </a:r>
            <a:r>
              <a:rPr lang="en-US" sz="4450" b="1" i="1" u="sng" strike="noStrike" spc="24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403">
                <a:solidFill>
                  <a:srgbClr val="124E73"/>
                </a:solidFill>
                <a:uFillTx/>
                <a:latin typeface="Arial MT"/>
              </a:rPr>
              <a:t>of</a:t>
            </a:r>
            <a:r>
              <a:rPr lang="en-US" sz="4450" b="1" i="1" u="sng" strike="noStrike" spc="-3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157">
                <a:solidFill>
                  <a:srgbClr val="124E73"/>
                </a:solidFill>
                <a:uFillTx/>
                <a:latin typeface="Arial MT"/>
              </a:rPr>
              <a:t>Flight</a:t>
            </a:r>
            <a:r>
              <a:rPr lang="en-US" sz="4450" b="1" i="1" u="sng" strike="noStrike" spc="-3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-1">
                <a:solidFill>
                  <a:srgbClr val="124E73"/>
                </a:solidFill>
                <a:uFillTx/>
                <a:latin typeface="Arial MT"/>
              </a:rPr>
              <a:t>Fare</a:t>
            </a:r>
            <a:r>
              <a:rPr lang="en-US" sz="4450" b="1" i="1" u="sng" strike="noStrike" spc="-3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97">
                <a:solidFill>
                  <a:srgbClr val="124E73"/>
                </a:solidFill>
                <a:uFillTx/>
                <a:latin typeface="Arial MT"/>
              </a:rPr>
              <a:t>Prediction</a:t>
            </a:r>
            <a:endParaRPr lang="en-US" sz="44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3" name="object 3"/>
          <p:cNvGrpSpPr/>
          <p:nvPr/>
        </p:nvGrpSpPr>
        <p:grpSpPr>
          <a:xfrm>
            <a:off x="532440" y="2523600"/>
            <a:ext cx="511920" cy="509040"/>
            <a:chOff x="532440" y="2523600"/>
            <a:chExt cx="511920" cy="509040"/>
          </a:xfrm>
        </p:grpSpPr>
        <p:sp>
          <p:nvSpPr>
            <p:cNvPr id="44" name="object 4"/>
            <p:cNvSpPr/>
            <p:nvPr/>
          </p:nvSpPr>
          <p:spPr>
            <a:xfrm>
              <a:off x="532440" y="2523600"/>
              <a:ext cx="511920" cy="509040"/>
            </a:xfrm>
            <a:custGeom>
              <a:avLst/>
              <a:gdLst>
                <a:gd name="textAreaLeft" fmla="*/ 0 w 511920"/>
                <a:gd name="textAreaRight" fmla="*/ 512280 w 511920"/>
                <a:gd name="textAreaTop" fmla="*/ 0 h 509040"/>
                <a:gd name="textAreaBottom" fmla="*/ 509400 h 509040"/>
              </a:gdLst>
              <a:ahLst/>
              <a:cxnLst/>
              <a:rect l="textAreaLeft" t="textAreaTop" r="textAreaRight" b="textAreaBottom"/>
              <a:pathLst>
                <a:path w="512444" h="509269">
                  <a:moveTo>
                    <a:pt x="478155" y="0"/>
                  </a:moveTo>
                  <a:lnTo>
                    <a:pt x="33934" y="0"/>
                  </a:lnTo>
                  <a:lnTo>
                    <a:pt x="20724" y="2672"/>
                  </a:lnTo>
                  <a:lnTo>
                    <a:pt x="9937" y="9953"/>
                  </a:lnTo>
                  <a:lnTo>
                    <a:pt x="2666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66" y="488281"/>
                  </a:lnTo>
                  <a:lnTo>
                    <a:pt x="9937" y="499062"/>
                  </a:lnTo>
                  <a:lnTo>
                    <a:pt x="20724" y="506343"/>
                  </a:lnTo>
                  <a:lnTo>
                    <a:pt x="33934" y="509016"/>
                  </a:lnTo>
                  <a:lnTo>
                    <a:pt x="478155" y="509016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7"/>
                  </a:lnTo>
                  <a:lnTo>
                    <a:pt x="512064" y="33909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5" y="0"/>
                  </a:lnTo>
                  <a:close/>
                </a:path>
              </a:pathLst>
            </a:custGeom>
            <a:solidFill>
              <a:srgbClr val="F3ED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5" name="object 5"/>
            <p:cNvPicPr/>
            <p:nvPr/>
          </p:nvPicPr>
          <p:blipFill>
            <a:blip r:embed="rId2"/>
            <a:stretch/>
          </p:blipFill>
          <p:spPr>
            <a:xfrm>
              <a:off x="617760" y="2566080"/>
              <a:ext cx="340920" cy="42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" name="object 6"/>
          <p:cNvSpPr/>
          <p:nvPr/>
        </p:nvSpPr>
        <p:spPr>
          <a:xfrm>
            <a:off x="1219320" y="2523600"/>
            <a:ext cx="3686040" cy="32484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</a:pPr>
            <a:r>
              <a:rPr lang="en-US" sz="2650" b="0" strike="noStrike" spc="49" dirty="0">
                <a:solidFill>
                  <a:srgbClr val="2B4150"/>
                </a:solidFill>
                <a:latin typeface="Arial MT"/>
              </a:rPr>
              <a:t>Airline</a:t>
            </a:r>
            <a:r>
              <a:rPr lang="en-US" sz="2650" b="0" strike="noStrike" spc="-12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214" dirty="0">
                <a:solidFill>
                  <a:srgbClr val="2B4150"/>
                </a:solidFill>
                <a:latin typeface="Arial MT"/>
              </a:rPr>
              <a:t>Industry</a:t>
            </a:r>
            <a:r>
              <a:rPr lang="en-US" sz="2650" b="0" strike="noStrike" spc="-52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174" dirty="0">
                <a:solidFill>
                  <a:srgbClr val="2B4150"/>
                </a:solidFill>
                <a:latin typeface="Arial MT"/>
              </a:rPr>
              <a:t>/ </a:t>
            </a:r>
            <a:r>
              <a:rPr lang="en-US" sz="2650" b="0" strike="noStrike" spc="49" dirty="0">
                <a:solidFill>
                  <a:srgbClr val="2B4150"/>
                </a:solidFill>
                <a:latin typeface="Arial MT"/>
              </a:rPr>
              <a:t>Travel</a:t>
            </a:r>
            <a:r>
              <a:rPr lang="en-US" sz="2650" b="0" strike="noStrike" spc="-12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-21" dirty="0">
                <a:solidFill>
                  <a:srgbClr val="2B4150"/>
                </a:solidFill>
                <a:latin typeface="Arial MT"/>
              </a:rPr>
              <a:t>Tech</a:t>
            </a:r>
            <a:endParaRPr lang="en-US" sz="26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8000"/>
              </a:lnSpc>
              <a:spcBef>
                <a:spcPts val="1040"/>
              </a:spcBef>
            </a:pPr>
            <a:r>
              <a:rPr lang="en-US" sz="1750" strike="noStrike" spc="-66" dirty="0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750" strike="noStrike" spc="-17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prediction</a:t>
            </a:r>
            <a:r>
              <a:rPr lang="en-US" sz="1750" strike="noStrike" spc="-20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41" dirty="0">
                <a:solidFill>
                  <a:srgbClr val="2B4150"/>
                </a:solidFill>
                <a:latin typeface="Tahoma"/>
              </a:rPr>
              <a:t>of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6" dirty="0">
                <a:solidFill>
                  <a:srgbClr val="2B4150"/>
                </a:solidFill>
                <a:latin typeface="Tahoma"/>
              </a:rPr>
              <a:t>flight</a:t>
            </a:r>
            <a:r>
              <a:rPr lang="en-US" sz="1750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1" dirty="0">
                <a:solidFill>
                  <a:srgbClr val="2B4150"/>
                </a:solidFill>
                <a:latin typeface="Tahoma"/>
              </a:rPr>
              <a:t>ticket</a:t>
            </a:r>
            <a:r>
              <a:rPr lang="en-US" sz="1750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prices is</a:t>
            </a:r>
            <a:r>
              <a:rPr lang="en-US" sz="1750" strike="noStrike" spc="-17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46" dirty="0">
                <a:solidFill>
                  <a:srgbClr val="2B4150"/>
                </a:solidFill>
                <a:latin typeface="Tahoma"/>
              </a:rPr>
              <a:t>a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critical</a:t>
            </a:r>
            <a:r>
              <a:rPr lang="en-US" sz="1750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" dirty="0">
                <a:solidFill>
                  <a:srgbClr val="2B4150"/>
                </a:solidFill>
                <a:latin typeface="Tahoma"/>
              </a:rPr>
              <a:t>application</a:t>
            </a:r>
            <a:r>
              <a:rPr lang="en-US" sz="1750" strike="noStrike" spc="-236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within</a:t>
            </a:r>
            <a:r>
              <a:rPr lang="en-US" sz="1750" strike="noStrike" spc="-18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6" dirty="0">
                <a:solidFill>
                  <a:srgbClr val="2B4150"/>
                </a:solidFill>
                <a:latin typeface="Tahoma"/>
              </a:rPr>
              <a:t>the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8000"/>
              </a:lnSpc>
              <a:spcBef>
                <a:spcPts val="14"/>
              </a:spcBef>
            </a:pPr>
            <a:r>
              <a:rPr lang="en-US" sz="1750" strike="noStrike" spc="-131" dirty="0">
                <a:solidFill>
                  <a:srgbClr val="2B4150"/>
                </a:solidFill>
                <a:latin typeface="Tahoma"/>
              </a:rPr>
              <a:t>airline</a:t>
            </a:r>
            <a:r>
              <a:rPr lang="en-US" sz="1750" strike="noStrike" spc="-20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industry</a:t>
            </a:r>
            <a:r>
              <a:rPr lang="en-US" sz="1750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1" dirty="0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strike="noStrike" spc="-16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35" dirty="0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750" strike="noStrike" spc="-18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broader </a:t>
            </a:r>
            <a:r>
              <a:rPr lang="en-US" sz="1750" strike="noStrike" spc="-145" dirty="0">
                <a:solidFill>
                  <a:srgbClr val="2B4150"/>
                </a:solidFill>
                <a:latin typeface="Tahoma"/>
              </a:rPr>
              <a:t>travel</a:t>
            </a:r>
            <a:r>
              <a:rPr lang="en-US" sz="1750" strike="noStrike" spc="-20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60" dirty="0">
                <a:solidFill>
                  <a:srgbClr val="2B4150"/>
                </a:solidFill>
                <a:latin typeface="Tahoma"/>
              </a:rPr>
              <a:t>technology</a:t>
            </a:r>
            <a:r>
              <a:rPr lang="en-US" sz="1750" strike="noStrike" spc="-15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46" dirty="0">
                <a:solidFill>
                  <a:srgbClr val="2B4150"/>
                </a:solidFill>
                <a:latin typeface="Tahoma"/>
              </a:rPr>
              <a:t>sector.</a:t>
            </a:r>
            <a:r>
              <a:rPr lang="en-US" sz="1750" strike="noStrike" spc="-16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06" dirty="0">
                <a:solidFill>
                  <a:srgbClr val="2B4150"/>
                </a:solidFill>
                <a:latin typeface="Tahoma"/>
              </a:rPr>
              <a:t>It</a:t>
            </a:r>
            <a:r>
              <a:rPr lang="en-US" sz="1750" strike="noStrike" spc="-13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supports </a:t>
            </a:r>
            <a:r>
              <a:rPr lang="en-US" sz="1750" strike="noStrike" spc="-32" dirty="0">
                <a:solidFill>
                  <a:srgbClr val="2B4150"/>
                </a:solidFill>
                <a:latin typeface="Tahoma"/>
              </a:rPr>
              <a:t>strategic</a:t>
            </a:r>
            <a:r>
              <a:rPr lang="en-US" sz="1750" strike="noStrike" spc="-18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1" dirty="0">
                <a:solidFill>
                  <a:srgbClr val="2B4150"/>
                </a:solidFill>
                <a:latin typeface="Tahoma"/>
              </a:rPr>
              <a:t>planning</a:t>
            </a:r>
            <a:r>
              <a:rPr lang="en-US" sz="1750" strike="noStrike" spc="-160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6" dirty="0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operational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6"/>
              </a:spcBef>
            </a:pPr>
            <a:r>
              <a:rPr lang="en-US" sz="1750" strike="noStrike" spc="-41" dirty="0">
                <a:solidFill>
                  <a:srgbClr val="2B4150"/>
                </a:solidFill>
                <a:latin typeface="Tahoma"/>
              </a:rPr>
              <a:t>efficiency</a:t>
            </a:r>
            <a:r>
              <a:rPr lang="en-US" sz="1750" strike="noStrike" spc="-14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35" dirty="0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750" strike="noStrike" spc="-15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" dirty="0">
                <a:solidFill>
                  <a:srgbClr val="2B4150"/>
                </a:solidFill>
                <a:latin typeface="Tahoma"/>
              </a:rPr>
              <a:t>all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participants.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" name="object 7"/>
          <p:cNvGrpSpPr/>
          <p:nvPr/>
        </p:nvGrpSpPr>
        <p:grpSpPr>
          <a:xfrm>
            <a:off x="4980600" y="2514600"/>
            <a:ext cx="509040" cy="509040"/>
            <a:chOff x="4980600" y="2514600"/>
            <a:chExt cx="509040" cy="509040"/>
          </a:xfrm>
        </p:grpSpPr>
        <p:sp>
          <p:nvSpPr>
            <p:cNvPr id="48" name="object 8"/>
            <p:cNvSpPr/>
            <p:nvPr/>
          </p:nvSpPr>
          <p:spPr>
            <a:xfrm>
              <a:off x="4980600" y="2514600"/>
              <a:ext cx="509040" cy="509040"/>
            </a:xfrm>
            <a:custGeom>
              <a:avLst/>
              <a:gdLst>
                <a:gd name="textAreaLeft" fmla="*/ 0 w 509040"/>
                <a:gd name="textAreaRight" fmla="*/ 509400 w 509040"/>
                <a:gd name="textAreaTop" fmla="*/ 0 h 509040"/>
                <a:gd name="textAreaBottom" fmla="*/ 509400 h 509040"/>
              </a:gdLst>
              <a:ahLst/>
              <a:cxnLst/>
              <a:rect l="textAreaLeft" t="textAreaTop" r="textAreaRight" b="textAreaBottom"/>
              <a:pathLst>
                <a:path w="509270" h="509269">
                  <a:moveTo>
                    <a:pt x="475107" y="0"/>
                  </a:moveTo>
                  <a:lnTo>
                    <a:pt x="33909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9" y="509016"/>
                  </a:lnTo>
                  <a:lnTo>
                    <a:pt x="475107" y="509016"/>
                  </a:lnTo>
                  <a:lnTo>
                    <a:pt x="488281" y="506343"/>
                  </a:lnTo>
                  <a:lnTo>
                    <a:pt x="499062" y="499062"/>
                  </a:lnTo>
                  <a:lnTo>
                    <a:pt x="506343" y="488281"/>
                  </a:lnTo>
                  <a:lnTo>
                    <a:pt x="509015" y="475107"/>
                  </a:lnTo>
                  <a:lnTo>
                    <a:pt x="509015" y="33909"/>
                  </a:lnTo>
                  <a:lnTo>
                    <a:pt x="506343" y="20734"/>
                  </a:lnTo>
                  <a:lnTo>
                    <a:pt x="499062" y="9953"/>
                  </a:lnTo>
                  <a:lnTo>
                    <a:pt x="488281" y="2672"/>
                  </a:lnTo>
                  <a:lnTo>
                    <a:pt x="475107" y="0"/>
                  </a:lnTo>
                  <a:close/>
                </a:path>
              </a:pathLst>
            </a:custGeom>
            <a:solidFill>
              <a:srgbClr val="F3ED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9" name="object 9"/>
            <p:cNvPicPr/>
            <p:nvPr/>
          </p:nvPicPr>
          <p:blipFill>
            <a:blip r:embed="rId3"/>
            <a:stretch/>
          </p:blipFill>
          <p:spPr>
            <a:xfrm>
              <a:off x="5065920" y="2557440"/>
              <a:ext cx="338040" cy="4262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0" name="object 10"/>
          <p:cNvPicPr/>
          <p:nvPr/>
        </p:nvPicPr>
        <p:blipFill>
          <a:blip r:embed="rId4"/>
          <a:stretch/>
        </p:blipFill>
        <p:spPr>
          <a:xfrm>
            <a:off x="8632080" y="2655360"/>
            <a:ext cx="269640" cy="313920"/>
          </a:xfrm>
          <a:prstGeom prst="rect">
            <a:avLst/>
          </a:prstGeom>
          <a:ln w="0">
            <a:noFill/>
          </a:ln>
        </p:spPr>
      </p:pic>
      <p:sp>
        <p:nvSpPr>
          <p:cNvPr id="51" name="object 11"/>
          <p:cNvSpPr/>
          <p:nvPr/>
        </p:nvSpPr>
        <p:spPr>
          <a:xfrm>
            <a:off x="5838480" y="2514600"/>
            <a:ext cx="3686040" cy="43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</a:pPr>
            <a:r>
              <a:rPr lang="en-US" sz="2650" b="0" strike="noStrike" spc="103">
                <a:solidFill>
                  <a:srgbClr val="2B4150"/>
                </a:solidFill>
                <a:latin typeface="Arial MT"/>
              </a:rPr>
              <a:t>Dynamic</a:t>
            </a:r>
            <a:r>
              <a:rPr lang="en-US" sz="2650" b="0" strike="noStrike" spc="4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-12">
                <a:solidFill>
                  <a:srgbClr val="2B4150"/>
                </a:solidFill>
                <a:latin typeface="Arial MT"/>
              </a:rPr>
              <a:t>Pricing </a:t>
            </a:r>
            <a:r>
              <a:rPr lang="en-US" sz="2650" b="0" strike="noStrike" spc="94">
                <a:solidFill>
                  <a:srgbClr val="2B4150"/>
                </a:solidFill>
                <a:latin typeface="Arial MT"/>
              </a:rPr>
              <a:t>Planning</a:t>
            </a:r>
            <a:endParaRPr lang="en-US" sz="265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8000"/>
              </a:lnSpc>
              <a:spcBef>
                <a:spcPts val="1040"/>
              </a:spcBef>
            </a:pP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Flight</a:t>
            </a:r>
            <a:r>
              <a:rPr lang="en-US" sz="175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5">
                <a:solidFill>
                  <a:srgbClr val="2B4150"/>
                </a:solidFill>
                <a:latin typeface="Tahoma"/>
              </a:rPr>
              <a:t>fares</a:t>
            </a:r>
            <a:r>
              <a:rPr lang="en-US" sz="175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2">
                <a:solidFill>
                  <a:srgbClr val="2B4150"/>
                </a:solidFill>
                <a:latin typeface="Tahoma"/>
              </a:rPr>
              <a:t>are</a:t>
            </a:r>
            <a:r>
              <a:rPr lang="en-US" sz="175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2">
                <a:solidFill>
                  <a:srgbClr val="2B4150"/>
                </a:solidFill>
                <a:latin typeface="Tahoma"/>
              </a:rPr>
              <a:t>influenced</a:t>
            </a:r>
            <a:r>
              <a:rPr lang="en-US" sz="175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6">
                <a:solidFill>
                  <a:srgbClr val="2B4150"/>
                </a:solidFill>
                <a:latin typeface="Tahoma"/>
              </a:rPr>
              <a:t>by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2">
                <a:solidFill>
                  <a:srgbClr val="2B4150"/>
                </a:solidFill>
                <a:latin typeface="Tahoma"/>
              </a:rPr>
              <a:t>a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multitude</a:t>
            </a:r>
            <a:r>
              <a:rPr lang="en-US" sz="1750" b="0" strike="noStrike" spc="-25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of</a:t>
            </a:r>
            <a:r>
              <a:rPr lang="en-US" sz="175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5">
                <a:solidFill>
                  <a:srgbClr val="2B4150"/>
                </a:solidFill>
                <a:latin typeface="Tahoma"/>
              </a:rPr>
              <a:t>factors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including</a:t>
            </a:r>
            <a:r>
              <a:rPr lang="en-US" sz="1750" b="0" strike="noStrike" spc="4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airline,</a:t>
            </a:r>
            <a:r>
              <a:rPr lang="en-US" sz="175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2">
                <a:solidFill>
                  <a:srgbClr val="2B4150"/>
                </a:solidFill>
                <a:latin typeface="Tahoma"/>
              </a:rPr>
              <a:t>origin,</a:t>
            </a:r>
            <a:r>
              <a:rPr lang="en-US" sz="175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destination,</a:t>
            </a:r>
            <a:r>
              <a:rPr lang="en-US" sz="175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journey </a:t>
            </a:r>
            <a:r>
              <a:rPr lang="en-US" sz="1750" b="0" strike="noStrike" spc="-35">
                <a:solidFill>
                  <a:srgbClr val="2B4150"/>
                </a:solidFill>
                <a:latin typeface="Tahoma"/>
              </a:rPr>
              <a:t>date,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duration,</a:t>
            </a:r>
            <a:r>
              <a:rPr lang="en-US" sz="175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2">
                <a:solidFill>
                  <a:srgbClr val="2B4150"/>
                </a:solidFill>
                <a:latin typeface="Tahoma"/>
              </a:rPr>
              <a:t>number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of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stops.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Accurate</a:t>
            </a:r>
            <a:r>
              <a:rPr lang="en-US" sz="175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predictions</a:t>
            </a:r>
            <a:r>
              <a:rPr lang="en-US" sz="1750" b="0" strike="noStrike" spc="-20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empower </a:t>
            </a:r>
            <a:r>
              <a:rPr lang="en-US" sz="1750" b="0" strike="noStrike" spc="-35">
                <a:solidFill>
                  <a:srgbClr val="2B4150"/>
                </a:solidFill>
                <a:latin typeface="Tahoma"/>
              </a:rPr>
              <a:t>customers</a:t>
            </a:r>
            <a:r>
              <a:rPr lang="en-US" sz="175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75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>
                <a:solidFill>
                  <a:srgbClr val="2B4150"/>
                </a:solidFill>
                <a:latin typeface="Tahoma"/>
              </a:rPr>
              <a:t>plan</a:t>
            </a:r>
            <a:r>
              <a:rPr lang="en-US" sz="175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purchases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effectively</a:t>
            </a:r>
            <a:r>
              <a:rPr lang="en-US" sz="175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>
                <a:solidFill>
                  <a:srgbClr val="2B4150"/>
                </a:solidFill>
                <a:latin typeface="Tahoma"/>
              </a:rPr>
              <a:t>allow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companies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to </a:t>
            </a:r>
            <a:r>
              <a:rPr lang="en-US" sz="1750" b="0" strike="noStrike" spc="-52">
                <a:solidFill>
                  <a:srgbClr val="2B4150"/>
                </a:solidFill>
                <a:latin typeface="Tahoma"/>
              </a:rPr>
              <a:t>offer</a:t>
            </a:r>
            <a:r>
              <a:rPr lang="en-US" sz="175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competitive,</a:t>
            </a:r>
            <a:r>
              <a:rPr lang="en-US" sz="1750" b="0" strike="noStrike" spc="-22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dynamic</a:t>
            </a:r>
            <a:r>
              <a:rPr lang="en-US" sz="175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pricing strategies.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" name="object 12"/>
          <p:cNvGrpSpPr/>
          <p:nvPr/>
        </p:nvGrpSpPr>
        <p:grpSpPr>
          <a:xfrm>
            <a:off x="9677520" y="2548080"/>
            <a:ext cx="511920" cy="509040"/>
            <a:chOff x="9677520" y="2548080"/>
            <a:chExt cx="511920" cy="509040"/>
          </a:xfrm>
        </p:grpSpPr>
        <p:sp>
          <p:nvSpPr>
            <p:cNvPr id="53" name="object 13"/>
            <p:cNvSpPr/>
            <p:nvPr/>
          </p:nvSpPr>
          <p:spPr>
            <a:xfrm>
              <a:off x="9677520" y="2548080"/>
              <a:ext cx="511920" cy="509040"/>
            </a:xfrm>
            <a:custGeom>
              <a:avLst/>
              <a:gdLst>
                <a:gd name="textAreaLeft" fmla="*/ 0 w 511920"/>
                <a:gd name="textAreaRight" fmla="*/ 512280 w 511920"/>
                <a:gd name="textAreaTop" fmla="*/ 0 h 509040"/>
                <a:gd name="textAreaBottom" fmla="*/ 509400 h 509040"/>
              </a:gdLst>
              <a:ahLst/>
              <a:cxnLst/>
              <a:rect l="textAreaLeft" t="textAreaTop" r="textAreaRight" b="textAreaBottom"/>
              <a:pathLst>
                <a:path w="512445" h="509269">
                  <a:moveTo>
                    <a:pt x="478154" y="0"/>
                  </a:moveTo>
                  <a:lnTo>
                    <a:pt x="33908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8" y="509016"/>
                  </a:lnTo>
                  <a:lnTo>
                    <a:pt x="478154" y="509016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7"/>
                  </a:lnTo>
                  <a:lnTo>
                    <a:pt x="512064" y="33909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4" y="0"/>
                  </a:lnTo>
                  <a:close/>
                </a:path>
              </a:pathLst>
            </a:custGeom>
            <a:solidFill>
              <a:srgbClr val="F3ED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4" name="object 14"/>
            <p:cNvPicPr/>
            <p:nvPr/>
          </p:nvPicPr>
          <p:blipFill>
            <a:blip r:embed="rId5"/>
            <a:stretch/>
          </p:blipFill>
          <p:spPr>
            <a:xfrm>
              <a:off x="9762840" y="2590920"/>
              <a:ext cx="340920" cy="42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" name="object 15"/>
          <p:cNvSpPr/>
          <p:nvPr/>
        </p:nvSpPr>
        <p:spPr>
          <a:xfrm>
            <a:off x="10401120" y="2533680"/>
            <a:ext cx="3771720" cy="407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</a:pPr>
            <a:r>
              <a:rPr lang="en-US" sz="2650" b="0" strike="noStrike" spc="52" dirty="0">
                <a:solidFill>
                  <a:srgbClr val="2B4150"/>
                </a:solidFill>
                <a:latin typeface="Arial MT"/>
              </a:rPr>
              <a:t>Beneficiaries</a:t>
            </a:r>
            <a:r>
              <a:rPr lang="en-US" sz="2650" b="0" strike="noStrike" spc="24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202" dirty="0">
                <a:solidFill>
                  <a:srgbClr val="2B4150"/>
                </a:solidFill>
                <a:latin typeface="Arial MT"/>
              </a:rPr>
              <a:t>of </a:t>
            </a:r>
            <a:r>
              <a:rPr lang="en-US" sz="2650" b="0" strike="noStrike" spc="-1" dirty="0">
                <a:solidFill>
                  <a:srgbClr val="2B4150"/>
                </a:solidFill>
                <a:latin typeface="Arial MT"/>
              </a:rPr>
              <a:t>Accurate</a:t>
            </a:r>
            <a:r>
              <a:rPr lang="en-US" sz="2650" b="0" strike="noStrike" spc="299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43" dirty="0">
                <a:solidFill>
                  <a:srgbClr val="2B4150"/>
                </a:solidFill>
                <a:latin typeface="Arial MT"/>
              </a:rPr>
              <a:t>Prediction</a:t>
            </a:r>
            <a:endParaRPr lang="en-US" sz="26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1015"/>
              </a:spcBef>
            </a:pPr>
            <a:r>
              <a:rPr lang="en-US" sz="1750" b="1" strike="noStrike" spc="-160" dirty="0">
                <a:solidFill>
                  <a:srgbClr val="2B4150"/>
                </a:solidFill>
                <a:latin typeface="Tahoma"/>
              </a:rPr>
              <a:t>Travelers:</a:t>
            </a:r>
            <a:r>
              <a:rPr lang="en-US" sz="1750" b="1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2" dirty="0">
                <a:solidFill>
                  <a:srgbClr val="2B4150"/>
                </a:solidFill>
                <a:latin typeface="Tahoma"/>
              </a:rPr>
              <a:t>Identify</a:t>
            </a:r>
            <a:r>
              <a:rPr lang="en-US" sz="1750" b="0" strike="noStrike" spc="-15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 dirty="0">
                <a:solidFill>
                  <a:srgbClr val="2B4150"/>
                </a:solidFill>
                <a:latin typeface="Tahoma"/>
              </a:rPr>
              <a:t>optimal</a:t>
            </a:r>
            <a:r>
              <a:rPr lang="en-US" sz="1750" b="0" strike="noStrike" spc="-19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booking </a:t>
            </a:r>
            <a:r>
              <a:rPr lang="en-US" sz="1750" b="0" strike="noStrike" spc="-26" dirty="0">
                <a:solidFill>
                  <a:srgbClr val="2B4150"/>
                </a:solidFill>
                <a:latin typeface="Tahoma"/>
              </a:rPr>
              <a:t>times</a:t>
            </a:r>
            <a:r>
              <a:rPr lang="en-US" sz="1750" b="0" strike="noStrike" spc="-20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5" dirty="0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750" b="0" strike="noStrike" spc="-17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 dirty="0">
                <a:solidFill>
                  <a:srgbClr val="2B4150"/>
                </a:solidFill>
                <a:latin typeface="Tahoma"/>
              </a:rPr>
              <a:t>cost</a:t>
            </a:r>
            <a:r>
              <a:rPr lang="en-US" sz="1750" b="0" strike="noStrike" spc="-18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savings.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499"/>
              </a:spcBef>
            </a:pPr>
            <a:r>
              <a:rPr lang="en-US" sz="1750" b="1" strike="noStrike" spc="-151" dirty="0">
                <a:solidFill>
                  <a:srgbClr val="2B4150"/>
                </a:solidFill>
                <a:latin typeface="Tahoma"/>
              </a:rPr>
              <a:t>Travel</a:t>
            </a:r>
            <a:r>
              <a:rPr lang="en-US" sz="1750" b="1" strike="noStrike" spc="-177" dirty="0">
                <a:solidFill>
                  <a:srgbClr val="2B4150"/>
                </a:solidFill>
                <a:latin typeface="Tahoma"/>
              </a:rPr>
              <a:t> Agencies:</a:t>
            </a:r>
            <a:r>
              <a:rPr lang="en-US" sz="1750" b="1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Implement sophisticated</a:t>
            </a:r>
            <a:r>
              <a:rPr lang="en-US" sz="1750" b="0" strike="noStrike" spc="-256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 dirty="0">
                <a:solidFill>
                  <a:srgbClr val="2B4150"/>
                </a:solidFill>
                <a:latin typeface="Tahoma"/>
              </a:rPr>
              <a:t>dynamic</a:t>
            </a:r>
            <a:r>
              <a:rPr lang="en-US" sz="1750" b="0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pricing models.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451"/>
              </a:spcBef>
            </a:pPr>
            <a:r>
              <a:rPr lang="en-US" sz="1750" b="1" strike="noStrike" spc="-157" dirty="0">
                <a:solidFill>
                  <a:srgbClr val="2B4150"/>
                </a:solidFill>
                <a:latin typeface="Tahoma"/>
              </a:rPr>
              <a:t>Airlines:</a:t>
            </a:r>
            <a:r>
              <a:rPr lang="en-US" sz="1750" b="1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6" dirty="0">
                <a:solidFill>
                  <a:srgbClr val="2B4150"/>
                </a:solidFill>
                <a:latin typeface="Tahoma"/>
              </a:rPr>
              <a:t>Enhance</a:t>
            </a:r>
            <a:r>
              <a:rPr lang="en-US" sz="1750" b="0" strike="noStrike" spc="-9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demand </a:t>
            </a:r>
            <a:r>
              <a:rPr lang="en-US" sz="1750" b="0" strike="noStrike" spc="-41" dirty="0">
                <a:solidFill>
                  <a:srgbClr val="2B4150"/>
                </a:solidFill>
                <a:latin typeface="Tahoma"/>
              </a:rPr>
              <a:t>forecasting</a:t>
            </a:r>
            <a:r>
              <a:rPr lang="en-US" sz="1750" b="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 dirty="0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b="0" strike="noStrike" spc="-120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revenue management.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88440" y="457200"/>
            <a:ext cx="11741760" cy="1520640"/>
          </a:xfrm>
          <a:prstGeom prst="rect">
            <a:avLst/>
          </a:prstGeom>
          <a:noFill/>
          <a:ln w="0">
            <a:noFill/>
          </a:ln>
        </p:spPr>
        <p:txBody>
          <a:bodyPr lIns="0" tIns="146520" rIns="0" bIns="0" anchor="t">
            <a:noAutofit/>
          </a:bodyPr>
          <a:lstStyle/>
          <a:p>
            <a:pPr marL="972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lang="en-US" sz="3750" b="0" u="sng" strike="noStrike" spc="222">
                <a:solidFill>
                  <a:srgbClr val="124E73"/>
                </a:solidFill>
                <a:uFillTx/>
                <a:latin typeface="Arial MT"/>
              </a:rPr>
              <a:t>Dataset</a:t>
            </a:r>
            <a:r>
              <a:rPr lang="en-US" sz="3750" b="0" u="sng" strike="noStrike" spc="4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3750" b="0" u="sng" strike="noStrike" spc="157">
                <a:solidFill>
                  <a:srgbClr val="124E73"/>
                </a:solidFill>
                <a:uFillTx/>
                <a:latin typeface="Arial MT"/>
              </a:rPr>
              <a:t>Overview:</a:t>
            </a:r>
            <a:r>
              <a:rPr lang="en-US" sz="3750" b="0" u="sng" strike="noStrike" spc="-3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3750" b="0" u="sng" strike="noStrike" spc="103">
                <a:solidFill>
                  <a:srgbClr val="124E73"/>
                </a:solidFill>
                <a:uFillTx/>
                <a:latin typeface="Arial MT"/>
              </a:rPr>
              <a:t>Features</a:t>
            </a:r>
            <a:r>
              <a:rPr lang="en-US" sz="3750" b="0" u="sng" strike="noStrike" spc="18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3750" b="0" u="sng" strike="noStrike" spc="287">
                <a:solidFill>
                  <a:srgbClr val="124E73"/>
                </a:solidFill>
                <a:uFillTx/>
                <a:latin typeface="Arial MT"/>
              </a:rPr>
              <a:t>and </a:t>
            </a:r>
            <a:r>
              <a:rPr lang="en-US" sz="3750" b="0" u="sng" strike="noStrike" spc="123">
                <a:solidFill>
                  <a:srgbClr val="124E73"/>
                </a:solidFill>
                <a:uFillTx/>
                <a:latin typeface="Arial MT"/>
              </a:rPr>
              <a:t>Categorization</a:t>
            </a:r>
            <a:endParaRPr lang="en-US" sz="3750" b="0" u="sng" strike="noStrike" spc="-1">
              <a:solidFill>
                <a:srgbClr val="124E73"/>
              </a:solidFill>
              <a:uFillTx/>
              <a:latin typeface="Calibri"/>
            </a:endParaRPr>
          </a:p>
        </p:txBody>
      </p:sp>
      <p:sp>
        <p:nvSpPr>
          <p:cNvPr id="57" name="object 3"/>
          <p:cNvSpPr/>
          <p:nvPr/>
        </p:nvSpPr>
        <p:spPr>
          <a:xfrm>
            <a:off x="660240" y="1596240"/>
            <a:ext cx="611892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1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lang="en-US" sz="1500" b="0" strike="noStrike" spc="-52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dataset</a:t>
            </a:r>
            <a:r>
              <a:rPr lang="en-US" sz="150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used</a:t>
            </a:r>
            <a:r>
              <a:rPr lang="en-US" sz="15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this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case</a:t>
            </a:r>
            <a:r>
              <a:rPr lang="en-US" sz="150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study,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often</a:t>
            </a:r>
            <a:r>
              <a:rPr lang="en-US" sz="150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sourced</a:t>
            </a:r>
            <a:r>
              <a:rPr lang="en-US" sz="15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from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platforms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">
                <a:solidFill>
                  <a:srgbClr val="2B4150"/>
                </a:solidFill>
                <a:latin typeface="Tahoma"/>
              </a:rPr>
              <a:t>like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6">
                <a:solidFill>
                  <a:srgbClr val="2B4150"/>
                </a:solidFill>
                <a:latin typeface="Tahoma"/>
              </a:rPr>
              <a:t>Kaggle,</a:t>
            </a:r>
            <a:r>
              <a:rPr lang="en-US" sz="150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comprises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</a:pP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various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">
                <a:solidFill>
                  <a:srgbClr val="2B4150"/>
                </a:solidFill>
                <a:latin typeface="Tahoma"/>
              </a:rPr>
              <a:t>crucial</a:t>
            </a:r>
            <a:r>
              <a:rPr lang="en-US" sz="15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fare</a:t>
            </a:r>
            <a:r>
              <a:rPr lang="en-US" sz="15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prediction.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" name="object 4"/>
          <p:cNvGraphicFramePr/>
          <p:nvPr/>
        </p:nvGraphicFramePr>
        <p:xfrm>
          <a:off x="662760" y="2482200"/>
          <a:ext cx="6118920" cy="3885120"/>
        </p:xfrm>
        <a:graphic>
          <a:graphicData uri="http://schemas.openxmlformats.org/drawingml/2006/table">
            <a:tbl>
              <a:tblPr/>
              <a:tblGrid>
                <a:gridCol w="17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2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Airline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2">
                          <a:solidFill>
                            <a:srgbClr val="2B4150"/>
                          </a:solidFill>
                          <a:latin typeface="Tahoma"/>
                        </a:rPr>
                        <a:t>Carrier</a:t>
                      </a:r>
                      <a:r>
                        <a:rPr lang="en-US" sz="1500" b="0" strike="noStrike" spc="-126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of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2">
                          <a:solidFill>
                            <a:srgbClr val="2B4150"/>
                          </a:solidFill>
                          <a:latin typeface="Tahoma"/>
                        </a:rPr>
                        <a:t>the</a:t>
                      </a:r>
                      <a:r>
                        <a:rPr lang="en-US" sz="1500" b="0" strike="noStrike" spc="-11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flight.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4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Source,</a:t>
                      </a:r>
                      <a:r>
                        <a:rPr lang="en-US" sz="1500" b="0" strike="noStrike" spc="-15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Destination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40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Departure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and</a:t>
                      </a:r>
                      <a:r>
                        <a:rPr lang="en-US" sz="1500" b="0" strike="noStrike" spc="-114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arrival</a:t>
                      </a:r>
                      <a:r>
                        <a:rPr lang="en-US" sz="1500" b="0" strike="noStrike" spc="-120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cities.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6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44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Date_of_Journey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44"/>
                        </a:spcBef>
                      </a:pPr>
                      <a:r>
                        <a:rPr lang="en-US" sz="1500" b="0" strike="noStrike" spc="-60">
                          <a:solidFill>
                            <a:srgbClr val="2B4150"/>
                          </a:solidFill>
                          <a:latin typeface="Tahoma"/>
                        </a:rPr>
                        <a:t>Date/Time:</a:t>
                      </a:r>
                      <a:r>
                        <a:rPr lang="en-US" sz="1500" b="0" strike="noStrike" spc="-15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Specific</a:t>
                      </a:r>
                      <a:r>
                        <a:rPr lang="en-US" sz="1500" b="0" strike="noStrike" spc="-9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date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of</a:t>
                      </a:r>
                      <a:r>
                        <a:rPr lang="en-US" sz="1500" b="0" strike="noStrike" spc="-114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travel.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4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64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Duration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64"/>
                        </a:spcBef>
                      </a:pPr>
                      <a:r>
                        <a:rPr lang="en-US" sz="1500" b="0" strike="noStrike" spc="-46">
                          <a:solidFill>
                            <a:srgbClr val="2B4150"/>
                          </a:solidFill>
                          <a:latin typeface="Tahoma"/>
                        </a:rPr>
                        <a:t>Textual/Mixed:</a:t>
                      </a:r>
                      <a:r>
                        <a:rPr lang="en-US" sz="1500" b="0" strike="noStrike" spc="-114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Total</a:t>
                      </a:r>
                      <a:r>
                        <a:rPr lang="en-US" sz="1500" b="0" strike="noStrike" spc="-15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travel</a:t>
                      </a:r>
                      <a:r>
                        <a:rPr lang="en-US" sz="1500" b="0" strike="noStrike" spc="-100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time.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6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Total_Stops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2">
                          <a:solidFill>
                            <a:srgbClr val="2B4150"/>
                          </a:solidFill>
                          <a:latin typeface="Tahoma"/>
                        </a:rPr>
                        <a:t>Number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of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layovers.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4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Additional_Info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Miscellaneous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flight</a:t>
                      </a:r>
                      <a:r>
                        <a:rPr lang="en-US" sz="1500" b="0" strike="noStrike" spc="-11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details.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6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61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Price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61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Numerical:</a:t>
                      </a:r>
                      <a:r>
                        <a:rPr lang="en-US" sz="1500" b="0" strike="noStrike" spc="-13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46">
                          <a:solidFill>
                            <a:srgbClr val="2B4150"/>
                          </a:solidFill>
                          <a:latin typeface="Tahoma"/>
                        </a:rPr>
                        <a:t>Target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variable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(flight</a:t>
                      </a:r>
                      <a:r>
                        <a:rPr lang="en-US" sz="1500" b="0" strike="noStrike" spc="-9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fare).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object 5"/>
          <p:cNvSpPr/>
          <p:nvPr/>
        </p:nvSpPr>
        <p:spPr>
          <a:xfrm>
            <a:off x="660240" y="6535440"/>
            <a:ext cx="6118920" cy="6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35000"/>
              </a:lnSpc>
              <a:spcBef>
                <a:spcPts val="96"/>
              </a:spcBef>
            </a:pP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Understanding</a:t>
            </a:r>
            <a:r>
              <a:rPr lang="en-US" sz="15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6">
                <a:solidFill>
                  <a:srgbClr val="2B4150"/>
                </a:solidFill>
                <a:latin typeface="Tahoma"/>
              </a:rPr>
              <a:t>these</a:t>
            </a:r>
            <a:r>
              <a:rPr lang="en-US" sz="1500" b="0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50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5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their</a:t>
            </a:r>
            <a:r>
              <a:rPr lang="en-US" sz="1500" b="0" strike="noStrike" spc="-8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5">
                <a:solidFill>
                  <a:srgbClr val="2B4150"/>
                </a:solidFill>
                <a:latin typeface="Tahoma"/>
              </a:rPr>
              <a:t>types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is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fundamental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effective</a:t>
            </a:r>
            <a:r>
              <a:rPr lang="en-US" sz="1500" b="0" strike="noStrike" spc="-6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data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preprocessing</a:t>
            </a:r>
            <a:r>
              <a:rPr lang="en-US" sz="150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50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model</a:t>
            </a:r>
            <a:r>
              <a:rPr lang="en-US" sz="1500" b="0" strike="noStrike" spc="-11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building.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6"/>
          <p:cNvPicPr/>
          <p:nvPr/>
        </p:nvPicPr>
        <p:blipFill>
          <a:blip r:embed="rId2"/>
          <a:stretch/>
        </p:blipFill>
        <p:spPr>
          <a:xfrm>
            <a:off x="7086600" y="1596240"/>
            <a:ext cx="7082280" cy="591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11600" y="457200"/>
            <a:ext cx="12606840" cy="1388880"/>
          </a:xfrm>
          <a:prstGeom prst="rect">
            <a:avLst/>
          </a:prstGeom>
          <a:noFill/>
          <a:ln w="0">
            <a:noFill/>
          </a:ln>
        </p:spPr>
        <p:txBody>
          <a:bodyPr lIns="0" tIns="14760" rIns="0" bIns="0" anchor="t">
            <a:noAutofit/>
          </a:bodyPr>
          <a:lstStyle/>
          <a:p>
            <a:pPr marL="12600" indent="0" algn="ctr">
              <a:lnSpc>
                <a:spcPct val="100000"/>
              </a:lnSpc>
              <a:spcBef>
                <a:spcPts val="116"/>
              </a:spcBef>
              <a:buNone/>
            </a:pPr>
            <a:r>
              <a:rPr lang="en-IN" sz="3300" b="1" i="1" u="sng" strike="noStrike" spc="89">
                <a:solidFill>
                  <a:srgbClr val="124E73"/>
                </a:solidFill>
                <a:uFillTx/>
                <a:latin typeface="Arial MT"/>
              </a:rPr>
              <a:t>Problem Statement &amp; </a:t>
            </a:r>
            <a:r>
              <a:rPr lang="en-IN" sz="3300" b="1" i="1" u="sng" strike="noStrike" spc="327">
                <a:solidFill>
                  <a:srgbClr val="124E73"/>
                </a:solidFill>
                <a:uFillTx/>
                <a:latin typeface="Arial MT"/>
              </a:rPr>
              <a:t>Workflow</a:t>
            </a:r>
            <a:r>
              <a:rPr lang="en-IN" sz="3300" b="1" i="1" u="sng" strike="noStrike" spc="-6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194">
                <a:solidFill>
                  <a:srgbClr val="124E73"/>
                </a:solidFill>
                <a:uFillTx/>
                <a:latin typeface="Arial MT"/>
              </a:rPr>
              <a:t>for</a:t>
            </a:r>
            <a:r>
              <a:rPr lang="en-IN" sz="3300" b="1" i="1" u="sng" strike="noStrike" spc="-1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128">
                <a:solidFill>
                  <a:srgbClr val="124E73"/>
                </a:solidFill>
                <a:uFillTx/>
                <a:latin typeface="Arial MT"/>
              </a:rPr>
              <a:t>Flight</a:t>
            </a:r>
            <a:r>
              <a:rPr lang="en-IN" sz="3300" b="1" i="1" u="sng" strike="noStrike" spc="-5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-1">
                <a:solidFill>
                  <a:srgbClr val="124E73"/>
                </a:solidFill>
                <a:uFillTx/>
                <a:latin typeface="Arial MT"/>
              </a:rPr>
              <a:t>Fare</a:t>
            </a:r>
            <a:r>
              <a:rPr lang="en-IN" sz="3300" b="1" i="1" u="sng" strike="noStrike" spc="-41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77">
                <a:solidFill>
                  <a:srgbClr val="124E73"/>
                </a:solidFill>
                <a:uFillTx/>
                <a:latin typeface="Arial MT"/>
              </a:rPr>
              <a:t>Prediction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object 6"/>
          <p:cNvSpPr/>
          <p:nvPr/>
        </p:nvSpPr>
        <p:spPr>
          <a:xfrm>
            <a:off x="575640" y="1600200"/>
            <a:ext cx="13368600" cy="551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Problem Statement: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Airline ticket prices fluctuate based on various factors such as airline, source and destination cities, date of journey, duration, number of stops, and seasonality.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The goal of this project is to predict flight fares accurately so that: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Travelers can make cost-effective booking decisions.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Travel agencies/airlines can optimize their pricing strategies.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Work Done: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Collected the flight fare dataset from Kaggle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Filled missing values using median/mode as required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Removed unnecessary columns from the dataset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Converted columns to correct data types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Scaled the numerical features for uniformity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Visualized relationships between key columns and flight fare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95480" y="416880"/>
            <a:ext cx="11055960" cy="1499760"/>
          </a:xfrm>
          <a:prstGeom prst="rect">
            <a:avLst/>
          </a:prstGeom>
          <a:noFill/>
          <a:ln w="0">
            <a:noFill/>
          </a:ln>
        </p:spPr>
        <p:txBody>
          <a:bodyPr lIns="0" tIns="125640" rIns="0" bIns="0" anchor="t">
            <a:noAutofit/>
          </a:bodyPr>
          <a:lstStyle/>
          <a:p>
            <a:pPr marL="13896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000" b="1" i="1" u="sng" strike="noStrike" spc="279">
                <a:solidFill>
                  <a:srgbClr val="124E73"/>
                </a:solidFill>
                <a:uFillTx/>
                <a:latin typeface="Arial MT"/>
              </a:rPr>
              <a:t>Summary</a:t>
            </a:r>
            <a:r>
              <a:rPr lang="en-US" sz="4000" b="1" i="1" u="sng" strike="noStrike" spc="-4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000" b="1" i="1" u="sng" strike="noStrike" spc="364">
                <a:solidFill>
                  <a:srgbClr val="124E73"/>
                </a:solidFill>
                <a:uFillTx/>
                <a:latin typeface="Arial MT"/>
              </a:rPr>
              <a:t>of</a:t>
            </a:r>
            <a:r>
              <a:rPr lang="en-US" sz="4000" b="1" i="1" u="sng" strike="noStrike" spc="-60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000" b="1" i="1" u="sng" strike="noStrike" spc="72">
                <a:solidFill>
                  <a:srgbClr val="124E73"/>
                </a:solidFill>
                <a:uFillTx/>
                <a:latin typeface="Arial MT"/>
              </a:rPr>
              <a:t>Preprocessing</a:t>
            </a:r>
            <a:r>
              <a:rPr lang="en-US" sz="4000" b="1" i="1" u="sng" strike="noStrike" spc="-10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000" b="1" i="1" u="sng" strike="noStrike" spc="148">
                <a:solidFill>
                  <a:srgbClr val="124E73"/>
                </a:solidFill>
                <a:uFillTx/>
                <a:latin typeface="Arial MT"/>
              </a:rPr>
              <a:t>Steps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4" name="object 3"/>
          <p:cNvGrpSpPr/>
          <p:nvPr/>
        </p:nvGrpSpPr>
        <p:grpSpPr>
          <a:xfrm>
            <a:off x="545040" y="1621440"/>
            <a:ext cx="6522480" cy="1874160"/>
            <a:chOff x="545040" y="1621440"/>
            <a:chExt cx="6522480" cy="1874160"/>
          </a:xfrm>
        </p:grpSpPr>
        <p:sp>
          <p:nvSpPr>
            <p:cNvPr id="65" name="object 4"/>
            <p:cNvSpPr/>
            <p:nvPr/>
          </p:nvSpPr>
          <p:spPr>
            <a:xfrm>
              <a:off x="56628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8"/>
                  </a:lnTo>
                  <a:lnTo>
                    <a:pt x="0" y="1764792"/>
                  </a:lnTo>
                  <a:lnTo>
                    <a:pt x="8619" y="1807493"/>
                  </a:lnTo>
                  <a:lnTo>
                    <a:pt x="32126" y="1842373"/>
                  </a:lnTo>
                  <a:lnTo>
                    <a:pt x="66988" y="1865893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4" y="1764792"/>
                  </a:lnTo>
                  <a:lnTo>
                    <a:pt x="6501384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object 5"/>
            <p:cNvSpPr/>
            <p:nvPr/>
          </p:nvSpPr>
          <p:spPr>
            <a:xfrm>
              <a:off x="56628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8"/>
                  </a:lnTo>
                  <a:lnTo>
                    <a:pt x="6501384" y="1764792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893"/>
                  </a:lnTo>
                  <a:lnTo>
                    <a:pt x="32126" y="1842373"/>
                  </a:lnTo>
                  <a:lnTo>
                    <a:pt x="8619" y="1807493"/>
                  </a:lnTo>
                  <a:lnTo>
                    <a:pt x="0" y="176479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object 6"/>
            <p:cNvSpPr/>
            <p:nvPr/>
          </p:nvSpPr>
          <p:spPr>
            <a:xfrm>
              <a:off x="545040" y="1621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7"/>
                  </a:lnTo>
                  <a:lnTo>
                    <a:pt x="0" y="1843913"/>
                  </a:lnTo>
                  <a:lnTo>
                    <a:pt x="2405" y="1855821"/>
                  </a:lnTo>
                  <a:lnTo>
                    <a:pt x="8966" y="1865550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" name="object 7"/>
          <p:cNvSpPr/>
          <p:nvPr/>
        </p:nvSpPr>
        <p:spPr>
          <a:xfrm>
            <a:off x="838800" y="1820520"/>
            <a:ext cx="5600520" cy="14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89">
                <a:solidFill>
                  <a:srgbClr val="2B4150"/>
                </a:solidFill>
                <a:latin typeface="Arial MT"/>
              </a:rPr>
              <a:t>Handling</a:t>
            </a:r>
            <a:r>
              <a:rPr lang="en-US" sz="2000" b="0" strike="noStrike" spc="-7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128">
                <a:solidFill>
                  <a:srgbClr val="2B4150"/>
                </a:solidFill>
                <a:latin typeface="Arial MT"/>
              </a:rPr>
              <a:t>Missing</a:t>
            </a:r>
            <a:r>
              <a:rPr lang="en-US" sz="2000" b="0" strike="noStrike" spc="-7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52">
                <a:solidFill>
                  <a:srgbClr val="2B4150"/>
                </a:solidFill>
                <a:latin typeface="Arial MT"/>
              </a:rPr>
              <a:t>Values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Missing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entries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46">
                <a:solidFill>
                  <a:srgbClr val="2B4150"/>
                </a:solidFill>
                <a:latin typeface="Tahoma"/>
              </a:rPr>
              <a:t>were </a:t>
            </a:r>
            <a:r>
              <a:rPr lang="en-IN" sz="1600" b="0" strike="noStrike" spc="-140">
                <a:solidFill>
                  <a:srgbClr val="2B4150"/>
                </a:solidFill>
                <a:latin typeface="Tahoma"/>
              </a:rPr>
              <a:t>imputed</a:t>
            </a:r>
            <a:r>
              <a:rPr lang="en-IN" sz="160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35">
                <a:solidFill>
                  <a:srgbClr val="2B4150"/>
                </a:solidFill>
                <a:latin typeface="Tahoma"/>
              </a:rPr>
              <a:t>using</a:t>
            </a:r>
            <a:r>
              <a:rPr lang="en-IN" sz="1600" b="0" strike="noStrike" spc="-20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appropriate statistical</a:t>
            </a:r>
            <a:r>
              <a:rPr lang="en-IN" sz="160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32">
                <a:solidFill>
                  <a:srgbClr val="2B4150"/>
                </a:solidFill>
                <a:latin typeface="Tahoma"/>
              </a:rPr>
              <a:t>methods</a:t>
            </a:r>
            <a:r>
              <a:rPr lang="en-IN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97">
                <a:solidFill>
                  <a:srgbClr val="2B4150"/>
                </a:solidFill>
                <a:latin typeface="Tahoma"/>
              </a:rPr>
              <a:t>(e.g.,</a:t>
            </a:r>
            <a:r>
              <a:rPr lang="en-IN" sz="16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46">
                <a:solidFill>
                  <a:srgbClr val="2B4150"/>
                </a:solidFill>
                <a:latin typeface="Tahoma"/>
              </a:rPr>
              <a:t>mean,</a:t>
            </a:r>
            <a:r>
              <a:rPr lang="en-IN" sz="1600" b="1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35">
                <a:solidFill>
                  <a:srgbClr val="2B4150"/>
                </a:solidFill>
                <a:latin typeface="Tahoma"/>
              </a:rPr>
              <a:t>median,</a:t>
            </a:r>
            <a:r>
              <a:rPr lang="en-IN" sz="1600" b="1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52">
                <a:solidFill>
                  <a:srgbClr val="2B4150"/>
                </a:solidFill>
                <a:latin typeface="Tahoma"/>
              </a:rPr>
              <a:t>mode</a:t>
            </a:r>
            <a:r>
              <a:rPr lang="en-IN" sz="1600" b="0" strike="noStrike" spc="-52">
                <a:solidFill>
                  <a:srgbClr val="2B4150"/>
                </a:solidFill>
                <a:latin typeface="Tahoma"/>
              </a:rPr>
              <a:t>)</a:t>
            </a:r>
            <a:r>
              <a:rPr lang="en-IN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IN" sz="16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maintain</a:t>
            </a:r>
            <a:r>
              <a:rPr lang="en-IN" sz="1600" b="0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21">
                <a:solidFill>
                  <a:srgbClr val="2B4150"/>
                </a:solidFill>
                <a:latin typeface="Tahoma"/>
              </a:rPr>
              <a:t>data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integrity.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object 8"/>
          <p:cNvGrpSpPr/>
          <p:nvPr/>
        </p:nvGrpSpPr>
        <p:grpSpPr>
          <a:xfrm>
            <a:off x="7485480" y="1621440"/>
            <a:ext cx="6522480" cy="1874160"/>
            <a:chOff x="7485480" y="1621440"/>
            <a:chExt cx="6522480" cy="1874160"/>
          </a:xfrm>
        </p:grpSpPr>
        <p:sp>
          <p:nvSpPr>
            <p:cNvPr id="70" name="object 9"/>
            <p:cNvSpPr/>
            <p:nvPr/>
          </p:nvSpPr>
          <p:spPr>
            <a:xfrm>
              <a:off x="750672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1764792"/>
                  </a:lnTo>
                  <a:lnTo>
                    <a:pt x="8626" y="1807493"/>
                  </a:lnTo>
                  <a:lnTo>
                    <a:pt x="32146" y="1842373"/>
                  </a:lnTo>
                  <a:lnTo>
                    <a:pt x="67026" y="1865893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3" y="1764792"/>
                  </a:lnTo>
                  <a:lnTo>
                    <a:pt x="6501383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object 10"/>
            <p:cNvSpPr/>
            <p:nvPr/>
          </p:nvSpPr>
          <p:spPr>
            <a:xfrm>
              <a:off x="750672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8"/>
                  </a:lnTo>
                  <a:lnTo>
                    <a:pt x="6501383" y="1764792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893"/>
                  </a:lnTo>
                  <a:lnTo>
                    <a:pt x="32146" y="1842373"/>
                  </a:lnTo>
                  <a:lnTo>
                    <a:pt x="8626" y="1807493"/>
                  </a:lnTo>
                  <a:lnTo>
                    <a:pt x="0" y="176479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object 11"/>
            <p:cNvSpPr/>
            <p:nvPr/>
          </p:nvSpPr>
          <p:spPr>
            <a:xfrm>
              <a:off x="7485480" y="1621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7"/>
                  </a:lnTo>
                  <a:lnTo>
                    <a:pt x="0" y="1843913"/>
                  </a:lnTo>
                  <a:lnTo>
                    <a:pt x="2407" y="1855821"/>
                  </a:lnTo>
                  <a:lnTo>
                    <a:pt x="8969" y="1865550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" name="object 12"/>
          <p:cNvSpPr/>
          <p:nvPr/>
        </p:nvSpPr>
        <p:spPr>
          <a:xfrm>
            <a:off x="7792560" y="1820520"/>
            <a:ext cx="5929920" cy="14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97">
                <a:solidFill>
                  <a:srgbClr val="2B4150"/>
                </a:solidFill>
                <a:latin typeface="Arial MT"/>
              </a:rPr>
              <a:t>Duration</a:t>
            </a:r>
            <a:r>
              <a:rPr lang="en-US" sz="2000" b="0" strike="noStrike" spc="-46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97">
                <a:solidFill>
                  <a:srgbClr val="2B4150"/>
                </a:solidFill>
                <a:latin typeface="Arial MT"/>
              </a:rPr>
              <a:t>Transformation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799"/>
              </a:spcBef>
            </a:pPr>
            <a:r>
              <a:rPr lang="en-US" sz="1600" b="0" strike="noStrike" spc="-60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'Duration'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feature,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originally</a:t>
            </a:r>
            <a:r>
              <a:rPr lang="en-US" sz="16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a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string,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was</a:t>
            </a:r>
            <a:r>
              <a:rPr lang="en-US" sz="16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meticulously</a:t>
            </a:r>
            <a:r>
              <a:rPr lang="en-US" sz="160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06">
                <a:solidFill>
                  <a:srgbClr val="2B4150"/>
                </a:solidFill>
                <a:latin typeface="Tahoma"/>
              </a:rPr>
              <a:t>converted </a:t>
            </a:r>
            <a:r>
              <a:rPr lang="en-US" sz="1600" b="1" strike="noStrike" spc="-111">
                <a:solidFill>
                  <a:srgbClr val="2B4150"/>
                </a:solidFill>
                <a:latin typeface="Tahoma"/>
              </a:rPr>
              <a:t>into</a:t>
            </a:r>
            <a:r>
              <a:rPr lang="en-US" sz="1600" b="1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51">
                <a:solidFill>
                  <a:srgbClr val="2B4150"/>
                </a:solidFill>
                <a:latin typeface="Tahoma"/>
              </a:rPr>
              <a:t>minutes</a:t>
            </a:r>
            <a:r>
              <a:rPr lang="en-US" sz="1600" b="1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600" b="0" strike="noStrike" spc="-21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allow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numerical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analysis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model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consumption.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object 13"/>
          <p:cNvGrpSpPr/>
          <p:nvPr/>
        </p:nvGrpSpPr>
        <p:grpSpPr>
          <a:xfrm>
            <a:off x="533520" y="3700440"/>
            <a:ext cx="6522480" cy="1874160"/>
            <a:chOff x="533520" y="3700440"/>
            <a:chExt cx="6522480" cy="1874160"/>
          </a:xfrm>
        </p:grpSpPr>
        <p:sp>
          <p:nvSpPr>
            <p:cNvPr id="75" name="object 14"/>
            <p:cNvSpPr/>
            <p:nvPr/>
          </p:nvSpPr>
          <p:spPr>
            <a:xfrm>
              <a:off x="55476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7"/>
                  </a:lnTo>
                  <a:lnTo>
                    <a:pt x="0" y="1764791"/>
                  </a:lnTo>
                  <a:lnTo>
                    <a:pt x="8619" y="1807493"/>
                  </a:lnTo>
                  <a:lnTo>
                    <a:pt x="32126" y="1842373"/>
                  </a:lnTo>
                  <a:lnTo>
                    <a:pt x="66988" y="1865893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4" y="1764791"/>
                  </a:lnTo>
                  <a:lnTo>
                    <a:pt x="6501384" y="109727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object 15"/>
            <p:cNvSpPr/>
            <p:nvPr/>
          </p:nvSpPr>
          <p:spPr>
            <a:xfrm>
              <a:off x="55476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7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7"/>
                  </a:lnTo>
                  <a:lnTo>
                    <a:pt x="6501384" y="1764791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893"/>
                  </a:lnTo>
                  <a:lnTo>
                    <a:pt x="32126" y="1842373"/>
                  </a:lnTo>
                  <a:lnTo>
                    <a:pt x="8619" y="1807493"/>
                  </a:lnTo>
                  <a:lnTo>
                    <a:pt x="0" y="1764791"/>
                  </a:lnTo>
                  <a:lnTo>
                    <a:pt x="0" y="109727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object 16"/>
            <p:cNvSpPr/>
            <p:nvPr/>
          </p:nvSpPr>
          <p:spPr>
            <a:xfrm>
              <a:off x="533520" y="3700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6"/>
                  </a:lnTo>
                  <a:lnTo>
                    <a:pt x="0" y="1843913"/>
                  </a:lnTo>
                  <a:lnTo>
                    <a:pt x="2405" y="1855821"/>
                  </a:lnTo>
                  <a:lnTo>
                    <a:pt x="8966" y="1865550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6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" name="object 17"/>
          <p:cNvSpPr/>
          <p:nvPr/>
        </p:nvSpPr>
        <p:spPr>
          <a:xfrm>
            <a:off x="838800" y="3900240"/>
            <a:ext cx="5486040" cy="14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000" b="0" strike="noStrike" spc="89">
                <a:solidFill>
                  <a:srgbClr val="2B4150"/>
                </a:solidFill>
                <a:latin typeface="Arial MT"/>
              </a:rPr>
              <a:t>Date/Time</a:t>
            </a:r>
            <a:r>
              <a:rPr lang="en-US" sz="2000" b="0" strike="noStrike" spc="-12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97">
                <a:solidFill>
                  <a:srgbClr val="2B4150"/>
                </a:solidFill>
                <a:latin typeface="Arial MT"/>
              </a:rPr>
              <a:t>Transformation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Granular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like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31">
                <a:solidFill>
                  <a:srgbClr val="2B4150"/>
                </a:solidFill>
                <a:latin typeface="Tahoma"/>
              </a:rPr>
              <a:t>day,</a:t>
            </a:r>
            <a:r>
              <a:rPr lang="en-US" sz="1600" b="1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45">
                <a:solidFill>
                  <a:srgbClr val="2B4150"/>
                </a:solidFill>
                <a:latin typeface="Tahoma"/>
              </a:rPr>
              <a:t>month,</a:t>
            </a:r>
            <a:r>
              <a:rPr lang="en-US" sz="1600" b="1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3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1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45">
                <a:solidFill>
                  <a:srgbClr val="2B4150"/>
                </a:solidFill>
                <a:latin typeface="Tahoma"/>
              </a:rPr>
              <a:t>hour</a:t>
            </a:r>
            <a:r>
              <a:rPr lang="en-US" sz="1600" b="1" strike="noStrike" spc="-9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were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extracted</a:t>
            </a:r>
            <a:r>
              <a:rPr lang="en-US" sz="1600" b="0" strike="noStrike" spc="-24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from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'Date_of_Journey',</a:t>
            </a:r>
            <a:r>
              <a:rPr lang="en-US" sz="160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'Dep_Time',</a:t>
            </a:r>
            <a:r>
              <a:rPr lang="en-US" sz="160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6">
                <a:solidFill>
                  <a:srgbClr val="2B4150"/>
                </a:solidFill>
                <a:latin typeface="Tahoma"/>
              </a:rPr>
              <a:t>'Arrival_Time'</a:t>
            </a:r>
            <a:r>
              <a:rPr lang="en-US" sz="16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capture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temporal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patterns.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object 18"/>
          <p:cNvGrpSpPr/>
          <p:nvPr/>
        </p:nvGrpSpPr>
        <p:grpSpPr>
          <a:xfrm>
            <a:off x="7485480" y="3700440"/>
            <a:ext cx="6522480" cy="1874160"/>
            <a:chOff x="7485480" y="3700440"/>
            <a:chExt cx="6522480" cy="1874160"/>
          </a:xfrm>
        </p:grpSpPr>
        <p:sp>
          <p:nvSpPr>
            <p:cNvPr id="80" name="object 19"/>
            <p:cNvSpPr/>
            <p:nvPr/>
          </p:nvSpPr>
          <p:spPr>
            <a:xfrm>
              <a:off x="750672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7"/>
                  </a:lnTo>
                  <a:lnTo>
                    <a:pt x="0" y="1764791"/>
                  </a:lnTo>
                  <a:lnTo>
                    <a:pt x="8626" y="1807493"/>
                  </a:lnTo>
                  <a:lnTo>
                    <a:pt x="32146" y="1842373"/>
                  </a:lnTo>
                  <a:lnTo>
                    <a:pt x="67026" y="1865893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3" y="1764791"/>
                  </a:lnTo>
                  <a:lnTo>
                    <a:pt x="6501383" y="109727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object 20"/>
            <p:cNvSpPr/>
            <p:nvPr/>
          </p:nvSpPr>
          <p:spPr>
            <a:xfrm>
              <a:off x="750672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7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7"/>
                  </a:lnTo>
                  <a:lnTo>
                    <a:pt x="6501383" y="1764791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893"/>
                  </a:lnTo>
                  <a:lnTo>
                    <a:pt x="32146" y="1842373"/>
                  </a:lnTo>
                  <a:lnTo>
                    <a:pt x="8626" y="1807493"/>
                  </a:lnTo>
                  <a:lnTo>
                    <a:pt x="0" y="1764791"/>
                  </a:lnTo>
                  <a:lnTo>
                    <a:pt x="0" y="109727"/>
                  </a:lnTo>
                  <a:close/>
                </a:path>
              </a:pathLst>
            </a:custGeom>
            <a:noFill/>
            <a:ln w="24383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object 21"/>
            <p:cNvSpPr/>
            <p:nvPr/>
          </p:nvSpPr>
          <p:spPr>
            <a:xfrm>
              <a:off x="7485480" y="3700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6"/>
                  </a:lnTo>
                  <a:lnTo>
                    <a:pt x="0" y="1843913"/>
                  </a:lnTo>
                  <a:lnTo>
                    <a:pt x="2407" y="1855821"/>
                  </a:lnTo>
                  <a:lnTo>
                    <a:pt x="8969" y="1865550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6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object 22"/>
          <p:cNvSpPr/>
          <p:nvPr/>
        </p:nvSpPr>
        <p:spPr>
          <a:xfrm>
            <a:off x="7792560" y="3900240"/>
            <a:ext cx="5821200" cy="14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 algn="just">
              <a:lnSpc>
                <a:spcPct val="100000"/>
              </a:lnSpc>
              <a:spcBef>
                <a:spcPts val="96"/>
              </a:spcBef>
            </a:pPr>
            <a:r>
              <a:rPr lang="en-US" sz="2000" b="0" strike="noStrike" spc="-1">
                <a:solidFill>
                  <a:srgbClr val="2B4150"/>
                </a:solidFill>
                <a:latin typeface="Arial MT"/>
              </a:rPr>
              <a:t>Categorical</a:t>
            </a:r>
            <a:r>
              <a:rPr lang="en-US" sz="2000" b="0" strike="noStrike" spc="111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137">
                <a:solidFill>
                  <a:srgbClr val="2B4150"/>
                </a:solidFill>
                <a:latin typeface="Arial MT"/>
              </a:rPr>
              <a:t>Data</a:t>
            </a:r>
            <a:r>
              <a:rPr lang="en-US" sz="2000" b="0" strike="noStrike" spc="123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-12">
                <a:solidFill>
                  <a:srgbClr val="2B4150"/>
                </a:solidFill>
                <a:latin typeface="Arial MT"/>
              </a:rPr>
              <a:t>Encoding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Categorical</a:t>
            </a:r>
            <a:r>
              <a:rPr lang="en-US" sz="1600" b="0" strike="noStrike" spc="-9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60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80">
                <a:solidFill>
                  <a:srgbClr val="2B4150"/>
                </a:solidFill>
                <a:latin typeface="Tahoma"/>
              </a:rPr>
              <a:t>were</a:t>
            </a:r>
            <a:r>
              <a:rPr lang="en-US" sz="1600" b="0" strike="noStrike" spc="-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transformed</a:t>
            </a:r>
            <a:r>
              <a:rPr lang="en-US" sz="1600" b="0" strike="noStrike" spc="-8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6">
                <a:solidFill>
                  <a:srgbClr val="2B4150"/>
                </a:solidFill>
                <a:latin typeface="Tahoma"/>
              </a:rPr>
              <a:t>into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numerical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52">
                <a:solidFill>
                  <a:srgbClr val="2B4150"/>
                </a:solidFill>
                <a:latin typeface="Tahoma"/>
              </a:rPr>
              <a:t>formats</a:t>
            </a:r>
            <a:r>
              <a:rPr lang="en-US" sz="1600" b="0" strike="noStrike" spc="-7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using </a:t>
            </a:r>
            <a:r>
              <a:rPr lang="en-IN" sz="1600" b="1" strike="noStrike" spc="-185">
                <a:solidFill>
                  <a:srgbClr val="2B4150"/>
                </a:solidFill>
                <a:latin typeface="Tahoma"/>
              </a:rPr>
              <a:t>Label</a:t>
            </a:r>
            <a:r>
              <a:rPr lang="en-IN" sz="1600" b="1" strike="noStrike" spc="63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171">
                <a:solidFill>
                  <a:srgbClr val="2B4150"/>
                </a:solidFill>
                <a:latin typeface="Tahoma"/>
              </a:rPr>
              <a:t>Encoding</a:t>
            </a:r>
            <a:r>
              <a:rPr lang="en-IN" sz="1600" b="1" strike="noStrike" spc="49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92">
                <a:solidFill>
                  <a:srgbClr val="2B4150"/>
                </a:solidFill>
                <a:latin typeface="Tahoma"/>
              </a:rPr>
              <a:t>or</a:t>
            </a:r>
            <a:r>
              <a:rPr lang="en-IN" sz="1600" b="0" strike="noStrike" spc="-3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165">
                <a:solidFill>
                  <a:srgbClr val="2B4150"/>
                </a:solidFill>
                <a:latin typeface="Tahoma"/>
              </a:rPr>
              <a:t>One-</a:t>
            </a:r>
            <a:r>
              <a:rPr lang="en-IN" sz="1600" b="1" strike="noStrike" spc="-282">
                <a:solidFill>
                  <a:srgbClr val="2B4150"/>
                </a:solidFill>
                <a:latin typeface="Tahoma"/>
              </a:rPr>
              <a:t>Hot</a:t>
            </a:r>
            <a:r>
              <a:rPr lang="en-IN" sz="1600" b="1" strike="noStrike" spc="157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165">
                <a:solidFill>
                  <a:srgbClr val="2B4150"/>
                </a:solidFill>
                <a:latin typeface="Tahoma"/>
              </a:rPr>
              <a:t>Encoding</a:t>
            </a:r>
            <a:r>
              <a:rPr lang="en-IN" sz="1600" b="0" strike="noStrike" spc="-165">
                <a:solidFill>
                  <a:srgbClr val="2B4150"/>
                </a:solidFill>
                <a:latin typeface="Tahoma"/>
              </a:rPr>
              <a:t>,</a:t>
            </a:r>
            <a:r>
              <a:rPr lang="en-IN" sz="1600" b="0" strike="noStrike" spc="38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41">
                <a:solidFill>
                  <a:srgbClr val="2B4150"/>
                </a:solidFill>
                <a:latin typeface="Tahoma"/>
              </a:rPr>
              <a:t>depending</a:t>
            </a:r>
            <a:r>
              <a:rPr lang="en-IN" sz="1600" b="0" strike="noStrike" spc="-86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92">
                <a:solidFill>
                  <a:srgbClr val="2B4150"/>
                </a:solidFill>
                <a:latin typeface="Tahoma"/>
              </a:rPr>
              <a:t>on</a:t>
            </a:r>
            <a:r>
              <a:rPr lang="en-IN" sz="1600" b="0" strike="noStrike" spc="1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41">
                <a:solidFill>
                  <a:srgbClr val="2B4150"/>
                </a:solidFill>
                <a:latin typeface="Tahoma"/>
              </a:rPr>
              <a:t>their</a:t>
            </a:r>
            <a:r>
              <a:rPr lang="en-IN" sz="1600" b="0" strike="noStrike" spc="97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cardinality and</a:t>
            </a:r>
            <a:r>
              <a:rPr lang="en-IN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potential</a:t>
            </a:r>
            <a:r>
              <a:rPr lang="en-IN" sz="1600" b="0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ordinality.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object 23"/>
          <p:cNvGrpSpPr/>
          <p:nvPr/>
        </p:nvGrpSpPr>
        <p:grpSpPr>
          <a:xfrm>
            <a:off x="533520" y="5779080"/>
            <a:ext cx="6522480" cy="1874160"/>
            <a:chOff x="533520" y="5779080"/>
            <a:chExt cx="6522480" cy="1874160"/>
          </a:xfrm>
        </p:grpSpPr>
        <p:sp>
          <p:nvSpPr>
            <p:cNvPr id="85" name="object 24"/>
            <p:cNvSpPr/>
            <p:nvPr/>
          </p:nvSpPr>
          <p:spPr>
            <a:xfrm>
              <a:off x="55476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8"/>
                  </a:lnTo>
                  <a:lnTo>
                    <a:pt x="0" y="1764842"/>
                  </a:lnTo>
                  <a:lnTo>
                    <a:pt x="8619" y="1807531"/>
                  </a:lnTo>
                  <a:lnTo>
                    <a:pt x="32126" y="1842393"/>
                  </a:lnTo>
                  <a:lnTo>
                    <a:pt x="66988" y="1865900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900"/>
                  </a:lnTo>
                  <a:lnTo>
                    <a:pt x="6469237" y="1842393"/>
                  </a:lnTo>
                  <a:lnTo>
                    <a:pt x="6492757" y="1807531"/>
                  </a:lnTo>
                  <a:lnTo>
                    <a:pt x="6501384" y="1764842"/>
                  </a:lnTo>
                  <a:lnTo>
                    <a:pt x="6501384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object 25"/>
            <p:cNvSpPr/>
            <p:nvPr/>
          </p:nvSpPr>
          <p:spPr>
            <a:xfrm>
              <a:off x="55476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8"/>
                  </a:lnTo>
                  <a:lnTo>
                    <a:pt x="6501384" y="1764842"/>
                  </a:lnTo>
                  <a:lnTo>
                    <a:pt x="6492757" y="1807531"/>
                  </a:lnTo>
                  <a:lnTo>
                    <a:pt x="6469237" y="1842393"/>
                  </a:lnTo>
                  <a:lnTo>
                    <a:pt x="6434357" y="1865900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900"/>
                  </a:lnTo>
                  <a:lnTo>
                    <a:pt x="32126" y="1842393"/>
                  </a:lnTo>
                  <a:lnTo>
                    <a:pt x="8619" y="1807531"/>
                  </a:lnTo>
                  <a:lnTo>
                    <a:pt x="0" y="176484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object 26"/>
            <p:cNvSpPr/>
            <p:nvPr/>
          </p:nvSpPr>
          <p:spPr>
            <a:xfrm>
              <a:off x="533520" y="577908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7"/>
                  </a:lnTo>
                  <a:lnTo>
                    <a:pt x="0" y="1843900"/>
                  </a:lnTo>
                  <a:lnTo>
                    <a:pt x="2405" y="1855815"/>
                  </a:lnTo>
                  <a:lnTo>
                    <a:pt x="8966" y="1865549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49"/>
                  </a:lnTo>
                  <a:lnTo>
                    <a:pt x="89032" y="1855815"/>
                  </a:lnTo>
                  <a:lnTo>
                    <a:pt x="91440" y="1843900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" name="object 27"/>
          <p:cNvSpPr/>
          <p:nvPr/>
        </p:nvSpPr>
        <p:spPr>
          <a:xfrm>
            <a:off x="838800" y="5981040"/>
            <a:ext cx="5787720" cy="14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69">
                <a:solidFill>
                  <a:srgbClr val="2B4150"/>
                </a:solidFill>
                <a:latin typeface="Arial MT"/>
              </a:rPr>
              <a:t>Outlier</a:t>
            </a:r>
            <a:r>
              <a:rPr lang="en-US" sz="2000" b="0" strike="noStrike" spc="-1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83">
                <a:solidFill>
                  <a:srgbClr val="2B4150"/>
                </a:solidFill>
                <a:latin typeface="Arial MT"/>
              </a:rPr>
              <a:t>Removal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Outliers,</a:t>
            </a:r>
            <a:r>
              <a:rPr lang="en-US" sz="1600" b="0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particularly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in</a:t>
            </a:r>
            <a:r>
              <a:rPr lang="en-US" sz="1600" b="0" strike="noStrike" spc="-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6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'Price'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distribution,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52">
                <a:solidFill>
                  <a:srgbClr val="2B4150"/>
                </a:solidFill>
                <a:latin typeface="Tahoma"/>
              </a:rPr>
              <a:t>were</a:t>
            </a:r>
            <a:r>
              <a:rPr lang="en-US" sz="1600" b="0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31">
                <a:solidFill>
                  <a:srgbClr val="2B4150"/>
                </a:solidFill>
                <a:latin typeface="Tahoma"/>
              </a:rPr>
              <a:t>identified</a:t>
            </a:r>
            <a:r>
              <a:rPr lang="en-US" sz="1600" b="1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26">
                <a:solidFill>
                  <a:srgbClr val="2B4150"/>
                </a:solidFill>
                <a:latin typeface="Tahoma"/>
              </a:rPr>
              <a:t>and </a:t>
            </a:r>
            <a:r>
              <a:rPr lang="en-US" sz="1600" b="1" strike="noStrike" spc="-157">
                <a:solidFill>
                  <a:srgbClr val="2B4150"/>
                </a:solidFill>
                <a:latin typeface="Tahoma"/>
              </a:rPr>
              <a:t>removed</a:t>
            </a:r>
            <a:r>
              <a:rPr lang="en-US" sz="1600" b="1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600" b="0" strike="noStrike" spc="-24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prevent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undue</a:t>
            </a:r>
            <a:r>
              <a:rPr lang="en-US" sz="16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influence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on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model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training</a:t>
            </a:r>
            <a:r>
              <a:rPr lang="en-US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improve prediction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accuracy.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object 28"/>
          <p:cNvGrpSpPr/>
          <p:nvPr/>
        </p:nvGrpSpPr>
        <p:grpSpPr>
          <a:xfrm>
            <a:off x="7485480" y="5779080"/>
            <a:ext cx="6522480" cy="1874160"/>
            <a:chOff x="7485480" y="5779080"/>
            <a:chExt cx="6522480" cy="1874160"/>
          </a:xfrm>
        </p:grpSpPr>
        <p:sp>
          <p:nvSpPr>
            <p:cNvPr id="90" name="object 29"/>
            <p:cNvSpPr/>
            <p:nvPr/>
          </p:nvSpPr>
          <p:spPr>
            <a:xfrm>
              <a:off x="750672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1764842"/>
                  </a:lnTo>
                  <a:lnTo>
                    <a:pt x="8626" y="1807531"/>
                  </a:lnTo>
                  <a:lnTo>
                    <a:pt x="32146" y="1842393"/>
                  </a:lnTo>
                  <a:lnTo>
                    <a:pt x="67026" y="1865900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900"/>
                  </a:lnTo>
                  <a:lnTo>
                    <a:pt x="6469237" y="1842393"/>
                  </a:lnTo>
                  <a:lnTo>
                    <a:pt x="6492757" y="1807531"/>
                  </a:lnTo>
                  <a:lnTo>
                    <a:pt x="6501383" y="1764842"/>
                  </a:lnTo>
                  <a:lnTo>
                    <a:pt x="6501383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object 30"/>
            <p:cNvSpPr/>
            <p:nvPr/>
          </p:nvSpPr>
          <p:spPr>
            <a:xfrm>
              <a:off x="750672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8"/>
                  </a:lnTo>
                  <a:lnTo>
                    <a:pt x="6501383" y="1764842"/>
                  </a:lnTo>
                  <a:lnTo>
                    <a:pt x="6492757" y="1807531"/>
                  </a:lnTo>
                  <a:lnTo>
                    <a:pt x="6469237" y="1842393"/>
                  </a:lnTo>
                  <a:lnTo>
                    <a:pt x="6434357" y="1865900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900"/>
                  </a:lnTo>
                  <a:lnTo>
                    <a:pt x="32146" y="1842393"/>
                  </a:lnTo>
                  <a:lnTo>
                    <a:pt x="8626" y="1807531"/>
                  </a:lnTo>
                  <a:lnTo>
                    <a:pt x="0" y="176484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3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object 31"/>
            <p:cNvSpPr/>
            <p:nvPr/>
          </p:nvSpPr>
          <p:spPr>
            <a:xfrm>
              <a:off x="7485480" y="577908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7"/>
                  </a:lnTo>
                  <a:lnTo>
                    <a:pt x="0" y="1843900"/>
                  </a:lnTo>
                  <a:lnTo>
                    <a:pt x="2407" y="1855815"/>
                  </a:lnTo>
                  <a:lnTo>
                    <a:pt x="8969" y="1865549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49"/>
                  </a:lnTo>
                  <a:lnTo>
                    <a:pt x="89032" y="1855815"/>
                  </a:lnTo>
                  <a:lnTo>
                    <a:pt x="91440" y="1843900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3" name="object 32"/>
          <p:cNvSpPr/>
          <p:nvPr/>
        </p:nvSpPr>
        <p:spPr>
          <a:xfrm>
            <a:off x="7792560" y="5981040"/>
            <a:ext cx="5506200" cy="14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137">
                <a:solidFill>
                  <a:srgbClr val="2B4150"/>
                </a:solidFill>
                <a:latin typeface="Arial MT"/>
              </a:rPr>
              <a:t>Data</a:t>
            </a:r>
            <a:r>
              <a:rPr lang="en-US" sz="2000" b="0" strike="noStrike" spc="-35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38">
                <a:solidFill>
                  <a:srgbClr val="2B4150"/>
                </a:solidFill>
                <a:latin typeface="Arial MT"/>
              </a:rPr>
              <a:t>Readiness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55">
                <a:solidFill>
                  <a:srgbClr val="2B4150"/>
                </a:solidFill>
                <a:latin typeface="Tahoma"/>
              </a:rPr>
              <a:t>These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comprehensive</a:t>
            </a:r>
            <a:r>
              <a:rPr lang="en-US" sz="160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steps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collectively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ensured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a</a:t>
            </a:r>
            <a:r>
              <a:rPr lang="en-US" sz="1600" b="0" strike="noStrike" spc="-11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20">
                <a:solidFill>
                  <a:srgbClr val="2B4150"/>
                </a:solidFill>
                <a:latin typeface="Tahoma"/>
              </a:rPr>
              <a:t>final</a:t>
            </a:r>
            <a:r>
              <a:rPr lang="en-US" sz="1600" b="1" strike="noStrike" spc="-20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2">
                <a:solidFill>
                  <a:srgbClr val="2B4150"/>
                </a:solidFill>
                <a:latin typeface="Tahoma"/>
              </a:rPr>
              <a:t>cleaned </a:t>
            </a:r>
            <a:r>
              <a:rPr lang="en-US" sz="1600" b="1" strike="noStrike" spc="-137">
                <a:solidFill>
                  <a:srgbClr val="2B4150"/>
                </a:solidFill>
                <a:latin typeface="Tahoma"/>
              </a:rPr>
              <a:t>dataset</a:t>
            </a:r>
            <a:r>
              <a:rPr lang="en-US" sz="1600" b="0" strike="noStrike" spc="-137">
                <a:solidFill>
                  <a:srgbClr val="2B4150"/>
                </a:solidFill>
                <a:latin typeface="Tahoma"/>
              </a:rPr>
              <a:t>,</a:t>
            </a:r>
            <a:r>
              <a:rPr lang="en-US" sz="1600" b="0" strike="noStrike" spc="-22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optimally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prepared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ready</a:t>
            </a:r>
            <a:r>
              <a:rPr lang="en-US" sz="1600" b="0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subsequent</a:t>
            </a:r>
            <a:r>
              <a:rPr lang="en-US" sz="1600" b="0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modelling phases.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1371600" y="671040"/>
            <a:ext cx="4721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>
                <a:solidFill>
                  <a:srgbClr val="124E73"/>
                </a:solidFill>
                <a:uFillTx/>
                <a:latin typeface="Arial"/>
              </a:rPr>
              <a:t>Raw Flight Dataset</a:t>
            </a:r>
            <a:endParaRPr lang="en-US" sz="4000" b="0" strike="noStrike" spc="-1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94" name="Picture 32"/>
          <p:cNvPicPr/>
          <p:nvPr/>
        </p:nvPicPr>
        <p:blipFill>
          <a:blip r:embed="rId2"/>
          <a:stretch/>
        </p:blipFill>
        <p:spPr>
          <a:xfrm>
            <a:off x="7989480" y="1561320"/>
            <a:ext cx="5714640" cy="605844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96" name="Rectangle 2"/>
          <p:cNvSpPr/>
          <p:nvPr/>
        </p:nvSpPr>
        <p:spPr>
          <a:xfrm>
            <a:off x="8019720" y="228600"/>
            <a:ext cx="5542200" cy="106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i="1" u="sng" strike="noStrike" spc="-1" dirty="0">
                <a:solidFill>
                  <a:srgbClr val="124E73"/>
                </a:solidFill>
                <a:uFillTx/>
                <a:latin typeface="Arial"/>
              </a:rPr>
              <a:t>Preprocessed Dataset with </a:t>
            </a:r>
            <a:endParaRPr lang="en-US" sz="3200" b="0" strike="noStrike" spc="-1" dirty="0">
              <a:solidFill>
                <a:srgbClr val="124E7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i="1" u="sng" strike="noStrike" spc="-1" dirty="0">
                <a:solidFill>
                  <a:srgbClr val="124E73"/>
                </a:solidFill>
                <a:uFillTx/>
                <a:latin typeface="Arial"/>
              </a:rPr>
              <a:t>Encoded &amp; Scaled Features</a:t>
            </a:r>
            <a:endParaRPr lang="en-US" sz="32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630360" y="1561320"/>
            <a:ext cx="6400440" cy="6156000"/>
          </a:xfrm>
          <a:prstGeom prst="rect">
            <a:avLst/>
          </a:prstGeom>
          <a:ln w="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8"/>
          <p:cNvPicPr/>
          <p:nvPr/>
        </p:nvPicPr>
        <p:blipFill>
          <a:blip r:embed="rId2"/>
          <a:stretch/>
        </p:blipFill>
        <p:spPr>
          <a:xfrm>
            <a:off x="7489800" y="533520"/>
            <a:ext cx="6637320" cy="7162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99" name="Picture 26"/>
          <p:cNvPicPr/>
          <p:nvPr/>
        </p:nvPicPr>
        <p:blipFill>
          <a:blip r:embed="rId3"/>
          <a:stretch/>
        </p:blipFill>
        <p:spPr>
          <a:xfrm>
            <a:off x="502920" y="3886200"/>
            <a:ext cx="6637320" cy="17521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0" name="Picture 24"/>
          <p:cNvPicPr/>
          <p:nvPr/>
        </p:nvPicPr>
        <p:blipFill>
          <a:blip r:embed="rId4"/>
          <a:stretch/>
        </p:blipFill>
        <p:spPr>
          <a:xfrm>
            <a:off x="502920" y="2209680"/>
            <a:ext cx="6637320" cy="1280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1" name="Picture 8"/>
          <p:cNvPicPr/>
          <p:nvPr/>
        </p:nvPicPr>
        <p:blipFill>
          <a:blip r:embed="rId5"/>
          <a:stretch/>
        </p:blipFill>
        <p:spPr>
          <a:xfrm>
            <a:off x="502920" y="6019920"/>
            <a:ext cx="6637320" cy="1632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2" name="Rectangle 9"/>
          <p:cNvSpPr/>
          <p:nvPr/>
        </p:nvSpPr>
        <p:spPr>
          <a:xfrm>
            <a:off x="457200" y="914400"/>
            <a:ext cx="663732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>
                <a:solidFill>
                  <a:srgbClr val="124E73"/>
                </a:solidFill>
                <a:uFillTx/>
                <a:latin typeface="Arial"/>
              </a:rPr>
              <a:t>Feature Engineering</a:t>
            </a:r>
            <a:endParaRPr lang="en-US" sz="4000" b="0" strike="noStrike" spc="-1">
              <a:solidFill>
                <a:srgbClr val="124E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7238880" y="3657600"/>
            <a:ext cx="7018200" cy="4355280"/>
          </a:xfrm>
          <a:prstGeom prst="rect">
            <a:avLst/>
          </a:prstGeom>
          <a:ln w="0">
            <a:solidFill>
              <a:schemeClr val="tx2"/>
            </a:solidFill>
          </a:ln>
        </p:spPr>
      </p:pic>
      <p:pic>
        <p:nvPicPr>
          <p:cNvPr id="104" name="Picture 22"/>
          <p:cNvPicPr/>
          <p:nvPr/>
        </p:nvPicPr>
        <p:blipFill>
          <a:blip r:embed="rId3"/>
          <a:stretch/>
        </p:blipFill>
        <p:spPr>
          <a:xfrm>
            <a:off x="372960" y="990720"/>
            <a:ext cx="6637320" cy="345636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105" name="Rectangle 4"/>
          <p:cNvSpPr/>
          <p:nvPr/>
        </p:nvSpPr>
        <p:spPr>
          <a:xfrm>
            <a:off x="-7920" y="213840"/>
            <a:ext cx="663732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Arial"/>
              </a:rPr>
              <a:t>Original Dataset 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sp>
        <p:nvSpPr>
          <p:cNvPr id="106" name="object 2"/>
          <p:cNvSpPr/>
          <p:nvPr/>
        </p:nvSpPr>
        <p:spPr>
          <a:xfrm>
            <a:off x="7010280" y="93785"/>
            <a:ext cx="6354028" cy="7424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5640" r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Calibri"/>
              </a:rPr>
              <a:t>Encoding &amp; Scaling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107" name="Picture 8"/>
          <p:cNvPicPr/>
          <p:nvPr/>
        </p:nvPicPr>
        <p:blipFill>
          <a:blip r:embed="rId4"/>
          <a:stretch/>
        </p:blipFill>
        <p:spPr>
          <a:xfrm>
            <a:off x="7238880" y="971280"/>
            <a:ext cx="5626800" cy="2685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8" name="Picture 10"/>
          <p:cNvPicPr/>
          <p:nvPr/>
        </p:nvPicPr>
        <p:blipFill>
          <a:blip r:embed="rId5"/>
          <a:stretch/>
        </p:blipFill>
        <p:spPr>
          <a:xfrm>
            <a:off x="372960" y="4760640"/>
            <a:ext cx="6637320" cy="32522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0"/>
          <p:cNvPicPr/>
          <p:nvPr/>
        </p:nvPicPr>
        <p:blipFill>
          <a:blip r:embed="rId2"/>
          <a:stretch/>
        </p:blipFill>
        <p:spPr>
          <a:xfrm>
            <a:off x="380880" y="3200400"/>
            <a:ext cx="6846840" cy="3809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1" name="Rectangle 1"/>
          <p:cNvSpPr/>
          <p:nvPr/>
        </p:nvSpPr>
        <p:spPr>
          <a:xfrm>
            <a:off x="2532186" y="862920"/>
            <a:ext cx="10292862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Bahnschrift SemiBold"/>
              </a:rPr>
              <a:t>Visualization of Applied Transformation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D3C69-E80E-7A79-6F55-CA464731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82" y="3200401"/>
            <a:ext cx="6722742" cy="3809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659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Arial MT</vt:lpstr>
      <vt:lpstr>Bahnschrift SemiBold</vt:lpstr>
      <vt:lpstr>Calibri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Flight Fare Prediction</vt:lpstr>
      <vt:lpstr>Domain and Context of Flight Fare Prediction</vt:lpstr>
      <vt:lpstr>Dataset Overview: Features and Categorization</vt:lpstr>
      <vt:lpstr>Problem Statement &amp; Workflow for Flight Fare Prediction</vt:lpstr>
      <vt:lpstr>Summary of Preprocessing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subject/>
  <dc:creator>JISHNU THEKKADAVAN</dc:creator>
  <dc:description/>
  <cp:lastModifiedBy>JISHNU THEKKADAVAN</cp:lastModifiedBy>
  <cp:revision>4</cp:revision>
  <dcterms:created xsi:type="dcterms:W3CDTF">2025-08-05T17:33:11Z</dcterms:created>
  <dcterms:modified xsi:type="dcterms:W3CDTF">2025-08-07T18:48:32Z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2025-08-05T05:30:00Z</vt:filetime>
  </property>
  <property fmtid="{D5CDD505-2E9C-101B-9397-08002B2CF9AE}" pid="3" name="Creator">
    <vt:lpwstr>Microsoft® PowerPoint® 2016</vt:lpwstr>
  </property>
  <property fmtid="{D5CDD505-2E9C-101B-9397-08002B2CF9AE}" pid="4" name="ICV">
    <vt:lpwstr>5ED62A290F874DD1B448092562A0FA7F_12</vt:lpwstr>
  </property>
  <property fmtid="{D5CDD505-2E9C-101B-9397-08002B2CF9AE}" pid="5" name="KSOProductBuildVer">
    <vt:lpwstr>1033-12.2.0.21931</vt:lpwstr>
  </property>
  <property fmtid="{D5CDD505-2E9C-101B-9397-08002B2CF9AE}" pid="6" name="LastSaved">
    <vt:filetime>2025-08-05T05:30:00Z</vt:filetime>
  </property>
  <property fmtid="{D5CDD505-2E9C-101B-9397-08002B2CF9AE}" pid="7" name="PresentationFormat">
    <vt:lpwstr>Custom</vt:lpwstr>
  </property>
  <property fmtid="{D5CDD505-2E9C-101B-9397-08002B2CF9AE}" pid="8" name="Producer">
    <vt:lpwstr>www.ilovepdf.com</vt:lpwstr>
  </property>
  <property fmtid="{D5CDD505-2E9C-101B-9397-08002B2CF9AE}" pid="9" name="Slides">
    <vt:i4>9</vt:i4>
  </property>
</Properties>
</file>