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4630400" cy="8229600"/>
  <p:notesSz cx="14630400" cy="82296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7280" y="2551176"/>
            <a:ext cx="12435840" cy="17282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124E73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4608576"/>
            <a:ext cx="10241280" cy="205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124E73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124E73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31520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534656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124E73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599"/>
                </a:lnTo>
                <a:lnTo>
                  <a:pt x="14630400" y="8229599"/>
                </a:lnTo>
                <a:lnTo>
                  <a:pt x="14630400" y="0"/>
                </a:lnTo>
                <a:close/>
              </a:path>
            </a:pathLst>
          </a:custGeom>
          <a:solidFill>
            <a:srgbClr val="FFFB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5563" y="416763"/>
            <a:ext cx="11056264" cy="7484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124E73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4550" y="2482175"/>
            <a:ext cx="7197090" cy="3886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974336" y="7653528"/>
            <a:ext cx="4681728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31520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533888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5486400" cy="82295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68973" y="2113229"/>
            <a:ext cx="5682615" cy="702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50" spc="165" dirty="0"/>
              <a:t>Flight</a:t>
            </a:r>
            <a:r>
              <a:rPr sz="4450" spc="15" dirty="0"/>
              <a:t> </a:t>
            </a:r>
            <a:r>
              <a:rPr sz="4450" dirty="0"/>
              <a:t>Fare</a:t>
            </a:r>
            <a:r>
              <a:rPr sz="4450" spc="5" dirty="0"/>
              <a:t> </a:t>
            </a:r>
            <a:r>
              <a:rPr sz="4450" spc="100" dirty="0"/>
              <a:t>Prediction</a:t>
            </a:r>
            <a:endParaRPr sz="4450"/>
          </a:p>
        </p:txBody>
      </p:sp>
      <p:sp>
        <p:nvSpPr>
          <p:cNvPr id="4" name="object 4"/>
          <p:cNvSpPr txBox="1"/>
          <p:nvPr/>
        </p:nvSpPr>
        <p:spPr>
          <a:xfrm>
            <a:off x="6268973" y="3251506"/>
            <a:ext cx="7303134" cy="29686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38000"/>
              </a:lnSpc>
              <a:spcBef>
                <a:spcPts val="85"/>
              </a:spcBef>
            </a:pPr>
            <a:r>
              <a:rPr sz="1750" spc="-10" dirty="0">
                <a:latin typeface="Calibri" panose="020F0502020204030204"/>
                <a:cs typeface="Calibri" panose="020F0502020204030204"/>
              </a:rPr>
              <a:t>Welcome</a:t>
            </a:r>
            <a:r>
              <a:rPr sz="175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750" dirty="0">
                <a:latin typeface="Calibri" panose="020F0502020204030204"/>
                <a:cs typeface="Calibri" panose="020F0502020204030204"/>
              </a:rPr>
              <a:t>to</a:t>
            </a:r>
            <a:r>
              <a:rPr sz="175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750" dirty="0">
                <a:latin typeface="Calibri" panose="020F0502020204030204"/>
                <a:cs typeface="Calibri" panose="020F0502020204030204"/>
              </a:rPr>
              <a:t>our</a:t>
            </a:r>
            <a:r>
              <a:rPr sz="175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1750" spc="-10" dirty="0">
                <a:latin typeface="Calibri" panose="020F0502020204030204"/>
                <a:cs typeface="Calibri" panose="020F0502020204030204"/>
              </a:rPr>
              <a:t>presentation</a:t>
            </a:r>
            <a:r>
              <a:rPr sz="175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750" dirty="0">
                <a:latin typeface="Calibri" panose="020F0502020204030204"/>
                <a:cs typeface="Calibri" panose="020F0502020204030204"/>
              </a:rPr>
              <a:t>on</a:t>
            </a:r>
            <a:r>
              <a:rPr sz="175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1750" dirty="0">
                <a:latin typeface="Calibri" panose="020F0502020204030204"/>
                <a:cs typeface="Calibri" panose="020F0502020204030204"/>
              </a:rPr>
              <a:t>flight</a:t>
            </a:r>
            <a:r>
              <a:rPr sz="175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750" dirty="0">
                <a:latin typeface="Calibri" panose="020F0502020204030204"/>
                <a:cs typeface="Calibri" panose="020F0502020204030204"/>
              </a:rPr>
              <a:t>fare</a:t>
            </a:r>
            <a:r>
              <a:rPr sz="175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750" spc="-10" dirty="0">
                <a:latin typeface="Calibri" panose="020F0502020204030204"/>
                <a:cs typeface="Calibri" panose="020F0502020204030204"/>
              </a:rPr>
              <a:t>prediction.</a:t>
            </a:r>
            <a:r>
              <a:rPr sz="175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750" dirty="0">
                <a:latin typeface="Calibri" panose="020F0502020204030204"/>
                <a:cs typeface="Calibri" panose="020F0502020204030204"/>
              </a:rPr>
              <a:t>Flight</a:t>
            </a:r>
            <a:r>
              <a:rPr sz="175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1750" spc="-10" dirty="0">
                <a:latin typeface="Calibri" panose="020F0502020204030204"/>
                <a:cs typeface="Calibri" panose="020F0502020204030204"/>
              </a:rPr>
              <a:t>ticket</a:t>
            </a:r>
            <a:r>
              <a:rPr sz="175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1750" dirty="0">
                <a:latin typeface="Calibri" panose="020F0502020204030204"/>
                <a:cs typeface="Calibri" panose="020F0502020204030204"/>
              </a:rPr>
              <a:t>prices</a:t>
            </a:r>
            <a:r>
              <a:rPr sz="175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750" spc="-10" dirty="0">
                <a:latin typeface="Calibri" panose="020F0502020204030204"/>
                <a:cs typeface="Calibri" panose="020F0502020204030204"/>
              </a:rPr>
              <a:t>often </a:t>
            </a:r>
            <a:r>
              <a:rPr sz="1750" dirty="0">
                <a:latin typeface="Calibri" panose="020F0502020204030204"/>
                <a:cs typeface="Calibri" panose="020F0502020204030204"/>
              </a:rPr>
              <a:t>change</a:t>
            </a:r>
            <a:r>
              <a:rPr sz="175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750" dirty="0">
                <a:latin typeface="Calibri" panose="020F0502020204030204"/>
                <a:cs typeface="Calibri" panose="020F0502020204030204"/>
              </a:rPr>
              <a:t>due</a:t>
            </a:r>
            <a:r>
              <a:rPr sz="175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750" dirty="0">
                <a:latin typeface="Calibri" panose="020F0502020204030204"/>
                <a:cs typeface="Calibri" panose="020F0502020204030204"/>
              </a:rPr>
              <a:t>to</a:t>
            </a:r>
            <a:r>
              <a:rPr sz="175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750" dirty="0">
                <a:latin typeface="Calibri" panose="020F0502020204030204"/>
                <a:cs typeface="Calibri" panose="020F0502020204030204"/>
              </a:rPr>
              <a:t>various</a:t>
            </a:r>
            <a:r>
              <a:rPr sz="175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1750" spc="-10" dirty="0">
                <a:latin typeface="Calibri" panose="020F0502020204030204"/>
                <a:cs typeface="Calibri" panose="020F0502020204030204"/>
              </a:rPr>
              <a:t>factors</a:t>
            </a:r>
            <a:r>
              <a:rPr sz="175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750" dirty="0">
                <a:latin typeface="Calibri" panose="020F0502020204030204"/>
                <a:cs typeface="Calibri" panose="020F0502020204030204"/>
              </a:rPr>
              <a:t>like</a:t>
            </a:r>
            <a:r>
              <a:rPr sz="175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1750" dirty="0">
                <a:latin typeface="Calibri" panose="020F0502020204030204"/>
                <a:cs typeface="Calibri" panose="020F0502020204030204"/>
              </a:rPr>
              <a:t>demand,</a:t>
            </a:r>
            <a:r>
              <a:rPr sz="175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750" dirty="0">
                <a:latin typeface="Calibri" panose="020F0502020204030204"/>
                <a:cs typeface="Calibri" panose="020F0502020204030204"/>
              </a:rPr>
              <a:t>season,</a:t>
            </a:r>
            <a:r>
              <a:rPr sz="175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1750" dirty="0">
                <a:latin typeface="Calibri" panose="020F0502020204030204"/>
                <a:cs typeface="Calibri" panose="020F0502020204030204"/>
              </a:rPr>
              <a:t>and</a:t>
            </a:r>
            <a:r>
              <a:rPr sz="175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1750" dirty="0">
                <a:latin typeface="Calibri" panose="020F0502020204030204"/>
                <a:cs typeface="Calibri" panose="020F0502020204030204"/>
              </a:rPr>
              <a:t>airline</a:t>
            </a:r>
            <a:r>
              <a:rPr sz="175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750" dirty="0">
                <a:latin typeface="Calibri" panose="020F0502020204030204"/>
                <a:cs typeface="Calibri" panose="020F0502020204030204"/>
              </a:rPr>
              <a:t>policies,</a:t>
            </a:r>
            <a:r>
              <a:rPr sz="1750" spc="-100" dirty="0">
                <a:latin typeface="Calibri" panose="020F0502020204030204"/>
                <a:cs typeface="Calibri" panose="020F0502020204030204"/>
              </a:rPr>
              <a:t> </a:t>
            </a:r>
            <a:r>
              <a:rPr sz="1750" dirty="0">
                <a:latin typeface="Calibri" panose="020F0502020204030204"/>
                <a:cs typeface="Calibri" panose="020F0502020204030204"/>
              </a:rPr>
              <a:t>making</a:t>
            </a:r>
            <a:r>
              <a:rPr sz="175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750" spc="-25" dirty="0">
                <a:latin typeface="Calibri" panose="020F0502020204030204"/>
                <a:cs typeface="Calibri" panose="020F0502020204030204"/>
              </a:rPr>
              <a:t>it </a:t>
            </a:r>
            <a:r>
              <a:rPr sz="1750" dirty="0">
                <a:latin typeface="Calibri" panose="020F0502020204030204"/>
                <a:cs typeface="Calibri" panose="020F0502020204030204"/>
              </a:rPr>
              <a:t>hard</a:t>
            </a:r>
            <a:r>
              <a:rPr sz="175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750" dirty="0">
                <a:latin typeface="Calibri" panose="020F0502020204030204"/>
                <a:cs typeface="Calibri" panose="020F0502020204030204"/>
              </a:rPr>
              <a:t>for</a:t>
            </a:r>
            <a:r>
              <a:rPr sz="175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750" spc="-20" dirty="0">
                <a:latin typeface="Calibri" panose="020F0502020204030204"/>
                <a:cs typeface="Calibri" panose="020F0502020204030204"/>
              </a:rPr>
              <a:t>travelers</a:t>
            </a:r>
            <a:r>
              <a:rPr sz="175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750" dirty="0">
                <a:latin typeface="Calibri" panose="020F0502020204030204"/>
                <a:cs typeface="Calibri" panose="020F0502020204030204"/>
              </a:rPr>
              <a:t>to</a:t>
            </a:r>
            <a:r>
              <a:rPr sz="175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750" dirty="0">
                <a:latin typeface="Calibri" panose="020F0502020204030204"/>
                <a:cs typeface="Calibri" panose="020F0502020204030204"/>
              </a:rPr>
              <a:t>know</a:t>
            </a:r>
            <a:r>
              <a:rPr sz="175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750" dirty="0">
                <a:latin typeface="Calibri" panose="020F0502020204030204"/>
                <a:cs typeface="Calibri" panose="020F0502020204030204"/>
              </a:rPr>
              <a:t>the</a:t>
            </a:r>
            <a:r>
              <a:rPr sz="175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750" dirty="0">
                <a:latin typeface="Calibri" panose="020F0502020204030204"/>
                <a:cs typeface="Calibri" panose="020F0502020204030204"/>
              </a:rPr>
              <a:t>best</a:t>
            </a:r>
            <a:r>
              <a:rPr sz="175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750" dirty="0">
                <a:latin typeface="Calibri" panose="020F0502020204030204"/>
                <a:cs typeface="Calibri" panose="020F0502020204030204"/>
              </a:rPr>
              <a:t>time</a:t>
            </a:r>
            <a:r>
              <a:rPr sz="175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750" dirty="0">
                <a:latin typeface="Calibri" panose="020F0502020204030204"/>
                <a:cs typeface="Calibri" panose="020F0502020204030204"/>
              </a:rPr>
              <a:t>to</a:t>
            </a:r>
            <a:r>
              <a:rPr sz="175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750" dirty="0">
                <a:latin typeface="Calibri" panose="020F0502020204030204"/>
                <a:cs typeface="Calibri" panose="020F0502020204030204"/>
              </a:rPr>
              <a:t>book.</a:t>
            </a:r>
            <a:r>
              <a:rPr sz="175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750" dirty="0">
                <a:latin typeface="Calibri" panose="020F0502020204030204"/>
                <a:cs typeface="Calibri" panose="020F0502020204030204"/>
              </a:rPr>
              <a:t>This</a:t>
            </a:r>
            <a:r>
              <a:rPr sz="175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750" dirty="0">
                <a:latin typeface="Calibri" panose="020F0502020204030204"/>
                <a:cs typeface="Calibri" panose="020F0502020204030204"/>
              </a:rPr>
              <a:t>is</a:t>
            </a:r>
            <a:r>
              <a:rPr sz="175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750" dirty="0">
                <a:latin typeface="Calibri" panose="020F0502020204030204"/>
                <a:cs typeface="Calibri" panose="020F0502020204030204"/>
              </a:rPr>
              <a:t>where</a:t>
            </a:r>
            <a:r>
              <a:rPr sz="175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750" dirty="0">
                <a:latin typeface="Calibri" panose="020F0502020204030204"/>
                <a:cs typeface="Calibri" panose="020F0502020204030204"/>
              </a:rPr>
              <a:t>machine</a:t>
            </a:r>
            <a:r>
              <a:rPr sz="175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750" spc="-10" dirty="0">
                <a:latin typeface="Calibri" panose="020F0502020204030204"/>
                <a:cs typeface="Calibri" panose="020F0502020204030204"/>
              </a:rPr>
              <a:t>learning </a:t>
            </a:r>
            <a:r>
              <a:rPr sz="1750" dirty="0">
                <a:latin typeface="Calibri" panose="020F0502020204030204"/>
                <a:cs typeface="Calibri" panose="020F0502020204030204"/>
              </a:rPr>
              <a:t>comes</a:t>
            </a:r>
            <a:r>
              <a:rPr sz="175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750" dirty="0">
                <a:latin typeface="Calibri" panose="020F0502020204030204"/>
                <a:cs typeface="Calibri" panose="020F0502020204030204"/>
              </a:rPr>
              <a:t>in.</a:t>
            </a:r>
            <a:r>
              <a:rPr sz="175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1750" dirty="0">
                <a:latin typeface="Calibri" panose="020F0502020204030204"/>
                <a:cs typeface="Calibri" panose="020F0502020204030204"/>
              </a:rPr>
              <a:t>By</a:t>
            </a:r>
            <a:r>
              <a:rPr sz="175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1750" dirty="0">
                <a:latin typeface="Calibri" panose="020F0502020204030204"/>
                <a:cs typeface="Calibri" panose="020F0502020204030204"/>
              </a:rPr>
              <a:t>analyzing</a:t>
            </a:r>
            <a:r>
              <a:rPr sz="175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1750" dirty="0">
                <a:latin typeface="Calibri" panose="020F0502020204030204"/>
                <a:cs typeface="Calibri" panose="020F0502020204030204"/>
              </a:rPr>
              <a:t>past</a:t>
            </a:r>
            <a:r>
              <a:rPr sz="175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750" dirty="0">
                <a:latin typeface="Calibri" panose="020F0502020204030204"/>
                <a:cs typeface="Calibri" panose="020F0502020204030204"/>
              </a:rPr>
              <a:t>data</a:t>
            </a:r>
            <a:r>
              <a:rPr sz="175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750" dirty="0">
                <a:latin typeface="Calibri" panose="020F0502020204030204"/>
                <a:cs typeface="Calibri" panose="020F0502020204030204"/>
              </a:rPr>
              <a:t>such</a:t>
            </a:r>
            <a:r>
              <a:rPr sz="175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1750" dirty="0">
                <a:latin typeface="Calibri" panose="020F0502020204030204"/>
                <a:cs typeface="Calibri" panose="020F0502020204030204"/>
              </a:rPr>
              <a:t>as</a:t>
            </a:r>
            <a:r>
              <a:rPr sz="175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1750" spc="-10" dirty="0">
                <a:latin typeface="Calibri" panose="020F0502020204030204"/>
                <a:cs typeface="Calibri" panose="020F0502020204030204"/>
              </a:rPr>
              <a:t>routes,</a:t>
            </a:r>
            <a:r>
              <a:rPr sz="175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750" dirty="0">
                <a:latin typeface="Calibri" panose="020F0502020204030204"/>
                <a:cs typeface="Calibri" panose="020F0502020204030204"/>
              </a:rPr>
              <a:t>dates,</a:t>
            </a:r>
            <a:r>
              <a:rPr sz="175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750" dirty="0">
                <a:latin typeface="Calibri" panose="020F0502020204030204"/>
                <a:cs typeface="Calibri" panose="020F0502020204030204"/>
              </a:rPr>
              <a:t>airlines,</a:t>
            </a:r>
            <a:r>
              <a:rPr sz="175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750" dirty="0">
                <a:latin typeface="Calibri" panose="020F0502020204030204"/>
                <a:cs typeface="Calibri" panose="020F0502020204030204"/>
              </a:rPr>
              <a:t>and</a:t>
            </a:r>
            <a:r>
              <a:rPr sz="175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1750" spc="-10" dirty="0">
                <a:latin typeface="Calibri" panose="020F0502020204030204"/>
                <a:cs typeface="Calibri" panose="020F0502020204030204"/>
              </a:rPr>
              <a:t>booking patterns,</a:t>
            </a:r>
            <a:r>
              <a:rPr sz="1750" dirty="0">
                <a:latin typeface="Calibri" panose="020F0502020204030204"/>
                <a:cs typeface="Calibri" panose="020F0502020204030204"/>
              </a:rPr>
              <a:t> Data</a:t>
            </a:r>
            <a:r>
              <a:rPr sz="175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1750" dirty="0">
                <a:latin typeface="Calibri" panose="020F0502020204030204"/>
                <a:cs typeface="Calibri" panose="020F0502020204030204"/>
              </a:rPr>
              <a:t>Science</a:t>
            </a:r>
            <a:r>
              <a:rPr sz="175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1750" dirty="0">
                <a:latin typeface="Calibri" panose="020F0502020204030204"/>
                <a:cs typeface="Calibri" panose="020F0502020204030204"/>
              </a:rPr>
              <a:t>models</a:t>
            </a:r>
            <a:r>
              <a:rPr sz="175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750" dirty="0">
                <a:latin typeface="Calibri" panose="020F0502020204030204"/>
                <a:cs typeface="Calibri" panose="020F0502020204030204"/>
              </a:rPr>
              <a:t>can</a:t>
            </a:r>
            <a:r>
              <a:rPr sz="175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1750" dirty="0">
                <a:latin typeface="Calibri" panose="020F0502020204030204"/>
                <a:cs typeface="Calibri" panose="020F0502020204030204"/>
              </a:rPr>
              <a:t>predict</a:t>
            </a:r>
            <a:r>
              <a:rPr sz="175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750" dirty="0">
                <a:latin typeface="Calibri" panose="020F0502020204030204"/>
                <a:cs typeface="Calibri" panose="020F0502020204030204"/>
              </a:rPr>
              <a:t>future</a:t>
            </a:r>
            <a:r>
              <a:rPr sz="175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750" dirty="0">
                <a:latin typeface="Calibri" panose="020F0502020204030204"/>
                <a:cs typeface="Calibri" panose="020F0502020204030204"/>
              </a:rPr>
              <a:t>prices</a:t>
            </a:r>
            <a:r>
              <a:rPr sz="175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750" dirty="0">
                <a:latin typeface="Calibri" panose="020F0502020204030204"/>
                <a:cs typeface="Calibri" panose="020F0502020204030204"/>
              </a:rPr>
              <a:t>with</a:t>
            </a:r>
            <a:r>
              <a:rPr sz="175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750" dirty="0">
                <a:latin typeface="Calibri" panose="020F0502020204030204"/>
                <a:cs typeface="Calibri" panose="020F0502020204030204"/>
              </a:rPr>
              <a:t>good</a:t>
            </a:r>
            <a:r>
              <a:rPr sz="175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1750" spc="-20" dirty="0">
                <a:latin typeface="Calibri" panose="020F0502020204030204"/>
                <a:cs typeface="Calibri" panose="020F0502020204030204"/>
              </a:rPr>
              <a:t>accuracy.</a:t>
            </a:r>
            <a:r>
              <a:rPr sz="175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1750" spc="-20" dirty="0">
                <a:latin typeface="Calibri" panose="020F0502020204030204"/>
                <a:cs typeface="Calibri" panose="020F0502020204030204"/>
              </a:rPr>
              <a:t>This </a:t>
            </a:r>
            <a:r>
              <a:rPr sz="1750" dirty="0">
                <a:latin typeface="Calibri" panose="020F0502020204030204"/>
                <a:cs typeface="Calibri" panose="020F0502020204030204"/>
              </a:rPr>
              <a:t>helps</a:t>
            </a:r>
            <a:r>
              <a:rPr sz="175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750" spc="-10" dirty="0">
                <a:latin typeface="Calibri" panose="020F0502020204030204"/>
                <a:cs typeface="Calibri" panose="020F0502020204030204"/>
              </a:rPr>
              <a:t>travelers</a:t>
            </a:r>
            <a:r>
              <a:rPr sz="175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750" dirty="0">
                <a:latin typeface="Calibri" panose="020F0502020204030204"/>
                <a:cs typeface="Calibri" panose="020F0502020204030204"/>
              </a:rPr>
              <a:t>save</a:t>
            </a:r>
            <a:r>
              <a:rPr sz="175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1750" dirty="0">
                <a:latin typeface="Calibri" panose="020F0502020204030204"/>
                <a:cs typeface="Calibri" panose="020F0502020204030204"/>
              </a:rPr>
              <a:t>money</a:t>
            </a:r>
            <a:r>
              <a:rPr sz="175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1750" dirty="0">
                <a:latin typeface="Calibri" panose="020F0502020204030204"/>
                <a:cs typeface="Calibri" panose="020F0502020204030204"/>
              </a:rPr>
              <a:t>and</a:t>
            </a:r>
            <a:r>
              <a:rPr sz="175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750" spc="-10" dirty="0">
                <a:latin typeface="Calibri" panose="020F0502020204030204"/>
                <a:cs typeface="Calibri" panose="020F0502020204030204"/>
              </a:rPr>
              <a:t>make</a:t>
            </a:r>
            <a:r>
              <a:rPr sz="175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1750" dirty="0">
                <a:latin typeface="Calibri" panose="020F0502020204030204"/>
                <a:cs typeface="Calibri" panose="020F0502020204030204"/>
              </a:rPr>
              <a:t>smarter</a:t>
            </a:r>
            <a:r>
              <a:rPr sz="175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750" dirty="0">
                <a:latin typeface="Calibri" panose="020F0502020204030204"/>
                <a:cs typeface="Calibri" panose="020F0502020204030204"/>
              </a:rPr>
              <a:t>booking</a:t>
            </a:r>
            <a:r>
              <a:rPr sz="175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1750" dirty="0">
                <a:latin typeface="Calibri" panose="020F0502020204030204"/>
                <a:cs typeface="Calibri" panose="020F0502020204030204"/>
              </a:rPr>
              <a:t>decisions.</a:t>
            </a:r>
            <a:r>
              <a:rPr sz="175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1750" dirty="0">
                <a:latin typeface="Calibri" panose="020F0502020204030204"/>
                <a:cs typeface="Calibri" panose="020F0502020204030204"/>
              </a:rPr>
              <a:t>It</a:t>
            </a:r>
            <a:r>
              <a:rPr sz="175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750" dirty="0">
                <a:latin typeface="Calibri" panose="020F0502020204030204"/>
                <a:cs typeface="Calibri" panose="020F0502020204030204"/>
              </a:rPr>
              <a:t>also</a:t>
            </a:r>
            <a:r>
              <a:rPr sz="175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1750" spc="-10" dirty="0">
                <a:latin typeface="Calibri" panose="020F0502020204030204"/>
                <a:cs typeface="Calibri" panose="020F0502020204030204"/>
              </a:rPr>
              <a:t>benefits </a:t>
            </a:r>
            <a:r>
              <a:rPr sz="1750" dirty="0">
                <a:latin typeface="Calibri" panose="020F0502020204030204"/>
                <a:cs typeface="Calibri" panose="020F0502020204030204"/>
              </a:rPr>
              <a:t>airlines</a:t>
            </a:r>
            <a:r>
              <a:rPr sz="175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750" dirty="0">
                <a:latin typeface="Calibri" panose="020F0502020204030204"/>
                <a:cs typeface="Calibri" panose="020F0502020204030204"/>
              </a:rPr>
              <a:t>by</a:t>
            </a:r>
            <a:r>
              <a:rPr sz="175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1750" dirty="0">
                <a:latin typeface="Calibri" panose="020F0502020204030204"/>
                <a:cs typeface="Calibri" panose="020F0502020204030204"/>
              </a:rPr>
              <a:t>helping</a:t>
            </a:r>
            <a:r>
              <a:rPr sz="175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750" dirty="0">
                <a:latin typeface="Calibri" panose="020F0502020204030204"/>
                <a:cs typeface="Calibri" panose="020F0502020204030204"/>
              </a:rPr>
              <a:t>them</a:t>
            </a:r>
            <a:r>
              <a:rPr sz="175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750" dirty="0">
                <a:latin typeface="Calibri" panose="020F0502020204030204"/>
                <a:cs typeface="Calibri" panose="020F0502020204030204"/>
              </a:rPr>
              <a:t>optimize</a:t>
            </a:r>
            <a:r>
              <a:rPr sz="175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750" dirty="0">
                <a:latin typeface="Calibri" panose="020F0502020204030204"/>
                <a:cs typeface="Calibri" panose="020F0502020204030204"/>
              </a:rPr>
              <a:t>pricing</a:t>
            </a:r>
            <a:r>
              <a:rPr sz="175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750" dirty="0">
                <a:latin typeface="Calibri" panose="020F0502020204030204"/>
                <a:cs typeface="Calibri" panose="020F0502020204030204"/>
              </a:rPr>
              <a:t>and</a:t>
            </a:r>
            <a:r>
              <a:rPr sz="175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750" dirty="0">
                <a:latin typeface="Calibri" panose="020F0502020204030204"/>
                <a:cs typeface="Calibri" panose="020F0502020204030204"/>
              </a:rPr>
              <a:t>manage</a:t>
            </a:r>
            <a:r>
              <a:rPr sz="175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750" dirty="0">
                <a:latin typeface="Calibri" panose="020F0502020204030204"/>
                <a:cs typeface="Calibri" panose="020F0502020204030204"/>
              </a:rPr>
              <a:t>seat</a:t>
            </a:r>
            <a:r>
              <a:rPr sz="175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750" spc="-20" dirty="0">
                <a:latin typeface="Calibri" panose="020F0502020204030204"/>
                <a:cs typeface="Calibri" panose="020F0502020204030204"/>
              </a:rPr>
              <a:t>availability.</a:t>
            </a:r>
            <a:r>
              <a:rPr sz="175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1750" dirty="0">
                <a:latin typeface="Calibri" panose="020F0502020204030204"/>
                <a:cs typeface="Calibri" panose="020F0502020204030204"/>
              </a:rPr>
              <a:t>In</a:t>
            </a:r>
            <a:r>
              <a:rPr sz="175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750" spc="-20" dirty="0">
                <a:latin typeface="Calibri" panose="020F0502020204030204"/>
                <a:cs typeface="Calibri" panose="020F0502020204030204"/>
              </a:rPr>
              <a:t>this </a:t>
            </a:r>
            <a:r>
              <a:rPr sz="1750" spc="-10" dirty="0">
                <a:latin typeface="Calibri" panose="020F0502020204030204"/>
                <a:cs typeface="Calibri" panose="020F0502020204030204"/>
              </a:rPr>
              <a:t>presentation,</a:t>
            </a:r>
            <a:r>
              <a:rPr sz="175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750" dirty="0">
                <a:latin typeface="Calibri" panose="020F0502020204030204"/>
                <a:cs typeface="Calibri" panose="020F0502020204030204"/>
              </a:rPr>
              <a:t>we’ll</a:t>
            </a:r>
            <a:r>
              <a:rPr sz="175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750" spc="-10" dirty="0">
                <a:latin typeface="Calibri" panose="020F0502020204030204"/>
                <a:cs typeface="Calibri" panose="020F0502020204030204"/>
              </a:rPr>
              <a:t>explore</a:t>
            </a:r>
            <a:r>
              <a:rPr sz="175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750" dirty="0">
                <a:latin typeface="Calibri" panose="020F0502020204030204"/>
                <a:cs typeface="Calibri" panose="020F0502020204030204"/>
              </a:rPr>
              <a:t>how</a:t>
            </a:r>
            <a:r>
              <a:rPr sz="175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1750" dirty="0">
                <a:latin typeface="Calibri" panose="020F0502020204030204"/>
                <a:cs typeface="Calibri" panose="020F0502020204030204"/>
              </a:rPr>
              <a:t>this</a:t>
            </a:r>
            <a:r>
              <a:rPr sz="175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750" dirty="0">
                <a:latin typeface="Calibri" panose="020F0502020204030204"/>
                <a:cs typeface="Calibri" panose="020F0502020204030204"/>
              </a:rPr>
              <a:t>technology</a:t>
            </a:r>
            <a:r>
              <a:rPr sz="175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750" dirty="0">
                <a:latin typeface="Calibri" panose="020F0502020204030204"/>
                <a:cs typeface="Calibri" panose="020F0502020204030204"/>
              </a:rPr>
              <a:t>works</a:t>
            </a:r>
            <a:r>
              <a:rPr sz="175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750" dirty="0">
                <a:latin typeface="Calibri" panose="020F0502020204030204"/>
                <a:cs typeface="Calibri" panose="020F0502020204030204"/>
              </a:rPr>
              <a:t>and</a:t>
            </a:r>
            <a:r>
              <a:rPr sz="175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750" dirty="0">
                <a:latin typeface="Calibri" panose="020F0502020204030204"/>
                <a:cs typeface="Calibri" panose="020F0502020204030204"/>
              </a:rPr>
              <a:t>why</a:t>
            </a:r>
            <a:r>
              <a:rPr sz="175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750" dirty="0">
                <a:latin typeface="Calibri" panose="020F0502020204030204"/>
                <a:cs typeface="Calibri" panose="020F0502020204030204"/>
              </a:rPr>
              <a:t>it</a:t>
            </a:r>
            <a:r>
              <a:rPr sz="175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1750" spc="-10" dirty="0">
                <a:latin typeface="Calibri" panose="020F0502020204030204"/>
                <a:cs typeface="Calibri" panose="020F0502020204030204"/>
              </a:rPr>
              <a:t>matters.</a:t>
            </a:r>
            <a:endParaRPr sz="175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304" y="1343101"/>
            <a:ext cx="12203430" cy="702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50" spc="254" dirty="0"/>
              <a:t>Domain</a:t>
            </a:r>
            <a:r>
              <a:rPr sz="4450" spc="-25" dirty="0"/>
              <a:t> </a:t>
            </a:r>
            <a:r>
              <a:rPr sz="4450" spc="345" dirty="0"/>
              <a:t>and</a:t>
            </a:r>
            <a:r>
              <a:rPr sz="4450" spc="-30" dirty="0"/>
              <a:t> </a:t>
            </a:r>
            <a:r>
              <a:rPr sz="4450" spc="170" dirty="0"/>
              <a:t>Context</a:t>
            </a:r>
            <a:r>
              <a:rPr sz="4450" spc="25" dirty="0"/>
              <a:t> </a:t>
            </a:r>
            <a:r>
              <a:rPr sz="4450" spc="405" dirty="0"/>
              <a:t>of</a:t>
            </a:r>
            <a:r>
              <a:rPr sz="4450" spc="-30" dirty="0"/>
              <a:t> </a:t>
            </a:r>
            <a:r>
              <a:rPr sz="4450" spc="160" dirty="0"/>
              <a:t>Flight</a:t>
            </a:r>
            <a:r>
              <a:rPr sz="4450" spc="-30" dirty="0"/>
              <a:t> </a:t>
            </a:r>
            <a:r>
              <a:rPr sz="4450" dirty="0"/>
              <a:t>Fare</a:t>
            </a:r>
            <a:r>
              <a:rPr sz="4450" spc="-35" dirty="0"/>
              <a:t> </a:t>
            </a:r>
            <a:r>
              <a:rPr sz="4450" spc="100" dirty="0"/>
              <a:t>Prediction</a:t>
            </a:r>
            <a:endParaRPr sz="4450"/>
          </a:p>
        </p:txBody>
      </p:sp>
      <p:grpSp>
        <p:nvGrpSpPr>
          <p:cNvPr id="3" name="object 3"/>
          <p:cNvGrpSpPr/>
          <p:nvPr/>
        </p:nvGrpSpPr>
        <p:grpSpPr>
          <a:xfrm>
            <a:off x="792480" y="2548127"/>
            <a:ext cx="512445" cy="509270"/>
            <a:chOff x="792480" y="2548127"/>
            <a:chExt cx="512445" cy="509270"/>
          </a:xfrm>
        </p:grpSpPr>
        <p:sp>
          <p:nvSpPr>
            <p:cNvPr id="4" name="object 4"/>
            <p:cNvSpPr/>
            <p:nvPr/>
          </p:nvSpPr>
          <p:spPr>
            <a:xfrm>
              <a:off x="792480" y="2548127"/>
              <a:ext cx="512445" cy="509270"/>
            </a:xfrm>
            <a:custGeom>
              <a:avLst/>
              <a:gdLst/>
              <a:ahLst/>
              <a:cxnLst/>
              <a:rect l="l" t="t" r="r" b="b"/>
              <a:pathLst>
                <a:path w="512444" h="509269">
                  <a:moveTo>
                    <a:pt x="478155" y="0"/>
                  </a:moveTo>
                  <a:lnTo>
                    <a:pt x="33934" y="0"/>
                  </a:lnTo>
                  <a:lnTo>
                    <a:pt x="20724" y="2672"/>
                  </a:lnTo>
                  <a:lnTo>
                    <a:pt x="9937" y="9953"/>
                  </a:lnTo>
                  <a:lnTo>
                    <a:pt x="2666" y="20734"/>
                  </a:lnTo>
                  <a:lnTo>
                    <a:pt x="0" y="33909"/>
                  </a:lnTo>
                  <a:lnTo>
                    <a:pt x="0" y="475107"/>
                  </a:lnTo>
                  <a:lnTo>
                    <a:pt x="2666" y="488281"/>
                  </a:lnTo>
                  <a:lnTo>
                    <a:pt x="9937" y="499062"/>
                  </a:lnTo>
                  <a:lnTo>
                    <a:pt x="20724" y="506343"/>
                  </a:lnTo>
                  <a:lnTo>
                    <a:pt x="33934" y="509016"/>
                  </a:lnTo>
                  <a:lnTo>
                    <a:pt x="478155" y="509016"/>
                  </a:lnTo>
                  <a:lnTo>
                    <a:pt x="491329" y="506343"/>
                  </a:lnTo>
                  <a:lnTo>
                    <a:pt x="502110" y="499062"/>
                  </a:lnTo>
                  <a:lnTo>
                    <a:pt x="509391" y="488281"/>
                  </a:lnTo>
                  <a:lnTo>
                    <a:pt x="512064" y="475107"/>
                  </a:lnTo>
                  <a:lnTo>
                    <a:pt x="512064" y="33909"/>
                  </a:lnTo>
                  <a:lnTo>
                    <a:pt x="509391" y="20734"/>
                  </a:lnTo>
                  <a:lnTo>
                    <a:pt x="502110" y="9953"/>
                  </a:lnTo>
                  <a:lnTo>
                    <a:pt x="491329" y="2672"/>
                  </a:lnTo>
                  <a:lnTo>
                    <a:pt x="478155" y="0"/>
                  </a:lnTo>
                  <a:close/>
                </a:path>
              </a:pathLst>
            </a:custGeom>
            <a:solidFill>
              <a:srgbClr val="F3EDE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77824" y="2590799"/>
              <a:ext cx="341375" cy="42672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518666" y="2523477"/>
            <a:ext cx="3387090" cy="3228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56590">
              <a:lnSpc>
                <a:spcPct val="106000"/>
              </a:lnSpc>
              <a:spcBef>
                <a:spcPts val="100"/>
              </a:spcBef>
            </a:pPr>
            <a:r>
              <a:rPr sz="2650" spc="50" dirty="0">
                <a:solidFill>
                  <a:srgbClr val="2B4150"/>
                </a:solidFill>
                <a:latin typeface="Arial MT"/>
                <a:cs typeface="Arial MT"/>
              </a:rPr>
              <a:t>Airline</a:t>
            </a:r>
            <a:r>
              <a:rPr sz="2650" spc="-10" dirty="0">
                <a:solidFill>
                  <a:srgbClr val="2B4150"/>
                </a:solidFill>
                <a:latin typeface="Arial MT"/>
                <a:cs typeface="Arial MT"/>
              </a:rPr>
              <a:t> </a:t>
            </a:r>
            <a:r>
              <a:rPr sz="2650" spc="215" dirty="0">
                <a:solidFill>
                  <a:srgbClr val="2B4150"/>
                </a:solidFill>
                <a:latin typeface="Arial MT"/>
                <a:cs typeface="Arial MT"/>
              </a:rPr>
              <a:t>Industry</a:t>
            </a:r>
            <a:r>
              <a:rPr sz="2650" spc="-50" dirty="0">
                <a:solidFill>
                  <a:srgbClr val="2B4150"/>
                </a:solidFill>
                <a:latin typeface="Arial MT"/>
                <a:cs typeface="Arial MT"/>
              </a:rPr>
              <a:t> </a:t>
            </a:r>
            <a:r>
              <a:rPr sz="2650" spc="175" dirty="0">
                <a:solidFill>
                  <a:srgbClr val="2B4150"/>
                </a:solidFill>
                <a:latin typeface="Arial MT"/>
                <a:cs typeface="Arial MT"/>
              </a:rPr>
              <a:t>/ </a:t>
            </a:r>
            <a:r>
              <a:rPr sz="2650" spc="50" dirty="0">
                <a:solidFill>
                  <a:srgbClr val="2B4150"/>
                </a:solidFill>
                <a:latin typeface="Arial MT"/>
                <a:cs typeface="Arial MT"/>
              </a:rPr>
              <a:t>Travel</a:t>
            </a:r>
            <a:r>
              <a:rPr sz="2650" spc="-10" dirty="0">
                <a:solidFill>
                  <a:srgbClr val="2B4150"/>
                </a:solidFill>
                <a:latin typeface="Arial MT"/>
                <a:cs typeface="Arial MT"/>
              </a:rPr>
              <a:t> </a:t>
            </a:r>
            <a:r>
              <a:rPr sz="2650" spc="-20" dirty="0">
                <a:solidFill>
                  <a:srgbClr val="2B4150"/>
                </a:solidFill>
                <a:latin typeface="Arial MT"/>
                <a:cs typeface="Arial MT"/>
              </a:rPr>
              <a:t>Tech</a:t>
            </a:r>
            <a:endParaRPr sz="2650">
              <a:latin typeface="Arial MT"/>
              <a:cs typeface="Arial MT"/>
            </a:endParaRPr>
          </a:p>
          <a:p>
            <a:pPr marL="12700" marR="81280">
              <a:lnSpc>
                <a:spcPct val="138000"/>
              </a:lnSpc>
              <a:spcBef>
                <a:spcPts val="1040"/>
              </a:spcBef>
            </a:pPr>
            <a:r>
              <a:rPr sz="1750" spc="-6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750" spc="-17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750" spc="-1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prediction</a:t>
            </a:r>
            <a:r>
              <a:rPr sz="1750" spc="-20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750" spc="-4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sz="1750" spc="-15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750" spc="-2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flight</a:t>
            </a:r>
            <a:r>
              <a:rPr sz="1750" spc="-19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750" spc="-2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ticket</a:t>
            </a:r>
            <a:r>
              <a:rPr sz="1750" spc="-17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750" spc="-1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prices is</a:t>
            </a:r>
            <a:r>
              <a:rPr sz="1750" spc="-17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750" spc="-4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1750" spc="-15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750" spc="-1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critical</a:t>
            </a:r>
            <a:r>
              <a:rPr sz="1750" spc="-17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75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application</a:t>
            </a:r>
            <a:r>
              <a:rPr sz="1750" spc="-23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750" spc="-1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within</a:t>
            </a:r>
            <a:r>
              <a:rPr sz="1750" spc="-18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750" spc="-2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the</a:t>
            </a:r>
            <a:endParaRPr sz="1750">
              <a:latin typeface="Tahoma" panose="020B0604030504040204"/>
              <a:cs typeface="Tahoma" panose="020B0604030504040204"/>
            </a:endParaRPr>
          </a:p>
          <a:p>
            <a:pPr marL="12700" marR="5080">
              <a:lnSpc>
                <a:spcPct val="138000"/>
              </a:lnSpc>
              <a:spcBef>
                <a:spcPts val="15"/>
              </a:spcBef>
            </a:pPr>
            <a:r>
              <a:rPr sz="1750" b="1" spc="-13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airline</a:t>
            </a:r>
            <a:r>
              <a:rPr sz="1750" b="1" spc="-204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750" b="1" spc="-15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industry</a:t>
            </a:r>
            <a:r>
              <a:rPr sz="1750" b="1" spc="-17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750" spc="-2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1750" spc="-16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750" spc="-3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750" spc="-18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750" spc="-1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broader </a:t>
            </a:r>
            <a:r>
              <a:rPr sz="1750" b="1" spc="-14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travel</a:t>
            </a:r>
            <a:r>
              <a:rPr sz="1750" b="1" spc="-204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750" b="1" spc="-16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technology</a:t>
            </a:r>
            <a:r>
              <a:rPr sz="1750" b="1" spc="-15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750" spc="-4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sector.</a:t>
            </a:r>
            <a:r>
              <a:rPr sz="1750" spc="-16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750" spc="-10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It</a:t>
            </a:r>
            <a:r>
              <a:rPr sz="1750" spc="-13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750" spc="-1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supports </a:t>
            </a:r>
            <a:r>
              <a:rPr sz="1750" spc="-3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strategic</a:t>
            </a:r>
            <a:r>
              <a:rPr sz="1750" spc="-18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750" spc="-2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planning</a:t>
            </a:r>
            <a:r>
              <a:rPr sz="1750" spc="-16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750" spc="-2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1750" spc="-15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750" spc="-1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operational</a:t>
            </a:r>
            <a:endParaRPr sz="175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750" spc="-4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efficiency</a:t>
            </a:r>
            <a:r>
              <a:rPr sz="1750" spc="-14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750" spc="-3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for</a:t>
            </a:r>
            <a:r>
              <a:rPr sz="1750" spc="-15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75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all</a:t>
            </a:r>
            <a:r>
              <a:rPr sz="1750" spc="-15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750" spc="-1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participants.</a:t>
            </a:r>
            <a:endParaRPr sz="175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236464" y="2548127"/>
            <a:ext cx="509270" cy="509270"/>
            <a:chOff x="5236464" y="2548127"/>
            <a:chExt cx="509270" cy="509270"/>
          </a:xfrm>
        </p:grpSpPr>
        <p:sp>
          <p:nvSpPr>
            <p:cNvPr id="8" name="object 8"/>
            <p:cNvSpPr/>
            <p:nvPr/>
          </p:nvSpPr>
          <p:spPr>
            <a:xfrm>
              <a:off x="5236464" y="2548127"/>
              <a:ext cx="509270" cy="509270"/>
            </a:xfrm>
            <a:custGeom>
              <a:avLst/>
              <a:gdLst/>
              <a:ahLst/>
              <a:cxnLst/>
              <a:rect l="l" t="t" r="r" b="b"/>
              <a:pathLst>
                <a:path w="509270" h="509269">
                  <a:moveTo>
                    <a:pt x="475107" y="0"/>
                  </a:moveTo>
                  <a:lnTo>
                    <a:pt x="33909" y="0"/>
                  </a:lnTo>
                  <a:lnTo>
                    <a:pt x="20734" y="2672"/>
                  </a:lnTo>
                  <a:lnTo>
                    <a:pt x="9953" y="9953"/>
                  </a:lnTo>
                  <a:lnTo>
                    <a:pt x="2672" y="20734"/>
                  </a:lnTo>
                  <a:lnTo>
                    <a:pt x="0" y="33909"/>
                  </a:lnTo>
                  <a:lnTo>
                    <a:pt x="0" y="475107"/>
                  </a:lnTo>
                  <a:lnTo>
                    <a:pt x="2672" y="488281"/>
                  </a:lnTo>
                  <a:lnTo>
                    <a:pt x="9953" y="499062"/>
                  </a:lnTo>
                  <a:lnTo>
                    <a:pt x="20734" y="506343"/>
                  </a:lnTo>
                  <a:lnTo>
                    <a:pt x="33909" y="509016"/>
                  </a:lnTo>
                  <a:lnTo>
                    <a:pt x="475107" y="509016"/>
                  </a:lnTo>
                  <a:lnTo>
                    <a:pt x="488281" y="506343"/>
                  </a:lnTo>
                  <a:lnTo>
                    <a:pt x="499062" y="499062"/>
                  </a:lnTo>
                  <a:lnTo>
                    <a:pt x="506343" y="488281"/>
                  </a:lnTo>
                  <a:lnTo>
                    <a:pt x="509015" y="475107"/>
                  </a:lnTo>
                  <a:lnTo>
                    <a:pt x="509015" y="33909"/>
                  </a:lnTo>
                  <a:lnTo>
                    <a:pt x="506343" y="20734"/>
                  </a:lnTo>
                  <a:lnTo>
                    <a:pt x="499062" y="9953"/>
                  </a:lnTo>
                  <a:lnTo>
                    <a:pt x="488281" y="2672"/>
                  </a:lnTo>
                  <a:lnTo>
                    <a:pt x="475107" y="0"/>
                  </a:lnTo>
                  <a:close/>
                </a:path>
              </a:pathLst>
            </a:custGeom>
            <a:solidFill>
              <a:srgbClr val="F3EDE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21808" y="2590799"/>
              <a:ext cx="338327" cy="42672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31959" y="2655189"/>
            <a:ext cx="269875" cy="31432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961634" y="2523477"/>
            <a:ext cx="3430904" cy="4332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54710">
              <a:lnSpc>
                <a:spcPct val="106000"/>
              </a:lnSpc>
              <a:spcBef>
                <a:spcPts val="100"/>
              </a:spcBef>
            </a:pPr>
            <a:r>
              <a:rPr sz="2650" spc="105" dirty="0">
                <a:solidFill>
                  <a:srgbClr val="2B4150"/>
                </a:solidFill>
                <a:latin typeface="Arial MT"/>
                <a:cs typeface="Arial MT"/>
              </a:rPr>
              <a:t>Dynamic</a:t>
            </a:r>
            <a:r>
              <a:rPr sz="2650" spc="5" dirty="0">
                <a:solidFill>
                  <a:srgbClr val="2B4150"/>
                </a:solidFill>
                <a:latin typeface="Arial MT"/>
                <a:cs typeface="Arial MT"/>
              </a:rPr>
              <a:t> </a:t>
            </a:r>
            <a:r>
              <a:rPr sz="2650" spc="-10" dirty="0">
                <a:solidFill>
                  <a:srgbClr val="2B4150"/>
                </a:solidFill>
                <a:latin typeface="Arial MT"/>
                <a:cs typeface="Arial MT"/>
              </a:rPr>
              <a:t>Pricing </a:t>
            </a:r>
            <a:r>
              <a:rPr sz="2650" spc="95" dirty="0">
                <a:solidFill>
                  <a:srgbClr val="2B4150"/>
                </a:solidFill>
                <a:latin typeface="Arial MT"/>
                <a:cs typeface="Arial MT"/>
              </a:rPr>
              <a:t>Planning</a:t>
            </a:r>
            <a:endParaRPr sz="2650">
              <a:latin typeface="Arial MT"/>
              <a:cs typeface="Arial MT"/>
            </a:endParaRPr>
          </a:p>
          <a:p>
            <a:pPr marL="12700" marR="5080">
              <a:lnSpc>
                <a:spcPct val="138000"/>
              </a:lnSpc>
              <a:spcBef>
                <a:spcPts val="1040"/>
              </a:spcBef>
            </a:pPr>
            <a:r>
              <a:rPr sz="1750" spc="-2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Flight</a:t>
            </a:r>
            <a:r>
              <a:rPr sz="1750" spc="-19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750" spc="-5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fares</a:t>
            </a:r>
            <a:r>
              <a:rPr sz="1750" spc="-14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750" spc="-5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are</a:t>
            </a:r>
            <a:r>
              <a:rPr sz="1750" spc="-16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750" spc="-3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influenced</a:t>
            </a:r>
            <a:r>
              <a:rPr sz="1750" spc="-17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750" spc="-4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by</a:t>
            </a:r>
            <a:r>
              <a:rPr sz="1750" spc="-15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750" spc="-5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a </a:t>
            </a:r>
            <a:r>
              <a:rPr sz="1750" spc="-1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multitude</a:t>
            </a:r>
            <a:r>
              <a:rPr sz="1750" spc="-254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750" spc="-4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sz="1750" spc="-15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750" spc="-3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factors</a:t>
            </a:r>
            <a:r>
              <a:rPr sz="1750" spc="-15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750" spc="-1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including</a:t>
            </a:r>
            <a:r>
              <a:rPr sz="1750" spc="50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750" spc="-2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airline,</a:t>
            </a:r>
            <a:r>
              <a:rPr sz="1750" spc="-114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750" spc="-3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origin,</a:t>
            </a:r>
            <a:r>
              <a:rPr sz="1750" spc="-13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750" spc="-2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destination,</a:t>
            </a:r>
            <a:r>
              <a:rPr sz="1750" spc="-19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750" spc="-1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journey </a:t>
            </a:r>
            <a:r>
              <a:rPr sz="1750" spc="-3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date,</a:t>
            </a:r>
            <a:r>
              <a:rPr sz="1750" spc="-18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750" spc="-2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duration,</a:t>
            </a:r>
            <a:r>
              <a:rPr sz="1750" spc="-204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750" spc="-2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1750" spc="-13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750" spc="-3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number</a:t>
            </a:r>
            <a:r>
              <a:rPr sz="1750" spc="-18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750" spc="-4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of</a:t>
            </a:r>
            <a:r>
              <a:rPr sz="1750" spc="-18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750" spc="-2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stops. </a:t>
            </a:r>
            <a:r>
              <a:rPr sz="1750" spc="-4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Accurate</a:t>
            </a:r>
            <a:r>
              <a:rPr sz="1750" spc="-19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750" spc="-1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predictions</a:t>
            </a:r>
            <a:r>
              <a:rPr sz="1750" spc="-20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750" spc="-1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empower </a:t>
            </a:r>
            <a:r>
              <a:rPr sz="1750" spc="-3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customers</a:t>
            </a:r>
            <a:r>
              <a:rPr sz="1750" spc="-204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75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1750" spc="-17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75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plan</a:t>
            </a:r>
            <a:r>
              <a:rPr sz="1750" spc="-18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750" spc="-1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purchases </a:t>
            </a:r>
            <a:r>
              <a:rPr sz="1750" spc="-4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effectively</a:t>
            </a:r>
            <a:r>
              <a:rPr sz="1750" spc="-17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750" spc="-2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1750" spc="-15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75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allow</a:t>
            </a:r>
            <a:r>
              <a:rPr sz="1750" spc="-15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750" spc="-2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companies</a:t>
            </a:r>
            <a:r>
              <a:rPr sz="1750" spc="-18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750" spc="-2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to </a:t>
            </a:r>
            <a:r>
              <a:rPr sz="1750" spc="-5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offer</a:t>
            </a:r>
            <a:r>
              <a:rPr sz="1750" spc="-15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750" spc="-2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competitive,</a:t>
            </a:r>
            <a:r>
              <a:rPr sz="1750" spc="-22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750" spc="-2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dynamic</a:t>
            </a:r>
            <a:r>
              <a:rPr sz="1750" spc="-16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750" spc="-1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pricing strategies.</a:t>
            </a:r>
            <a:endParaRPr sz="175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677400" y="2548127"/>
            <a:ext cx="512445" cy="509270"/>
            <a:chOff x="9677400" y="2548127"/>
            <a:chExt cx="512445" cy="509270"/>
          </a:xfrm>
        </p:grpSpPr>
        <p:sp>
          <p:nvSpPr>
            <p:cNvPr id="13" name="object 13"/>
            <p:cNvSpPr/>
            <p:nvPr/>
          </p:nvSpPr>
          <p:spPr>
            <a:xfrm>
              <a:off x="9677400" y="2548127"/>
              <a:ext cx="512445" cy="509270"/>
            </a:xfrm>
            <a:custGeom>
              <a:avLst/>
              <a:gdLst/>
              <a:ahLst/>
              <a:cxnLst/>
              <a:rect l="l" t="t" r="r" b="b"/>
              <a:pathLst>
                <a:path w="512445" h="509269">
                  <a:moveTo>
                    <a:pt x="478154" y="0"/>
                  </a:moveTo>
                  <a:lnTo>
                    <a:pt x="33908" y="0"/>
                  </a:lnTo>
                  <a:lnTo>
                    <a:pt x="20734" y="2672"/>
                  </a:lnTo>
                  <a:lnTo>
                    <a:pt x="9953" y="9953"/>
                  </a:lnTo>
                  <a:lnTo>
                    <a:pt x="2672" y="20734"/>
                  </a:lnTo>
                  <a:lnTo>
                    <a:pt x="0" y="33909"/>
                  </a:lnTo>
                  <a:lnTo>
                    <a:pt x="0" y="475107"/>
                  </a:lnTo>
                  <a:lnTo>
                    <a:pt x="2672" y="488281"/>
                  </a:lnTo>
                  <a:lnTo>
                    <a:pt x="9953" y="499062"/>
                  </a:lnTo>
                  <a:lnTo>
                    <a:pt x="20734" y="506343"/>
                  </a:lnTo>
                  <a:lnTo>
                    <a:pt x="33908" y="509016"/>
                  </a:lnTo>
                  <a:lnTo>
                    <a:pt x="478154" y="509016"/>
                  </a:lnTo>
                  <a:lnTo>
                    <a:pt x="491329" y="506343"/>
                  </a:lnTo>
                  <a:lnTo>
                    <a:pt x="502110" y="499062"/>
                  </a:lnTo>
                  <a:lnTo>
                    <a:pt x="509391" y="488281"/>
                  </a:lnTo>
                  <a:lnTo>
                    <a:pt x="512064" y="475107"/>
                  </a:lnTo>
                  <a:lnTo>
                    <a:pt x="512064" y="33909"/>
                  </a:lnTo>
                  <a:lnTo>
                    <a:pt x="509391" y="20734"/>
                  </a:lnTo>
                  <a:lnTo>
                    <a:pt x="502110" y="9953"/>
                  </a:lnTo>
                  <a:lnTo>
                    <a:pt x="491329" y="2672"/>
                  </a:lnTo>
                  <a:lnTo>
                    <a:pt x="478154" y="0"/>
                  </a:lnTo>
                  <a:close/>
                </a:path>
              </a:pathLst>
            </a:custGeom>
            <a:solidFill>
              <a:srgbClr val="F3EDE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62743" y="2590799"/>
              <a:ext cx="341375" cy="42672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0404729" y="2523477"/>
            <a:ext cx="3287395" cy="4095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6535">
              <a:lnSpc>
                <a:spcPct val="106000"/>
              </a:lnSpc>
              <a:spcBef>
                <a:spcPts val="100"/>
              </a:spcBef>
            </a:pPr>
            <a:r>
              <a:rPr sz="2650" spc="55" dirty="0">
                <a:solidFill>
                  <a:srgbClr val="2B4150"/>
                </a:solidFill>
                <a:latin typeface="Arial MT"/>
                <a:cs typeface="Arial MT"/>
              </a:rPr>
              <a:t>Beneficiaries</a:t>
            </a:r>
            <a:r>
              <a:rPr sz="2650" spc="25" dirty="0">
                <a:solidFill>
                  <a:srgbClr val="2B4150"/>
                </a:solidFill>
                <a:latin typeface="Arial MT"/>
                <a:cs typeface="Arial MT"/>
              </a:rPr>
              <a:t> </a:t>
            </a:r>
            <a:r>
              <a:rPr sz="2650" spc="204" dirty="0">
                <a:solidFill>
                  <a:srgbClr val="2B4150"/>
                </a:solidFill>
                <a:latin typeface="Arial MT"/>
                <a:cs typeface="Arial MT"/>
              </a:rPr>
              <a:t>of </a:t>
            </a:r>
            <a:r>
              <a:rPr sz="2650" dirty="0">
                <a:solidFill>
                  <a:srgbClr val="2B4150"/>
                </a:solidFill>
                <a:latin typeface="Arial MT"/>
                <a:cs typeface="Arial MT"/>
              </a:rPr>
              <a:t>Accurate</a:t>
            </a:r>
            <a:r>
              <a:rPr sz="2650" spc="300" dirty="0">
                <a:solidFill>
                  <a:srgbClr val="2B4150"/>
                </a:solidFill>
                <a:latin typeface="Arial MT"/>
                <a:cs typeface="Arial MT"/>
              </a:rPr>
              <a:t> </a:t>
            </a:r>
            <a:r>
              <a:rPr sz="2650" spc="45" dirty="0">
                <a:solidFill>
                  <a:srgbClr val="2B4150"/>
                </a:solidFill>
                <a:latin typeface="Arial MT"/>
                <a:cs typeface="Arial MT"/>
              </a:rPr>
              <a:t>Prediction</a:t>
            </a:r>
            <a:endParaRPr sz="2650">
              <a:latin typeface="Arial MT"/>
              <a:cs typeface="Arial MT"/>
            </a:endParaRPr>
          </a:p>
          <a:p>
            <a:pPr marL="12700" marR="5080">
              <a:lnSpc>
                <a:spcPct val="139000"/>
              </a:lnSpc>
              <a:spcBef>
                <a:spcPts val="1015"/>
              </a:spcBef>
            </a:pPr>
            <a:r>
              <a:rPr sz="1750" b="1" spc="-16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Travelers:</a:t>
            </a:r>
            <a:r>
              <a:rPr sz="1750" b="1" spc="-17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750" spc="-5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Identify</a:t>
            </a:r>
            <a:r>
              <a:rPr sz="1750" spc="-15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75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optimal</a:t>
            </a:r>
            <a:r>
              <a:rPr sz="1750" spc="-19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750" spc="-1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booking </a:t>
            </a:r>
            <a:r>
              <a:rPr sz="1750" spc="-2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times</a:t>
            </a:r>
            <a:r>
              <a:rPr sz="1750" spc="-204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750" spc="-3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for</a:t>
            </a:r>
            <a:r>
              <a:rPr sz="1750" spc="-17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750" spc="-2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cost</a:t>
            </a:r>
            <a:r>
              <a:rPr sz="1750" spc="-18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750" spc="-1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savings.</a:t>
            </a:r>
            <a:endParaRPr sz="1750">
              <a:latin typeface="Tahoma" panose="020B0604030504040204"/>
              <a:cs typeface="Tahoma" panose="020B0604030504040204"/>
            </a:endParaRPr>
          </a:p>
          <a:p>
            <a:pPr marL="12700" marR="474345">
              <a:lnSpc>
                <a:spcPct val="139000"/>
              </a:lnSpc>
              <a:spcBef>
                <a:spcPts val="500"/>
              </a:spcBef>
            </a:pPr>
            <a:r>
              <a:rPr sz="1750" b="1" spc="-15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Travel</a:t>
            </a:r>
            <a:r>
              <a:rPr sz="1750" b="1" spc="-17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Agencies:</a:t>
            </a:r>
            <a:r>
              <a:rPr sz="1750" b="1" spc="-19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750" spc="-1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Implement sophisticated</a:t>
            </a:r>
            <a:r>
              <a:rPr sz="1750" spc="-254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750" spc="-2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dynamic</a:t>
            </a:r>
            <a:r>
              <a:rPr sz="1750" spc="-19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750" spc="-1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pricing models.</a:t>
            </a:r>
            <a:endParaRPr sz="1750">
              <a:latin typeface="Tahoma" panose="020B0604030504040204"/>
              <a:cs typeface="Tahoma" panose="020B0604030504040204"/>
            </a:endParaRPr>
          </a:p>
          <a:p>
            <a:pPr marL="12700" marR="842645">
              <a:lnSpc>
                <a:spcPct val="139000"/>
              </a:lnSpc>
              <a:spcBef>
                <a:spcPts val="450"/>
              </a:spcBef>
            </a:pPr>
            <a:r>
              <a:rPr sz="1750" b="1" spc="-15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Airlines:</a:t>
            </a:r>
            <a:r>
              <a:rPr sz="1750" b="1" spc="-19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750" spc="-4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Enhance</a:t>
            </a:r>
            <a:r>
              <a:rPr sz="1750" spc="-9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750" spc="-1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demand </a:t>
            </a:r>
            <a:r>
              <a:rPr sz="1750" spc="-4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forecasting</a:t>
            </a:r>
            <a:r>
              <a:rPr sz="1750" spc="-15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750" spc="-2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1750" spc="-12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750" spc="-1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revenue management.</a:t>
            </a:r>
            <a:endParaRPr sz="175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481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95"/>
              </a:spcBef>
            </a:pPr>
            <a:r>
              <a:rPr sz="3750" spc="225" dirty="0"/>
              <a:t>Dataset</a:t>
            </a:r>
            <a:r>
              <a:rPr sz="3750" spc="5" dirty="0"/>
              <a:t> </a:t>
            </a:r>
            <a:r>
              <a:rPr sz="3750" spc="160" dirty="0"/>
              <a:t>Overview:</a:t>
            </a:r>
            <a:r>
              <a:rPr sz="3750" spc="-35" dirty="0"/>
              <a:t> </a:t>
            </a:r>
            <a:r>
              <a:rPr sz="3750" spc="105" dirty="0"/>
              <a:t>Features</a:t>
            </a:r>
            <a:r>
              <a:rPr sz="3750" spc="20" dirty="0"/>
              <a:t> </a:t>
            </a:r>
            <a:r>
              <a:rPr sz="3750" spc="290" dirty="0"/>
              <a:t>and</a:t>
            </a:r>
            <a:r>
              <a:rPr sz="3750" spc="-20" dirty="0"/>
              <a:t> </a:t>
            </a:r>
            <a:r>
              <a:rPr sz="3750" spc="125" dirty="0"/>
              <a:t>Categorisation</a:t>
            </a:r>
            <a:endParaRPr sz="3750"/>
          </a:p>
        </p:txBody>
      </p:sp>
      <p:sp>
        <p:nvSpPr>
          <p:cNvPr id="3" name="object 3"/>
          <p:cNvSpPr txBox="1"/>
          <p:nvPr/>
        </p:nvSpPr>
        <p:spPr>
          <a:xfrm>
            <a:off x="660298" y="1596327"/>
            <a:ext cx="7096125" cy="64198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500" spc="-5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500" spc="-16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500" spc="-2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dataset</a:t>
            </a:r>
            <a:r>
              <a:rPr sz="1500" spc="-16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500" spc="-4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used</a:t>
            </a:r>
            <a:r>
              <a:rPr sz="1500" spc="-15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500" spc="-3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for</a:t>
            </a:r>
            <a:r>
              <a:rPr sz="1500" spc="-12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500" spc="-2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this</a:t>
            </a:r>
            <a:r>
              <a:rPr sz="1500" spc="-14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500" spc="-4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case</a:t>
            </a:r>
            <a:r>
              <a:rPr sz="1500" spc="-16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500" spc="-4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study,</a:t>
            </a:r>
            <a:r>
              <a:rPr sz="1500" spc="-14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500" spc="-3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often</a:t>
            </a:r>
            <a:r>
              <a:rPr sz="1500" spc="-114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500" spc="-2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sourced</a:t>
            </a:r>
            <a:r>
              <a:rPr sz="1500" spc="-15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500" spc="-2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from</a:t>
            </a:r>
            <a:r>
              <a:rPr sz="1500" spc="-16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500" spc="-1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platforms</a:t>
            </a:r>
            <a:r>
              <a:rPr sz="1500" spc="-16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50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like</a:t>
            </a:r>
            <a:r>
              <a:rPr sz="1500" spc="-14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500" spc="-4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Kaggle,</a:t>
            </a:r>
            <a:r>
              <a:rPr sz="1500" spc="-19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500" spc="-1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comprises</a:t>
            </a:r>
            <a:endParaRPr sz="15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500" spc="-3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various</a:t>
            </a:r>
            <a:r>
              <a:rPr sz="1500" spc="-16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500" spc="-4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features</a:t>
            </a:r>
            <a:r>
              <a:rPr sz="1500" spc="-14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50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crucial</a:t>
            </a:r>
            <a:r>
              <a:rPr sz="1500" spc="-17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500" spc="-3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for</a:t>
            </a:r>
            <a:r>
              <a:rPr sz="1500" spc="-12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500" spc="-4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fare</a:t>
            </a:r>
            <a:r>
              <a:rPr sz="1500" spc="-15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500" spc="-1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prediction.</a:t>
            </a:r>
            <a:endParaRPr sz="1500">
              <a:latin typeface="Tahoma" panose="020B0604030504040204"/>
              <a:cs typeface="Tahoma" panose="020B0604030504040204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62650" y="2482175"/>
          <a:ext cx="7197090" cy="3886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7714"/>
                <a:gridCol w="5045075"/>
              </a:tblGrid>
              <a:tr h="558800">
                <a:tc>
                  <a:txBody>
                    <a:bodyPr/>
                    <a:lstStyle/>
                    <a:p>
                      <a:pPr marL="191135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1500" spc="-10" dirty="0">
                          <a:solidFill>
                            <a:srgbClr val="2B4150"/>
                          </a:solidFill>
                          <a:latin typeface="Tahoma" panose="020B0604030504040204"/>
                          <a:cs typeface="Tahoma" panose="020B0604030504040204"/>
                        </a:rPr>
                        <a:t>Airline</a:t>
                      </a:r>
                      <a:endParaRPr sz="15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16510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>
                        <a:alpha val="38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1305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1500" spc="-35" dirty="0">
                          <a:solidFill>
                            <a:srgbClr val="2B4150"/>
                          </a:solidFill>
                          <a:latin typeface="Tahoma" panose="020B0604030504040204"/>
                          <a:cs typeface="Tahoma" panose="020B0604030504040204"/>
                        </a:rPr>
                        <a:t>Categorical:</a:t>
                      </a:r>
                      <a:r>
                        <a:rPr sz="1500" spc="-155" dirty="0">
                          <a:solidFill>
                            <a:srgbClr val="2B4150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500" spc="-30" dirty="0">
                          <a:solidFill>
                            <a:srgbClr val="2B4150"/>
                          </a:solidFill>
                          <a:latin typeface="Tahoma" panose="020B0604030504040204"/>
                          <a:cs typeface="Tahoma" panose="020B0604030504040204"/>
                        </a:rPr>
                        <a:t>Carrier</a:t>
                      </a:r>
                      <a:r>
                        <a:rPr sz="1500" spc="-125" dirty="0">
                          <a:solidFill>
                            <a:srgbClr val="2B4150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500" spc="-25" dirty="0">
                          <a:solidFill>
                            <a:srgbClr val="2B4150"/>
                          </a:solidFill>
                          <a:latin typeface="Tahoma" panose="020B0604030504040204"/>
                          <a:cs typeface="Tahoma" panose="020B0604030504040204"/>
                        </a:rPr>
                        <a:t>of</a:t>
                      </a:r>
                      <a:r>
                        <a:rPr sz="1500" spc="-155" dirty="0">
                          <a:solidFill>
                            <a:srgbClr val="2B4150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500" spc="-30" dirty="0">
                          <a:solidFill>
                            <a:srgbClr val="2B4150"/>
                          </a:solidFill>
                          <a:latin typeface="Tahoma" panose="020B0604030504040204"/>
                          <a:cs typeface="Tahoma" panose="020B0604030504040204"/>
                        </a:rPr>
                        <a:t>the</a:t>
                      </a:r>
                      <a:r>
                        <a:rPr sz="1500" spc="-110" dirty="0">
                          <a:solidFill>
                            <a:srgbClr val="2B4150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500" spc="-10" dirty="0">
                          <a:solidFill>
                            <a:srgbClr val="2B4150"/>
                          </a:solidFill>
                          <a:latin typeface="Tahoma" panose="020B0604030504040204"/>
                          <a:cs typeface="Tahoma" panose="020B0604030504040204"/>
                        </a:rPr>
                        <a:t>flight.</a:t>
                      </a:r>
                      <a:endParaRPr sz="15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16510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>
                        <a:alpha val="3898"/>
                      </a:srgbClr>
                    </a:solidFill>
                  </a:tcPr>
                </a:tc>
              </a:tr>
              <a:tr h="554355">
                <a:tc>
                  <a:txBody>
                    <a:bodyPr/>
                    <a:lstStyle/>
                    <a:p>
                      <a:pPr marL="191135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500" spc="-35" dirty="0">
                          <a:solidFill>
                            <a:srgbClr val="2B4150"/>
                          </a:solidFill>
                          <a:latin typeface="Tahoma" panose="020B0604030504040204"/>
                          <a:cs typeface="Tahoma" panose="020B0604030504040204"/>
                        </a:rPr>
                        <a:t>Source,</a:t>
                      </a:r>
                      <a:r>
                        <a:rPr sz="1500" spc="-150" dirty="0">
                          <a:solidFill>
                            <a:srgbClr val="2B4150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500" spc="-10" dirty="0">
                          <a:solidFill>
                            <a:srgbClr val="2B4150"/>
                          </a:solidFill>
                          <a:latin typeface="Tahoma" panose="020B0604030504040204"/>
                          <a:cs typeface="Tahoma" panose="020B0604030504040204"/>
                        </a:rPr>
                        <a:t>Destination</a:t>
                      </a:r>
                      <a:endParaRPr sz="15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159385" marB="0">
                    <a:lnL w="38100">
                      <a:solidFill>
                        <a:srgbClr val="000000"/>
                      </a:solidFill>
                      <a:prstDash val="solid"/>
                    </a:lnL>
                    <a:solidFill>
                      <a:srgbClr val="000000">
                        <a:alpha val="38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1305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500" spc="-35" dirty="0">
                          <a:solidFill>
                            <a:srgbClr val="2B4150"/>
                          </a:solidFill>
                          <a:latin typeface="Tahoma" panose="020B0604030504040204"/>
                          <a:cs typeface="Tahoma" panose="020B0604030504040204"/>
                        </a:rPr>
                        <a:t>Categorical:</a:t>
                      </a:r>
                      <a:r>
                        <a:rPr sz="1500" spc="-140" dirty="0">
                          <a:solidFill>
                            <a:srgbClr val="2B4150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500" spc="-35" dirty="0">
                          <a:solidFill>
                            <a:srgbClr val="2B4150"/>
                          </a:solidFill>
                          <a:latin typeface="Tahoma" panose="020B0604030504040204"/>
                          <a:cs typeface="Tahoma" panose="020B0604030504040204"/>
                        </a:rPr>
                        <a:t>Departure</a:t>
                      </a:r>
                      <a:r>
                        <a:rPr sz="1500" spc="-155" dirty="0">
                          <a:solidFill>
                            <a:srgbClr val="2B4150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500" spc="-25" dirty="0">
                          <a:solidFill>
                            <a:srgbClr val="2B4150"/>
                          </a:solidFill>
                          <a:latin typeface="Tahoma" panose="020B0604030504040204"/>
                          <a:cs typeface="Tahoma" panose="020B0604030504040204"/>
                        </a:rPr>
                        <a:t>and</a:t>
                      </a:r>
                      <a:r>
                        <a:rPr sz="1500" spc="-114" dirty="0">
                          <a:solidFill>
                            <a:srgbClr val="2B4150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500" spc="-20" dirty="0">
                          <a:solidFill>
                            <a:srgbClr val="2B4150"/>
                          </a:solidFill>
                          <a:latin typeface="Tahoma" panose="020B0604030504040204"/>
                          <a:cs typeface="Tahoma" panose="020B0604030504040204"/>
                        </a:rPr>
                        <a:t>arrival</a:t>
                      </a:r>
                      <a:r>
                        <a:rPr sz="1500" spc="-120" dirty="0">
                          <a:solidFill>
                            <a:srgbClr val="2B4150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500" spc="-10" dirty="0">
                          <a:solidFill>
                            <a:srgbClr val="2B4150"/>
                          </a:solidFill>
                          <a:latin typeface="Tahoma" panose="020B0604030504040204"/>
                          <a:cs typeface="Tahoma" panose="020B0604030504040204"/>
                        </a:rPr>
                        <a:t>cities.</a:t>
                      </a:r>
                      <a:endParaRPr sz="15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159385" marB="0">
                    <a:lnR w="38100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>
                        <a:alpha val="3898"/>
                      </a:srgbClr>
                    </a:solidFill>
                  </a:tcPr>
                </a:tc>
              </a:tr>
              <a:tr h="551180">
                <a:tc>
                  <a:txBody>
                    <a:bodyPr/>
                    <a:lstStyle/>
                    <a:p>
                      <a:pPr marL="191135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500" spc="-10" dirty="0">
                          <a:solidFill>
                            <a:srgbClr val="2B4150"/>
                          </a:solidFill>
                          <a:latin typeface="Tahoma" panose="020B0604030504040204"/>
                          <a:cs typeface="Tahoma" panose="020B0604030504040204"/>
                        </a:rPr>
                        <a:t>Date_of_Journey</a:t>
                      </a:r>
                      <a:endParaRPr sz="15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158115" marB="0">
                    <a:lnL w="38100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>
                        <a:alpha val="38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1305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500" spc="-60" dirty="0">
                          <a:solidFill>
                            <a:srgbClr val="2B4150"/>
                          </a:solidFill>
                          <a:latin typeface="Tahoma" panose="020B0604030504040204"/>
                          <a:cs typeface="Tahoma" panose="020B0604030504040204"/>
                        </a:rPr>
                        <a:t>Date/Time:</a:t>
                      </a:r>
                      <a:r>
                        <a:rPr sz="1500" spc="-150" dirty="0">
                          <a:solidFill>
                            <a:srgbClr val="2B4150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500" spc="-20" dirty="0">
                          <a:solidFill>
                            <a:srgbClr val="2B4150"/>
                          </a:solidFill>
                          <a:latin typeface="Tahoma" panose="020B0604030504040204"/>
                          <a:cs typeface="Tahoma" panose="020B0604030504040204"/>
                        </a:rPr>
                        <a:t>Specific</a:t>
                      </a:r>
                      <a:r>
                        <a:rPr sz="1500" spc="-95" dirty="0">
                          <a:solidFill>
                            <a:srgbClr val="2B4150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500" spc="-20" dirty="0">
                          <a:solidFill>
                            <a:srgbClr val="2B4150"/>
                          </a:solidFill>
                          <a:latin typeface="Tahoma" panose="020B0604030504040204"/>
                          <a:cs typeface="Tahoma" panose="020B0604030504040204"/>
                        </a:rPr>
                        <a:t>date</a:t>
                      </a:r>
                      <a:r>
                        <a:rPr sz="1500" spc="-145" dirty="0">
                          <a:solidFill>
                            <a:srgbClr val="2B4150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500" spc="-25" dirty="0">
                          <a:solidFill>
                            <a:srgbClr val="2B4150"/>
                          </a:solidFill>
                          <a:latin typeface="Tahoma" panose="020B0604030504040204"/>
                          <a:cs typeface="Tahoma" panose="020B0604030504040204"/>
                        </a:rPr>
                        <a:t>of</a:t>
                      </a:r>
                      <a:r>
                        <a:rPr sz="1500" spc="-114" dirty="0">
                          <a:solidFill>
                            <a:srgbClr val="2B4150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500" spc="-10" dirty="0">
                          <a:solidFill>
                            <a:srgbClr val="2B4150"/>
                          </a:solidFill>
                          <a:latin typeface="Tahoma" panose="020B0604030504040204"/>
                          <a:cs typeface="Tahoma" panose="020B0604030504040204"/>
                        </a:rPr>
                        <a:t>travel.</a:t>
                      </a:r>
                      <a:endParaRPr sz="15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158115" marB="0">
                    <a:lnR w="3810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>
                        <a:alpha val="3898"/>
                      </a:srgbClr>
                    </a:solidFill>
                  </a:tcPr>
                </a:tc>
              </a:tr>
              <a:tr h="554355">
                <a:tc>
                  <a:txBody>
                    <a:bodyPr/>
                    <a:lstStyle/>
                    <a:p>
                      <a:pPr marL="191135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sz="1500" spc="-10" dirty="0">
                          <a:solidFill>
                            <a:srgbClr val="2B4150"/>
                          </a:solidFill>
                          <a:latin typeface="Tahoma" panose="020B0604030504040204"/>
                          <a:cs typeface="Tahoma" panose="020B0604030504040204"/>
                        </a:rPr>
                        <a:t>Duration</a:t>
                      </a:r>
                      <a:endParaRPr sz="15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160655" marB="0">
                    <a:lnL w="38100">
                      <a:solidFill>
                        <a:srgbClr val="000000"/>
                      </a:solidFill>
                      <a:prstDash val="solid"/>
                    </a:lnL>
                    <a:solidFill>
                      <a:srgbClr val="000000">
                        <a:alpha val="38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1305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sz="1500" spc="-45" dirty="0">
                          <a:solidFill>
                            <a:srgbClr val="2B4150"/>
                          </a:solidFill>
                          <a:latin typeface="Tahoma" panose="020B0604030504040204"/>
                          <a:cs typeface="Tahoma" panose="020B0604030504040204"/>
                        </a:rPr>
                        <a:t>Textual/Mixed:</a:t>
                      </a:r>
                      <a:r>
                        <a:rPr sz="1500" spc="-114" dirty="0">
                          <a:solidFill>
                            <a:srgbClr val="2B4150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500" spc="-20" dirty="0">
                          <a:solidFill>
                            <a:srgbClr val="2B4150"/>
                          </a:solidFill>
                          <a:latin typeface="Tahoma" panose="020B0604030504040204"/>
                          <a:cs typeface="Tahoma" panose="020B0604030504040204"/>
                        </a:rPr>
                        <a:t>Total</a:t>
                      </a:r>
                      <a:r>
                        <a:rPr sz="1500" spc="-150" dirty="0">
                          <a:solidFill>
                            <a:srgbClr val="2B4150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500" spc="-25" dirty="0">
                          <a:solidFill>
                            <a:srgbClr val="2B4150"/>
                          </a:solidFill>
                          <a:latin typeface="Tahoma" panose="020B0604030504040204"/>
                          <a:cs typeface="Tahoma" panose="020B0604030504040204"/>
                        </a:rPr>
                        <a:t>travel</a:t>
                      </a:r>
                      <a:r>
                        <a:rPr sz="1500" spc="-100" dirty="0">
                          <a:solidFill>
                            <a:srgbClr val="2B4150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500" spc="-20" dirty="0">
                          <a:solidFill>
                            <a:srgbClr val="2B4150"/>
                          </a:solidFill>
                          <a:latin typeface="Tahoma" panose="020B0604030504040204"/>
                          <a:cs typeface="Tahoma" panose="020B0604030504040204"/>
                        </a:rPr>
                        <a:t>time.</a:t>
                      </a:r>
                      <a:endParaRPr sz="15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160655" marB="0">
                    <a:lnR w="38100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>
                        <a:alpha val="3898"/>
                      </a:srgbClr>
                    </a:solidFill>
                  </a:tcPr>
                </a:tc>
              </a:tr>
              <a:tr h="551180">
                <a:tc>
                  <a:txBody>
                    <a:bodyPr/>
                    <a:lstStyle/>
                    <a:p>
                      <a:pPr marL="191135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500" spc="-10" dirty="0">
                          <a:solidFill>
                            <a:srgbClr val="2B4150"/>
                          </a:solidFill>
                          <a:latin typeface="Tahoma" panose="020B0604030504040204"/>
                          <a:cs typeface="Tahoma" panose="020B0604030504040204"/>
                        </a:rPr>
                        <a:t>Total_Stops</a:t>
                      </a:r>
                      <a:endParaRPr sz="15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159385" marB="0">
                    <a:lnL w="38100">
                      <a:solidFill>
                        <a:srgbClr val="000000"/>
                      </a:solidFill>
                      <a:prstDash val="solid"/>
                    </a:lnL>
                    <a:solidFill>
                      <a:srgbClr val="FFFFFF">
                        <a:alpha val="38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1305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sz="1500" spc="-35" dirty="0">
                          <a:solidFill>
                            <a:srgbClr val="2B4150"/>
                          </a:solidFill>
                          <a:latin typeface="Tahoma" panose="020B0604030504040204"/>
                          <a:cs typeface="Tahoma" panose="020B0604030504040204"/>
                        </a:rPr>
                        <a:t>Categorical:</a:t>
                      </a:r>
                      <a:r>
                        <a:rPr sz="1500" spc="-145" dirty="0">
                          <a:solidFill>
                            <a:srgbClr val="2B4150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500" spc="-30" dirty="0">
                          <a:solidFill>
                            <a:srgbClr val="2B4150"/>
                          </a:solidFill>
                          <a:latin typeface="Tahoma" panose="020B0604030504040204"/>
                          <a:cs typeface="Tahoma" panose="020B0604030504040204"/>
                        </a:rPr>
                        <a:t>Number</a:t>
                      </a:r>
                      <a:r>
                        <a:rPr sz="1500" spc="-145" dirty="0">
                          <a:solidFill>
                            <a:srgbClr val="2B4150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500" spc="-25" dirty="0">
                          <a:solidFill>
                            <a:srgbClr val="2B4150"/>
                          </a:solidFill>
                          <a:latin typeface="Tahoma" panose="020B0604030504040204"/>
                          <a:cs typeface="Tahoma" panose="020B0604030504040204"/>
                        </a:rPr>
                        <a:t>of</a:t>
                      </a:r>
                      <a:r>
                        <a:rPr sz="1500" spc="-145" dirty="0">
                          <a:solidFill>
                            <a:srgbClr val="2B4150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500" spc="-10" dirty="0">
                          <a:solidFill>
                            <a:srgbClr val="2B4150"/>
                          </a:solidFill>
                          <a:latin typeface="Tahoma" panose="020B0604030504040204"/>
                          <a:cs typeface="Tahoma" panose="020B0604030504040204"/>
                        </a:rPr>
                        <a:t>layovers.</a:t>
                      </a:r>
                      <a:endParaRPr sz="15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159385" marB="0">
                    <a:lnR w="38100">
                      <a:solidFill>
                        <a:srgbClr val="000000"/>
                      </a:solidFill>
                      <a:prstDash val="solid"/>
                    </a:lnR>
                    <a:solidFill>
                      <a:srgbClr val="FFFFFF">
                        <a:alpha val="3898"/>
                      </a:srgbClr>
                    </a:solidFill>
                  </a:tcPr>
                </a:tc>
              </a:tr>
              <a:tr h="554355">
                <a:tc>
                  <a:txBody>
                    <a:bodyPr/>
                    <a:lstStyle/>
                    <a:p>
                      <a:pPr marL="191135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500" spc="-10" dirty="0">
                          <a:solidFill>
                            <a:srgbClr val="2B4150"/>
                          </a:solidFill>
                          <a:latin typeface="Tahoma" panose="020B0604030504040204"/>
                          <a:cs typeface="Tahoma" panose="020B0604030504040204"/>
                        </a:rPr>
                        <a:t>Additional_Info</a:t>
                      </a:r>
                      <a:endParaRPr sz="15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161290" marB="0">
                    <a:lnL w="38100">
                      <a:solidFill>
                        <a:srgbClr val="000000"/>
                      </a:solidFill>
                      <a:prstDash val="solid"/>
                    </a:lnL>
                    <a:solidFill>
                      <a:srgbClr val="000000">
                        <a:alpha val="38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1305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500" spc="-25" dirty="0">
                          <a:solidFill>
                            <a:srgbClr val="2B4150"/>
                          </a:solidFill>
                          <a:latin typeface="Tahoma" panose="020B0604030504040204"/>
                          <a:cs typeface="Tahoma" panose="020B0604030504040204"/>
                        </a:rPr>
                        <a:t>Categorical:</a:t>
                      </a:r>
                      <a:r>
                        <a:rPr sz="1500" spc="-155" dirty="0">
                          <a:solidFill>
                            <a:srgbClr val="2B4150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500" spc="-25" dirty="0">
                          <a:solidFill>
                            <a:srgbClr val="2B4150"/>
                          </a:solidFill>
                          <a:latin typeface="Tahoma" panose="020B0604030504040204"/>
                          <a:cs typeface="Tahoma" panose="020B0604030504040204"/>
                        </a:rPr>
                        <a:t>Miscellaneous</a:t>
                      </a:r>
                      <a:r>
                        <a:rPr sz="1500" spc="-145" dirty="0">
                          <a:solidFill>
                            <a:srgbClr val="2B4150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500" spc="-20" dirty="0">
                          <a:solidFill>
                            <a:srgbClr val="2B4150"/>
                          </a:solidFill>
                          <a:latin typeface="Tahoma" panose="020B0604030504040204"/>
                          <a:cs typeface="Tahoma" panose="020B0604030504040204"/>
                        </a:rPr>
                        <a:t>flight</a:t>
                      </a:r>
                      <a:r>
                        <a:rPr sz="1500" spc="-110" dirty="0">
                          <a:solidFill>
                            <a:srgbClr val="2B4150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500" spc="-10" dirty="0">
                          <a:solidFill>
                            <a:srgbClr val="2B4150"/>
                          </a:solidFill>
                          <a:latin typeface="Tahoma" panose="020B0604030504040204"/>
                          <a:cs typeface="Tahoma" panose="020B0604030504040204"/>
                        </a:rPr>
                        <a:t>details.</a:t>
                      </a:r>
                      <a:endParaRPr sz="15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161290" marB="0">
                    <a:lnR w="38100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>
                        <a:alpha val="3898"/>
                      </a:srgbClr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191135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500" spc="-10" dirty="0">
                          <a:solidFill>
                            <a:srgbClr val="2B4150"/>
                          </a:solidFill>
                          <a:latin typeface="Tahoma" panose="020B0604030504040204"/>
                          <a:cs typeface="Tahoma" panose="020B0604030504040204"/>
                        </a:rPr>
                        <a:t>Price</a:t>
                      </a:r>
                      <a:endParaRPr sz="15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160020" marB="0">
                    <a:lnL w="3810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38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1305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500" spc="-35" dirty="0">
                          <a:solidFill>
                            <a:srgbClr val="2B4150"/>
                          </a:solidFill>
                          <a:latin typeface="Tahoma" panose="020B0604030504040204"/>
                          <a:cs typeface="Tahoma" panose="020B0604030504040204"/>
                        </a:rPr>
                        <a:t>Numerical:</a:t>
                      </a:r>
                      <a:r>
                        <a:rPr sz="1500" spc="-135" dirty="0">
                          <a:solidFill>
                            <a:srgbClr val="2B4150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500" spc="-45" dirty="0">
                          <a:solidFill>
                            <a:srgbClr val="2B4150"/>
                          </a:solidFill>
                          <a:latin typeface="Tahoma" panose="020B0604030504040204"/>
                          <a:cs typeface="Tahoma" panose="020B0604030504040204"/>
                        </a:rPr>
                        <a:t>Target</a:t>
                      </a:r>
                      <a:r>
                        <a:rPr sz="1500" spc="-155" dirty="0">
                          <a:solidFill>
                            <a:srgbClr val="2B4150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500" spc="-20" dirty="0">
                          <a:solidFill>
                            <a:srgbClr val="2B4150"/>
                          </a:solidFill>
                          <a:latin typeface="Tahoma" panose="020B0604030504040204"/>
                          <a:cs typeface="Tahoma" panose="020B0604030504040204"/>
                        </a:rPr>
                        <a:t>variable</a:t>
                      </a:r>
                      <a:r>
                        <a:rPr sz="1500" spc="-145" dirty="0">
                          <a:solidFill>
                            <a:srgbClr val="2B4150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500" spc="-35" dirty="0">
                          <a:solidFill>
                            <a:srgbClr val="2B4150"/>
                          </a:solidFill>
                          <a:latin typeface="Tahoma" panose="020B0604030504040204"/>
                          <a:cs typeface="Tahoma" panose="020B0604030504040204"/>
                        </a:rPr>
                        <a:t>(flight</a:t>
                      </a:r>
                      <a:r>
                        <a:rPr sz="1500" spc="-95" dirty="0">
                          <a:solidFill>
                            <a:srgbClr val="2B4150"/>
                          </a:solidFill>
                          <a:latin typeface="Tahoma" panose="020B0604030504040204"/>
                          <a:cs typeface="Tahoma" panose="020B0604030504040204"/>
                        </a:rPr>
                        <a:t> </a:t>
                      </a:r>
                      <a:r>
                        <a:rPr sz="1500" spc="-10" dirty="0">
                          <a:solidFill>
                            <a:srgbClr val="2B4150"/>
                          </a:solidFill>
                          <a:latin typeface="Tahoma" panose="020B0604030504040204"/>
                          <a:cs typeface="Tahoma" panose="020B0604030504040204"/>
                        </a:rPr>
                        <a:t>fare).</a:t>
                      </a:r>
                      <a:endParaRPr sz="1500">
                        <a:latin typeface="Tahoma" panose="020B0604030504040204"/>
                        <a:cs typeface="Tahoma" panose="020B0604030504040204"/>
                      </a:endParaRPr>
                    </a:p>
                  </a:txBody>
                  <a:tcPr marL="0" marR="0" marT="160020" marB="0">
                    <a:lnR w="381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3898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60298" y="6535267"/>
            <a:ext cx="6245860" cy="641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5000"/>
              </a:lnSpc>
              <a:spcBef>
                <a:spcPts val="95"/>
              </a:spcBef>
            </a:pPr>
            <a:r>
              <a:rPr sz="1500" spc="-3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Understanding</a:t>
            </a:r>
            <a:r>
              <a:rPr sz="1500" spc="-13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500" spc="-4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these</a:t>
            </a:r>
            <a:r>
              <a:rPr sz="1500" spc="-12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500" spc="-4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features</a:t>
            </a:r>
            <a:r>
              <a:rPr sz="1500" spc="-13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500" spc="-2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1500" spc="-13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500" spc="-2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their</a:t>
            </a:r>
            <a:r>
              <a:rPr sz="1500" spc="-8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500" spc="-3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types</a:t>
            </a:r>
            <a:r>
              <a:rPr sz="1500" spc="-12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500" spc="-2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is</a:t>
            </a:r>
            <a:r>
              <a:rPr sz="1500" spc="-12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500" spc="-2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fundamental</a:t>
            </a:r>
            <a:r>
              <a:rPr sz="1500" spc="-14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500" spc="-3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for</a:t>
            </a:r>
            <a:r>
              <a:rPr sz="1500" spc="-14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500" spc="-4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effective</a:t>
            </a:r>
            <a:r>
              <a:rPr sz="1500" spc="-6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500" spc="-2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data </a:t>
            </a:r>
            <a:r>
              <a:rPr sz="1500" spc="-3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preprocessing</a:t>
            </a:r>
            <a:r>
              <a:rPr sz="1500" spc="-13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500" spc="-2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1500" spc="-13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500" spc="-1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model</a:t>
            </a:r>
            <a:r>
              <a:rPr sz="1500" spc="-11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500" spc="-1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building.</a:t>
            </a:r>
            <a:endParaRPr sz="15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8630" y="1517015"/>
            <a:ext cx="6320790" cy="59156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300" spc="90" dirty="0"/>
              <a:t>Comprehensive</a:t>
            </a:r>
            <a:r>
              <a:rPr sz="3300" spc="-95" dirty="0"/>
              <a:t> </a:t>
            </a:r>
            <a:r>
              <a:rPr sz="3300" spc="330" dirty="0"/>
              <a:t>Workflow</a:t>
            </a:r>
            <a:r>
              <a:rPr sz="3300" spc="-65" dirty="0"/>
              <a:t> </a:t>
            </a:r>
            <a:r>
              <a:rPr sz="3300" spc="195" dirty="0"/>
              <a:t>for</a:t>
            </a:r>
            <a:r>
              <a:rPr sz="3300" spc="-15" dirty="0"/>
              <a:t> </a:t>
            </a:r>
            <a:r>
              <a:rPr sz="3300" spc="130" dirty="0"/>
              <a:t>Flight</a:t>
            </a:r>
            <a:r>
              <a:rPr sz="3300" spc="-55" dirty="0"/>
              <a:t> </a:t>
            </a:r>
            <a:r>
              <a:rPr sz="3300" dirty="0"/>
              <a:t>Fare</a:t>
            </a:r>
            <a:r>
              <a:rPr sz="3300" spc="-40" dirty="0"/>
              <a:t> </a:t>
            </a:r>
            <a:r>
              <a:rPr sz="3300" spc="80" dirty="0"/>
              <a:t>Prediction</a:t>
            </a:r>
            <a:endParaRPr sz="33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609003" y="2336292"/>
            <a:ext cx="168275" cy="20002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14057" y="5242305"/>
            <a:ext cx="168275" cy="2000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5896" y="7179564"/>
            <a:ext cx="168275" cy="2000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21765" y="1297051"/>
            <a:ext cx="5735955" cy="644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120" dirty="0">
                <a:solidFill>
                  <a:srgbClr val="2B4150"/>
                </a:solidFill>
                <a:latin typeface="Arial MT"/>
                <a:cs typeface="Arial MT"/>
              </a:rPr>
              <a:t>Data</a:t>
            </a:r>
            <a:r>
              <a:rPr sz="1650" spc="-60" dirty="0">
                <a:solidFill>
                  <a:srgbClr val="2B4150"/>
                </a:solidFill>
                <a:latin typeface="Arial MT"/>
                <a:cs typeface="Arial MT"/>
              </a:rPr>
              <a:t> </a:t>
            </a:r>
            <a:r>
              <a:rPr sz="1650" spc="-10" dirty="0">
                <a:solidFill>
                  <a:srgbClr val="2B4150"/>
                </a:solidFill>
                <a:latin typeface="Arial MT"/>
                <a:cs typeface="Arial MT"/>
              </a:rPr>
              <a:t>Collection</a:t>
            </a:r>
            <a:endParaRPr sz="16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55"/>
              </a:spcBef>
            </a:pPr>
            <a:r>
              <a:rPr sz="1300" spc="-3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Acquiring</a:t>
            </a:r>
            <a:r>
              <a:rPr sz="1300" spc="-8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300" spc="-4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raw</a:t>
            </a:r>
            <a:r>
              <a:rPr sz="1300" spc="-11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300" spc="-2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flight</a:t>
            </a:r>
            <a:r>
              <a:rPr sz="1300" spc="-9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300" spc="-3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data</a:t>
            </a:r>
            <a:r>
              <a:rPr sz="1300" spc="-8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300" spc="-2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from</a:t>
            </a:r>
            <a:r>
              <a:rPr sz="1300" spc="-13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300" spc="-3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various</a:t>
            </a:r>
            <a:r>
              <a:rPr sz="1300" spc="-4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300" spc="-1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sources.</a:t>
            </a:r>
            <a:endParaRPr sz="13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1260"/>
              </a:spcBef>
            </a:pPr>
            <a:endParaRPr sz="13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tabLst>
                <a:tab pos="1709420" algn="l"/>
              </a:tabLst>
            </a:pPr>
            <a:r>
              <a:rPr sz="1650" spc="120" dirty="0">
                <a:solidFill>
                  <a:srgbClr val="2B4150"/>
                </a:solidFill>
                <a:latin typeface="Arial MT"/>
                <a:cs typeface="Arial MT"/>
              </a:rPr>
              <a:t>Data</a:t>
            </a:r>
            <a:r>
              <a:rPr sz="1650" spc="-60" dirty="0">
                <a:solidFill>
                  <a:srgbClr val="2B4150"/>
                </a:solidFill>
                <a:latin typeface="Arial MT"/>
                <a:cs typeface="Arial MT"/>
              </a:rPr>
              <a:t> </a:t>
            </a:r>
            <a:r>
              <a:rPr sz="1650" spc="-10" dirty="0">
                <a:solidFill>
                  <a:srgbClr val="2B4150"/>
                </a:solidFill>
                <a:latin typeface="Arial MT"/>
                <a:cs typeface="Arial MT"/>
              </a:rPr>
              <a:t>Cleaning</a:t>
            </a:r>
            <a:r>
              <a:rPr sz="1650" dirty="0">
                <a:solidFill>
                  <a:srgbClr val="2B4150"/>
                </a:solidFill>
                <a:latin typeface="Arial MT"/>
                <a:cs typeface="Arial MT"/>
              </a:rPr>
              <a:t>	</a:t>
            </a:r>
            <a:r>
              <a:rPr sz="1650" spc="-10" dirty="0">
                <a:solidFill>
                  <a:srgbClr val="2B4150"/>
                </a:solidFill>
                <a:latin typeface="Arial MT"/>
                <a:cs typeface="Arial MT"/>
              </a:rPr>
              <a:t>Preprocessing</a:t>
            </a:r>
            <a:endParaRPr sz="16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55"/>
              </a:spcBef>
            </a:pPr>
            <a:r>
              <a:rPr sz="1300" spc="-2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Handling</a:t>
            </a:r>
            <a:r>
              <a:rPr sz="1300" spc="-8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300" spc="-2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missing</a:t>
            </a:r>
            <a:r>
              <a:rPr sz="1300" spc="-10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300" spc="-4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values,</a:t>
            </a:r>
            <a:r>
              <a:rPr sz="1300" spc="-6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300" spc="-2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outliers,</a:t>
            </a:r>
            <a:r>
              <a:rPr sz="1300" spc="-6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300" spc="-2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1300" spc="-10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300" spc="-3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converting</a:t>
            </a:r>
            <a:r>
              <a:rPr sz="1300" spc="-11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300" spc="-3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data</a:t>
            </a:r>
            <a:r>
              <a:rPr sz="1300" spc="-8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300" spc="-3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types</a:t>
            </a:r>
            <a:r>
              <a:rPr sz="1300" spc="-10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300" spc="-2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for</a:t>
            </a:r>
            <a:r>
              <a:rPr sz="1300" spc="-9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300" spc="-1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model</a:t>
            </a:r>
            <a:r>
              <a:rPr sz="1300" spc="-10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300" spc="-1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readiness.</a:t>
            </a:r>
            <a:endParaRPr sz="13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1265"/>
              </a:spcBef>
            </a:pPr>
            <a:endParaRPr sz="13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1650" spc="55" dirty="0">
                <a:solidFill>
                  <a:srgbClr val="2B4150"/>
                </a:solidFill>
                <a:latin typeface="Arial MT"/>
                <a:cs typeface="Arial MT"/>
              </a:rPr>
              <a:t>Feature</a:t>
            </a:r>
            <a:r>
              <a:rPr sz="1650" spc="-55" dirty="0">
                <a:solidFill>
                  <a:srgbClr val="2B4150"/>
                </a:solidFill>
                <a:latin typeface="Arial MT"/>
                <a:cs typeface="Arial MT"/>
              </a:rPr>
              <a:t> </a:t>
            </a:r>
            <a:r>
              <a:rPr sz="1650" spc="35" dirty="0">
                <a:solidFill>
                  <a:srgbClr val="2B4150"/>
                </a:solidFill>
                <a:latin typeface="Arial MT"/>
                <a:cs typeface="Arial MT"/>
              </a:rPr>
              <a:t>Engineering</a:t>
            </a:r>
            <a:endParaRPr sz="16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55"/>
              </a:spcBef>
            </a:pPr>
            <a:r>
              <a:rPr sz="1300" spc="-3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Creating</a:t>
            </a:r>
            <a:r>
              <a:rPr sz="1300" spc="-10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300" spc="-5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new,</a:t>
            </a:r>
            <a:r>
              <a:rPr sz="1300" spc="-10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300" spc="-3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more</a:t>
            </a:r>
            <a:r>
              <a:rPr sz="1300" spc="-8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300" spc="-3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informative</a:t>
            </a:r>
            <a:r>
              <a:rPr sz="1300" spc="-6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300" spc="-4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features</a:t>
            </a:r>
            <a:r>
              <a:rPr sz="1300" spc="-5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300" spc="-2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from</a:t>
            </a:r>
            <a:r>
              <a:rPr sz="1300" spc="-114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300" spc="-3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existing</a:t>
            </a:r>
            <a:r>
              <a:rPr sz="1300" spc="-7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300" spc="-1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ones.</a:t>
            </a:r>
            <a:endParaRPr sz="13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1260"/>
              </a:spcBef>
            </a:pPr>
            <a:endParaRPr sz="13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50" spc="80" dirty="0">
                <a:solidFill>
                  <a:srgbClr val="2B4150"/>
                </a:solidFill>
                <a:latin typeface="Arial MT"/>
                <a:cs typeface="Arial MT"/>
              </a:rPr>
              <a:t>Exploratory</a:t>
            </a:r>
            <a:r>
              <a:rPr sz="1650" spc="-30" dirty="0">
                <a:solidFill>
                  <a:srgbClr val="2B4150"/>
                </a:solidFill>
                <a:latin typeface="Arial MT"/>
                <a:cs typeface="Arial MT"/>
              </a:rPr>
              <a:t> </a:t>
            </a:r>
            <a:r>
              <a:rPr sz="1650" spc="120" dirty="0">
                <a:solidFill>
                  <a:srgbClr val="2B4150"/>
                </a:solidFill>
                <a:latin typeface="Arial MT"/>
                <a:cs typeface="Arial MT"/>
              </a:rPr>
              <a:t>Data</a:t>
            </a:r>
            <a:r>
              <a:rPr sz="1650" spc="-20" dirty="0">
                <a:solidFill>
                  <a:srgbClr val="2B4150"/>
                </a:solidFill>
                <a:latin typeface="Arial MT"/>
                <a:cs typeface="Arial MT"/>
              </a:rPr>
              <a:t> </a:t>
            </a:r>
            <a:r>
              <a:rPr sz="1650" spc="80" dirty="0">
                <a:solidFill>
                  <a:srgbClr val="2B4150"/>
                </a:solidFill>
                <a:latin typeface="Arial MT"/>
                <a:cs typeface="Arial MT"/>
              </a:rPr>
              <a:t>Analysis</a:t>
            </a:r>
            <a:r>
              <a:rPr sz="1650" spc="-10" dirty="0">
                <a:solidFill>
                  <a:srgbClr val="2B4150"/>
                </a:solidFill>
                <a:latin typeface="Arial MT"/>
                <a:cs typeface="Arial MT"/>
              </a:rPr>
              <a:t> (EDA)</a:t>
            </a:r>
            <a:endParaRPr sz="16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55"/>
              </a:spcBef>
            </a:pPr>
            <a:r>
              <a:rPr sz="1300" spc="-3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Visualising</a:t>
            </a:r>
            <a:r>
              <a:rPr sz="1300" spc="-5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300" spc="-3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data</a:t>
            </a:r>
            <a:r>
              <a:rPr sz="1300" spc="-7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300" spc="-1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1300" spc="-10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300" spc="-3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uncover</a:t>
            </a:r>
            <a:r>
              <a:rPr sz="1300" spc="-9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300" spc="-3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patterns,</a:t>
            </a:r>
            <a:r>
              <a:rPr sz="1300" spc="-8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300" spc="-2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relationships,</a:t>
            </a:r>
            <a:r>
              <a:rPr sz="1300" spc="-6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300" spc="-2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1300" spc="-10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300" spc="-1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anomalies.</a:t>
            </a:r>
            <a:endParaRPr sz="13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1260"/>
              </a:spcBef>
            </a:pPr>
            <a:endParaRPr sz="13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tabLst>
                <a:tab pos="1916430" algn="l"/>
              </a:tabLst>
            </a:pPr>
            <a:r>
              <a:rPr sz="1650" spc="140" dirty="0">
                <a:solidFill>
                  <a:srgbClr val="2B4150"/>
                </a:solidFill>
                <a:latin typeface="Arial MT"/>
                <a:cs typeface="Arial MT"/>
              </a:rPr>
              <a:t>Model</a:t>
            </a:r>
            <a:r>
              <a:rPr sz="1650" spc="-20" dirty="0">
                <a:solidFill>
                  <a:srgbClr val="2B4150"/>
                </a:solidFill>
                <a:latin typeface="Arial MT"/>
                <a:cs typeface="Arial MT"/>
              </a:rPr>
              <a:t> </a:t>
            </a:r>
            <a:r>
              <a:rPr sz="1650" spc="-10" dirty="0">
                <a:solidFill>
                  <a:srgbClr val="2B4150"/>
                </a:solidFill>
                <a:latin typeface="Arial MT"/>
                <a:cs typeface="Arial MT"/>
              </a:rPr>
              <a:t>Selection</a:t>
            </a:r>
            <a:r>
              <a:rPr sz="1650" dirty="0">
                <a:solidFill>
                  <a:srgbClr val="2B4150"/>
                </a:solidFill>
                <a:latin typeface="Arial MT"/>
                <a:cs typeface="Arial MT"/>
              </a:rPr>
              <a:t>	</a:t>
            </a:r>
            <a:r>
              <a:rPr sz="1650" spc="50" dirty="0">
                <a:solidFill>
                  <a:srgbClr val="2B4150"/>
                </a:solidFill>
                <a:latin typeface="Arial MT"/>
                <a:cs typeface="Arial MT"/>
              </a:rPr>
              <a:t>Training</a:t>
            </a:r>
            <a:endParaRPr sz="16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55"/>
              </a:spcBef>
            </a:pPr>
            <a:r>
              <a:rPr sz="1300" spc="-3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Choosing</a:t>
            </a:r>
            <a:r>
              <a:rPr sz="1300" spc="-9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300" spc="-2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appropriate</a:t>
            </a:r>
            <a:r>
              <a:rPr sz="1300" spc="-7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300" spc="-3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algorithms</a:t>
            </a:r>
            <a:r>
              <a:rPr sz="1300" spc="-6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300" spc="-2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1300" spc="-11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300" spc="-2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training</a:t>
            </a:r>
            <a:r>
              <a:rPr sz="1300" spc="-8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300" spc="-3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them</a:t>
            </a:r>
            <a:r>
              <a:rPr sz="1300" spc="-7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300" spc="-2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on</a:t>
            </a:r>
            <a:r>
              <a:rPr sz="1300" spc="-12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300" spc="-4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300" spc="-7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300" spc="-2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prepared</a:t>
            </a:r>
            <a:r>
              <a:rPr sz="1300" spc="-8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300" spc="-1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dataset.</a:t>
            </a:r>
            <a:endParaRPr sz="13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1265"/>
              </a:spcBef>
            </a:pPr>
            <a:endParaRPr sz="13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1650" spc="140" dirty="0">
                <a:solidFill>
                  <a:srgbClr val="2B4150"/>
                </a:solidFill>
                <a:latin typeface="Arial MT"/>
                <a:cs typeface="Arial MT"/>
              </a:rPr>
              <a:t>Model</a:t>
            </a:r>
            <a:r>
              <a:rPr sz="1650" spc="-40" dirty="0">
                <a:solidFill>
                  <a:srgbClr val="2B4150"/>
                </a:solidFill>
                <a:latin typeface="Arial MT"/>
                <a:cs typeface="Arial MT"/>
              </a:rPr>
              <a:t> </a:t>
            </a:r>
            <a:r>
              <a:rPr sz="1650" spc="75" dirty="0">
                <a:solidFill>
                  <a:srgbClr val="2B4150"/>
                </a:solidFill>
                <a:latin typeface="Arial MT"/>
                <a:cs typeface="Arial MT"/>
              </a:rPr>
              <a:t>Evaluation</a:t>
            </a:r>
            <a:endParaRPr sz="16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55"/>
              </a:spcBef>
            </a:pPr>
            <a:r>
              <a:rPr sz="1300" spc="-4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Assessing</a:t>
            </a:r>
            <a:r>
              <a:rPr sz="1300" spc="-10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300" spc="-1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model</a:t>
            </a:r>
            <a:r>
              <a:rPr sz="1300" spc="-8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300" spc="-3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performance</a:t>
            </a:r>
            <a:r>
              <a:rPr sz="1300" spc="-114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300" spc="-3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using</a:t>
            </a:r>
            <a:r>
              <a:rPr sz="1300" spc="-6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300" spc="-3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relevant</a:t>
            </a:r>
            <a:r>
              <a:rPr sz="1300" spc="-9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300" spc="-1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metrics.</a:t>
            </a:r>
            <a:endParaRPr sz="13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1260"/>
              </a:spcBef>
            </a:pPr>
            <a:endParaRPr sz="13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289050" algn="l"/>
              </a:tabLst>
            </a:pPr>
            <a:r>
              <a:rPr sz="1650" spc="-10" dirty="0">
                <a:solidFill>
                  <a:srgbClr val="2B4150"/>
                </a:solidFill>
                <a:latin typeface="Arial MT"/>
                <a:cs typeface="Arial MT"/>
              </a:rPr>
              <a:t>Prediction</a:t>
            </a:r>
            <a:r>
              <a:rPr sz="1650" dirty="0">
                <a:solidFill>
                  <a:srgbClr val="2B4150"/>
                </a:solidFill>
                <a:latin typeface="Arial MT"/>
                <a:cs typeface="Arial MT"/>
              </a:rPr>
              <a:t>	</a:t>
            </a:r>
            <a:r>
              <a:rPr sz="1650" spc="100" dirty="0">
                <a:solidFill>
                  <a:srgbClr val="2B4150"/>
                </a:solidFill>
                <a:latin typeface="Arial MT"/>
                <a:cs typeface="Arial MT"/>
              </a:rPr>
              <a:t>Deployment</a:t>
            </a:r>
            <a:r>
              <a:rPr sz="1650" spc="-10" dirty="0">
                <a:solidFill>
                  <a:srgbClr val="2B4150"/>
                </a:solidFill>
                <a:latin typeface="Arial MT"/>
                <a:cs typeface="Arial MT"/>
              </a:rPr>
              <a:t> </a:t>
            </a:r>
            <a:r>
              <a:rPr sz="1650" spc="75" dirty="0">
                <a:solidFill>
                  <a:srgbClr val="2B4150"/>
                </a:solidFill>
                <a:latin typeface="Arial MT"/>
                <a:cs typeface="Arial MT"/>
              </a:rPr>
              <a:t>(Optional)</a:t>
            </a:r>
            <a:endParaRPr sz="16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55"/>
              </a:spcBef>
            </a:pPr>
            <a:r>
              <a:rPr sz="1300" spc="-3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Deploying</a:t>
            </a:r>
            <a:r>
              <a:rPr sz="1300" spc="-7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300" spc="-3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300" spc="-9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300" spc="-1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model</a:t>
            </a:r>
            <a:r>
              <a:rPr sz="1300" spc="-11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300" spc="-1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1300" spc="-12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300" spc="-3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make</a:t>
            </a:r>
            <a:r>
              <a:rPr sz="1300" spc="-11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300" spc="-3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real-</a:t>
            </a:r>
            <a:r>
              <a:rPr sz="1300" spc="-2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time</a:t>
            </a:r>
            <a:r>
              <a:rPr sz="1300" spc="-11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300" spc="-1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predictions</a:t>
            </a:r>
            <a:r>
              <a:rPr sz="1300" spc="-8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300" spc="-2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1300" spc="-114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300" spc="-3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integrate</a:t>
            </a:r>
            <a:r>
              <a:rPr sz="1300" spc="-11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300" spc="-1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into</a:t>
            </a:r>
            <a:r>
              <a:rPr sz="1300" spc="-10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300" spc="-1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applications.</a:t>
            </a:r>
            <a:endParaRPr sz="130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5526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105"/>
              </a:spcBef>
            </a:pPr>
            <a:r>
              <a:rPr spc="280" dirty="0"/>
              <a:t>Summary</a:t>
            </a:r>
            <a:r>
              <a:rPr spc="-45" dirty="0"/>
              <a:t> </a:t>
            </a:r>
            <a:r>
              <a:rPr spc="365" dirty="0"/>
              <a:t>of</a:t>
            </a:r>
            <a:r>
              <a:rPr spc="-60" dirty="0"/>
              <a:t> </a:t>
            </a:r>
            <a:r>
              <a:rPr spc="75" dirty="0"/>
              <a:t>Preprocessing</a:t>
            </a:r>
            <a:r>
              <a:rPr spc="-105" dirty="0"/>
              <a:t> </a:t>
            </a:r>
            <a:r>
              <a:rPr spc="150" dirty="0"/>
              <a:t>Steps</a:t>
            </a:r>
            <a:endParaRPr spc="150" dirty="0"/>
          </a:p>
        </p:txBody>
      </p:sp>
      <p:grpSp>
        <p:nvGrpSpPr>
          <p:cNvPr id="3" name="object 3"/>
          <p:cNvGrpSpPr/>
          <p:nvPr/>
        </p:nvGrpSpPr>
        <p:grpSpPr>
          <a:xfrm>
            <a:off x="691895" y="1609344"/>
            <a:ext cx="6535420" cy="1899285"/>
            <a:chOff x="691895" y="1609344"/>
            <a:chExt cx="6535420" cy="1899285"/>
          </a:xfrm>
        </p:grpSpPr>
        <p:sp>
          <p:nvSpPr>
            <p:cNvPr id="4" name="object 4"/>
            <p:cNvSpPr/>
            <p:nvPr/>
          </p:nvSpPr>
          <p:spPr>
            <a:xfrm>
              <a:off x="713231" y="1621536"/>
              <a:ext cx="6501765" cy="1874520"/>
            </a:xfrm>
            <a:custGeom>
              <a:avLst/>
              <a:gdLst/>
              <a:ahLst/>
              <a:cxnLst/>
              <a:rect l="l" t="t" r="r" b="b"/>
              <a:pathLst>
                <a:path w="6501765" h="1874520">
                  <a:moveTo>
                    <a:pt x="6391656" y="0"/>
                  </a:moveTo>
                  <a:lnTo>
                    <a:pt x="109677" y="0"/>
                  </a:lnTo>
                  <a:lnTo>
                    <a:pt x="66988" y="8626"/>
                  </a:lnTo>
                  <a:lnTo>
                    <a:pt x="32126" y="32146"/>
                  </a:lnTo>
                  <a:lnTo>
                    <a:pt x="8619" y="67026"/>
                  </a:lnTo>
                  <a:lnTo>
                    <a:pt x="0" y="109728"/>
                  </a:lnTo>
                  <a:lnTo>
                    <a:pt x="0" y="1764792"/>
                  </a:lnTo>
                  <a:lnTo>
                    <a:pt x="8619" y="1807493"/>
                  </a:lnTo>
                  <a:lnTo>
                    <a:pt x="32126" y="1842373"/>
                  </a:lnTo>
                  <a:lnTo>
                    <a:pt x="66988" y="1865893"/>
                  </a:lnTo>
                  <a:lnTo>
                    <a:pt x="109677" y="1874520"/>
                  </a:lnTo>
                  <a:lnTo>
                    <a:pt x="6391656" y="1874520"/>
                  </a:lnTo>
                  <a:lnTo>
                    <a:pt x="6434357" y="1865893"/>
                  </a:lnTo>
                  <a:lnTo>
                    <a:pt x="6469237" y="1842373"/>
                  </a:lnTo>
                  <a:lnTo>
                    <a:pt x="6492757" y="1807493"/>
                  </a:lnTo>
                  <a:lnTo>
                    <a:pt x="6501384" y="1764792"/>
                  </a:lnTo>
                  <a:lnTo>
                    <a:pt x="6501384" y="109728"/>
                  </a:lnTo>
                  <a:lnTo>
                    <a:pt x="6492757" y="67026"/>
                  </a:lnTo>
                  <a:lnTo>
                    <a:pt x="6469237" y="32146"/>
                  </a:lnTo>
                  <a:lnTo>
                    <a:pt x="6434357" y="8626"/>
                  </a:lnTo>
                  <a:lnTo>
                    <a:pt x="6391656" y="0"/>
                  </a:lnTo>
                  <a:close/>
                </a:path>
              </a:pathLst>
            </a:custGeom>
            <a:solidFill>
              <a:srgbClr val="FFFB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13231" y="1621536"/>
              <a:ext cx="6501765" cy="1874520"/>
            </a:xfrm>
            <a:custGeom>
              <a:avLst/>
              <a:gdLst/>
              <a:ahLst/>
              <a:cxnLst/>
              <a:rect l="l" t="t" r="r" b="b"/>
              <a:pathLst>
                <a:path w="6501765" h="1874520">
                  <a:moveTo>
                    <a:pt x="0" y="109728"/>
                  </a:moveTo>
                  <a:lnTo>
                    <a:pt x="8619" y="67026"/>
                  </a:lnTo>
                  <a:lnTo>
                    <a:pt x="32126" y="32146"/>
                  </a:lnTo>
                  <a:lnTo>
                    <a:pt x="66988" y="8626"/>
                  </a:lnTo>
                  <a:lnTo>
                    <a:pt x="109677" y="0"/>
                  </a:lnTo>
                  <a:lnTo>
                    <a:pt x="6391656" y="0"/>
                  </a:lnTo>
                  <a:lnTo>
                    <a:pt x="6434357" y="8626"/>
                  </a:lnTo>
                  <a:lnTo>
                    <a:pt x="6469237" y="32146"/>
                  </a:lnTo>
                  <a:lnTo>
                    <a:pt x="6492757" y="67026"/>
                  </a:lnTo>
                  <a:lnTo>
                    <a:pt x="6501384" y="109728"/>
                  </a:lnTo>
                  <a:lnTo>
                    <a:pt x="6501384" y="1764792"/>
                  </a:lnTo>
                  <a:lnTo>
                    <a:pt x="6492757" y="1807493"/>
                  </a:lnTo>
                  <a:lnTo>
                    <a:pt x="6469237" y="1842373"/>
                  </a:lnTo>
                  <a:lnTo>
                    <a:pt x="6434357" y="1865893"/>
                  </a:lnTo>
                  <a:lnTo>
                    <a:pt x="6391656" y="1874520"/>
                  </a:lnTo>
                  <a:lnTo>
                    <a:pt x="109677" y="1874520"/>
                  </a:lnTo>
                  <a:lnTo>
                    <a:pt x="66988" y="1865893"/>
                  </a:lnTo>
                  <a:lnTo>
                    <a:pt x="32126" y="1842373"/>
                  </a:lnTo>
                  <a:lnTo>
                    <a:pt x="8619" y="1807493"/>
                  </a:lnTo>
                  <a:lnTo>
                    <a:pt x="0" y="1764792"/>
                  </a:lnTo>
                  <a:lnTo>
                    <a:pt x="0" y="109728"/>
                  </a:lnTo>
                  <a:close/>
                </a:path>
              </a:pathLst>
            </a:custGeom>
            <a:ln w="24384">
              <a:solidFill>
                <a:srgbClr val="D9D3C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91895" y="1621536"/>
              <a:ext cx="91440" cy="1874520"/>
            </a:xfrm>
            <a:custGeom>
              <a:avLst/>
              <a:gdLst/>
              <a:ahLst/>
              <a:cxnLst/>
              <a:rect l="l" t="t" r="r" b="b"/>
              <a:pathLst>
                <a:path w="91440" h="1874520">
                  <a:moveTo>
                    <a:pt x="60820" y="0"/>
                  </a:moveTo>
                  <a:lnTo>
                    <a:pt x="30619" y="0"/>
                  </a:lnTo>
                  <a:lnTo>
                    <a:pt x="18698" y="2407"/>
                  </a:lnTo>
                  <a:lnTo>
                    <a:pt x="8966" y="8969"/>
                  </a:lnTo>
                  <a:lnTo>
                    <a:pt x="2405" y="18698"/>
                  </a:lnTo>
                  <a:lnTo>
                    <a:pt x="0" y="30607"/>
                  </a:lnTo>
                  <a:lnTo>
                    <a:pt x="0" y="1843913"/>
                  </a:lnTo>
                  <a:lnTo>
                    <a:pt x="2405" y="1855821"/>
                  </a:lnTo>
                  <a:lnTo>
                    <a:pt x="8966" y="1865550"/>
                  </a:lnTo>
                  <a:lnTo>
                    <a:pt x="18698" y="1872112"/>
                  </a:lnTo>
                  <a:lnTo>
                    <a:pt x="30619" y="1874520"/>
                  </a:lnTo>
                  <a:lnTo>
                    <a:pt x="60820" y="1874520"/>
                  </a:lnTo>
                  <a:lnTo>
                    <a:pt x="72735" y="1872112"/>
                  </a:lnTo>
                  <a:lnTo>
                    <a:pt x="82469" y="1865550"/>
                  </a:lnTo>
                  <a:lnTo>
                    <a:pt x="89032" y="1855821"/>
                  </a:lnTo>
                  <a:lnTo>
                    <a:pt x="91440" y="1843913"/>
                  </a:lnTo>
                  <a:lnTo>
                    <a:pt x="91440" y="30607"/>
                  </a:lnTo>
                  <a:lnTo>
                    <a:pt x="89032" y="18698"/>
                  </a:lnTo>
                  <a:lnTo>
                    <a:pt x="82469" y="8969"/>
                  </a:lnTo>
                  <a:lnTo>
                    <a:pt x="72735" y="2407"/>
                  </a:lnTo>
                  <a:lnTo>
                    <a:pt x="60820" y="0"/>
                  </a:lnTo>
                  <a:close/>
                </a:path>
              </a:pathLst>
            </a:custGeom>
            <a:solidFill>
              <a:srgbClr val="315F7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997407" y="1820672"/>
            <a:ext cx="5600700" cy="1428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90" dirty="0">
                <a:solidFill>
                  <a:srgbClr val="2B4150"/>
                </a:solidFill>
                <a:latin typeface="Arial MT"/>
                <a:cs typeface="Arial MT"/>
              </a:rPr>
              <a:t>Handling</a:t>
            </a:r>
            <a:r>
              <a:rPr sz="2000" spc="-5" dirty="0">
                <a:solidFill>
                  <a:srgbClr val="2B4150"/>
                </a:solidFill>
                <a:latin typeface="Arial MT"/>
                <a:cs typeface="Arial MT"/>
              </a:rPr>
              <a:t> </a:t>
            </a:r>
            <a:r>
              <a:rPr sz="2000" spc="130" dirty="0">
                <a:solidFill>
                  <a:srgbClr val="2B4150"/>
                </a:solidFill>
                <a:latin typeface="Arial MT"/>
                <a:cs typeface="Arial MT"/>
              </a:rPr>
              <a:t>Missing</a:t>
            </a:r>
            <a:r>
              <a:rPr sz="2000" spc="-5" dirty="0">
                <a:solidFill>
                  <a:srgbClr val="2B4150"/>
                </a:solidFill>
                <a:latin typeface="Arial MT"/>
                <a:cs typeface="Arial MT"/>
              </a:rPr>
              <a:t> </a:t>
            </a:r>
            <a:r>
              <a:rPr sz="2000" spc="55" dirty="0">
                <a:solidFill>
                  <a:srgbClr val="2B4150"/>
                </a:solidFill>
                <a:latin typeface="Arial MT"/>
                <a:cs typeface="Arial MT"/>
              </a:rPr>
              <a:t>Values</a:t>
            </a:r>
            <a:endParaRPr sz="2000">
              <a:latin typeface="Arial MT"/>
              <a:cs typeface="Arial MT"/>
            </a:endParaRPr>
          </a:p>
          <a:p>
            <a:pPr marL="12700" marR="5080">
              <a:lnSpc>
                <a:spcPct val="136000"/>
              </a:lnSpc>
              <a:spcBef>
                <a:spcPts val="805"/>
              </a:spcBef>
            </a:pPr>
            <a:r>
              <a:rPr sz="1600" spc="-3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Missing</a:t>
            </a:r>
            <a:r>
              <a:rPr sz="1600" spc="-14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3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entries</a:t>
            </a:r>
            <a:r>
              <a:rPr sz="1600" spc="-18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4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were</a:t>
            </a:r>
            <a:r>
              <a:rPr sz="1600" spc="-15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3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either</a:t>
            </a:r>
            <a:r>
              <a:rPr sz="1600" spc="-15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b="1" spc="-13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dropped</a:t>
            </a:r>
            <a:r>
              <a:rPr sz="1600" b="1" spc="-11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2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or</a:t>
            </a:r>
            <a:r>
              <a:rPr sz="1600" spc="-21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b="1" spc="-14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imputed</a:t>
            </a:r>
            <a:r>
              <a:rPr sz="1600" b="1" spc="-114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3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using</a:t>
            </a:r>
            <a:r>
              <a:rPr sz="1600" spc="-20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1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appropriate statistical</a:t>
            </a:r>
            <a:r>
              <a:rPr sz="1600" spc="-204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3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methods</a:t>
            </a:r>
            <a:r>
              <a:rPr sz="1600" spc="-15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9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(e.g.,</a:t>
            </a:r>
            <a:r>
              <a:rPr sz="1600" spc="-16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4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mean,</a:t>
            </a:r>
            <a:r>
              <a:rPr sz="1600" spc="-17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3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median,</a:t>
            </a:r>
            <a:r>
              <a:rPr sz="1600" spc="-16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5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mode)</a:t>
            </a:r>
            <a:r>
              <a:rPr sz="1600" spc="-18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1600" spc="-15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1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maintain</a:t>
            </a:r>
            <a:r>
              <a:rPr sz="1600" spc="-19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2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data </a:t>
            </a:r>
            <a:r>
              <a:rPr sz="1600" spc="-1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integrity.</a:t>
            </a:r>
            <a:endParaRPr sz="16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394447" y="1609344"/>
            <a:ext cx="6535420" cy="1899285"/>
            <a:chOff x="7394447" y="1609344"/>
            <a:chExt cx="6535420" cy="1899285"/>
          </a:xfrm>
        </p:grpSpPr>
        <p:sp>
          <p:nvSpPr>
            <p:cNvPr id="9" name="object 9"/>
            <p:cNvSpPr/>
            <p:nvPr/>
          </p:nvSpPr>
          <p:spPr>
            <a:xfrm>
              <a:off x="7415783" y="1621536"/>
              <a:ext cx="6501765" cy="1874520"/>
            </a:xfrm>
            <a:custGeom>
              <a:avLst/>
              <a:gdLst/>
              <a:ahLst/>
              <a:cxnLst/>
              <a:rect l="l" t="t" r="r" b="b"/>
              <a:pathLst>
                <a:path w="6501765" h="1874520">
                  <a:moveTo>
                    <a:pt x="6391656" y="0"/>
                  </a:moveTo>
                  <a:lnTo>
                    <a:pt x="109727" y="0"/>
                  </a:lnTo>
                  <a:lnTo>
                    <a:pt x="67026" y="8626"/>
                  </a:lnTo>
                  <a:lnTo>
                    <a:pt x="32146" y="32146"/>
                  </a:lnTo>
                  <a:lnTo>
                    <a:pt x="8626" y="67026"/>
                  </a:lnTo>
                  <a:lnTo>
                    <a:pt x="0" y="109728"/>
                  </a:lnTo>
                  <a:lnTo>
                    <a:pt x="0" y="1764792"/>
                  </a:lnTo>
                  <a:lnTo>
                    <a:pt x="8626" y="1807493"/>
                  </a:lnTo>
                  <a:lnTo>
                    <a:pt x="32146" y="1842373"/>
                  </a:lnTo>
                  <a:lnTo>
                    <a:pt x="67026" y="1865893"/>
                  </a:lnTo>
                  <a:lnTo>
                    <a:pt x="109727" y="1874520"/>
                  </a:lnTo>
                  <a:lnTo>
                    <a:pt x="6391656" y="1874520"/>
                  </a:lnTo>
                  <a:lnTo>
                    <a:pt x="6434357" y="1865893"/>
                  </a:lnTo>
                  <a:lnTo>
                    <a:pt x="6469237" y="1842373"/>
                  </a:lnTo>
                  <a:lnTo>
                    <a:pt x="6492757" y="1807493"/>
                  </a:lnTo>
                  <a:lnTo>
                    <a:pt x="6501383" y="1764792"/>
                  </a:lnTo>
                  <a:lnTo>
                    <a:pt x="6501383" y="109728"/>
                  </a:lnTo>
                  <a:lnTo>
                    <a:pt x="6492757" y="67026"/>
                  </a:lnTo>
                  <a:lnTo>
                    <a:pt x="6469237" y="32146"/>
                  </a:lnTo>
                  <a:lnTo>
                    <a:pt x="6434357" y="8626"/>
                  </a:lnTo>
                  <a:lnTo>
                    <a:pt x="6391656" y="0"/>
                  </a:lnTo>
                  <a:close/>
                </a:path>
              </a:pathLst>
            </a:custGeom>
            <a:solidFill>
              <a:srgbClr val="FFFB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415783" y="1621536"/>
              <a:ext cx="6501765" cy="1874520"/>
            </a:xfrm>
            <a:custGeom>
              <a:avLst/>
              <a:gdLst/>
              <a:ahLst/>
              <a:cxnLst/>
              <a:rect l="l" t="t" r="r" b="b"/>
              <a:pathLst>
                <a:path w="6501765" h="1874520">
                  <a:moveTo>
                    <a:pt x="0" y="109728"/>
                  </a:moveTo>
                  <a:lnTo>
                    <a:pt x="8626" y="67026"/>
                  </a:lnTo>
                  <a:lnTo>
                    <a:pt x="32146" y="32146"/>
                  </a:lnTo>
                  <a:lnTo>
                    <a:pt x="67026" y="8626"/>
                  </a:lnTo>
                  <a:lnTo>
                    <a:pt x="109727" y="0"/>
                  </a:lnTo>
                  <a:lnTo>
                    <a:pt x="6391656" y="0"/>
                  </a:lnTo>
                  <a:lnTo>
                    <a:pt x="6434357" y="8626"/>
                  </a:lnTo>
                  <a:lnTo>
                    <a:pt x="6469237" y="32146"/>
                  </a:lnTo>
                  <a:lnTo>
                    <a:pt x="6492757" y="67026"/>
                  </a:lnTo>
                  <a:lnTo>
                    <a:pt x="6501383" y="109728"/>
                  </a:lnTo>
                  <a:lnTo>
                    <a:pt x="6501383" y="1764792"/>
                  </a:lnTo>
                  <a:lnTo>
                    <a:pt x="6492757" y="1807493"/>
                  </a:lnTo>
                  <a:lnTo>
                    <a:pt x="6469237" y="1842373"/>
                  </a:lnTo>
                  <a:lnTo>
                    <a:pt x="6434357" y="1865893"/>
                  </a:lnTo>
                  <a:lnTo>
                    <a:pt x="6391656" y="1874520"/>
                  </a:lnTo>
                  <a:lnTo>
                    <a:pt x="109727" y="1874520"/>
                  </a:lnTo>
                  <a:lnTo>
                    <a:pt x="67026" y="1865893"/>
                  </a:lnTo>
                  <a:lnTo>
                    <a:pt x="32146" y="1842373"/>
                  </a:lnTo>
                  <a:lnTo>
                    <a:pt x="8626" y="1807493"/>
                  </a:lnTo>
                  <a:lnTo>
                    <a:pt x="0" y="1764792"/>
                  </a:lnTo>
                  <a:lnTo>
                    <a:pt x="0" y="109728"/>
                  </a:lnTo>
                  <a:close/>
                </a:path>
              </a:pathLst>
            </a:custGeom>
            <a:ln w="24384">
              <a:solidFill>
                <a:srgbClr val="D9D3C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394447" y="1621536"/>
              <a:ext cx="91440" cy="1874520"/>
            </a:xfrm>
            <a:custGeom>
              <a:avLst/>
              <a:gdLst/>
              <a:ahLst/>
              <a:cxnLst/>
              <a:rect l="l" t="t" r="r" b="b"/>
              <a:pathLst>
                <a:path w="91440" h="1874520">
                  <a:moveTo>
                    <a:pt x="60832" y="0"/>
                  </a:moveTo>
                  <a:lnTo>
                    <a:pt x="30606" y="0"/>
                  </a:lnTo>
                  <a:lnTo>
                    <a:pt x="18698" y="2407"/>
                  </a:lnTo>
                  <a:lnTo>
                    <a:pt x="8969" y="8969"/>
                  </a:lnTo>
                  <a:lnTo>
                    <a:pt x="2407" y="18698"/>
                  </a:lnTo>
                  <a:lnTo>
                    <a:pt x="0" y="30607"/>
                  </a:lnTo>
                  <a:lnTo>
                    <a:pt x="0" y="1843913"/>
                  </a:lnTo>
                  <a:lnTo>
                    <a:pt x="2407" y="1855821"/>
                  </a:lnTo>
                  <a:lnTo>
                    <a:pt x="8969" y="1865550"/>
                  </a:lnTo>
                  <a:lnTo>
                    <a:pt x="18698" y="1872112"/>
                  </a:lnTo>
                  <a:lnTo>
                    <a:pt x="30606" y="1874520"/>
                  </a:lnTo>
                  <a:lnTo>
                    <a:pt x="60832" y="1874520"/>
                  </a:lnTo>
                  <a:lnTo>
                    <a:pt x="72741" y="1872112"/>
                  </a:lnTo>
                  <a:lnTo>
                    <a:pt x="82470" y="1865550"/>
                  </a:lnTo>
                  <a:lnTo>
                    <a:pt x="89032" y="1855821"/>
                  </a:lnTo>
                  <a:lnTo>
                    <a:pt x="91440" y="1843913"/>
                  </a:lnTo>
                  <a:lnTo>
                    <a:pt x="91440" y="30607"/>
                  </a:lnTo>
                  <a:lnTo>
                    <a:pt x="89032" y="18698"/>
                  </a:lnTo>
                  <a:lnTo>
                    <a:pt x="82470" y="8969"/>
                  </a:lnTo>
                  <a:lnTo>
                    <a:pt x="72741" y="2407"/>
                  </a:lnTo>
                  <a:lnTo>
                    <a:pt x="60832" y="0"/>
                  </a:lnTo>
                  <a:close/>
                </a:path>
              </a:pathLst>
            </a:custGeom>
            <a:solidFill>
              <a:srgbClr val="315F7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7701788" y="1820672"/>
            <a:ext cx="5930265" cy="10966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100" dirty="0">
                <a:solidFill>
                  <a:srgbClr val="2B4150"/>
                </a:solidFill>
                <a:latin typeface="Arial MT"/>
                <a:cs typeface="Arial MT"/>
              </a:rPr>
              <a:t>Duration</a:t>
            </a:r>
            <a:r>
              <a:rPr sz="2000" spc="-45" dirty="0">
                <a:solidFill>
                  <a:srgbClr val="2B4150"/>
                </a:solidFill>
                <a:latin typeface="Arial MT"/>
                <a:cs typeface="Arial MT"/>
              </a:rPr>
              <a:t> </a:t>
            </a:r>
            <a:r>
              <a:rPr sz="2000" spc="100" dirty="0">
                <a:solidFill>
                  <a:srgbClr val="2B4150"/>
                </a:solidFill>
                <a:latin typeface="Arial MT"/>
                <a:cs typeface="Arial MT"/>
              </a:rPr>
              <a:t>Transformation</a:t>
            </a:r>
            <a:endParaRPr sz="2000">
              <a:latin typeface="Arial MT"/>
              <a:cs typeface="Arial MT"/>
            </a:endParaRPr>
          </a:p>
          <a:p>
            <a:pPr marL="12700" marR="5080">
              <a:lnSpc>
                <a:spcPct val="136000"/>
              </a:lnSpc>
              <a:spcBef>
                <a:spcPts val="800"/>
              </a:spcBef>
            </a:pPr>
            <a:r>
              <a:rPr sz="1600" spc="-6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600" spc="-14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1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'Duration'</a:t>
            </a:r>
            <a:r>
              <a:rPr sz="1600" spc="-17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4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feature,</a:t>
            </a:r>
            <a:r>
              <a:rPr sz="1600" spc="-18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1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originally</a:t>
            </a:r>
            <a:r>
              <a:rPr sz="1600" spc="-16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4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1600" spc="-12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4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string,</a:t>
            </a:r>
            <a:r>
              <a:rPr sz="1600" spc="-17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4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was</a:t>
            </a:r>
            <a:r>
              <a:rPr sz="1600" spc="-15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2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meticulously</a:t>
            </a:r>
            <a:r>
              <a:rPr sz="1600" spc="-114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b="1" spc="-10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converted </a:t>
            </a:r>
            <a:r>
              <a:rPr sz="1600" b="1" spc="-11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into</a:t>
            </a:r>
            <a:r>
              <a:rPr sz="1600" b="1" spc="-18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b="1" spc="-15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minutes</a:t>
            </a:r>
            <a:r>
              <a:rPr sz="1600" b="1" spc="-10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1600" spc="-21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1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allow</a:t>
            </a:r>
            <a:r>
              <a:rPr sz="1600" spc="-15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3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for</a:t>
            </a:r>
            <a:r>
              <a:rPr sz="1600" spc="-15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2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numerical</a:t>
            </a:r>
            <a:r>
              <a:rPr sz="1600" spc="-17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3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analysis</a:t>
            </a:r>
            <a:r>
              <a:rPr sz="1600" spc="-15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2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1600" spc="-15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2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model</a:t>
            </a:r>
            <a:r>
              <a:rPr sz="1600" spc="-14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1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consumption.</a:t>
            </a:r>
            <a:endParaRPr sz="16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91895" y="3688079"/>
            <a:ext cx="6535420" cy="1899285"/>
            <a:chOff x="691895" y="3688079"/>
            <a:chExt cx="6535420" cy="1899285"/>
          </a:xfrm>
        </p:grpSpPr>
        <p:sp>
          <p:nvSpPr>
            <p:cNvPr id="14" name="object 14"/>
            <p:cNvSpPr/>
            <p:nvPr/>
          </p:nvSpPr>
          <p:spPr>
            <a:xfrm>
              <a:off x="713231" y="3700271"/>
              <a:ext cx="6501765" cy="1874520"/>
            </a:xfrm>
            <a:custGeom>
              <a:avLst/>
              <a:gdLst/>
              <a:ahLst/>
              <a:cxnLst/>
              <a:rect l="l" t="t" r="r" b="b"/>
              <a:pathLst>
                <a:path w="6501765" h="1874520">
                  <a:moveTo>
                    <a:pt x="6391656" y="0"/>
                  </a:moveTo>
                  <a:lnTo>
                    <a:pt x="109677" y="0"/>
                  </a:lnTo>
                  <a:lnTo>
                    <a:pt x="66988" y="8626"/>
                  </a:lnTo>
                  <a:lnTo>
                    <a:pt x="32126" y="32146"/>
                  </a:lnTo>
                  <a:lnTo>
                    <a:pt x="8619" y="67026"/>
                  </a:lnTo>
                  <a:lnTo>
                    <a:pt x="0" y="109727"/>
                  </a:lnTo>
                  <a:lnTo>
                    <a:pt x="0" y="1764791"/>
                  </a:lnTo>
                  <a:lnTo>
                    <a:pt x="8619" y="1807493"/>
                  </a:lnTo>
                  <a:lnTo>
                    <a:pt x="32126" y="1842373"/>
                  </a:lnTo>
                  <a:lnTo>
                    <a:pt x="66988" y="1865893"/>
                  </a:lnTo>
                  <a:lnTo>
                    <a:pt x="109677" y="1874520"/>
                  </a:lnTo>
                  <a:lnTo>
                    <a:pt x="6391656" y="1874520"/>
                  </a:lnTo>
                  <a:lnTo>
                    <a:pt x="6434357" y="1865893"/>
                  </a:lnTo>
                  <a:lnTo>
                    <a:pt x="6469237" y="1842373"/>
                  </a:lnTo>
                  <a:lnTo>
                    <a:pt x="6492757" y="1807493"/>
                  </a:lnTo>
                  <a:lnTo>
                    <a:pt x="6501384" y="1764791"/>
                  </a:lnTo>
                  <a:lnTo>
                    <a:pt x="6501384" y="109727"/>
                  </a:lnTo>
                  <a:lnTo>
                    <a:pt x="6492757" y="67026"/>
                  </a:lnTo>
                  <a:lnTo>
                    <a:pt x="6469237" y="32146"/>
                  </a:lnTo>
                  <a:lnTo>
                    <a:pt x="6434357" y="8626"/>
                  </a:lnTo>
                  <a:lnTo>
                    <a:pt x="6391656" y="0"/>
                  </a:lnTo>
                  <a:close/>
                </a:path>
              </a:pathLst>
            </a:custGeom>
            <a:solidFill>
              <a:srgbClr val="FFFB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13231" y="3700271"/>
              <a:ext cx="6501765" cy="1874520"/>
            </a:xfrm>
            <a:custGeom>
              <a:avLst/>
              <a:gdLst/>
              <a:ahLst/>
              <a:cxnLst/>
              <a:rect l="l" t="t" r="r" b="b"/>
              <a:pathLst>
                <a:path w="6501765" h="1874520">
                  <a:moveTo>
                    <a:pt x="0" y="109727"/>
                  </a:moveTo>
                  <a:lnTo>
                    <a:pt x="8619" y="67026"/>
                  </a:lnTo>
                  <a:lnTo>
                    <a:pt x="32126" y="32146"/>
                  </a:lnTo>
                  <a:lnTo>
                    <a:pt x="66988" y="8626"/>
                  </a:lnTo>
                  <a:lnTo>
                    <a:pt x="109677" y="0"/>
                  </a:lnTo>
                  <a:lnTo>
                    <a:pt x="6391656" y="0"/>
                  </a:lnTo>
                  <a:lnTo>
                    <a:pt x="6434357" y="8626"/>
                  </a:lnTo>
                  <a:lnTo>
                    <a:pt x="6469237" y="32146"/>
                  </a:lnTo>
                  <a:lnTo>
                    <a:pt x="6492757" y="67026"/>
                  </a:lnTo>
                  <a:lnTo>
                    <a:pt x="6501384" y="109727"/>
                  </a:lnTo>
                  <a:lnTo>
                    <a:pt x="6501384" y="1764791"/>
                  </a:lnTo>
                  <a:lnTo>
                    <a:pt x="6492757" y="1807493"/>
                  </a:lnTo>
                  <a:lnTo>
                    <a:pt x="6469237" y="1842373"/>
                  </a:lnTo>
                  <a:lnTo>
                    <a:pt x="6434357" y="1865893"/>
                  </a:lnTo>
                  <a:lnTo>
                    <a:pt x="6391656" y="1874520"/>
                  </a:lnTo>
                  <a:lnTo>
                    <a:pt x="109677" y="1874520"/>
                  </a:lnTo>
                  <a:lnTo>
                    <a:pt x="66988" y="1865893"/>
                  </a:lnTo>
                  <a:lnTo>
                    <a:pt x="32126" y="1842373"/>
                  </a:lnTo>
                  <a:lnTo>
                    <a:pt x="8619" y="1807493"/>
                  </a:lnTo>
                  <a:lnTo>
                    <a:pt x="0" y="1764791"/>
                  </a:lnTo>
                  <a:lnTo>
                    <a:pt x="0" y="109727"/>
                  </a:lnTo>
                  <a:close/>
                </a:path>
              </a:pathLst>
            </a:custGeom>
            <a:ln w="24384">
              <a:solidFill>
                <a:srgbClr val="D9D3C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91895" y="3700271"/>
              <a:ext cx="91440" cy="1874520"/>
            </a:xfrm>
            <a:custGeom>
              <a:avLst/>
              <a:gdLst/>
              <a:ahLst/>
              <a:cxnLst/>
              <a:rect l="l" t="t" r="r" b="b"/>
              <a:pathLst>
                <a:path w="91440" h="1874520">
                  <a:moveTo>
                    <a:pt x="60820" y="0"/>
                  </a:moveTo>
                  <a:lnTo>
                    <a:pt x="30619" y="0"/>
                  </a:lnTo>
                  <a:lnTo>
                    <a:pt x="18698" y="2407"/>
                  </a:lnTo>
                  <a:lnTo>
                    <a:pt x="8966" y="8969"/>
                  </a:lnTo>
                  <a:lnTo>
                    <a:pt x="2405" y="18698"/>
                  </a:lnTo>
                  <a:lnTo>
                    <a:pt x="0" y="30606"/>
                  </a:lnTo>
                  <a:lnTo>
                    <a:pt x="0" y="1843913"/>
                  </a:lnTo>
                  <a:lnTo>
                    <a:pt x="2405" y="1855821"/>
                  </a:lnTo>
                  <a:lnTo>
                    <a:pt x="8966" y="1865550"/>
                  </a:lnTo>
                  <a:lnTo>
                    <a:pt x="18698" y="1872112"/>
                  </a:lnTo>
                  <a:lnTo>
                    <a:pt x="30619" y="1874520"/>
                  </a:lnTo>
                  <a:lnTo>
                    <a:pt x="60820" y="1874520"/>
                  </a:lnTo>
                  <a:lnTo>
                    <a:pt x="72735" y="1872112"/>
                  </a:lnTo>
                  <a:lnTo>
                    <a:pt x="82469" y="1865550"/>
                  </a:lnTo>
                  <a:lnTo>
                    <a:pt x="89032" y="1855821"/>
                  </a:lnTo>
                  <a:lnTo>
                    <a:pt x="91440" y="1843913"/>
                  </a:lnTo>
                  <a:lnTo>
                    <a:pt x="91440" y="30606"/>
                  </a:lnTo>
                  <a:lnTo>
                    <a:pt x="89032" y="18698"/>
                  </a:lnTo>
                  <a:lnTo>
                    <a:pt x="82469" y="8969"/>
                  </a:lnTo>
                  <a:lnTo>
                    <a:pt x="72735" y="2407"/>
                  </a:lnTo>
                  <a:lnTo>
                    <a:pt x="60820" y="0"/>
                  </a:lnTo>
                  <a:close/>
                </a:path>
              </a:pathLst>
            </a:custGeom>
            <a:solidFill>
              <a:srgbClr val="315F7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997407" y="3900373"/>
            <a:ext cx="5486400" cy="1428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90" dirty="0">
                <a:solidFill>
                  <a:srgbClr val="2B4150"/>
                </a:solidFill>
                <a:latin typeface="Arial MT"/>
                <a:cs typeface="Arial MT"/>
              </a:rPr>
              <a:t>Date/Time</a:t>
            </a:r>
            <a:r>
              <a:rPr sz="2000" spc="-10" dirty="0">
                <a:solidFill>
                  <a:srgbClr val="2B4150"/>
                </a:solidFill>
                <a:latin typeface="Arial MT"/>
                <a:cs typeface="Arial MT"/>
              </a:rPr>
              <a:t> </a:t>
            </a:r>
            <a:r>
              <a:rPr sz="2000" spc="100" dirty="0">
                <a:solidFill>
                  <a:srgbClr val="2B4150"/>
                </a:solidFill>
                <a:latin typeface="Arial MT"/>
                <a:cs typeface="Arial MT"/>
              </a:rPr>
              <a:t>Transformation</a:t>
            </a:r>
            <a:endParaRPr sz="2000">
              <a:latin typeface="Arial MT"/>
              <a:cs typeface="Arial MT"/>
            </a:endParaRPr>
          </a:p>
          <a:p>
            <a:pPr marL="12700" marR="5080">
              <a:lnSpc>
                <a:spcPct val="136000"/>
              </a:lnSpc>
              <a:spcBef>
                <a:spcPts val="805"/>
              </a:spcBef>
            </a:pPr>
            <a:r>
              <a:rPr sz="1600" spc="-3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Granular</a:t>
            </a:r>
            <a:r>
              <a:rPr sz="1600" spc="-15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4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features</a:t>
            </a:r>
            <a:r>
              <a:rPr sz="1600" spc="-14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like</a:t>
            </a:r>
            <a:r>
              <a:rPr sz="1600" spc="-14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b="1" spc="-13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day,</a:t>
            </a:r>
            <a:r>
              <a:rPr sz="1600" b="1" spc="-19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b="1" spc="-14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month,</a:t>
            </a:r>
            <a:r>
              <a:rPr sz="1600" b="1" spc="-16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b="1" spc="-13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1600" b="1" spc="-204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b="1" spc="-14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hour</a:t>
            </a:r>
            <a:r>
              <a:rPr sz="1600" b="1" spc="-9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4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were</a:t>
            </a:r>
            <a:r>
              <a:rPr sz="1600" spc="-15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3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extracted</a:t>
            </a:r>
            <a:r>
              <a:rPr sz="1600" spc="-24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2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from </a:t>
            </a:r>
            <a:r>
              <a:rPr sz="1600" spc="-3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'Date_of_Journey',</a:t>
            </a:r>
            <a:r>
              <a:rPr sz="1600" spc="-19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3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'Dep_Time',</a:t>
            </a:r>
            <a:r>
              <a:rPr sz="1600" spc="-16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2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1600" spc="-12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2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'Arrival_Time'</a:t>
            </a:r>
            <a:r>
              <a:rPr sz="1600" spc="-13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1600" spc="-12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1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capture </a:t>
            </a:r>
            <a:r>
              <a:rPr sz="1600" spc="-2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temporal</a:t>
            </a:r>
            <a:r>
              <a:rPr sz="1600" spc="-14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1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patterns.</a:t>
            </a:r>
            <a:endParaRPr sz="16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394447" y="3688079"/>
            <a:ext cx="6535420" cy="1899285"/>
            <a:chOff x="7394447" y="3688079"/>
            <a:chExt cx="6535420" cy="1899285"/>
          </a:xfrm>
        </p:grpSpPr>
        <p:sp>
          <p:nvSpPr>
            <p:cNvPr id="19" name="object 19"/>
            <p:cNvSpPr/>
            <p:nvPr/>
          </p:nvSpPr>
          <p:spPr>
            <a:xfrm>
              <a:off x="7415783" y="3700271"/>
              <a:ext cx="6501765" cy="1874520"/>
            </a:xfrm>
            <a:custGeom>
              <a:avLst/>
              <a:gdLst/>
              <a:ahLst/>
              <a:cxnLst/>
              <a:rect l="l" t="t" r="r" b="b"/>
              <a:pathLst>
                <a:path w="6501765" h="1874520">
                  <a:moveTo>
                    <a:pt x="6391656" y="0"/>
                  </a:moveTo>
                  <a:lnTo>
                    <a:pt x="109727" y="0"/>
                  </a:lnTo>
                  <a:lnTo>
                    <a:pt x="67026" y="8626"/>
                  </a:lnTo>
                  <a:lnTo>
                    <a:pt x="32146" y="32146"/>
                  </a:lnTo>
                  <a:lnTo>
                    <a:pt x="8626" y="67026"/>
                  </a:lnTo>
                  <a:lnTo>
                    <a:pt x="0" y="109727"/>
                  </a:lnTo>
                  <a:lnTo>
                    <a:pt x="0" y="1764791"/>
                  </a:lnTo>
                  <a:lnTo>
                    <a:pt x="8626" y="1807493"/>
                  </a:lnTo>
                  <a:lnTo>
                    <a:pt x="32146" y="1842373"/>
                  </a:lnTo>
                  <a:lnTo>
                    <a:pt x="67026" y="1865893"/>
                  </a:lnTo>
                  <a:lnTo>
                    <a:pt x="109727" y="1874520"/>
                  </a:lnTo>
                  <a:lnTo>
                    <a:pt x="6391656" y="1874520"/>
                  </a:lnTo>
                  <a:lnTo>
                    <a:pt x="6434357" y="1865893"/>
                  </a:lnTo>
                  <a:lnTo>
                    <a:pt x="6469237" y="1842373"/>
                  </a:lnTo>
                  <a:lnTo>
                    <a:pt x="6492757" y="1807493"/>
                  </a:lnTo>
                  <a:lnTo>
                    <a:pt x="6501383" y="1764791"/>
                  </a:lnTo>
                  <a:lnTo>
                    <a:pt x="6501383" y="109727"/>
                  </a:lnTo>
                  <a:lnTo>
                    <a:pt x="6492757" y="67026"/>
                  </a:lnTo>
                  <a:lnTo>
                    <a:pt x="6469237" y="32146"/>
                  </a:lnTo>
                  <a:lnTo>
                    <a:pt x="6434357" y="8626"/>
                  </a:lnTo>
                  <a:lnTo>
                    <a:pt x="6391656" y="0"/>
                  </a:lnTo>
                  <a:close/>
                </a:path>
              </a:pathLst>
            </a:custGeom>
            <a:solidFill>
              <a:srgbClr val="FFFB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415783" y="3700271"/>
              <a:ext cx="6501765" cy="1874520"/>
            </a:xfrm>
            <a:custGeom>
              <a:avLst/>
              <a:gdLst/>
              <a:ahLst/>
              <a:cxnLst/>
              <a:rect l="l" t="t" r="r" b="b"/>
              <a:pathLst>
                <a:path w="6501765" h="1874520">
                  <a:moveTo>
                    <a:pt x="0" y="109727"/>
                  </a:moveTo>
                  <a:lnTo>
                    <a:pt x="8626" y="67026"/>
                  </a:lnTo>
                  <a:lnTo>
                    <a:pt x="32146" y="32146"/>
                  </a:lnTo>
                  <a:lnTo>
                    <a:pt x="67026" y="8626"/>
                  </a:lnTo>
                  <a:lnTo>
                    <a:pt x="109727" y="0"/>
                  </a:lnTo>
                  <a:lnTo>
                    <a:pt x="6391656" y="0"/>
                  </a:lnTo>
                  <a:lnTo>
                    <a:pt x="6434357" y="8626"/>
                  </a:lnTo>
                  <a:lnTo>
                    <a:pt x="6469237" y="32146"/>
                  </a:lnTo>
                  <a:lnTo>
                    <a:pt x="6492757" y="67026"/>
                  </a:lnTo>
                  <a:lnTo>
                    <a:pt x="6501383" y="109727"/>
                  </a:lnTo>
                  <a:lnTo>
                    <a:pt x="6501383" y="1764791"/>
                  </a:lnTo>
                  <a:lnTo>
                    <a:pt x="6492757" y="1807493"/>
                  </a:lnTo>
                  <a:lnTo>
                    <a:pt x="6469237" y="1842373"/>
                  </a:lnTo>
                  <a:lnTo>
                    <a:pt x="6434357" y="1865893"/>
                  </a:lnTo>
                  <a:lnTo>
                    <a:pt x="6391656" y="1874520"/>
                  </a:lnTo>
                  <a:lnTo>
                    <a:pt x="109727" y="1874520"/>
                  </a:lnTo>
                  <a:lnTo>
                    <a:pt x="67026" y="1865893"/>
                  </a:lnTo>
                  <a:lnTo>
                    <a:pt x="32146" y="1842373"/>
                  </a:lnTo>
                  <a:lnTo>
                    <a:pt x="8626" y="1807493"/>
                  </a:lnTo>
                  <a:lnTo>
                    <a:pt x="0" y="1764791"/>
                  </a:lnTo>
                  <a:lnTo>
                    <a:pt x="0" y="109727"/>
                  </a:lnTo>
                  <a:close/>
                </a:path>
              </a:pathLst>
            </a:custGeom>
            <a:ln w="24383">
              <a:solidFill>
                <a:srgbClr val="D9D3C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394447" y="3700271"/>
              <a:ext cx="91440" cy="1874520"/>
            </a:xfrm>
            <a:custGeom>
              <a:avLst/>
              <a:gdLst/>
              <a:ahLst/>
              <a:cxnLst/>
              <a:rect l="l" t="t" r="r" b="b"/>
              <a:pathLst>
                <a:path w="91440" h="1874520">
                  <a:moveTo>
                    <a:pt x="60832" y="0"/>
                  </a:moveTo>
                  <a:lnTo>
                    <a:pt x="30606" y="0"/>
                  </a:lnTo>
                  <a:lnTo>
                    <a:pt x="18698" y="2407"/>
                  </a:lnTo>
                  <a:lnTo>
                    <a:pt x="8969" y="8969"/>
                  </a:lnTo>
                  <a:lnTo>
                    <a:pt x="2407" y="18698"/>
                  </a:lnTo>
                  <a:lnTo>
                    <a:pt x="0" y="30606"/>
                  </a:lnTo>
                  <a:lnTo>
                    <a:pt x="0" y="1843913"/>
                  </a:lnTo>
                  <a:lnTo>
                    <a:pt x="2407" y="1855821"/>
                  </a:lnTo>
                  <a:lnTo>
                    <a:pt x="8969" y="1865550"/>
                  </a:lnTo>
                  <a:lnTo>
                    <a:pt x="18698" y="1872112"/>
                  </a:lnTo>
                  <a:lnTo>
                    <a:pt x="30606" y="1874520"/>
                  </a:lnTo>
                  <a:lnTo>
                    <a:pt x="60832" y="1874520"/>
                  </a:lnTo>
                  <a:lnTo>
                    <a:pt x="72741" y="1872112"/>
                  </a:lnTo>
                  <a:lnTo>
                    <a:pt x="82470" y="1865550"/>
                  </a:lnTo>
                  <a:lnTo>
                    <a:pt x="89032" y="1855821"/>
                  </a:lnTo>
                  <a:lnTo>
                    <a:pt x="91440" y="1843913"/>
                  </a:lnTo>
                  <a:lnTo>
                    <a:pt x="91440" y="30606"/>
                  </a:lnTo>
                  <a:lnTo>
                    <a:pt x="89032" y="18698"/>
                  </a:lnTo>
                  <a:lnTo>
                    <a:pt x="82470" y="8969"/>
                  </a:lnTo>
                  <a:lnTo>
                    <a:pt x="72741" y="2407"/>
                  </a:lnTo>
                  <a:lnTo>
                    <a:pt x="60832" y="0"/>
                  </a:lnTo>
                  <a:close/>
                </a:path>
              </a:pathLst>
            </a:custGeom>
            <a:solidFill>
              <a:srgbClr val="315F7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7701788" y="3900373"/>
            <a:ext cx="5821680" cy="1428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solidFill>
                  <a:srgbClr val="2B4150"/>
                </a:solidFill>
                <a:latin typeface="Arial MT"/>
                <a:cs typeface="Arial MT"/>
              </a:rPr>
              <a:t>Categorical</a:t>
            </a:r>
            <a:r>
              <a:rPr sz="2000" spc="114" dirty="0">
                <a:solidFill>
                  <a:srgbClr val="2B4150"/>
                </a:solidFill>
                <a:latin typeface="Arial MT"/>
                <a:cs typeface="Arial MT"/>
              </a:rPr>
              <a:t> </a:t>
            </a:r>
            <a:r>
              <a:rPr sz="2000" spc="140" dirty="0">
                <a:solidFill>
                  <a:srgbClr val="2B4150"/>
                </a:solidFill>
                <a:latin typeface="Arial MT"/>
                <a:cs typeface="Arial MT"/>
              </a:rPr>
              <a:t>Data</a:t>
            </a:r>
            <a:r>
              <a:rPr sz="2000" spc="125" dirty="0">
                <a:solidFill>
                  <a:srgbClr val="2B415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2B4150"/>
                </a:solidFill>
                <a:latin typeface="Arial MT"/>
                <a:cs typeface="Arial MT"/>
              </a:rPr>
              <a:t>Encoding</a:t>
            </a:r>
            <a:endParaRPr sz="2000">
              <a:latin typeface="Arial MT"/>
              <a:cs typeface="Arial MT"/>
            </a:endParaRPr>
          </a:p>
          <a:p>
            <a:pPr marL="12700" marR="5080" algn="just">
              <a:lnSpc>
                <a:spcPct val="136000"/>
              </a:lnSpc>
              <a:spcBef>
                <a:spcPts val="805"/>
              </a:spcBef>
            </a:pPr>
            <a:r>
              <a:rPr sz="1600" spc="-3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Categorical</a:t>
            </a:r>
            <a:r>
              <a:rPr sz="1600" spc="-9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6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features</a:t>
            </a:r>
            <a:r>
              <a:rPr sz="1600" spc="-3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8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were</a:t>
            </a:r>
            <a:r>
              <a:rPr sz="1600" spc="-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4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transformed</a:t>
            </a:r>
            <a:r>
              <a:rPr sz="1600" spc="-8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2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into</a:t>
            </a:r>
            <a:r>
              <a:rPr sz="1600" spc="-1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3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numerical</a:t>
            </a:r>
            <a:r>
              <a:rPr sz="1600" spc="-4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5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formats</a:t>
            </a:r>
            <a:r>
              <a:rPr sz="1600" spc="-7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1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using </a:t>
            </a:r>
            <a:r>
              <a:rPr sz="1600" b="1" spc="-18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Label</a:t>
            </a:r>
            <a:r>
              <a:rPr sz="1600" b="1" spc="6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b="1" spc="-17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Encoding</a:t>
            </a:r>
            <a:r>
              <a:rPr sz="1600" b="1" spc="5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9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or</a:t>
            </a:r>
            <a:r>
              <a:rPr sz="1600" spc="-3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b="1" spc="-16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One-</a:t>
            </a:r>
            <a:r>
              <a:rPr sz="1600" b="1" spc="-28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Hot</a:t>
            </a:r>
            <a:r>
              <a:rPr sz="1600" b="1" spc="16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b="1" spc="-16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Encoding</a:t>
            </a:r>
            <a:r>
              <a:rPr sz="1600" spc="-16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,</a:t>
            </a:r>
            <a:r>
              <a:rPr sz="1600" spc="4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4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depending</a:t>
            </a:r>
            <a:r>
              <a:rPr sz="1600" spc="-8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9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on</a:t>
            </a:r>
            <a:r>
              <a:rPr sz="1600" spc="1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4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their</a:t>
            </a:r>
            <a:r>
              <a:rPr sz="1600" spc="10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1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cardinality and</a:t>
            </a:r>
            <a:r>
              <a:rPr sz="1600" spc="-17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1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potential</a:t>
            </a:r>
            <a:r>
              <a:rPr sz="1600" spc="-19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1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ordinality.</a:t>
            </a:r>
            <a:endParaRPr sz="16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91895" y="5766815"/>
            <a:ext cx="6535420" cy="1899285"/>
            <a:chOff x="691895" y="5766815"/>
            <a:chExt cx="6535420" cy="1899285"/>
          </a:xfrm>
        </p:grpSpPr>
        <p:sp>
          <p:nvSpPr>
            <p:cNvPr id="24" name="object 24"/>
            <p:cNvSpPr/>
            <p:nvPr/>
          </p:nvSpPr>
          <p:spPr>
            <a:xfrm>
              <a:off x="713231" y="5779007"/>
              <a:ext cx="6501765" cy="1874520"/>
            </a:xfrm>
            <a:custGeom>
              <a:avLst/>
              <a:gdLst/>
              <a:ahLst/>
              <a:cxnLst/>
              <a:rect l="l" t="t" r="r" b="b"/>
              <a:pathLst>
                <a:path w="6501765" h="1874520">
                  <a:moveTo>
                    <a:pt x="6391656" y="0"/>
                  </a:moveTo>
                  <a:lnTo>
                    <a:pt x="109677" y="0"/>
                  </a:lnTo>
                  <a:lnTo>
                    <a:pt x="66988" y="8626"/>
                  </a:lnTo>
                  <a:lnTo>
                    <a:pt x="32126" y="32146"/>
                  </a:lnTo>
                  <a:lnTo>
                    <a:pt x="8619" y="67026"/>
                  </a:lnTo>
                  <a:lnTo>
                    <a:pt x="0" y="109728"/>
                  </a:lnTo>
                  <a:lnTo>
                    <a:pt x="0" y="1764842"/>
                  </a:lnTo>
                  <a:lnTo>
                    <a:pt x="8619" y="1807531"/>
                  </a:lnTo>
                  <a:lnTo>
                    <a:pt x="32126" y="1842393"/>
                  </a:lnTo>
                  <a:lnTo>
                    <a:pt x="66988" y="1865900"/>
                  </a:lnTo>
                  <a:lnTo>
                    <a:pt x="109677" y="1874520"/>
                  </a:lnTo>
                  <a:lnTo>
                    <a:pt x="6391656" y="1874520"/>
                  </a:lnTo>
                  <a:lnTo>
                    <a:pt x="6434357" y="1865900"/>
                  </a:lnTo>
                  <a:lnTo>
                    <a:pt x="6469237" y="1842393"/>
                  </a:lnTo>
                  <a:lnTo>
                    <a:pt x="6492757" y="1807531"/>
                  </a:lnTo>
                  <a:lnTo>
                    <a:pt x="6501384" y="1764842"/>
                  </a:lnTo>
                  <a:lnTo>
                    <a:pt x="6501384" y="109728"/>
                  </a:lnTo>
                  <a:lnTo>
                    <a:pt x="6492757" y="67026"/>
                  </a:lnTo>
                  <a:lnTo>
                    <a:pt x="6469237" y="32146"/>
                  </a:lnTo>
                  <a:lnTo>
                    <a:pt x="6434357" y="8626"/>
                  </a:lnTo>
                  <a:lnTo>
                    <a:pt x="6391656" y="0"/>
                  </a:lnTo>
                  <a:close/>
                </a:path>
              </a:pathLst>
            </a:custGeom>
            <a:solidFill>
              <a:srgbClr val="FFFB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713231" y="5779007"/>
              <a:ext cx="6501765" cy="1874520"/>
            </a:xfrm>
            <a:custGeom>
              <a:avLst/>
              <a:gdLst/>
              <a:ahLst/>
              <a:cxnLst/>
              <a:rect l="l" t="t" r="r" b="b"/>
              <a:pathLst>
                <a:path w="6501765" h="1874520">
                  <a:moveTo>
                    <a:pt x="0" y="109728"/>
                  </a:moveTo>
                  <a:lnTo>
                    <a:pt x="8619" y="67026"/>
                  </a:lnTo>
                  <a:lnTo>
                    <a:pt x="32126" y="32146"/>
                  </a:lnTo>
                  <a:lnTo>
                    <a:pt x="66988" y="8626"/>
                  </a:lnTo>
                  <a:lnTo>
                    <a:pt x="109677" y="0"/>
                  </a:lnTo>
                  <a:lnTo>
                    <a:pt x="6391656" y="0"/>
                  </a:lnTo>
                  <a:lnTo>
                    <a:pt x="6434357" y="8626"/>
                  </a:lnTo>
                  <a:lnTo>
                    <a:pt x="6469237" y="32146"/>
                  </a:lnTo>
                  <a:lnTo>
                    <a:pt x="6492757" y="67026"/>
                  </a:lnTo>
                  <a:lnTo>
                    <a:pt x="6501384" y="109728"/>
                  </a:lnTo>
                  <a:lnTo>
                    <a:pt x="6501384" y="1764842"/>
                  </a:lnTo>
                  <a:lnTo>
                    <a:pt x="6492757" y="1807531"/>
                  </a:lnTo>
                  <a:lnTo>
                    <a:pt x="6469237" y="1842393"/>
                  </a:lnTo>
                  <a:lnTo>
                    <a:pt x="6434357" y="1865900"/>
                  </a:lnTo>
                  <a:lnTo>
                    <a:pt x="6391656" y="1874520"/>
                  </a:lnTo>
                  <a:lnTo>
                    <a:pt x="109677" y="1874520"/>
                  </a:lnTo>
                  <a:lnTo>
                    <a:pt x="66988" y="1865900"/>
                  </a:lnTo>
                  <a:lnTo>
                    <a:pt x="32126" y="1842393"/>
                  </a:lnTo>
                  <a:lnTo>
                    <a:pt x="8619" y="1807531"/>
                  </a:lnTo>
                  <a:lnTo>
                    <a:pt x="0" y="1764842"/>
                  </a:lnTo>
                  <a:lnTo>
                    <a:pt x="0" y="109728"/>
                  </a:lnTo>
                  <a:close/>
                </a:path>
              </a:pathLst>
            </a:custGeom>
            <a:ln w="24384">
              <a:solidFill>
                <a:srgbClr val="D9D3C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91895" y="5779007"/>
              <a:ext cx="91440" cy="1874520"/>
            </a:xfrm>
            <a:custGeom>
              <a:avLst/>
              <a:gdLst/>
              <a:ahLst/>
              <a:cxnLst/>
              <a:rect l="l" t="t" r="r" b="b"/>
              <a:pathLst>
                <a:path w="91440" h="1874520">
                  <a:moveTo>
                    <a:pt x="60820" y="0"/>
                  </a:moveTo>
                  <a:lnTo>
                    <a:pt x="30619" y="0"/>
                  </a:lnTo>
                  <a:lnTo>
                    <a:pt x="18698" y="2407"/>
                  </a:lnTo>
                  <a:lnTo>
                    <a:pt x="8966" y="8969"/>
                  </a:lnTo>
                  <a:lnTo>
                    <a:pt x="2405" y="18698"/>
                  </a:lnTo>
                  <a:lnTo>
                    <a:pt x="0" y="30607"/>
                  </a:lnTo>
                  <a:lnTo>
                    <a:pt x="0" y="1843900"/>
                  </a:lnTo>
                  <a:lnTo>
                    <a:pt x="2405" y="1855815"/>
                  </a:lnTo>
                  <a:lnTo>
                    <a:pt x="8966" y="1865549"/>
                  </a:lnTo>
                  <a:lnTo>
                    <a:pt x="18698" y="1872112"/>
                  </a:lnTo>
                  <a:lnTo>
                    <a:pt x="30619" y="1874520"/>
                  </a:lnTo>
                  <a:lnTo>
                    <a:pt x="60820" y="1874520"/>
                  </a:lnTo>
                  <a:lnTo>
                    <a:pt x="72735" y="1872112"/>
                  </a:lnTo>
                  <a:lnTo>
                    <a:pt x="82469" y="1865549"/>
                  </a:lnTo>
                  <a:lnTo>
                    <a:pt x="89032" y="1855815"/>
                  </a:lnTo>
                  <a:lnTo>
                    <a:pt x="91440" y="1843900"/>
                  </a:lnTo>
                  <a:lnTo>
                    <a:pt x="91440" y="30607"/>
                  </a:lnTo>
                  <a:lnTo>
                    <a:pt x="89032" y="18698"/>
                  </a:lnTo>
                  <a:lnTo>
                    <a:pt x="82469" y="8969"/>
                  </a:lnTo>
                  <a:lnTo>
                    <a:pt x="72735" y="2407"/>
                  </a:lnTo>
                  <a:lnTo>
                    <a:pt x="60820" y="0"/>
                  </a:lnTo>
                  <a:close/>
                </a:path>
              </a:pathLst>
            </a:custGeom>
            <a:solidFill>
              <a:srgbClr val="315F7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997407" y="5980938"/>
            <a:ext cx="5788025" cy="1428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70" dirty="0">
                <a:solidFill>
                  <a:srgbClr val="2B4150"/>
                </a:solidFill>
                <a:latin typeface="Arial MT"/>
                <a:cs typeface="Arial MT"/>
              </a:rPr>
              <a:t>Outlier</a:t>
            </a:r>
            <a:r>
              <a:rPr sz="2000" dirty="0">
                <a:solidFill>
                  <a:srgbClr val="2B4150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2B4150"/>
                </a:solidFill>
                <a:latin typeface="Arial MT"/>
                <a:cs typeface="Arial MT"/>
              </a:rPr>
              <a:t>Removal</a:t>
            </a:r>
            <a:endParaRPr sz="2000">
              <a:latin typeface="Arial MT"/>
              <a:cs typeface="Arial MT"/>
            </a:endParaRPr>
          </a:p>
          <a:p>
            <a:pPr marL="12700" marR="5080">
              <a:lnSpc>
                <a:spcPct val="136000"/>
              </a:lnSpc>
              <a:spcBef>
                <a:spcPts val="805"/>
              </a:spcBef>
            </a:pPr>
            <a:r>
              <a:rPr sz="1600" spc="-3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Outliers,</a:t>
            </a:r>
            <a:r>
              <a:rPr sz="1600" spc="-10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1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particularly</a:t>
            </a:r>
            <a:r>
              <a:rPr sz="1600" spc="-17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in</a:t>
            </a:r>
            <a:r>
              <a:rPr sz="1600" spc="-9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3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the</a:t>
            </a:r>
            <a:r>
              <a:rPr sz="1600" spc="-13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'Price'</a:t>
            </a:r>
            <a:r>
              <a:rPr sz="1600" spc="-17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2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distribution,</a:t>
            </a:r>
            <a:r>
              <a:rPr sz="1600" spc="-12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5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were</a:t>
            </a:r>
            <a:r>
              <a:rPr sz="1600" spc="-10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b="1" spc="-13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identified</a:t>
            </a:r>
            <a:r>
              <a:rPr sz="1600" b="1" spc="-19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b="1" spc="-2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and </a:t>
            </a:r>
            <a:r>
              <a:rPr sz="1600" b="1" spc="-15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removed</a:t>
            </a:r>
            <a:r>
              <a:rPr sz="1600" b="1" spc="-12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to</a:t>
            </a:r>
            <a:r>
              <a:rPr sz="1600" spc="-24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4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prevent</a:t>
            </a:r>
            <a:r>
              <a:rPr sz="1600" spc="-14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3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undue</a:t>
            </a:r>
            <a:r>
              <a:rPr sz="1600" spc="-15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2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influence</a:t>
            </a:r>
            <a:r>
              <a:rPr sz="1600" spc="-18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2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on</a:t>
            </a:r>
            <a:r>
              <a:rPr sz="1600" spc="-14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2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model</a:t>
            </a:r>
            <a:r>
              <a:rPr sz="1600" spc="-18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2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training</a:t>
            </a:r>
            <a:r>
              <a:rPr sz="1600" spc="-17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2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1600" spc="-15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1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improve prediction</a:t>
            </a:r>
            <a:r>
              <a:rPr sz="1600" spc="-17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1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accuracy.</a:t>
            </a:r>
            <a:endParaRPr sz="16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394447" y="5766815"/>
            <a:ext cx="6535420" cy="1899285"/>
            <a:chOff x="7394447" y="5766815"/>
            <a:chExt cx="6535420" cy="1899285"/>
          </a:xfrm>
        </p:grpSpPr>
        <p:sp>
          <p:nvSpPr>
            <p:cNvPr id="29" name="object 29"/>
            <p:cNvSpPr/>
            <p:nvPr/>
          </p:nvSpPr>
          <p:spPr>
            <a:xfrm>
              <a:off x="7415783" y="5779007"/>
              <a:ext cx="6501765" cy="1874520"/>
            </a:xfrm>
            <a:custGeom>
              <a:avLst/>
              <a:gdLst/>
              <a:ahLst/>
              <a:cxnLst/>
              <a:rect l="l" t="t" r="r" b="b"/>
              <a:pathLst>
                <a:path w="6501765" h="1874520">
                  <a:moveTo>
                    <a:pt x="6391656" y="0"/>
                  </a:moveTo>
                  <a:lnTo>
                    <a:pt x="109727" y="0"/>
                  </a:lnTo>
                  <a:lnTo>
                    <a:pt x="67026" y="8626"/>
                  </a:lnTo>
                  <a:lnTo>
                    <a:pt x="32146" y="32146"/>
                  </a:lnTo>
                  <a:lnTo>
                    <a:pt x="8626" y="67026"/>
                  </a:lnTo>
                  <a:lnTo>
                    <a:pt x="0" y="109728"/>
                  </a:lnTo>
                  <a:lnTo>
                    <a:pt x="0" y="1764842"/>
                  </a:lnTo>
                  <a:lnTo>
                    <a:pt x="8626" y="1807531"/>
                  </a:lnTo>
                  <a:lnTo>
                    <a:pt x="32146" y="1842393"/>
                  </a:lnTo>
                  <a:lnTo>
                    <a:pt x="67026" y="1865900"/>
                  </a:lnTo>
                  <a:lnTo>
                    <a:pt x="109727" y="1874520"/>
                  </a:lnTo>
                  <a:lnTo>
                    <a:pt x="6391656" y="1874520"/>
                  </a:lnTo>
                  <a:lnTo>
                    <a:pt x="6434357" y="1865900"/>
                  </a:lnTo>
                  <a:lnTo>
                    <a:pt x="6469237" y="1842393"/>
                  </a:lnTo>
                  <a:lnTo>
                    <a:pt x="6492757" y="1807531"/>
                  </a:lnTo>
                  <a:lnTo>
                    <a:pt x="6501383" y="1764842"/>
                  </a:lnTo>
                  <a:lnTo>
                    <a:pt x="6501383" y="109728"/>
                  </a:lnTo>
                  <a:lnTo>
                    <a:pt x="6492757" y="67026"/>
                  </a:lnTo>
                  <a:lnTo>
                    <a:pt x="6469237" y="32146"/>
                  </a:lnTo>
                  <a:lnTo>
                    <a:pt x="6434357" y="8626"/>
                  </a:lnTo>
                  <a:lnTo>
                    <a:pt x="6391656" y="0"/>
                  </a:lnTo>
                  <a:close/>
                </a:path>
              </a:pathLst>
            </a:custGeom>
            <a:solidFill>
              <a:srgbClr val="FFFB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415783" y="5779007"/>
              <a:ext cx="6501765" cy="1874520"/>
            </a:xfrm>
            <a:custGeom>
              <a:avLst/>
              <a:gdLst/>
              <a:ahLst/>
              <a:cxnLst/>
              <a:rect l="l" t="t" r="r" b="b"/>
              <a:pathLst>
                <a:path w="6501765" h="1874520">
                  <a:moveTo>
                    <a:pt x="0" y="109728"/>
                  </a:moveTo>
                  <a:lnTo>
                    <a:pt x="8626" y="67026"/>
                  </a:lnTo>
                  <a:lnTo>
                    <a:pt x="32146" y="32146"/>
                  </a:lnTo>
                  <a:lnTo>
                    <a:pt x="67026" y="8626"/>
                  </a:lnTo>
                  <a:lnTo>
                    <a:pt x="109727" y="0"/>
                  </a:lnTo>
                  <a:lnTo>
                    <a:pt x="6391656" y="0"/>
                  </a:lnTo>
                  <a:lnTo>
                    <a:pt x="6434357" y="8626"/>
                  </a:lnTo>
                  <a:lnTo>
                    <a:pt x="6469237" y="32146"/>
                  </a:lnTo>
                  <a:lnTo>
                    <a:pt x="6492757" y="67026"/>
                  </a:lnTo>
                  <a:lnTo>
                    <a:pt x="6501383" y="109728"/>
                  </a:lnTo>
                  <a:lnTo>
                    <a:pt x="6501383" y="1764842"/>
                  </a:lnTo>
                  <a:lnTo>
                    <a:pt x="6492757" y="1807531"/>
                  </a:lnTo>
                  <a:lnTo>
                    <a:pt x="6469237" y="1842393"/>
                  </a:lnTo>
                  <a:lnTo>
                    <a:pt x="6434357" y="1865900"/>
                  </a:lnTo>
                  <a:lnTo>
                    <a:pt x="6391656" y="1874520"/>
                  </a:lnTo>
                  <a:lnTo>
                    <a:pt x="109727" y="1874520"/>
                  </a:lnTo>
                  <a:lnTo>
                    <a:pt x="67026" y="1865900"/>
                  </a:lnTo>
                  <a:lnTo>
                    <a:pt x="32146" y="1842393"/>
                  </a:lnTo>
                  <a:lnTo>
                    <a:pt x="8626" y="1807531"/>
                  </a:lnTo>
                  <a:lnTo>
                    <a:pt x="0" y="1764842"/>
                  </a:lnTo>
                  <a:lnTo>
                    <a:pt x="0" y="109728"/>
                  </a:lnTo>
                  <a:close/>
                </a:path>
              </a:pathLst>
            </a:custGeom>
            <a:ln w="24383">
              <a:solidFill>
                <a:srgbClr val="D9D3C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7394447" y="5779007"/>
              <a:ext cx="91440" cy="1874520"/>
            </a:xfrm>
            <a:custGeom>
              <a:avLst/>
              <a:gdLst/>
              <a:ahLst/>
              <a:cxnLst/>
              <a:rect l="l" t="t" r="r" b="b"/>
              <a:pathLst>
                <a:path w="91440" h="1874520">
                  <a:moveTo>
                    <a:pt x="60832" y="0"/>
                  </a:moveTo>
                  <a:lnTo>
                    <a:pt x="30606" y="0"/>
                  </a:lnTo>
                  <a:lnTo>
                    <a:pt x="18698" y="2407"/>
                  </a:lnTo>
                  <a:lnTo>
                    <a:pt x="8969" y="8969"/>
                  </a:lnTo>
                  <a:lnTo>
                    <a:pt x="2407" y="18698"/>
                  </a:lnTo>
                  <a:lnTo>
                    <a:pt x="0" y="30607"/>
                  </a:lnTo>
                  <a:lnTo>
                    <a:pt x="0" y="1843900"/>
                  </a:lnTo>
                  <a:lnTo>
                    <a:pt x="2407" y="1855815"/>
                  </a:lnTo>
                  <a:lnTo>
                    <a:pt x="8969" y="1865549"/>
                  </a:lnTo>
                  <a:lnTo>
                    <a:pt x="18698" y="1872112"/>
                  </a:lnTo>
                  <a:lnTo>
                    <a:pt x="30606" y="1874520"/>
                  </a:lnTo>
                  <a:lnTo>
                    <a:pt x="60832" y="1874520"/>
                  </a:lnTo>
                  <a:lnTo>
                    <a:pt x="72741" y="1872112"/>
                  </a:lnTo>
                  <a:lnTo>
                    <a:pt x="82470" y="1865549"/>
                  </a:lnTo>
                  <a:lnTo>
                    <a:pt x="89032" y="1855815"/>
                  </a:lnTo>
                  <a:lnTo>
                    <a:pt x="91440" y="1843900"/>
                  </a:lnTo>
                  <a:lnTo>
                    <a:pt x="91440" y="30607"/>
                  </a:lnTo>
                  <a:lnTo>
                    <a:pt x="89032" y="18698"/>
                  </a:lnTo>
                  <a:lnTo>
                    <a:pt x="82470" y="8969"/>
                  </a:lnTo>
                  <a:lnTo>
                    <a:pt x="72741" y="2407"/>
                  </a:lnTo>
                  <a:lnTo>
                    <a:pt x="60832" y="0"/>
                  </a:lnTo>
                  <a:close/>
                </a:path>
              </a:pathLst>
            </a:custGeom>
            <a:solidFill>
              <a:srgbClr val="315F7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7701788" y="5980938"/>
            <a:ext cx="5506720" cy="1428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140" dirty="0">
                <a:solidFill>
                  <a:srgbClr val="2B4150"/>
                </a:solidFill>
                <a:latin typeface="Arial MT"/>
                <a:cs typeface="Arial MT"/>
              </a:rPr>
              <a:t>Data</a:t>
            </a:r>
            <a:r>
              <a:rPr sz="2000" spc="-35" dirty="0">
                <a:solidFill>
                  <a:srgbClr val="2B4150"/>
                </a:solidFill>
                <a:latin typeface="Arial MT"/>
                <a:cs typeface="Arial MT"/>
              </a:rPr>
              <a:t> </a:t>
            </a:r>
            <a:r>
              <a:rPr sz="2000" spc="40" dirty="0">
                <a:solidFill>
                  <a:srgbClr val="2B4150"/>
                </a:solidFill>
                <a:latin typeface="Arial MT"/>
                <a:cs typeface="Arial MT"/>
              </a:rPr>
              <a:t>Readiness</a:t>
            </a:r>
            <a:endParaRPr sz="2000">
              <a:latin typeface="Arial MT"/>
              <a:cs typeface="Arial MT"/>
            </a:endParaRPr>
          </a:p>
          <a:p>
            <a:pPr marL="12700" marR="5080">
              <a:lnSpc>
                <a:spcPct val="136000"/>
              </a:lnSpc>
              <a:spcBef>
                <a:spcPts val="805"/>
              </a:spcBef>
            </a:pPr>
            <a:r>
              <a:rPr sz="1600" spc="-5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These</a:t>
            </a:r>
            <a:r>
              <a:rPr sz="1600" spc="-12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3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comprehensive</a:t>
            </a:r>
            <a:r>
              <a:rPr sz="1600" spc="-204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3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steps</a:t>
            </a:r>
            <a:r>
              <a:rPr sz="1600" spc="-14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1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collectively</a:t>
            </a:r>
            <a:r>
              <a:rPr sz="1600" spc="-18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3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ensured</a:t>
            </a:r>
            <a:r>
              <a:rPr sz="1600" spc="-12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4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a</a:t>
            </a:r>
            <a:r>
              <a:rPr sz="1600" spc="-11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b="1" spc="-12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final</a:t>
            </a:r>
            <a:r>
              <a:rPr sz="1600" b="1" spc="-20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b="1" spc="-1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cleaned </a:t>
            </a:r>
            <a:r>
              <a:rPr sz="1600" b="1" spc="-13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dataset</a:t>
            </a:r>
            <a:r>
              <a:rPr sz="1600" spc="-13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,</a:t>
            </a:r>
            <a:r>
              <a:rPr sz="1600" spc="-22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1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optimally</a:t>
            </a:r>
            <a:r>
              <a:rPr sz="1600" spc="-15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3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prepared</a:t>
            </a:r>
            <a:r>
              <a:rPr sz="1600" spc="-14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2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and</a:t>
            </a:r>
            <a:r>
              <a:rPr sz="1600" spc="-17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4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ready</a:t>
            </a:r>
            <a:r>
              <a:rPr sz="1600" spc="-12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3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for</a:t>
            </a:r>
            <a:r>
              <a:rPr sz="1600" spc="-17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35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subsequent</a:t>
            </a:r>
            <a:r>
              <a:rPr sz="1600" spc="-10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10" dirty="0">
                <a:solidFill>
                  <a:srgbClr val="2B4150"/>
                </a:solidFill>
                <a:latin typeface="Tahoma" panose="020B0604030504040204"/>
                <a:cs typeface="Tahoma" panose="020B0604030504040204"/>
              </a:rPr>
              <a:t>modelling phases.</a:t>
            </a:r>
            <a:endParaRPr sz="160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3795</Words>
  <Application>WPS Presentation</Application>
  <PresentationFormat>On-screen Show (4:3)</PresentationFormat>
  <Paragraphs>97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Arial</vt:lpstr>
      <vt:lpstr>SimSun</vt:lpstr>
      <vt:lpstr>Wingdings</vt:lpstr>
      <vt:lpstr>Arial MT</vt:lpstr>
      <vt:lpstr>Calibri</vt:lpstr>
      <vt:lpstr>Tahoma</vt:lpstr>
      <vt:lpstr>Microsoft YaHei</vt:lpstr>
      <vt:lpstr>Arial Unicode MS</vt:lpstr>
      <vt:lpstr>Source Sans 3</vt:lpstr>
      <vt:lpstr>Yu Gothic UI Light</vt:lpstr>
      <vt:lpstr>Source Sans 3</vt:lpstr>
      <vt:lpstr>Source Sans 3</vt:lpstr>
      <vt:lpstr>Office Theme</vt:lpstr>
      <vt:lpstr>Flight Fare Prediction</vt:lpstr>
      <vt:lpstr>Domain and Context of Flight Fare Prediction</vt:lpstr>
      <vt:lpstr>Dataset Overview: Features and Categorisation</vt:lpstr>
      <vt:lpstr>Comprehensive Workflow for Flight Fare Prediction</vt:lpstr>
      <vt:lpstr>Summary of Preprocessing Steps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Fare Prediction</dc:title>
  <dc:creator/>
  <cp:lastModifiedBy>Abhijith Benny</cp:lastModifiedBy>
  <cp:revision>1</cp:revision>
  <dcterms:created xsi:type="dcterms:W3CDTF">2025-08-05T17:33:11Z</dcterms:created>
  <dcterms:modified xsi:type="dcterms:W3CDTF">2025-08-05T17:33:11Z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2025-08-05T05:30:00Z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2025-08-05T05:30:00Z</vt:filetime>
  </property>
  <property fmtid="{D5CDD505-2E9C-101B-9397-08002B2CF9AE}" pid="5" name="Producer">
    <vt:lpwstr>www.ilovepdf.com</vt:lpwstr>
  </property>
  <property fmtid="{D5CDD505-2E9C-101B-9397-08002B2CF9AE}" pid="6" name="ICV">
    <vt:lpwstr>5ED62A290F874DD1B448092562A0FA7F_12</vt:lpwstr>
  </property>
  <property fmtid="{D5CDD505-2E9C-101B-9397-08002B2CF9AE}" pid="7" name="KSOProductBuildVer">
    <vt:lpwstr>1033-12.2.0.21931</vt:lpwstr>
  </property>
</Properties>
</file>