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4630400" cy="82296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83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C5BAB0D-DE1F-4FD5-BF0F-B0D9359F1874}" type="slidenum">
              <a:t>‹#›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62F30E50-E055-47BB-962C-CD8B1F18EC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C10A6033-2D47-4ED6-AB80-036EACFCB83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FFD9C265-FC2F-4C26-8C3B-66B543DA288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A11F9D6A-7BCE-4242-A7F1-D77BE587D10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g object 16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textAreaLeft" fmla="*/ 0 w 14630040"/>
              <a:gd name="textAreaRight" fmla="*/ 14630400 w 14630040"/>
              <a:gd name="textAreaTop" fmla="*/ 0 h 8229240"/>
              <a:gd name="textAreaBottom" fmla="*/ 8229600 h 8229240"/>
            </a:gdLst>
            <a:ahLst/>
            <a:cxnLst/>
            <a:rect l="textAreaLeft" t="textAreaTop" r="textAreaRight" b="textAreaBottom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BF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097280" y="2551320"/>
            <a:ext cx="12435480" cy="1374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 idx="2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47788065-0299-486F-8B4B-2C0FD3DE2CE7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textAreaLeft" fmla="*/ 0 w 14630040"/>
              <a:gd name="textAreaRight" fmla="*/ 14630400 w 14630040"/>
              <a:gd name="textAreaTop" fmla="*/ 0 h 8229240"/>
              <a:gd name="textAreaBottom" fmla="*/ 8229600 h 8229240"/>
            </a:gdLst>
            <a:ahLst/>
            <a:cxnLst/>
            <a:rect l="textAreaLeft" t="textAreaTop" r="textAreaRight" b="textAreaBottom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BF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75640" y="416880"/>
            <a:ext cx="11055960" cy="7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24600" y="2482200"/>
            <a:ext cx="7196760" cy="3885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0" name="PlaceHolder 3"/>
          <p:cNvSpPr>
            <a:spLocks noGrp="1"/>
          </p:cNvSpPr>
          <p:nvPr>
            <p:ph type="ftr" idx="4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11" name="PlaceHolder 4"/>
          <p:cNvSpPr>
            <a:spLocks noGrp="1"/>
          </p:cNvSpPr>
          <p:nvPr>
            <p:ph type="dt" idx="5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6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4C28AB5-45D2-43F0-A47E-F440BDFEC2B1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bg object 16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textAreaLeft" fmla="*/ 0 w 14630040"/>
              <a:gd name="textAreaRight" fmla="*/ 14630400 w 14630040"/>
              <a:gd name="textAreaTop" fmla="*/ 0 h 8229240"/>
              <a:gd name="textAreaBottom" fmla="*/ 8229600 h 8229240"/>
            </a:gdLst>
            <a:ahLst/>
            <a:cxnLst/>
            <a:rect l="textAreaLeft" t="textAreaTop" r="textAreaRight" b="textAreaBottom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BF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75640" y="416880"/>
            <a:ext cx="11055960" cy="7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31520" y="1892880"/>
            <a:ext cx="6363720" cy="477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7534800" y="1892880"/>
            <a:ext cx="6363720" cy="477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ftr" idx="7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dt" idx="8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6"/>
          <p:cNvSpPr>
            <a:spLocks noGrp="1"/>
          </p:cNvSpPr>
          <p:nvPr>
            <p:ph type="sldNum" idx="9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4E55D7-17E3-4F0C-BCFB-8011123DFA28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bg object 16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textAreaLeft" fmla="*/ 0 w 14630040"/>
              <a:gd name="textAreaRight" fmla="*/ 14630400 w 14630040"/>
              <a:gd name="textAreaTop" fmla="*/ 0 h 8229240"/>
              <a:gd name="textAreaBottom" fmla="*/ 8229600 h 8229240"/>
            </a:gdLst>
            <a:ahLst/>
            <a:cxnLst/>
            <a:rect l="textAreaLeft" t="textAreaTop" r="textAreaRight" b="textAreaBottom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BF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75640" y="416880"/>
            <a:ext cx="11055960" cy="7480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40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ftr" idx="10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dt" idx="11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sldNum" idx="12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91668B1-541B-45D7-A205-8F7A71435187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bg object 16"/>
          <p:cNvSpPr/>
          <p:nvPr/>
        </p:nvSpPr>
        <p:spPr>
          <a:xfrm>
            <a:off x="0" y="0"/>
            <a:ext cx="14630040" cy="8229240"/>
          </a:xfrm>
          <a:custGeom>
            <a:avLst/>
            <a:gdLst>
              <a:gd name="textAreaLeft" fmla="*/ 0 w 14630040"/>
              <a:gd name="textAreaRight" fmla="*/ 14630400 w 14630040"/>
              <a:gd name="textAreaTop" fmla="*/ 0 h 8229240"/>
              <a:gd name="textAreaBottom" fmla="*/ 8229600 h 8229240"/>
            </a:gdLst>
            <a:ahLst/>
            <a:cxnLst/>
            <a:rect l="textAreaLeft" t="textAreaTop" r="textAreaRight" b="textAreaBottom"/>
            <a:pathLst>
              <a:path w="14630400" h="8229600">
                <a:moveTo>
                  <a:pt x="14630400" y="0"/>
                </a:moveTo>
                <a:lnTo>
                  <a:pt x="0" y="0"/>
                </a:lnTo>
                <a:lnTo>
                  <a:pt x="0" y="8229599"/>
                </a:lnTo>
                <a:lnTo>
                  <a:pt x="14630400" y="8229599"/>
                </a:lnTo>
                <a:lnTo>
                  <a:pt x="14630400" y="0"/>
                </a:lnTo>
                <a:close/>
              </a:path>
            </a:pathLst>
          </a:custGeom>
          <a:solidFill>
            <a:srgbClr val="FFFBF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1"/>
          <p:cNvSpPr>
            <a:spLocks noGrp="1"/>
          </p:cNvSpPr>
          <p:nvPr>
            <p:ph type="ftr" idx="13"/>
          </p:nvPr>
        </p:nvSpPr>
        <p:spPr>
          <a:xfrm>
            <a:off x="4974480" y="7653600"/>
            <a:ext cx="468144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&lt;footer&gt;</a:t>
            </a:r>
          </a:p>
        </p:txBody>
      </p:sp>
      <p:sp>
        <p:nvSpPr>
          <p:cNvPr id="33" name="PlaceHolder 2"/>
          <p:cNvSpPr>
            <a:spLocks noGrp="1"/>
          </p:cNvSpPr>
          <p:nvPr>
            <p:ph type="dt" idx="14"/>
          </p:nvPr>
        </p:nvSpPr>
        <p:spPr>
          <a:xfrm>
            <a:off x="73152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</a:pPr>
            <a:r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&lt;date/time&gt;</a:t>
            </a:r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sldNum" idx="15"/>
          </p:nvPr>
        </p:nvSpPr>
        <p:spPr>
          <a:xfrm>
            <a:off x="10533960" y="7653600"/>
            <a:ext cx="3364560" cy="4111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80FD1C3-9B5A-4AC6-A516-47A20E65ACCC}" type="slidenum">
              <a:rPr lang="en-US" sz="1400" b="0" strike="noStrike" spc="-1">
                <a:solidFill>
                  <a:schemeClr val="dk1">
                    <a:tint val="75000"/>
                  </a:schemeClr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title"/>
          </p:nvPr>
        </p:nvSpPr>
        <p:spPr>
          <a:xfrm>
            <a:off x="731520" y="328320"/>
            <a:ext cx="13167000" cy="1373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731520" y="1925640"/>
            <a:ext cx="13167000" cy="4772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object 2"/>
          <p:cNvPicPr/>
          <p:nvPr/>
        </p:nvPicPr>
        <p:blipFill>
          <a:blip r:embed="rId2"/>
          <a:stretch/>
        </p:blipFill>
        <p:spPr>
          <a:xfrm>
            <a:off x="0" y="0"/>
            <a:ext cx="5486040" cy="822924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269040" y="2286000"/>
            <a:ext cx="6532560" cy="1385640"/>
          </a:xfrm>
          <a:prstGeom prst="rect">
            <a:avLst/>
          </a:prstGeom>
          <a:noFill/>
          <a:ln w="0">
            <a:noFill/>
          </a:ln>
        </p:spPr>
        <p:txBody>
          <a:bodyPr lIns="0" tIns="115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1"/>
              </a:spcBef>
              <a:buNone/>
            </a:pPr>
            <a:r>
              <a:rPr lang="en-US" sz="4450" b="0" u="sng" strike="noStrike" spc="162">
                <a:solidFill>
                  <a:srgbClr val="124E73"/>
                </a:solidFill>
                <a:uFillTx/>
                <a:latin typeface="Arial MT"/>
              </a:rPr>
              <a:t>Flight</a:t>
            </a:r>
            <a:r>
              <a:rPr lang="en-US" sz="4450" b="0" u="sng" strike="noStrike" spc="12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0" u="sng" strike="noStrike" spc="-1">
                <a:solidFill>
                  <a:srgbClr val="124E73"/>
                </a:solidFill>
                <a:uFillTx/>
                <a:latin typeface="Arial MT"/>
              </a:rPr>
              <a:t>Fare </a:t>
            </a:r>
            <a:r>
              <a:rPr lang="en-US" sz="4450" b="0" u="sng" strike="noStrike" spc="97">
                <a:solidFill>
                  <a:srgbClr val="124E73"/>
                </a:solidFill>
                <a:uFillTx/>
                <a:latin typeface="Arial MT"/>
              </a:rPr>
              <a:t>Prediction</a:t>
            </a:r>
            <a:endParaRPr lang="en-US" sz="4450" b="0" u="sng" strike="noStrike" spc="-1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41" name="object 4"/>
          <p:cNvSpPr/>
          <p:nvPr/>
        </p:nvSpPr>
        <p:spPr>
          <a:xfrm>
            <a:off x="6269040" y="3251520"/>
            <a:ext cx="7302600" cy="3686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0800" rIns="0" bIns="0" anchor="t">
            <a:spAutoFit/>
          </a:bodyPr>
          <a:lstStyle/>
          <a:p>
            <a:pPr marL="12600">
              <a:lnSpc>
                <a:spcPct val="138000"/>
              </a:lnSpc>
              <a:spcBef>
                <a:spcPts val="85"/>
              </a:spcBef>
            </a:pP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Welcome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175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our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presentation</a:t>
            </a:r>
            <a:r>
              <a:rPr lang="en-US" sz="1750" b="0" strike="noStrike" spc="9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on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flight</a:t>
            </a:r>
            <a:r>
              <a:rPr lang="en-US" sz="175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fare</a:t>
            </a:r>
            <a:r>
              <a:rPr lang="en-US" sz="175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prediction.</a:t>
            </a:r>
            <a:r>
              <a:rPr lang="en-US" sz="175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Flight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ticket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prices</a:t>
            </a:r>
            <a:r>
              <a:rPr lang="en-US" sz="175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often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change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due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various</a:t>
            </a:r>
            <a:r>
              <a:rPr lang="en-US" sz="1750" b="0" strike="noStrike" spc="-7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factors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like</a:t>
            </a:r>
            <a:r>
              <a:rPr lang="en-US" sz="175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demand,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season,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airline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policies,</a:t>
            </a:r>
            <a:r>
              <a:rPr lang="en-US" sz="1750" b="0" strike="noStrike" spc="-10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making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it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hard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for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travelers</a:t>
            </a:r>
            <a:r>
              <a:rPr lang="en-US" sz="175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know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the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best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time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to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book.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This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is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where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machine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learning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comes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in.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By</a:t>
            </a:r>
            <a:r>
              <a:rPr lang="en-US" sz="175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analyzing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past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data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such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as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routes,</a:t>
            </a:r>
            <a:r>
              <a:rPr lang="en-US" sz="175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dates,</a:t>
            </a:r>
            <a:r>
              <a:rPr lang="en-US" sz="175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airlines,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booking patterns,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 Data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Science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models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can</a:t>
            </a:r>
            <a:r>
              <a:rPr lang="en-US" sz="175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predict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future</a:t>
            </a:r>
            <a:r>
              <a:rPr lang="en-US" sz="175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prices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with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good</a:t>
            </a:r>
            <a:r>
              <a:rPr lang="en-US" sz="175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accuracy.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This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helps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travelers</a:t>
            </a:r>
            <a:r>
              <a:rPr lang="en-US" sz="175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save</a:t>
            </a:r>
            <a:r>
              <a:rPr lang="en-US" sz="175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money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make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smarter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booking</a:t>
            </a:r>
            <a:r>
              <a:rPr lang="en-US" sz="1750" b="0" strike="noStrike" spc="-6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decisions.</a:t>
            </a:r>
            <a:r>
              <a:rPr lang="en-US" sz="175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It</a:t>
            </a:r>
            <a:r>
              <a:rPr lang="en-US" sz="1750" b="0" strike="noStrike" spc="-4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also</a:t>
            </a:r>
            <a:r>
              <a:rPr lang="en-US" sz="1750" b="0" strike="noStrike" spc="-8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benefits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airlines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by</a:t>
            </a:r>
            <a:r>
              <a:rPr lang="en-US" sz="1750" b="0" strike="noStrike" spc="-6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helping</a:t>
            </a:r>
            <a:r>
              <a:rPr lang="en-US" sz="1750" b="0" strike="noStrike" spc="-7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them</a:t>
            </a:r>
            <a:r>
              <a:rPr lang="en-US" sz="175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optimize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pricing</a:t>
            </a:r>
            <a:r>
              <a:rPr lang="en-US" sz="175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manage</a:t>
            </a:r>
            <a:r>
              <a:rPr lang="en-US" sz="175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seat</a:t>
            </a:r>
            <a:r>
              <a:rPr lang="en-US" sz="1750" b="0" strike="noStrike" spc="-3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availability.</a:t>
            </a:r>
            <a:r>
              <a:rPr lang="en-US" sz="1750" b="0" strike="noStrike" spc="-80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In</a:t>
            </a:r>
            <a:r>
              <a:rPr lang="en-US" sz="1750" b="0" strike="noStrike" spc="-2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this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presentation,</a:t>
            </a:r>
            <a:r>
              <a:rPr lang="en-US" sz="1750" b="0" strike="noStrike" spc="9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we’ll</a:t>
            </a:r>
            <a:r>
              <a:rPr lang="en-US" sz="1750" b="0" strike="noStrike" spc="-1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explore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how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this</a:t>
            </a:r>
            <a:r>
              <a:rPr lang="en-US" sz="1750" b="0" strike="noStrike" spc="-3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technology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works</a:t>
            </a:r>
            <a:r>
              <a:rPr lang="en-US" sz="1750" b="0" strike="noStrike" spc="-21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and</a:t>
            </a:r>
            <a:r>
              <a:rPr lang="en-US" sz="1750" b="0" strike="noStrike" spc="-52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why</a:t>
            </a:r>
            <a:r>
              <a:rPr lang="en-US" sz="1750" b="0" strike="noStrike" spc="-46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">
                <a:solidFill>
                  <a:srgbClr val="000000"/>
                </a:solidFill>
                <a:latin typeface="Calibri"/>
              </a:rPr>
              <a:t>it</a:t>
            </a:r>
            <a:r>
              <a:rPr lang="en-US" sz="1750" b="0" strike="noStrike" spc="-55">
                <a:solidFill>
                  <a:srgbClr val="000000"/>
                </a:solidFill>
                <a:latin typeface="Calibri"/>
              </a:rPr>
              <a:t> </a:t>
            </a:r>
            <a:r>
              <a:rPr lang="en-US" sz="1750" b="0" strike="noStrike" spc="-12">
                <a:solidFill>
                  <a:srgbClr val="000000"/>
                </a:solidFill>
                <a:latin typeface="Calibri"/>
              </a:rPr>
              <a:t>matters.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4A069-AFAF-FCA8-B759-BD1180D80D08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65580" y="886671"/>
            <a:ext cx="13898880" cy="6279060"/>
          </a:xfrm>
        </p:spPr>
        <p:txBody>
          <a:bodyPr>
            <a:noAutofit/>
          </a:bodyPr>
          <a:lstStyle/>
          <a:p>
            <a:r>
              <a:rPr lang="en-US" sz="2400" b="1" dirty="0"/>
              <a:t>Objective:</a:t>
            </a:r>
            <a:r>
              <a:rPr lang="en-US" sz="2400" dirty="0"/>
              <a:t> To classify flight fares into three categories: 'Low', 'Medium', and 'High’.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b="1" i="1" dirty="0"/>
              <a:t>#</a:t>
            </a:r>
            <a:r>
              <a:rPr lang="en-US" sz="2400" dirty="0"/>
              <a:t> </a:t>
            </a:r>
            <a:r>
              <a:rPr lang="en-US" sz="2400" b="1" i="1" dirty="0"/>
              <a:t>Convert the target variable 'Price' into classes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price_bins</a:t>
            </a:r>
            <a:r>
              <a:rPr lang="en-US" sz="2400" dirty="0"/>
              <a:t> = [0, 6000, 12000, float('inf’)]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price_labels</a:t>
            </a:r>
            <a:r>
              <a:rPr lang="en-US" sz="2400" dirty="0"/>
              <a:t> = ['Low', 'Medium', 'High’]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y_class</a:t>
            </a:r>
            <a:r>
              <a:rPr lang="en-US" sz="2400" dirty="0"/>
              <a:t> = </a:t>
            </a:r>
            <a:r>
              <a:rPr lang="en-US" sz="2400" dirty="0" err="1"/>
              <a:t>pd.cut</a:t>
            </a:r>
            <a:r>
              <a:rPr lang="en-US" sz="2400" dirty="0"/>
              <a:t>(y, bins=</a:t>
            </a:r>
            <a:r>
              <a:rPr lang="en-US" sz="2400" dirty="0" err="1"/>
              <a:t>price_bins</a:t>
            </a:r>
            <a:r>
              <a:rPr lang="en-US" sz="2400" dirty="0"/>
              <a:t>, labels=</a:t>
            </a:r>
            <a:r>
              <a:rPr lang="en-US" sz="2400" dirty="0" err="1"/>
              <a:t>price_labels</a:t>
            </a:r>
            <a:r>
              <a:rPr lang="en-US" sz="2400" dirty="0"/>
              <a:t>, right=False)</a:t>
            </a:r>
          </a:p>
          <a:p>
            <a:pPr marL="0" indent="0">
              <a:buNone/>
            </a:pPr>
            <a:r>
              <a:rPr lang="en-US" sz="2400" b="1" i="1" dirty="0"/>
              <a:t># Import the classifier and split the data for validation</a:t>
            </a:r>
          </a:p>
          <a:p>
            <a:pPr marL="0" indent="0">
              <a:buNone/>
            </a:pPr>
            <a:r>
              <a:rPr lang="en-US" sz="2400" dirty="0"/>
              <a:t>  from </a:t>
            </a:r>
            <a:r>
              <a:rPr lang="en-US" sz="2400" dirty="0" err="1"/>
              <a:t>sklearn.neighbors</a:t>
            </a:r>
            <a:r>
              <a:rPr lang="en-US" sz="2400" dirty="0"/>
              <a:t> import KNeighborsClassifier</a:t>
            </a:r>
          </a:p>
          <a:p>
            <a:pPr marL="0" indent="0">
              <a:buNone/>
            </a:pPr>
            <a:r>
              <a:rPr lang="en-US" sz="2400" dirty="0"/>
              <a:t>  from </a:t>
            </a:r>
            <a:r>
              <a:rPr lang="en-US" sz="2400" dirty="0" err="1"/>
              <a:t>sklearn.model_selection</a:t>
            </a:r>
            <a:r>
              <a:rPr lang="en-US" sz="2400" dirty="0"/>
              <a:t> import </a:t>
            </a:r>
            <a:r>
              <a:rPr lang="en-US" sz="2400" dirty="0" err="1"/>
              <a:t>train_test_split</a:t>
            </a:r>
            <a:endParaRPr lang="en-US" sz="2400" dirty="0"/>
          </a:p>
          <a:p>
            <a:pPr marL="0" indent="0">
              <a:buNone/>
            </a:pPr>
            <a:r>
              <a:rPr lang="en-US" sz="2400" b="1" i="1" dirty="0"/>
              <a:t># Split the preprocessed training data for training and validation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X_train</a:t>
            </a:r>
            <a:r>
              <a:rPr lang="en-US" sz="2400" dirty="0"/>
              <a:t>, </a:t>
            </a:r>
            <a:r>
              <a:rPr lang="en-US" sz="2400" dirty="0" err="1"/>
              <a:t>X_val</a:t>
            </a:r>
            <a:r>
              <a:rPr lang="en-US" sz="2400" dirty="0"/>
              <a:t>, </a:t>
            </a:r>
            <a:r>
              <a:rPr lang="en-US" sz="2400" dirty="0" err="1"/>
              <a:t>y_train_class</a:t>
            </a:r>
            <a:r>
              <a:rPr lang="en-US" sz="2400" dirty="0"/>
              <a:t>, </a:t>
            </a:r>
            <a:r>
              <a:rPr lang="en-US" sz="2400" dirty="0" err="1"/>
              <a:t>y_val_class</a:t>
            </a:r>
            <a:r>
              <a:rPr lang="en-US" sz="2400" dirty="0"/>
              <a:t> = </a:t>
            </a:r>
            <a:r>
              <a:rPr lang="en-US" sz="2400" dirty="0" err="1"/>
              <a:t>train_test_split</a:t>
            </a:r>
            <a:r>
              <a:rPr lang="en-US" sz="2400" dirty="0"/>
              <a:t>(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X_train_df</a:t>
            </a:r>
            <a:r>
              <a:rPr lang="en-US" sz="2400" dirty="0"/>
              <a:t>, </a:t>
            </a:r>
            <a:r>
              <a:rPr lang="en-US" sz="2400" dirty="0" err="1"/>
              <a:t>y_class</a:t>
            </a:r>
            <a:r>
              <a:rPr lang="en-US" sz="2400" dirty="0"/>
              <a:t>, </a:t>
            </a:r>
            <a:r>
              <a:rPr lang="en-US" sz="2400" dirty="0" err="1"/>
              <a:t>test_size</a:t>
            </a:r>
            <a:r>
              <a:rPr lang="en-US" sz="2400" dirty="0"/>
              <a:t>=0.2, </a:t>
            </a:r>
            <a:r>
              <a:rPr lang="en-US" sz="2400" dirty="0" err="1"/>
              <a:t>random_state</a:t>
            </a:r>
            <a:r>
              <a:rPr lang="en-US" sz="2400" dirty="0"/>
              <a:t>=42, stratify=</a:t>
            </a:r>
            <a:r>
              <a:rPr lang="en-US" sz="2400" dirty="0" err="1"/>
              <a:t>y_class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b="1" i="1" dirty="0"/>
              <a:t># Initialize and train the KNN Classifier with K=5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knn_classifier</a:t>
            </a:r>
            <a:r>
              <a:rPr lang="en-US" sz="2400" dirty="0"/>
              <a:t> = KNeighborsClassifier(</a:t>
            </a:r>
            <a:r>
              <a:rPr lang="en-US" sz="2400" dirty="0" err="1"/>
              <a:t>n_neighbors</a:t>
            </a:r>
            <a:r>
              <a:rPr lang="en-US" sz="2400" dirty="0"/>
              <a:t>=5)</a:t>
            </a:r>
          </a:p>
          <a:p>
            <a:pPr marL="0" indent="0">
              <a:buNone/>
            </a:pPr>
            <a:r>
              <a:rPr lang="en-US" sz="2400" dirty="0"/>
              <a:t>  </a:t>
            </a:r>
            <a:r>
              <a:rPr lang="en-US" sz="2400" dirty="0" err="1"/>
              <a:t>knn_classifier.fit</a:t>
            </a:r>
            <a:r>
              <a:rPr lang="en-US" sz="2400" dirty="0"/>
              <a:t>(</a:t>
            </a:r>
            <a:r>
              <a:rPr lang="en-US" sz="2400" dirty="0" err="1"/>
              <a:t>X_train</a:t>
            </a:r>
            <a:r>
              <a:rPr lang="en-US" sz="2400" dirty="0"/>
              <a:t>, y_train_class)</a:t>
            </a:r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AF502B-DAB2-DD83-DA72-625483A50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2612" y="2949820"/>
            <a:ext cx="3707048" cy="198506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AFADE2BC-DFD0-4AFD-4449-97444258C268}"/>
              </a:ext>
            </a:extLst>
          </p:cNvPr>
          <p:cNvSpPr/>
          <p:nvPr/>
        </p:nvSpPr>
        <p:spPr>
          <a:xfrm>
            <a:off x="-266700" y="382461"/>
            <a:ext cx="14897100" cy="64633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3600" b="1" i="1" u="sng" spc="-1" dirty="0">
                <a:solidFill>
                  <a:srgbClr val="124E73"/>
                </a:solidFill>
                <a:latin typeface="Bahnschrift SemiBold"/>
              </a:rPr>
              <a:t>Model Implementation: K-Nearest Neighbours (KNN) Classifier</a:t>
            </a:r>
            <a:endParaRPr lang="en-US" sz="3600" b="0" strike="noStrike" spc="-1" dirty="0">
              <a:solidFill>
                <a:srgbClr val="124E7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5291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AE330-1DD6-5880-E357-47DC64954EF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731520" y="328320"/>
            <a:ext cx="13167000" cy="6986880"/>
          </a:xfrm>
        </p:spPr>
        <p:txBody>
          <a:bodyPr>
            <a:noAutofit/>
          </a:bodyPr>
          <a:lstStyle/>
          <a:p>
            <a:r>
              <a:rPr lang="en-US" sz="3200" dirty="0"/>
              <a:t>1. The trained KNN model was evaluated on the validation set to assess its performance.</a:t>
            </a:r>
          </a:p>
          <a:p>
            <a:endParaRPr lang="en-US" sz="3200" dirty="0"/>
          </a:p>
          <a:p>
            <a:r>
              <a:rPr lang="en-IN" sz="3200" b="1" dirty="0"/>
              <a:t>2. Accuracy Score:</a:t>
            </a:r>
            <a:r>
              <a:rPr lang="en-IN" sz="3200" dirty="0"/>
              <a:t> The model achieved an accuracy of </a:t>
            </a:r>
            <a:r>
              <a:rPr lang="en-IN" sz="3200" b="1" dirty="0"/>
              <a:t>86%</a:t>
            </a:r>
            <a:r>
              <a:rPr lang="en-IN" sz="3200" dirty="0"/>
              <a:t> on the validation data.</a:t>
            </a:r>
          </a:p>
          <a:p>
            <a:endParaRPr lang="en-IN" sz="3200" dirty="0"/>
          </a:p>
          <a:p>
            <a:r>
              <a:rPr lang="en-IN" sz="3200" b="1" dirty="0"/>
              <a:t>3. Confusion Matrix:</a:t>
            </a:r>
            <a:endParaRPr lang="en-IN" sz="3200" dirty="0"/>
          </a:p>
          <a:p>
            <a:pPr marL="0" indent="0">
              <a:buNone/>
            </a:pPr>
            <a:r>
              <a:rPr lang="en-IN" sz="3200" dirty="0"/>
              <a:t>    [ [485    7    87]</a:t>
            </a:r>
          </a:p>
          <a:p>
            <a:pPr marL="0" indent="0">
              <a:buNone/>
            </a:pPr>
            <a:r>
              <a:rPr lang="en-IN" sz="3200" dirty="0"/>
              <a:t>      [  2   564   68]</a:t>
            </a:r>
          </a:p>
          <a:p>
            <a:pPr marL="0" indent="0">
              <a:buNone/>
            </a:pPr>
            <a:r>
              <a:rPr lang="en-IN" sz="3200" dirty="0"/>
              <a:t>      [ 71   66  787] ]</a:t>
            </a:r>
          </a:p>
          <a:p>
            <a:pPr marL="0" indent="0">
              <a:buNone/>
            </a:pPr>
            <a:endParaRPr lang="en-IN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74E450-00CA-AB23-A946-CB0C52BC41B5}"/>
              </a:ext>
            </a:extLst>
          </p:cNvPr>
          <p:cNvSpPr/>
          <p:nvPr/>
        </p:nvSpPr>
        <p:spPr>
          <a:xfrm>
            <a:off x="2322636" y="672420"/>
            <a:ext cx="10292862" cy="7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i="1" u="sng" strike="noStrike" spc="-1" dirty="0">
                <a:solidFill>
                  <a:srgbClr val="124E73"/>
                </a:solidFill>
                <a:uFillTx/>
                <a:latin typeface="Bahnschrift SemiBold"/>
              </a:rPr>
              <a:t>Model Evaluation</a:t>
            </a:r>
            <a:endParaRPr lang="en-US" sz="4000" b="0" strike="noStrike" spc="-1" dirty="0">
              <a:solidFill>
                <a:srgbClr val="124E73"/>
              </a:solidFill>
              <a:latin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263CF7-BA38-BF3B-231B-693D72AA1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197" y="3606660"/>
            <a:ext cx="8342334" cy="395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147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119F0-71B6-7237-156D-3082120286C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276225" y="1351210"/>
            <a:ext cx="14077950" cy="6056310"/>
          </a:xfrm>
        </p:spPr>
        <p:txBody>
          <a:bodyPr>
            <a:noAutofit/>
          </a:bodyPr>
          <a:lstStyle/>
          <a:p>
            <a:r>
              <a:rPr lang="en-US" sz="2800" b="1" i="1" dirty="0"/>
              <a:t>Summary:</a:t>
            </a:r>
            <a:endParaRPr lang="en-US" sz="2800" i="1" dirty="0"/>
          </a:p>
          <a:p>
            <a:r>
              <a:rPr lang="en-US" sz="2800" dirty="0"/>
              <a:t>This project successfully developed a machine learning model to predict flight fare categories with a high degree of accuracy.</a:t>
            </a:r>
          </a:p>
          <a:p>
            <a:r>
              <a:rPr lang="en-US" sz="2800" dirty="0"/>
              <a:t>Extensive data preprocessing and feature engineering were performed to prepare the dataset for modeling. This included handling missing values, converting data types, and encoding categorical variables.</a:t>
            </a:r>
          </a:p>
          <a:p>
            <a:r>
              <a:rPr lang="en-US" sz="2800" dirty="0"/>
              <a:t>A K-Nearest Neighbors (KNN) classification model was implemented and trained on the cleaned dataset.</a:t>
            </a:r>
          </a:p>
          <a:p>
            <a:r>
              <a:rPr lang="en-US" sz="2800" b="1" i="1" dirty="0"/>
              <a:t>Key Insights:</a:t>
            </a:r>
            <a:endParaRPr lang="en-US" sz="2800" i="1" dirty="0"/>
          </a:p>
          <a:p>
            <a:r>
              <a:rPr lang="en-US" sz="2800" dirty="0"/>
              <a:t>The model achieved an accuracy of 86%, demonstrating its effectiveness in classifying flight prices.</a:t>
            </a:r>
          </a:p>
          <a:p>
            <a:r>
              <a:rPr lang="en-US" sz="2800" dirty="0"/>
              <a:t>The classification report shows strong precision and recall across all price categories, indicating a well-balanced model.</a:t>
            </a:r>
          </a:p>
          <a:p>
            <a:r>
              <a:rPr lang="en-US" sz="2800" dirty="0"/>
              <a:t>Hyperparameter tuning helped in identifying the optimal K value, which is crucial for the performance of the KNN algorithm.</a:t>
            </a:r>
          </a:p>
          <a:p>
            <a:endParaRPr lang="en-IN" sz="2800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C4D6275-BB55-2322-BC9A-0FBBBDBC4DE8}"/>
              </a:ext>
            </a:extLst>
          </p:cNvPr>
          <p:cNvSpPr/>
          <p:nvPr/>
        </p:nvSpPr>
        <p:spPr>
          <a:xfrm>
            <a:off x="2168769" y="379343"/>
            <a:ext cx="10292862" cy="7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i="1" u="sng" strike="noStrike" spc="-1" dirty="0">
                <a:solidFill>
                  <a:srgbClr val="124E73"/>
                </a:solidFill>
                <a:uFillTx/>
                <a:latin typeface="Bahnschrift SemiBold"/>
              </a:rPr>
              <a:t>Conclusion &amp; Insights</a:t>
            </a:r>
            <a:endParaRPr lang="en-US" sz="4000" b="0" strike="noStrike" spc="-1" dirty="0">
              <a:solidFill>
                <a:srgbClr val="124E73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0335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295280" y="762120"/>
            <a:ext cx="14630040" cy="1385640"/>
          </a:xfrm>
          <a:prstGeom prst="rect">
            <a:avLst/>
          </a:prstGeom>
          <a:noFill/>
          <a:ln w="0">
            <a:noFill/>
          </a:ln>
        </p:spPr>
        <p:txBody>
          <a:bodyPr lIns="0" tIns="1152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1"/>
              </a:spcBef>
              <a:buNone/>
            </a:pPr>
            <a:r>
              <a:rPr lang="en-US" sz="4450" b="1" i="1" u="sng" strike="noStrike" spc="253">
                <a:solidFill>
                  <a:srgbClr val="124E73"/>
                </a:solidFill>
                <a:uFillTx/>
                <a:latin typeface="Arial MT"/>
              </a:rPr>
              <a:t>Domain</a:t>
            </a:r>
            <a:r>
              <a:rPr lang="en-US" sz="4450" b="1" i="1" u="sng" strike="noStrike" spc="-26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1" i="1" u="sng" strike="noStrike" spc="344">
                <a:solidFill>
                  <a:srgbClr val="124E73"/>
                </a:solidFill>
                <a:uFillTx/>
                <a:latin typeface="Arial MT"/>
              </a:rPr>
              <a:t>and</a:t>
            </a:r>
            <a:r>
              <a:rPr lang="en-US" sz="4450" b="1" i="1" u="sng" strike="noStrike" spc="-32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1" i="1" u="sng" strike="noStrike" spc="168">
                <a:solidFill>
                  <a:srgbClr val="124E73"/>
                </a:solidFill>
                <a:uFillTx/>
                <a:latin typeface="Arial MT"/>
              </a:rPr>
              <a:t>Context</a:t>
            </a:r>
            <a:r>
              <a:rPr lang="en-US" sz="4450" b="1" i="1" u="sng" strike="noStrike" spc="24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1" i="1" u="sng" strike="noStrike" spc="403">
                <a:solidFill>
                  <a:srgbClr val="124E73"/>
                </a:solidFill>
                <a:uFillTx/>
                <a:latin typeface="Arial MT"/>
              </a:rPr>
              <a:t>of</a:t>
            </a:r>
            <a:r>
              <a:rPr lang="en-US" sz="4450" b="1" i="1" u="sng" strike="noStrike" spc="-32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1" i="1" u="sng" strike="noStrike" spc="157">
                <a:solidFill>
                  <a:srgbClr val="124E73"/>
                </a:solidFill>
                <a:uFillTx/>
                <a:latin typeface="Arial MT"/>
              </a:rPr>
              <a:t>Flight</a:t>
            </a:r>
            <a:r>
              <a:rPr lang="en-US" sz="4450" b="1" i="1" u="sng" strike="noStrike" spc="-32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1" i="1" u="sng" strike="noStrike" spc="-1">
                <a:solidFill>
                  <a:srgbClr val="124E73"/>
                </a:solidFill>
                <a:uFillTx/>
                <a:latin typeface="Arial MT"/>
              </a:rPr>
              <a:t>Fare</a:t>
            </a:r>
            <a:r>
              <a:rPr lang="en-US" sz="4450" b="1" i="1" u="sng" strike="noStrike" spc="-35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450" b="1" i="1" u="sng" strike="noStrike" spc="97">
                <a:solidFill>
                  <a:srgbClr val="124E73"/>
                </a:solidFill>
                <a:uFillTx/>
                <a:latin typeface="Arial MT"/>
              </a:rPr>
              <a:t>Prediction</a:t>
            </a:r>
            <a:endParaRPr lang="en-US" sz="445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43" name="object 3"/>
          <p:cNvGrpSpPr/>
          <p:nvPr/>
        </p:nvGrpSpPr>
        <p:grpSpPr>
          <a:xfrm>
            <a:off x="532440" y="2523600"/>
            <a:ext cx="511920" cy="509040"/>
            <a:chOff x="532440" y="2523600"/>
            <a:chExt cx="511920" cy="509040"/>
          </a:xfrm>
        </p:grpSpPr>
        <p:sp>
          <p:nvSpPr>
            <p:cNvPr id="44" name="object 4"/>
            <p:cNvSpPr/>
            <p:nvPr/>
          </p:nvSpPr>
          <p:spPr>
            <a:xfrm>
              <a:off x="532440" y="2523600"/>
              <a:ext cx="511920" cy="509040"/>
            </a:xfrm>
            <a:custGeom>
              <a:avLst/>
              <a:gdLst>
                <a:gd name="textAreaLeft" fmla="*/ 0 w 511920"/>
                <a:gd name="textAreaRight" fmla="*/ 512280 w 511920"/>
                <a:gd name="textAreaTop" fmla="*/ 0 h 509040"/>
                <a:gd name="textAreaBottom" fmla="*/ 509400 h 509040"/>
              </a:gdLst>
              <a:ahLst/>
              <a:cxnLst/>
              <a:rect l="textAreaLeft" t="textAreaTop" r="textAreaRight" b="textAreaBottom"/>
              <a:pathLst>
                <a:path w="512444" h="509269">
                  <a:moveTo>
                    <a:pt x="478155" y="0"/>
                  </a:moveTo>
                  <a:lnTo>
                    <a:pt x="33934" y="0"/>
                  </a:lnTo>
                  <a:lnTo>
                    <a:pt x="20724" y="2672"/>
                  </a:lnTo>
                  <a:lnTo>
                    <a:pt x="9937" y="9953"/>
                  </a:lnTo>
                  <a:lnTo>
                    <a:pt x="2666" y="20734"/>
                  </a:lnTo>
                  <a:lnTo>
                    <a:pt x="0" y="33909"/>
                  </a:lnTo>
                  <a:lnTo>
                    <a:pt x="0" y="475107"/>
                  </a:lnTo>
                  <a:lnTo>
                    <a:pt x="2666" y="488281"/>
                  </a:lnTo>
                  <a:lnTo>
                    <a:pt x="9937" y="499062"/>
                  </a:lnTo>
                  <a:lnTo>
                    <a:pt x="20724" y="506343"/>
                  </a:lnTo>
                  <a:lnTo>
                    <a:pt x="33934" y="509016"/>
                  </a:lnTo>
                  <a:lnTo>
                    <a:pt x="478155" y="509016"/>
                  </a:lnTo>
                  <a:lnTo>
                    <a:pt x="491329" y="506343"/>
                  </a:lnTo>
                  <a:lnTo>
                    <a:pt x="502110" y="499062"/>
                  </a:lnTo>
                  <a:lnTo>
                    <a:pt x="509391" y="488281"/>
                  </a:lnTo>
                  <a:lnTo>
                    <a:pt x="512064" y="475107"/>
                  </a:lnTo>
                  <a:lnTo>
                    <a:pt x="512064" y="33909"/>
                  </a:lnTo>
                  <a:lnTo>
                    <a:pt x="509391" y="20734"/>
                  </a:lnTo>
                  <a:lnTo>
                    <a:pt x="502110" y="9953"/>
                  </a:lnTo>
                  <a:lnTo>
                    <a:pt x="491329" y="2672"/>
                  </a:lnTo>
                  <a:lnTo>
                    <a:pt x="478155" y="0"/>
                  </a:lnTo>
                  <a:close/>
                </a:path>
              </a:pathLst>
            </a:custGeom>
            <a:solidFill>
              <a:srgbClr val="F3EDE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5" name="object 5"/>
            <p:cNvPicPr/>
            <p:nvPr/>
          </p:nvPicPr>
          <p:blipFill>
            <a:blip r:embed="rId2"/>
            <a:stretch/>
          </p:blipFill>
          <p:spPr>
            <a:xfrm>
              <a:off x="617760" y="2566080"/>
              <a:ext cx="340920" cy="42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6" name="object 6"/>
          <p:cNvSpPr/>
          <p:nvPr/>
        </p:nvSpPr>
        <p:spPr>
          <a:xfrm>
            <a:off x="1219320" y="2523600"/>
            <a:ext cx="3686040" cy="324848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6000"/>
              </a:lnSpc>
              <a:spcBef>
                <a:spcPts val="99"/>
              </a:spcBef>
            </a:pPr>
            <a:r>
              <a:rPr lang="en-US" sz="2650" b="0" strike="noStrike" spc="49" dirty="0">
                <a:solidFill>
                  <a:srgbClr val="2B4150"/>
                </a:solidFill>
                <a:latin typeface="Arial MT"/>
              </a:rPr>
              <a:t>Airline</a:t>
            </a:r>
            <a:r>
              <a:rPr lang="en-US" sz="2650" b="0" strike="noStrike" spc="-12" dirty="0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650" b="0" strike="noStrike" spc="214" dirty="0">
                <a:solidFill>
                  <a:srgbClr val="2B4150"/>
                </a:solidFill>
                <a:latin typeface="Arial MT"/>
              </a:rPr>
              <a:t>Industry</a:t>
            </a:r>
            <a:r>
              <a:rPr lang="en-US" sz="2650" b="0" strike="noStrike" spc="-52" dirty="0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650" b="0" strike="noStrike" spc="174" dirty="0">
                <a:solidFill>
                  <a:srgbClr val="2B4150"/>
                </a:solidFill>
                <a:latin typeface="Arial MT"/>
              </a:rPr>
              <a:t>/ </a:t>
            </a:r>
            <a:r>
              <a:rPr lang="en-US" sz="2650" b="0" strike="noStrike" spc="49" dirty="0">
                <a:solidFill>
                  <a:srgbClr val="2B4150"/>
                </a:solidFill>
                <a:latin typeface="Arial MT"/>
              </a:rPr>
              <a:t>Travel</a:t>
            </a:r>
            <a:r>
              <a:rPr lang="en-US" sz="2650" b="0" strike="noStrike" spc="-12" dirty="0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650" b="0" strike="noStrike" spc="-21" dirty="0">
                <a:solidFill>
                  <a:srgbClr val="2B4150"/>
                </a:solidFill>
                <a:latin typeface="Arial MT"/>
              </a:rPr>
              <a:t>Tech</a:t>
            </a:r>
            <a:endParaRPr lang="en-US" sz="265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8000"/>
              </a:lnSpc>
              <a:spcBef>
                <a:spcPts val="1040"/>
              </a:spcBef>
            </a:pPr>
            <a:r>
              <a:rPr lang="en-US" sz="1750" strike="noStrike" spc="-66" dirty="0">
                <a:solidFill>
                  <a:srgbClr val="2B4150"/>
                </a:solidFill>
                <a:latin typeface="Tahoma"/>
              </a:rPr>
              <a:t>The</a:t>
            </a:r>
            <a:r>
              <a:rPr lang="en-US" sz="1750" strike="noStrike" spc="-17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prediction</a:t>
            </a:r>
            <a:r>
              <a:rPr lang="en-US" sz="1750" strike="noStrike" spc="-202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41" dirty="0">
                <a:solidFill>
                  <a:srgbClr val="2B4150"/>
                </a:solidFill>
                <a:latin typeface="Tahoma"/>
              </a:rPr>
              <a:t>of</a:t>
            </a:r>
            <a:r>
              <a:rPr lang="en-US" sz="1750" strike="noStrike" spc="-15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26" dirty="0">
                <a:solidFill>
                  <a:srgbClr val="2B4150"/>
                </a:solidFill>
                <a:latin typeface="Tahoma"/>
              </a:rPr>
              <a:t>flight</a:t>
            </a:r>
            <a:r>
              <a:rPr lang="en-US" sz="1750" strike="noStrike" spc="-19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21" dirty="0">
                <a:solidFill>
                  <a:srgbClr val="2B4150"/>
                </a:solidFill>
                <a:latin typeface="Tahoma"/>
              </a:rPr>
              <a:t>ticket</a:t>
            </a:r>
            <a:r>
              <a:rPr lang="en-US" sz="1750" strike="noStrike" spc="-17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prices is</a:t>
            </a:r>
            <a:r>
              <a:rPr lang="en-US" sz="1750" strike="noStrike" spc="-17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46" dirty="0">
                <a:solidFill>
                  <a:srgbClr val="2B4150"/>
                </a:solidFill>
                <a:latin typeface="Tahoma"/>
              </a:rPr>
              <a:t>a</a:t>
            </a:r>
            <a:r>
              <a:rPr lang="en-US" sz="1750" strike="noStrike" spc="-15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critical</a:t>
            </a:r>
            <a:r>
              <a:rPr lang="en-US" sz="1750" strike="noStrike" spc="-17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" dirty="0">
                <a:solidFill>
                  <a:srgbClr val="2B4150"/>
                </a:solidFill>
                <a:latin typeface="Tahoma"/>
              </a:rPr>
              <a:t>application</a:t>
            </a:r>
            <a:r>
              <a:rPr lang="en-US" sz="1750" strike="noStrike" spc="-236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within</a:t>
            </a:r>
            <a:r>
              <a:rPr lang="en-US" sz="1750" strike="noStrike" spc="-182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26" dirty="0">
                <a:solidFill>
                  <a:srgbClr val="2B4150"/>
                </a:solidFill>
                <a:latin typeface="Tahoma"/>
              </a:rPr>
              <a:t>the</a:t>
            </a:r>
            <a:endParaRPr lang="en-US" sz="175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8000"/>
              </a:lnSpc>
              <a:spcBef>
                <a:spcPts val="14"/>
              </a:spcBef>
            </a:pPr>
            <a:r>
              <a:rPr lang="en-US" sz="1750" strike="noStrike" spc="-131" dirty="0">
                <a:solidFill>
                  <a:srgbClr val="2B4150"/>
                </a:solidFill>
                <a:latin typeface="Tahoma"/>
              </a:rPr>
              <a:t>airline</a:t>
            </a:r>
            <a:r>
              <a:rPr lang="en-US" sz="1750" strike="noStrike" spc="-20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57" dirty="0">
                <a:solidFill>
                  <a:srgbClr val="2B4150"/>
                </a:solidFill>
                <a:latin typeface="Tahoma"/>
              </a:rPr>
              <a:t>industry</a:t>
            </a:r>
            <a:r>
              <a:rPr lang="en-US" sz="1750" strike="noStrike" spc="-17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21" dirty="0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750" strike="noStrike" spc="-16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35" dirty="0">
                <a:solidFill>
                  <a:srgbClr val="2B4150"/>
                </a:solidFill>
                <a:latin typeface="Tahoma"/>
              </a:rPr>
              <a:t>the</a:t>
            </a:r>
            <a:r>
              <a:rPr lang="en-US" sz="1750" strike="noStrike" spc="-18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broader </a:t>
            </a:r>
            <a:r>
              <a:rPr lang="en-US" sz="1750" strike="noStrike" spc="-145" dirty="0">
                <a:solidFill>
                  <a:srgbClr val="2B4150"/>
                </a:solidFill>
                <a:latin typeface="Tahoma"/>
              </a:rPr>
              <a:t>travel</a:t>
            </a:r>
            <a:r>
              <a:rPr lang="en-US" sz="1750" strike="noStrike" spc="-20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60" dirty="0">
                <a:solidFill>
                  <a:srgbClr val="2B4150"/>
                </a:solidFill>
                <a:latin typeface="Tahoma"/>
              </a:rPr>
              <a:t>technology</a:t>
            </a:r>
            <a:r>
              <a:rPr lang="en-US" sz="1750" strike="noStrike" spc="-15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46" dirty="0">
                <a:solidFill>
                  <a:srgbClr val="2B4150"/>
                </a:solidFill>
                <a:latin typeface="Tahoma"/>
              </a:rPr>
              <a:t>sector.</a:t>
            </a:r>
            <a:r>
              <a:rPr lang="en-US" sz="1750" strike="noStrike" spc="-16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06" dirty="0">
                <a:solidFill>
                  <a:srgbClr val="2B4150"/>
                </a:solidFill>
                <a:latin typeface="Tahoma"/>
              </a:rPr>
              <a:t>It</a:t>
            </a:r>
            <a:r>
              <a:rPr lang="en-US" sz="1750" strike="noStrike" spc="-13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supports </a:t>
            </a:r>
            <a:r>
              <a:rPr lang="en-US" sz="1750" strike="noStrike" spc="-32" dirty="0">
                <a:solidFill>
                  <a:srgbClr val="2B4150"/>
                </a:solidFill>
                <a:latin typeface="Tahoma"/>
              </a:rPr>
              <a:t>strategic</a:t>
            </a:r>
            <a:r>
              <a:rPr lang="en-US" sz="1750" strike="noStrike" spc="-182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21" dirty="0">
                <a:solidFill>
                  <a:srgbClr val="2B4150"/>
                </a:solidFill>
                <a:latin typeface="Tahoma"/>
              </a:rPr>
              <a:t>planning</a:t>
            </a:r>
            <a:r>
              <a:rPr lang="en-US" sz="1750" strike="noStrike" spc="-160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26" dirty="0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750" strike="noStrike" spc="-15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operational</a:t>
            </a:r>
            <a:endParaRPr lang="en-US" sz="175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856"/>
              </a:spcBef>
            </a:pPr>
            <a:r>
              <a:rPr lang="en-US" sz="1750" strike="noStrike" spc="-41" dirty="0">
                <a:solidFill>
                  <a:srgbClr val="2B4150"/>
                </a:solidFill>
                <a:latin typeface="Tahoma"/>
              </a:rPr>
              <a:t>efficiency</a:t>
            </a:r>
            <a:r>
              <a:rPr lang="en-US" sz="1750" strike="noStrike" spc="-14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35" dirty="0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750" strike="noStrike" spc="-15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" dirty="0">
                <a:solidFill>
                  <a:srgbClr val="2B4150"/>
                </a:solidFill>
                <a:latin typeface="Tahoma"/>
              </a:rPr>
              <a:t>all</a:t>
            </a:r>
            <a:r>
              <a:rPr lang="en-US" sz="1750" strike="noStrike" spc="-15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strike="noStrike" spc="-12" dirty="0">
                <a:solidFill>
                  <a:srgbClr val="2B4150"/>
                </a:solidFill>
                <a:latin typeface="Tahoma"/>
              </a:rPr>
              <a:t>participants.</a:t>
            </a:r>
            <a:endParaRPr lang="en-US" sz="1750" strike="noStrike" spc="-1" dirty="0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" name="object 7"/>
          <p:cNvGrpSpPr/>
          <p:nvPr/>
        </p:nvGrpSpPr>
        <p:grpSpPr>
          <a:xfrm>
            <a:off x="4980600" y="2514600"/>
            <a:ext cx="509040" cy="509040"/>
            <a:chOff x="4980600" y="2514600"/>
            <a:chExt cx="509040" cy="509040"/>
          </a:xfrm>
        </p:grpSpPr>
        <p:sp>
          <p:nvSpPr>
            <p:cNvPr id="48" name="object 8"/>
            <p:cNvSpPr/>
            <p:nvPr/>
          </p:nvSpPr>
          <p:spPr>
            <a:xfrm>
              <a:off x="4980600" y="2514600"/>
              <a:ext cx="509040" cy="509040"/>
            </a:xfrm>
            <a:custGeom>
              <a:avLst/>
              <a:gdLst>
                <a:gd name="textAreaLeft" fmla="*/ 0 w 509040"/>
                <a:gd name="textAreaRight" fmla="*/ 509400 w 509040"/>
                <a:gd name="textAreaTop" fmla="*/ 0 h 509040"/>
                <a:gd name="textAreaBottom" fmla="*/ 509400 h 509040"/>
              </a:gdLst>
              <a:ahLst/>
              <a:cxnLst/>
              <a:rect l="textAreaLeft" t="textAreaTop" r="textAreaRight" b="textAreaBottom"/>
              <a:pathLst>
                <a:path w="509270" h="509269">
                  <a:moveTo>
                    <a:pt x="475107" y="0"/>
                  </a:moveTo>
                  <a:lnTo>
                    <a:pt x="33909" y="0"/>
                  </a:lnTo>
                  <a:lnTo>
                    <a:pt x="20734" y="2672"/>
                  </a:lnTo>
                  <a:lnTo>
                    <a:pt x="9953" y="9953"/>
                  </a:lnTo>
                  <a:lnTo>
                    <a:pt x="2672" y="20734"/>
                  </a:lnTo>
                  <a:lnTo>
                    <a:pt x="0" y="33909"/>
                  </a:lnTo>
                  <a:lnTo>
                    <a:pt x="0" y="475107"/>
                  </a:lnTo>
                  <a:lnTo>
                    <a:pt x="2672" y="488281"/>
                  </a:lnTo>
                  <a:lnTo>
                    <a:pt x="9953" y="499062"/>
                  </a:lnTo>
                  <a:lnTo>
                    <a:pt x="20734" y="506343"/>
                  </a:lnTo>
                  <a:lnTo>
                    <a:pt x="33909" y="509016"/>
                  </a:lnTo>
                  <a:lnTo>
                    <a:pt x="475107" y="509016"/>
                  </a:lnTo>
                  <a:lnTo>
                    <a:pt x="488281" y="506343"/>
                  </a:lnTo>
                  <a:lnTo>
                    <a:pt x="499062" y="499062"/>
                  </a:lnTo>
                  <a:lnTo>
                    <a:pt x="506343" y="488281"/>
                  </a:lnTo>
                  <a:lnTo>
                    <a:pt x="509015" y="475107"/>
                  </a:lnTo>
                  <a:lnTo>
                    <a:pt x="509015" y="33909"/>
                  </a:lnTo>
                  <a:lnTo>
                    <a:pt x="506343" y="20734"/>
                  </a:lnTo>
                  <a:lnTo>
                    <a:pt x="499062" y="9953"/>
                  </a:lnTo>
                  <a:lnTo>
                    <a:pt x="488281" y="2672"/>
                  </a:lnTo>
                  <a:lnTo>
                    <a:pt x="475107" y="0"/>
                  </a:lnTo>
                  <a:close/>
                </a:path>
              </a:pathLst>
            </a:custGeom>
            <a:solidFill>
              <a:srgbClr val="F3EDE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49" name="object 9"/>
            <p:cNvPicPr/>
            <p:nvPr/>
          </p:nvPicPr>
          <p:blipFill>
            <a:blip r:embed="rId3"/>
            <a:stretch/>
          </p:blipFill>
          <p:spPr>
            <a:xfrm>
              <a:off x="5065920" y="2557440"/>
              <a:ext cx="338040" cy="42624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50" name="object 10"/>
          <p:cNvPicPr/>
          <p:nvPr/>
        </p:nvPicPr>
        <p:blipFill>
          <a:blip r:embed="rId4"/>
          <a:stretch/>
        </p:blipFill>
        <p:spPr>
          <a:xfrm>
            <a:off x="8632080" y="2655360"/>
            <a:ext cx="269640" cy="313920"/>
          </a:xfrm>
          <a:prstGeom prst="rect">
            <a:avLst/>
          </a:prstGeom>
          <a:ln w="0">
            <a:noFill/>
          </a:ln>
        </p:spPr>
      </p:pic>
      <p:sp>
        <p:nvSpPr>
          <p:cNvPr id="51" name="object 11"/>
          <p:cNvSpPr/>
          <p:nvPr/>
        </p:nvSpPr>
        <p:spPr>
          <a:xfrm>
            <a:off x="5838480" y="2514600"/>
            <a:ext cx="3686040" cy="43084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6000"/>
              </a:lnSpc>
              <a:spcBef>
                <a:spcPts val="99"/>
              </a:spcBef>
            </a:pPr>
            <a:r>
              <a:rPr lang="en-US" sz="2650" b="0" strike="noStrike" spc="103">
                <a:solidFill>
                  <a:srgbClr val="2B4150"/>
                </a:solidFill>
                <a:latin typeface="Arial MT"/>
              </a:rPr>
              <a:t>Dynamic</a:t>
            </a:r>
            <a:r>
              <a:rPr lang="en-US" sz="2650" b="0" strike="noStrike" spc="4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650" b="0" strike="noStrike" spc="-12">
                <a:solidFill>
                  <a:srgbClr val="2B4150"/>
                </a:solidFill>
                <a:latin typeface="Arial MT"/>
              </a:rPr>
              <a:t>Pricing </a:t>
            </a:r>
            <a:r>
              <a:rPr lang="en-US" sz="2650" b="0" strike="noStrike" spc="94">
                <a:solidFill>
                  <a:srgbClr val="2B4150"/>
                </a:solidFill>
                <a:latin typeface="Arial MT"/>
              </a:rPr>
              <a:t>Planning</a:t>
            </a:r>
            <a:endParaRPr lang="en-US" sz="265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8000"/>
              </a:lnSpc>
              <a:spcBef>
                <a:spcPts val="1040"/>
              </a:spcBef>
            </a:pPr>
            <a:r>
              <a:rPr lang="en-US" sz="1750" b="0" strike="noStrike" spc="-21">
                <a:solidFill>
                  <a:srgbClr val="2B4150"/>
                </a:solidFill>
                <a:latin typeface="Tahoma"/>
              </a:rPr>
              <a:t>Flight</a:t>
            </a:r>
            <a:r>
              <a:rPr lang="en-US" sz="1750" b="0" strike="noStrike" spc="-1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55">
                <a:solidFill>
                  <a:srgbClr val="2B4150"/>
                </a:solidFill>
                <a:latin typeface="Tahoma"/>
              </a:rPr>
              <a:t>fares</a:t>
            </a:r>
            <a:r>
              <a:rPr lang="en-US" sz="175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52">
                <a:solidFill>
                  <a:srgbClr val="2B4150"/>
                </a:solidFill>
                <a:latin typeface="Tahoma"/>
              </a:rPr>
              <a:t>are</a:t>
            </a:r>
            <a:r>
              <a:rPr lang="en-US" sz="1750" b="0" strike="noStrike" spc="-16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32">
                <a:solidFill>
                  <a:srgbClr val="2B4150"/>
                </a:solidFill>
                <a:latin typeface="Tahoma"/>
              </a:rPr>
              <a:t>influenced</a:t>
            </a:r>
            <a:r>
              <a:rPr lang="en-US" sz="175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46">
                <a:solidFill>
                  <a:srgbClr val="2B4150"/>
                </a:solidFill>
                <a:latin typeface="Tahoma"/>
              </a:rPr>
              <a:t>by</a:t>
            </a:r>
            <a:r>
              <a:rPr lang="en-US" sz="175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52">
                <a:solidFill>
                  <a:srgbClr val="2B4150"/>
                </a:solidFill>
                <a:latin typeface="Tahoma"/>
              </a:rPr>
              <a:t>a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multitude</a:t>
            </a:r>
            <a:r>
              <a:rPr lang="en-US" sz="1750" b="0" strike="noStrike" spc="-25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41">
                <a:solidFill>
                  <a:srgbClr val="2B4150"/>
                </a:solidFill>
                <a:latin typeface="Tahoma"/>
              </a:rPr>
              <a:t>of</a:t>
            </a:r>
            <a:r>
              <a:rPr lang="en-US" sz="175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35">
                <a:solidFill>
                  <a:srgbClr val="2B4150"/>
                </a:solidFill>
                <a:latin typeface="Tahoma"/>
              </a:rPr>
              <a:t>factors</a:t>
            </a:r>
            <a:r>
              <a:rPr lang="en-US" sz="175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including</a:t>
            </a:r>
            <a:r>
              <a:rPr lang="en-US" sz="1750" b="0" strike="noStrike" spc="4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airline,</a:t>
            </a:r>
            <a:r>
              <a:rPr lang="en-US" sz="1750" b="0" strike="noStrike" spc="-114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32">
                <a:solidFill>
                  <a:srgbClr val="2B4150"/>
                </a:solidFill>
                <a:latin typeface="Tahoma"/>
              </a:rPr>
              <a:t>origin,</a:t>
            </a:r>
            <a:r>
              <a:rPr lang="en-US" sz="1750" b="0" strike="noStrike" spc="-13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destination,</a:t>
            </a:r>
            <a:r>
              <a:rPr lang="en-US" sz="1750" b="0" strike="noStrike" spc="-1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journey </a:t>
            </a:r>
            <a:r>
              <a:rPr lang="en-US" sz="1750" b="0" strike="noStrike" spc="-35">
                <a:solidFill>
                  <a:srgbClr val="2B4150"/>
                </a:solidFill>
                <a:latin typeface="Tahoma"/>
              </a:rPr>
              <a:t>date,</a:t>
            </a:r>
            <a:r>
              <a:rPr lang="en-US" sz="1750" b="0" strike="noStrike" spc="-18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duration,</a:t>
            </a:r>
            <a:r>
              <a:rPr lang="en-US" sz="1750" b="0" strike="noStrike" spc="-20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1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750" b="0" strike="noStrike" spc="-13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32">
                <a:solidFill>
                  <a:srgbClr val="2B4150"/>
                </a:solidFill>
                <a:latin typeface="Tahoma"/>
              </a:rPr>
              <a:t>number</a:t>
            </a:r>
            <a:r>
              <a:rPr lang="en-US" sz="1750" b="0" strike="noStrike" spc="-18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41">
                <a:solidFill>
                  <a:srgbClr val="2B4150"/>
                </a:solidFill>
                <a:latin typeface="Tahoma"/>
              </a:rPr>
              <a:t>of</a:t>
            </a:r>
            <a:r>
              <a:rPr lang="en-US" sz="1750" b="0" strike="noStrike" spc="-18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1">
                <a:solidFill>
                  <a:srgbClr val="2B4150"/>
                </a:solidFill>
                <a:latin typeface="Tahoma"/>
              </a:rPr>
              <a:t>stops. </a:t>
            </a:r>
            <a:r>
              <a:rPr lang="en-US" sz="1750" b="0" strike="noStrike" spc="-41">
                <a:solidFill>
                  <a:srgbClr val="2B4150"/>
                </a:solidFill>
                <a:latin typeface="Tahoma"/>
              </a:rPr>
              <a:t>Accurate</a:t>
            </a:r>
            <a:r>
              <a:rPr lang="en-US" sz="1750" b="0" strike="noStrike" spc="-1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predictions</a:t>
            </a:r>
            <a:r>
              <a:rPr lang="en-US" sz="1750" b="0" strike="noStrike" spc="-20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empower </a:t>
            </a:r>
            <a:r>
              <a:rPr lang="en-US" sz="1750" b="0" strike="noStrike" spc="-35">
                <a:solidFill>
                  <a:srgbClr val="2B4150"/>
                </a:solidFill>
                <a:latin typeface="Tahoma"/>
              </a:rPr>
              <a:t>customers</a:t>
            </a:r>
            <a:r>
              <a:rPr lang="en-US" sz="1750" b="0" strike="noStrike" spc="-20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">
                <a:solidFill>
                  <a:srgbClr val="2B4150"/>
                </a:solidFill>
                <a:latin typeface="Tahoma"/>
              </a:rPr>
              <a:t>to</a:t>
            </a:r>
            <a:r>
              <a:rPr lang="en-US" sz="175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">
                <a:solidFill>
                  <a:srgbClr val="2B4150"/>
                </a:solidFill>
                <a:latin typeface="Tahoma"/>
              </a:rPr>
              <a:t>plan</a:t>
            </a:r>
            <a:r>
              <a:rPr lang="en-US" sz="175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purchases </a:t>
            </a:r>
            <a:r>
              <a:rPr lang="en-US" sz="1750" b="0" strike="noStrike" spc="-41">
                <a:solidFill>
                  <a:srgbClr val="2B4150"/>
                </a:solidFill>
                <a:latin typeface="Tahoma"/>
              </a:rPr>
              <a:t>effectively</a:t>
            </a:r>
            <a:r>
              <a:rPr lang="en-US" sz="175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75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">
                <a:solidFill>
                  <a:srgbClr val="2B4150"/>
                </a:solidFill>
                <a:latin typeface="Tahoma"/>
              </a:rPr>
              <a:t>allow</a:t>
            </a:r>
            <a:r>
              <a:rPr lang="en-US" sz="175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companies</a:t>
            </a:r>
            <a:r>
              <a:rPr lang="en-US" sz="1750" b="0" strike="noStrike" spc="-18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to </a:t>
            </a:r>
            <a:r>
              <a:rPr lang="en-US" sz="1750" b="0" strike="noStrike" spc="-52">
                <a:solidFill>
                  <a:srgbClr val="2B4150"/>
                </a:solidFill>
                <a:latin typeface="Tahoma"/>
              </a:rPr>
              <a:t>offer</a:t>
            </a:r>
            <a:r>
              <a:rPr lang="en-US" sz="175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>
                <a:solidFill>
                  <a:srgbClr val="2B4150"/>
                </a:solidFill>
                <a:latin typeface="Tahoma"/>
              </a:rPr>
              <a:t>competitive,</a:t>
            </a:r>
            <a:r>
              <a:rPr lang="en-US" sz="1750" b="0" strike="noStrike" spc="-22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1">
                <a:solidFill>
                  <a:srgbClr val="2B4150"/>
                </a:solidFill>
                <a:latin typeface="Tahoma"/>
              </a:rPr>
              <a:t>dynamic</a:t>
            </a:r>
            <a:r>
              <a:rPr lang="en-US" sz="175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>
                <a:solidFill>
                  <a:srgbClr val="2B4150"/>
                </a:solidFill>
                <a:latin typeface="Tahoma"/>
              </a:rPr>
              <a:t>pricing strategies.</a:t>
            </a:r>
            <a:endParaRPr lang="en-US" sz="175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2" name="object 12"/>
          <p:cNvGrpSpPr/>
          <p:nvPr/>
        </p:nvGrpSpPr>
        <p:grpSpPr>
          <a:xfrm>
            <a:off x="9677520" y="2548080"/>
            <a:ext cx="511920" cy="509040"/>
            <a:chOff x="9677520" y="2548080"/>
            <a:chExt cx="511920" cy="509040"/>
          </a:xfrm>
        </p:grpSpPr>
        <p:sp>
          <p:nvSpPr>
            <p:cNvPr id="53" name="object 13"/>
            <p:cNvSpPr/>
            <p:nvPr/>
          </p:nvSpPr>
          <p:spPr>
            <a:xfrm>
              <a:off x="9677520" y="2548080"/>
              <a:ext cx="511920" cy="509040"/>
            </a:xfrm>
            <a:custGeom>
              <a:avLst/>
              <a:gdLst>
                <a:gd name="textAreaLeft" fmla="*/ 0 w 511920"/>
                <a:gd name="textAreaRight" fmla="*/ 512280 w 511920"/>
                <a:gd name="textAreaTop" fmla="*/ 0 h 509040"/>
                <a:gd name="textAreaBottom" fmla="*/ 509400 h 509040"/>
              </a:gdLst>
              <a:ahLst/>
              <a:cxnLst/>
              <a:rect l="textAreaLeft" t="textAreaTop" r="textAreaRight" b="textAreaBottom"/>
              <a:pathLst>
                <a:path w="512445" h="509269">
                  <a:moveTo>
                    <a:pt x="478154" y="0"/>
                  </a:moveTo>
                  <a:lnTo>
                    <a:pt x="33908" y="0"/>
                  </a:lnTo>
                  <a:lnTo>
                    <a:pt x="20734" y="2672"/>
                  </a:lnTo>
                  <a:lnTo>
                    <a:pt x="9953" y="9953"/>
                  </a:lnTo>
                  <a:lnTo>
                    <a:pt x="2672" y="20734"/>
                  </a:lnTo>
                  <a:lnTo>
                    <a:pt x="0" y="33909"/>
                  </a:lnTo>
                  <a:lnTo>
                    <a:pt x="0" y="475107"/>
                  </a:lnTo>
                  <a:lnTo>
                    <a:pt x="2672" y="488281"/>
                  </a:lnTo>
                  <a:lnTo>
                    <a:pt x="9953" y="499062"/>
                  </a:lnTo>
                  <a:lnTo>
                    <a:pt x="20734" y="506343"/>
                  </a:lnTo>
                  <a:lnTo>
                    <a:pt x="33908" y="509016"/>
                  </a:lnTo>
                  <a:lnTo>
                    <a:pt x="478154" y="509016"/>
                  </a:lnTo>
                  <a:lnTo>
                    <a:pt x="491329" y="506343"/>
                  </a:lnTo>
                  <a:lnTo>
                    <a:pt x="502110" y="499062"/>
                  </a:lnTo>
                  <a:lnTo>
                    <a:pt x="509391" y="488281"/>
                  </a:lnTo>
                  <a:lnTo>
                    <a:pt x="512064" y="475107"/>
                  </a:lnTo>
                  <a:lnTo>
                    <a:pt x="512064" y="33909"/>
                  </a:lnTo>
                  <a:lnTo>
                    <a:pt x="509391" y="20734"/>
                  </a:lnTo>
                  <a:lnTo>
                    <a:pt x="502110" y="9953"/>
                  </a:lnTo>
                  <a:lnTo>
                    <a:pt x="491329" y="2672"/>
                  </a:lnTo>
                  <a:lnTo>
                    <a:pt x="478154" y="0"/>
                  </a:lnTo>
                  <a:close/>
                </a:path>
              </a:pathLst>
            </a:custGeom>
            <a:solidFill>
              <a:srgbClr val="F3EDE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pic>
          <p:nvPicPr>
            <p:cNvPr id="54" name="object 14"/>
            <p:cNvPicPr/>
            <p:nvPr/>
          </p:nvPicPr>
          <p:blipFill>
            <a:blip r:embed="rId5"/>
            <a:stretch/>
          </p:blipFill>
          <p:spPr>
            <a:xfrm>
              <a:off x="9762840" y="2590920"/>
              <a:ext cx="340920" cy="42624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55" name="object 15"/>
          <p:cNvSpPr/>
          <p:nvPr/>
        </p:nvSpPr>
        <p:spPr>
          <a:xfrm>
            <a:off x="10401120" y="2533680"/>
            <a:ext cx="3771720" cy="4078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6000"/>
              </a:lnSpc>
              <a:spcBef>
                <a:spcPts val="99"/>
              </a:spcBef>
            </a:pPr>
            <a:r>
              <a:rPr lang="en-US" sz="2650" b="0" strike="noStrike" spc="52" dirty="0">
                <a:solidFill>
                  <a:srgbClr val="2B4150"/>
                </a:solidFill>
                <a:latin typeface="Arial MT"/>
              </a:rPr>
              <a:t>Beneficiaries</a:t>
            </a:r>
            <a:r>
              <a:rPr lang="en-US" sz="2650" b="0" strike="noStrike" spc="24" dirty="0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650" b="0" strike="noStrike" spc="202" dirty="0">
                <a:solidFill>
                  <a:srgbClr val="2B4150"/>
                </a:solidFill>
                <a:latin typeface="Arial MT"/>
              </a:rPr>
              <a:t>of </a:t>
            </a:r>
            <a:r>
              <a:rPr lang="en-US" sz="2650" b="0" strike="noStrike" spc="-1" dirty="0">
                <a:solidFill>
                  <a:srgbClr val="2B4150"/>
                </a:solidFill>
                <a:latin typeface="Arial MT"/>
              </a:rPr>
              <a:t>Accurate</a:t>
            </a:r>
            <a:r>
              <a:rPr lang="en-US" sz="2650" b="0" strike="noStrike" spc="299" dirty="0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650" b="0" strike="noStrike" spc="43" dirty="0">
                <a:solidFill>
                  <a:srgbClr val="2B4150"/>
                </a:solidFill>
                <a:latin typeface="Arial MT"/>
              </a:rPr>
              <a:t>Prediction</a:t>
            </a:r>
            <a:endParaRPr lang="en-US" sz="265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1015"/>
              </a:spcBef>
            </a:pPr>
            <a:r>
              <a:rPr lang="en-US" sz="1750" b="1" strike="noStrike" spc="-160" dirty="0">
                <a:solidFill>
                  <a:srgbClr val="2B4150"/>
                </a:solidFill>
                <a:latin typeface="Tahoma"/>
              </a:rPr>
              <a:t>Travelers:</a:t>
            </a:r>
            <a:r>
              <a:rPr lang="en-US" sz="1750" b="1" strike="noStrike" spc="-17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52" dirty="0">
                <a:solidFill>
                  <a:srgbClr val="2B4150"/>
                </a:solidFill>
                <a:latin typeface="Tahoma"/>
              </a:rPr>
              <a:t>Identify</a:t>
            </a:r>
            <a:r>
              <a:rPr lang="en-US" sz="1750" b="0" strike="noStrike" spc="-15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" dirty="0">
                <a:solidFill>
                  <a:srgbClr val="2B4150"/>
                </a:solidFill>
                <a:latin typeface="Tahoma"/>
              </a:rPr>
              <a:t>optimal</a:t>
            </a:r>
            <a:r>
              <a:rPr lang="en-US" sz="1750" b="0" strike="noStrike" spc="-19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 dirty="0">
                <a:solidFill>
                  <a:srgbClr val="2B4150"/>
                </a:solidFill>
                <a:latin typeface="Tahoma"/>
              </a:rPr>
              <a:t>booking </a:t>
            </a:r>
            <a:r>
              <a:rPr lang="en-US" sz="1750" b="0" strike="noStrike" spc="-26" dirty="0">
                <a:solidFill>
                  <a:srgbClr val="2B4150"/>
                </a:solidFill>
                <a:latin typeface="Tahoma"/>
              </a:rPr>
              <a:t>times</a:t>
            </a:r>
            <a:r>
              <a:rPr lang="en-US" sz="1750" b="0" strike="noStrike" spc="-205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35" dirty="0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750" b="0" strike="noStrike" spc="-17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6" dirty="0">
                <a:solidFill>
                  <a:srgbClr val="2B4150"/>
                </a:solidFill>
                <a:latin typeface="Tahoma"/>
              </a:rPr>
              <a:t>cost</a:t>
            </a:r>
            <a:r>
              <a:rPr lang="en-US" sz="1750" b="0" strike="noStrike" spc="-182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 dirty="0">
                <a:solidFill>
                  <a:srgbClr val="2B4150"/>
                </a:solidFill>
                <a:latin typeface="Tahoma"/>
              </a:rPr>
              <a:t>savings.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499"/>
              </a:spcBef>
            </a:pPr>
            <a:r>
              <a:rPr lang="en-US" sz="1750" b="1" strike="noStrike" spc="-151" dirty="0">
                <a:solidFill>
                  <a:srgbClr val="2B4150"/>
                </a:solidFill>
                <a:latin typeface="Tahoma"/>
              </a:rPr>
              <a:t>Travel</a:t>
            </a:r>
            <a:r>
              <a:rPr lang="en-US" sz="1750" b="1" strike="noStrike" spc="-177" dirty="0">
                <a:solidFill>
                  <a:srgbClr val="2B4150"/>
                </a:solidFill>
                <a:latin typeface="Tahoma"/>
              </a:rPr>
              <a:t> Agencies:</a:t>
            </a:r>
            <a:r>
              <a:rPr lang="en-US" sz="1750" b="1" strike="noStrike" spc="-19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 dirty="0">
                <a:solidFill>
                  <a:srgbClr val="2B4150"/>
                </a:solidFill>
                <a:latin typeface="Tahoma"/>
              </a:rPr>
              <a:t>Implement sophisticated</a:t>
            </a:r>
            <a:r>
              <a:rPr lang="en-US" sz="1750" b="0" strike="noStrike" spc="-256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1" dirty="0">
                <a:solidFill>
                  <a:srgbClr val="2B4150"/>
                </a:solidFill>
                <a:latin typeface="Tahoma"/>
              </a:rPr>
              <a:t>dynamic</a:t>
            </a:r>
            <a:r>
              <a:rPr lang="en-US" sz="1750" b="0" strike="noStrike" spc="-19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 dirty="0">
                <a:solidFill>
                  <a:srgbClr val="2B4150"/>
                </a:solidFill>
                <a:latin typeface="Tahoma"/>
              </a:rPr>
              <a:t>pricing models.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9000"/>
              </a:lnSpc>
              <a:spcBef>
                <a:spcPts val="451"/>
              </a:spcBef>
            </a:pPr>
            <a:r>
              <a:rPr lang="en-US" sz="1750" b="1" strike="noStrike" spc="-157" dirty="0">
                <a:solidFill>
                  <a:srgbClr val="2B4150"/>
                </a:solidFill>
                <a:latin typeface="Tahoma"/>
              </a:rPr>
              <a:t>Airlines:</a:t>
            </a:r>
            <a:r>
              <a:rPr lang="en-US" sz="1750" b="1" strike="noStrike" spc="-191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46" dirty="0">
                <a:solidFill>
                  <a:srgbClr val="2B4150"/>
                </a:solidFill>
                <a:latin typeface="Tahoma"/>
              </a:rPr>
              <a:t>Enhance</a:t>
            </a:r>
            <a:r>
              <a:rPr lang="en-US" sz="1750" b="0" strike="noStrike" spc="-92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 dirty="0">
                <a:solidFill>
                  <a:srgbClr val="2B4150"/>
                </a:solidFill>
                <a:latin typeface="Tahoma"/>
              </a:rPr>
              <a:t>demand </a:t>
            </a:r>
            <a:r>
              <a:rPr lang="en-US" sz="1750" b="0" strike="noStrike" spc="-41" dirty="0">
                <a:solidFill>
                  <a:srgbClr val="2B4150"/>
                </a:solidFill>
                <a:latin typeface="Tahoma"/>
              </a:rPr>
              <a:t>forecasting</a:t>
            </a:r>
            <a:r>
              <a:rPr lang="en-US" sz="1750" b="0" strike="noStrike" spc="-157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21" dirty="0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750" b="0" strike="noStrike" spc="-120" dirty="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750" b="0" strike="noStrike" spc="-12" dirty="0">
                <a:solidFill>
                  <a:srgbClr val="2B4150"/>
                </a:solidFill>
                <a:latin typeface="Tahoma"/>
              </a:rPr>
              <a:t>revenue management.</a:t>
            </a:r>
            <a:endParaRPr lang="en-US" sz="175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1288440" y="457200"/>
            <a:ext cx="11741760" cy="1520640"/>
          </a:xfrm>
          <a:prstGeom prst="rect">
            <a:avLst/>
          </a:prstGeom>
          <a:noFill/>
          <a:ln w="0">
            <a:noFill/>
          </a:ln>
        </p:spPr>
        <p:txBody>
          <a:bodyPr lIns="0" tIns="146520" rIns="0" bIns="0" anchor="t">
            <a:noAutofit/>
          </a:bodyPr>
          <a:lstStyle/>
          <a:p>
            <a:pPr marL="97200" indent="0">
              <a:lnSpc>
                <a:spcPct val="100000"/>
              </a:lnSpc>
              <a:spcBef>
                <a:spcPts val="96"/>
              </a:spcBef>
              <a:buNone/>
            </a:pPr>
            <a:r>
              <a:rPr lang="en-US" sz="3750" b="0" u="sng" strike="noStrike" spc="222">
                <a:solidFill>
                  <a:srgbClr val="124E73"/>
                </a:solidFill>
                <a:uFillTx/>
                <a:latin typeface="Arial MT"/>
              </a:rPr>
              <a:t>Dataset</a:t>
            </a:r>
            <a:r>
              <a:rPr lang="en-US" sz="3750" b="0" u="sng" strike="noStrike" spc="4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3750" b="0" u="sng" strike="noStrike" spc="157">
                <a:solidFill>
                  <a:srgbClr val="124E73"/>
                </a:solidFill>
                <a:uFillTx/>
                <a:latin typeface="Arial MT"/>
              </a:rPr>
              <a:t>Overview:</a:t>
            </a:r>
            <a:r>
              <a:rPr lang="en-US" sz="3750" b="0" u="sng" strike="noStrike" spc="-35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3750" b="0" u="sng" strike="noStrike" spc="103">
                <a:solidFill>
                  <a:srgbClr val="124E73"/>
                </a:solidFill>
                <a:uFillTx/>
                <a:latin typeface="Arial MT"/>
              </a:rPr>
              <a:t>Features</a:t>
            </a:r>
            <a:r>
              <a:rPr lang="en-US" sz="3750" b="0" u="sng" strike="noStrike" spc="18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3750" b="0" u="sng" strike="noStrike" spc="287">
                <a:solidFill>
                  <a:srgbClr val="124E73"/>
                </a:solidFill>
                <a:uFillTx/>
                <a:latin typeface="Arial MT"/>
              </a:rPr>
              <a:t>and </a:t>
            </a:r>
            <a:r>
              <a:rPr lang="en-US" sz="3750" b="0" u="sng" strike="noStrike" spc="123">
                <a:solidFill>
                  <a:srgbClr val="124E73"/>
                </a:solidFill>
                <a:uFillTx/>
                <a:latin typeface="Arial MT"/>
              </a:rPr>
              <a:t>Categorization</a:t>
            </a:r>
            <a:endParaRPr lang="en-US" sz="3750" b="0" u="sng" strike="noStrike" spc="-1">
              <a:solidFill>
                <a:srgbClr val="124E73"/>
              </a:solidFill>
              <a:uFillTx/>
              <a:latin typeface="Calibri"/>
            </a:endParaRPr>
          </a:p>
        </p:txBody>
      </p:sp>
      <p:sp>
        <p:nvSpPr>
          <p:cNvPr id="57" name="object 3"/>
          <p:cNvSpPr/>
          <p:nvPr/>
        </p:nvSpPr>
        <p:spPr>
          <a:xfrm>
            <a:off x="660240" y="1596240"/>
            <a:ext cx="6118920" cy="856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9216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726"/>
              </a:spcBef>
            </a:pPr>
            <a:r>
              <a:rPr lang="en-US" sz="1500" b="0" strike="noStrike" spc="-52">
                <a:solidFill>
                  <a:srgbClr val="2B4150"/>
                </a:solidFill>
                <a:latin typeface="Tahoma"/>
              </a:rPr>
              <a:t>The</a:t>
            </a:r>
            <a:r>
              <a:rPr lang="en-US" sz="150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6">
                <a:solidFill>
                  <a:srgbClr val="2B4150"/>
                </a:solidFill>
                <a:latin typeface="Tahoma"/>
              </a:rPr>
              <a:t>dataset</a:t>
            </a:r>
            <a:r>
              <a:rPr lang="en-US" sz="1500" b="0" strike="noStrike" spc="-16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used</a:t>
            </a:r>
            <a:r>
              <a:rPr lang="en-US" sz="150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5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1">
                <a:solidFill>
                  <a:srgbClr val="2B4150"/>
                </a:solidFill>
                <a:latin typeface="Tahoma"/>
              </a:rPr>
              <a:t>this</a:t>
            </a:r>
            <a:r>
              <a:rPr lang="en-US" sz="15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case</a:t>
            </a:r>
            <a:r>
              <a:rPr lang="en-US" sz="1500" b="0" strike="noStrike" spc="-16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study,</a:t>
            </a:r>
            <a:r>
              <a:rPr lang="en-US" sz="15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often</a:t>
            </a:r>
            <a:r>
              <a:rPr lang="en-US" sz="1500" b="0" strike="noStrike" spc="-114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6">
                <a:solidFill>
                  <a:srgbClr val="2B4150"/>
                </a:solidFill>
                <a:latin typeface="Tahoma"/>
              </a:rPr>
              <a:t>sourced</a:t>
            </a:r>
            <a:r>
              <a:rPr lang="en-US" sz="150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6">
                <a:solidFill>
                  <a:srgbClr val="2B4150"/>
                </a:solidFill>
                <a:latin typeface="Tahoma"/>
              </a:rPr>
              <a:t>from</a:t>
            </a:r>
            <a:r>
              <a:rPr lang="en-US" sz="150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2">
                <a:solidFill>
                  <a:srgbClr val="2B4150"/>
                </a:solidFill>
                <a:latin typeface="Tahoma"/>
              </a:rPr>
              <a:t>platforms</a:t>
            </a:r>
            <a:r>
              <a:rPr lang="en-US" sz="150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">
                <a:solidFill>
                  <a:srgbClr val="2B4150"/>
                </a:solidFill>
                <a:latin typeface="Tahoma"/>
              </a:rPr>
              <a:t>like</a:t>
            </a:r>
            <a:r>
              <a:rPr lang="en-US" sz="15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6">
                <a:solidFill>
                  <a:srgbClr val="2B4150"/>
                </a:solidFill>
                <a:latin typeface="Tahoma"/>
              </a:rPr>
              <a:t>Kaggle,</a:t>
            </a:r>
            <a:r>
              <a:rPr lang="en-US" sz="1500" b="0" strike="noStrike" spc="-1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2">
                <a:solidFill>
                  <a:srgbClr val="2B4150"/>
                </a:solidFill>
                <a:latin typeface="Tahoma"/>
              </a:rPr>
              <a:t>comprises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624"/>
              </a:spcBef>
            </a:pP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various</a:t>
            </a:r>
            <a:r>
              <a:rPr lang="en-US" sz="150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features</a:t>
            </a:r>
            <a:r>
              <a:rPr lang="en-US" sz="15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">
                <a:solidFill>
                  <a:srgbClr val="2B4150"/>
                </a:solidFill>
                <a:latin typeface="Tahoma"/>
              </a:rPr>
              <a:t>crucial</a:t>
            </a:r>
            <a:r>
              <a:rPr lang="en-US" sz="15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5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fare</a:t>
            </a:r>
            <a:r>
              <a:rPr lang="en-US" sz="15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2">
                <a:solidFill>
                  <a:srgbClr val="2B4150"/>
                </a:solidFill>
                <a:latin typeface="Tahoma"/>
              </a:rPr>
              <a:t>prediction.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8" name="object 4"/>
          <p:cNvGraphicFramePr/>
          <p:nvPr/>
        </p:nvGraphicFramePr>
        <p:xfrm>
          <a:off x="662760" y="2482200"/>
          <a:ext cx="6118920" cy="3885120"/>
        </p:xfrm>
        <a:graphic>
          <a:graphicData uri="http://schemas.openxmlformats.org/drawingml/2006/table">
            <a:tbl>
              <a:tblPr/>
              <a:tblGrid>
                <a:gridCol w="176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8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5872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301"/>
                        </a:spcBef>
                      </a:pP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Airline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301"/>
                        </a:spcBef>
                      </a:pP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Categorical:</a:t>
                      </a:r>
                      <a:r>
                        <a:rPr lang="en-US" sz="1500" b="0" strike="noStrike" spc="-15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32">
                          <a:solidFill>
                            <a:srgbClr val="2B4150"/>
                          </a:solidFill>
                          <a:latin typeface="Tahoma"/>
                        </a:rPr>
                        <a:t>Carrier</a:t>
                      </a:r>
                      <a:r>
                        <a:rPr lang="en-US" sz="1500" b="0" strike="noStrike" spc="-126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of</a:t>
                      </a:r>
                      <a:r>
                        <a:rPr lang="en-US" sz="1500" b="0" strike="noStrike" spc="-15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32">
                          <a:solidFill>
                            <a:srgbClr val="2B4150"/>
                          </a:solidFill>
                          <a:latin typeface="Tahoma"/>
                        </a:rPr>
                        <a:t>the</a:t>
                      </a:r>
                      <a:r>
                        <a:rPr lang="en-US" sz="1500" b="0" strike="noStrike" spc="-111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flight.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 w="18720">
                      <a:solidFill>
                        <a:srgbClr val="000000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404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256"/>
                        </a:spcBef>
                      </a:pP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Source,</a:t>
                      </a:r>
                      <a:r>
                        <a:rPr lang="en-US" sz="1500" b="0" strike="noStrike" spc="-151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Destination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256"/>
                        </a:spcBef>
                      </a:pP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Categorical:</a:t>
                      </a:r>
                      <a:r>
                        <a:rPr lang="en-US" sz="1500" b="0" strike="noStrike" spc="-140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Departure</a:t>
                      </a:r>
                      <a:r>
                        <a:rPr lang="en-US" sz="1500" b="0" strike="noStrike" spc="-15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and</a:t>
                      </a:r>
                      <a:r>
                        <a:rPr lang="en-US" sz="1500" b="0" strike="noStrike" spc="-114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arrival</a:t>
                      </a:r>
                      <a:r>
                        <a:rPr lang="en-US" sz="1500" b="0" strike="noStrike" spc="-120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cities.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116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244"/>
                        </a:spcBef>
                      </a:pP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Date_of_Journey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244"/>
                        </a:spcBef>
                      </a:pPr>
                      <a:r>
                        <a:rPr lang="en-US" sz="1500" b="0" strike="noStrike" spc="-60">
                          <a:solidFill>
                            <a:srgbClr val="2B4150"/>
                          </a:solidFill>
                          <a:latin typeface="Tahoma"/>
                        </a:rPr>
                        <a:t>Date/Time:</a:t>
                      </a:r>
                      <a:r>
                        <a:rPr lang="en-US" sz="1500" b="0" strike="noStrike" spc="-151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Specific</a:t>
                      </a:r>
                      <a:r>
                        <a:rPr lang="en-US" sz="1500" b="0" strike="noStrike" spc="-9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date</a:t>
                      </a:r>
                      <a:r>
                        <a:rPr lang="en-US" sz="1500" b="0" strike="noStrike" spc="-145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of</a:t>
                      </a:r>
                      <a:r>
                        <a:rPr lang="en-US" sz="1500" b="0" strike="noStrike" spc="-114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travel.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404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264"/>
                        </a:spcBef>
                      </a:pP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Duration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264"/>
                        </a:spcBef>
                      </a:pPr>
                      <a:r>
                        <a:rPr lang="en-US" sz="1500" b="0" strike="noStrike" spc="-46">
                          <a:solidFill>
                            <a:srgbClr val="2B4150"/>
                          </a:solidFill>
                          <a:latin typeface="Tahoma"/>
                        </a:rPr>
                        <a:t>Textual/Mixed:</a:t>
                      </a:r>
                      <a:r>
                        <a:rPr lang="en-US" sz="1500" b="0" strike="noStrike" spc="-114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Total</a:t>
                      </a:r>
                      <a:r>
                        <a:rPr lang="en-US" sz="1500" b="0" strike="noStrike" spc="-151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travel</a:t>
                      </a:r>
                      <a:r>
                        <a:rPr lang="en-US" sz="1500" b="0" strike="noStrike" spc="-100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time.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116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256"/>
                        </a:spcBef>
                      </a:pP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Total_Stops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256"/>
                        </a:spcBef>
                      </a:pP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Categorical:</a:t>
                      </a:r>
                      <a:r>
                        <a:rPr lang="en-US" sz="1500" b="0" strike="noStrike" spc="-145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32">
                          <a:solidFill>
                            <a:srgbClr val="2B4150"/>
                          </a:solidFill>
                          <a:latin typeface="Tahoma"/>
                        </a:rPr>
                        <a:t>Number</a:t>
                      </a:r>
                      <a:r>
                        <a:rPr lang="en-US" sz="1500" b="0" strike="noStrike" spc="-145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of</a:t>
                      </a:r>
                      <a:r>
                        <a:rPr lang="en-US" sz="1500" b="0" strike="noStrike" spc="-145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layovers.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404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Additional_Info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270"/>
                        </a:spcBef>
                      </a:pP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Categorical:</a:t>
                      </a:r>
                      <a:r>
                        <a:rPr lang="en-US" sz="1500" b="0" strike="noStrike" spc="-15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6">
                          <a:solidFill>
                            <a:srgbClr val="2B4150"/>
                          </a:solidFill>
                          <a:latin typeface="Tahoma"/>
                        </a:rPr>
                        <a:t>Miscellaneous</a:t>
                      </a:r>
                      <a:r>
                        <a:rPr lang="en-US" sz="1500" b="0" strike="noStrike" spc="-145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flight</a:t>
                      </a:r>
                      <a:r>
                        <a:rPr lang="en-US" sz="1500" b="0" strike="noStrike" spc="-111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details.</a:t>
                      </a:r>
                      <a:endParaRPr lang="en-US" sz="1500" b="0" strike="noStrike" spc="-1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1960">
                <a:tc>
                  <a:txBody>
                    <a:bodyPr/>
                    <a:lstStyle/>
                    <a:p>
                      <a:pPr marL="191160">
                        <a:lnSpc>
                          <a:spcPct val="100000"/>
                        </a:lnSpc>
                        <a:spcBef>
                          <a:spcPts val="1261"/>
                        </a:spcBef>
                      </a:pP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Price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 w="38160">
                      <a:solidFill>
                        <a:srgbClr val="000000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1160">
                        <a:lnSpc>
                          <a:spcPct val="100000"/>
                        </a:lnSpc>
                        <a:spcBef>
                          <a:spcPts val="1261"/>
                        </a:spcBef>
                      </a:pP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Numerical:</a:t>
                      </a:r>
                      <a:r>
                        <a:rPr lang="en-US" sz="1500" b="0" strike="noStrike" spc="-13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46">
                          <a:solidFill>
                            <a:srgbClr val="2B4150"/>
                          </a:solidFill>
                          <a:latin typeface="Tahoma"/>
                        </a:rPr>
                        <a:t>Target</a:t>
                      </a:r>
                      <a:r>
                        <a:rPr lang="en-US" sz="1500" b="0" strike="noStrike" spc="-15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21">
                          <a:solidFill>
                            <a:srgbClr val="2B4150"/>
                          </a:solidFill>
                          <a:latin typeface="Tahoma"/>
                        </a:rPr>
                        <a:t>variable</a:t>
                      </a:r>
                      <a:r>
                        <a:rPr lang="en-US" sz="1500" b="0" strike="noStrike" spc="-145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35">
                          <a:solidFill>
                            <a:srgbClr val="2B4150"/>
                          </a:solidFill>
                          <a:latin typeface="Tahoma"/>
                        </a:rPr>
                        <a:t>(flight</a:t>
                      </a:r>
                      <a:r>
                        <a:rPr lang="en-US" sz="1500" b="0" strike="noStrike" spc="-97">
                          <a:solidFill>
                            <a:srgbClr val="2B4150"/>
                          </a:solidFill>
                          <a:latin typeface="Tahoma"/>
                        </a:rPr>
                        <a:t> </a:t>
                      </a:r>
                      <a:r>
                        <a:rPr lang="en-US" sz="1500" b="0" strike="noStrike" spc="-12">
                          <a:solidFill>
                            <a:srgbClr val="2B4150"/>
                          </a:solidFill>
                          <a:latin typeface="Tahoma"/>
                        </a:rPr>
                        <a:t>fare).</a:t>
                      </a:r>
                      <a:endParaRPr lang="en-US" sz="1500" b="0" strike="noStrike" spc="-1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>
                    <a:lnL>
                      <a:noFill/>
                    </a:lnL>
                    <a:lnR w="38160">
                      <a:solidFill>
                        <a:srgbClr val="000000"/>
                      </a:solidFill>
                      <a:prstDash val="solid"/>
                    </a:lnR>
                    <a:lnT>
                      <a:noFill/>
                    </a:lnT>
                    <a:lnB w="1872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FF">
                        <a:alpha val="4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object 5"/>
          <p:cNvSpPr/>
          <p:nvPr/>
        </p:nvSpPr>
        <p:spPr>
          <a:xfrm>
            <a:off x="660240" y="6535440"/>
            <a:ext cx="6118920" cy="628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35000"/>
              </a:lnSpc>
              <a:spcBef>
                <a:spcPts val="96"/>
              </a:spcBef>
            </a:pP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Understanding</a:t>
            </a:r>
            <a:r>
              <a:rPr lang="en-US" sz="1500" b="0" strike="noStrike" spc="-13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6">
                <a:solidFill>
                  <a:srgbClr val="2B4150"/>
                </a:solidFill>
                <a:latin typeface="Tahoma"/>
              </a:rPr>
              <a:t>these</a:t>
            </a:r>
            <a:r>
              <a:rPr lang="en-US" sz="1500" b="0" strike="noStrike" spc="-12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features</a:t>
            </a:r>
            <a:r>
              <a:rPr lang="en-US" sz="1500" b="0" strike="noStrike" spc="-13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6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500" b="0" strike="noStrike" spc="-13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1">
                <a:solidFill>
                  <a:srgbClr val="2B4150"/>
                </a:solidFill>
                <a:latin typeface="Tahoma"/>
              </a:rPr>
              <a:t>their</a:t>
            </a:r>
            <a:r>
              <a:rPr lang="en-US" sz="1500" b="0" strike="noStrike" spc="-8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35">
                <a:solidFill>
                  <a:srgbClr val="2B4150"/>
                </a:solidFill>
                <a:latin typeface="Tahoma"/>
              </a:rPr>
              <a:t>types</a:t>
            </a:r>
            <a:r>
              <a:rPr lang="en-US" sz="15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1">
                <a:solidFill>
                  <a:srgbClr val="2B4150"/>
                </a:solidFill>
                <a:latin typeface="Tahoma"/>
              </a:rPr>
              <a:t>is</a:t>
            </a:r>
            <a:r>
              <a:rPr lang="en-US" sz="15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6">
                <a:solidFill>
                  <a:srgbClr val="2B4150"/>
                </a:solidFill>
                <a:latin typeface="Tahoma"/>
              </a:rPr>
              <a:t>fundamental</a:t>
            </a:r>
            <a:r>
              <a:rPr lang="en-US" sz="15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5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41">
                <a:solidFill>
                  <a:srgbClr val="2B4150"/>
                </a:solidFill>
                <a:latin typeface="Tahoma"/>
              </a:rPr>
              <a:t>effective</a:t>
            </a:r>
            <a:r>
              <a:rPr lang="en-US" sz="1500" b="0" strike="noStrike" spc="-6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1">
                <a:solidFill>
                  <a:srgbClr val="2B4150"/>
                </a:solidFill>
                <a:latin typeface="Tahoma"/>
              </a:rPr>
              <a:t>data </a:t>
            </a:r>
            <a:r>
              <a:rPr lang="en-US" sz="1500" b="0" strike="noStrike" spc="-32">
                <a:solidFill>
                  <a:srgbClr val="2B4150"/>
                </a:solidFill>
                <a:latin typeface="Tahoma"/>
              </a:rPr>
              <a:t>preprocessing</a:t>
            </a:r>
            <a:r>
              <a:rPr lang="en-US" sz="1500" b="0" strike="noStrike" spc="-13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26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500" b="0" strike="noStrike" spc="-13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2">
                <a:solidFill>
                  <a:srgbClr val="2B4150"/>
                </a:solidFill>
                <a:latin typeface="Tahoma"/>
              </a:rPr>
              <a:t>model</a:t>
            </a:r>
            <a:r>
              <a:rPr lang="en-US" sz="1500" b="0" strike="noStrike" spc="-11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500" b="0" strike="noStrike" spc="-12">
                <a:solidFill>
                  <a:srgbClr val="2B4150"/>
                </a:solidFill>
                <a:latin typeface="Tahoma"/>
              </a:rPr>
              <a:t>building.</a:t>
            </a:r>
            <a:endParaRPr lang="en-US" sz="15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Picture 6"/>
          <p:cNvPicPr/>
          <p:nvPr/>
        </p:nvPicPr>
        <p:blipFill>
          <a:blip r:embed="rId2"/>
          <a:stretch/>
        </p:blipFill>
        <p:spPr>
          <a:xfrm>
            <a:off x="7086600" y="1596240"/>
            <a:ext cx="7082280" cy="591516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1011600" y="457200"/>
            <a:ext cx="12606840" cy="1388880"/>
          </a:xfrm>
          <a:prstGeom prst="rect">
            <a:avLst/>
          </a:prstGeom>
          <a:noFill/>
          <a:ln w="0">
            <a:noFill/>
          </a:ln>
        </p:spPr>
        <p:txBody>
          <a:bodyPr lIns="0" tIns="14760" rIns="0" bIns="0" anchor="t">
            <a:noAutofit/>
          </a:bodyPr>
          <a:lstStyle/>
          <a:p>
            <a:pPr marL="12600" indent="0" algn="ctr">
              <a:lnSpc>
                <a:spcPct val="100000"/>
              </a:lnSpc>
              <a:spcBef>
                <a:spcPts val="116"/>
              </a:spcBef>
              <a:buNone/>
            </a:pPr>
            <a:r>
              <a:rPr lang="en-IN" sz="3300" b="1" i="1" u="sng" strike="noStrike" spc="89">
                <a:solidFill>
                  <a:srgbClr val="124E73"/>
                </a:solidFill>
                <a:uFillTx/>
                <a:latin typeface="Arial MT"/>
              </a:rPr>
              <a:t>Problem Statement &amp; </a:t>
            </a:r>
            <a:r>
              <a:rPr lang="en-IN" sz="3300" b="1" i="1" u="sng" strike="noStrike" spc="327">
                <a:solidFill>
                  <a:srgbClr val="124E73"/>
                </a:solidFill>
                <a:uFillTx/>
                <a:latin typeface="Arial MT"/>
              </a:rPr>
              <a:t>Workflow</a:t>
            </a:r>
            <a:r>
              <a:rPr lang="en-IN" sz="3300" b="1" i="1" u="sng" strike="noStrike" spc="-66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IN" sz="3300" b="1" i="1" u="sng" strike="noStrike" spc="194">
                <a:solidFill>
                  <a:srgbClr val="124E73"/>
                </a:solidFill>
                <a:uFillTx/>
                <a:latin typeface="Arial MT"/>
              </a:rPr>
              <a:t>for</a:t>
            </a:r>
            <a:r>
              <a:rPr lang="en-IN" sz="3300" b="1" i="1" u="sng" strike="noStrike" spc="-15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IN" sz="3300" b="1" i="1" u="sng" strike="noStrike" spc="128">
                <a:solidFill>
                  <a:srgbClr val="124E73"/>
                </a:solidFill>
                <a:uFillTx/>
                <a:latin typeface="Arial MT"/>
              </a:rPr>
              <a:t>Flight</a:t>
            </a:r>
            <a:r>
              <a:rPr lang="en-IN" sz="3300" b="1" i="1" u="sng" strike="noStrike" spc="-55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IN" sz="3300" b="1" i="1" u="sng" strike="noStrike" spc="-1">
                <a:solidFill>
                  <a:srgbClr val="124E73"/>
                </a:solidFill>
                <a:uFillTx/>
                <a:latin typeface="Arial MT"/>
              </a:rPr>
              <a:t>Fare</a:t>
            </a:r>
            <a:r>
              <a:rPr lang="en-IN" sz="3300" b="1" i="1" u="sng" strike="noStrike" spc="-41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IN" sz="3300" b="1" i="1" u="sng" strike="noStrike" spc="77">
                <a:solidFill>
                  <a:srgbClr val="124E73"/>
                </a:solidFill>
                <a:uFillTx/>
                <a:latin typeface="Arial MT"/>
              </a:rPr>
              <a:t>Prediction</a:t>
            </a:r>
            <a:endParaRPr lang="en-US" sz="33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object 6"/>
          <p:cNvSpPr/>
          <p:nvPr/>
        </p:nvSpPr>
        <p:spPr>
          <a:xfrm>
            <a:off x="575640" y="1600200"/>
            <a:ext cx="13368600" cy="5514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3320" rIns="0" bIns="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Problem Statement: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Airline ticket prices fluctuate based on various factors such as airline, source and destination cities, date of journey, duration, number of stops, and seasonality.</a:t>
            </a:r>
            <a:br>
              <a:rPr sz="2000"/>
            </a:b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The goal of this project is to predict flight fares accurately so that: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Travelers can make cost-effective booking decisions.</a:t>
            </a: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Travel agencies/airlines can optimize their pricing strategies.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</a:rPr>
              <a:t>Work Done: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Collected the flight fare dataset from Kaggle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Filled missing values using median/mode as required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Removed unnecessary columns from the dataset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Converted columns to correct data types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Scaled the numerical features for uniformity</a:t>
            </a:r>
          </a:p>
          <a:p>
            <a:pPr marL="457200" indent="-457200">
              <a:lnSpc>
                <a:spcPct val="100000"/>
              </a:lnSpc>
              <a:buClr>
                <a:srgbClr val="000000"/>
              </a:buClr>
              <a:buFont typeface="Calibri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Visualized relationships between key columns and flight fare</a:t>
            </a:r>
          </a:p>
          <a:p>
            <a:pPr>
              <a:lnSpc>
                <a:spcPct val="100000"/>
              </a:lnSpc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105"/>
              </a:spcBef>
            </a:pP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895480" y="416880"/>
            <a:ext cx="11055960" cy="1499760"/>
          </a:xfrm>
          <a:prstGeom prst="rect">
            <a:avLst/>
          </a:prstGeom>
          <a:noFill/>
          <a:ln w="0">
            <a:noFill/>
          </a:ln>
        </p:spPr>
        <p:txBody>
          <a:bodyPr lIns="0" tIns="125640" rIns="0" bIns="0" anchor="t">
            <a:noAutofit/>
          </a:bodyPr>
          <a:lstStyle/>
          <a:p>
            <a:pPr marL="138960" indent="0">
              <a:lnSpc>
                <a:spcPct val="100000"/>
              </a:lnSpc>
              <a:spcBef>
                <a:spcPts val="105"/>
              </a:spcBef>
              <a:buNone/>
            </a:pPr>
            <a:r>
              <a:rPr lang="en-US" sz="4000" b="1" i="1" u="sng" strike="noStrike" spc="279">
                <a:solidFill>
                  <a:srgbClr val="124E73"/>
                </a:solidFill>
                <a:uFillTx/>
                <a:latin typeface="Arial MT"/>
              </a:rPr>
              <a:t>Summary</a:t>
            </a:r>
            <a:r>
              <a:rPr lang="en-US" sz="4000" b="1" i="1" u="sng" strike="noStrike" spc="-46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000" b="1" i="1" u="sng" strike="noStrike" spc="364">
                <a:solidFill>
                  <a:srgbClr val="124E73"/>
                </a:solidFill>
                <a:uFillTx/>
                <a:latin typeface="Arial MT"/>
              </a:rPr>
              <a:t>of</a:t>
            </a:r>
            <a:r>
              <a:rPr lang="en-US" sz="4000" b="1" i="1" u="sng" strike="noStrike" spc="-60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000" b="1" i="1" u="sng" strike="noStrike" spc="72">
                <a:solidFill>
                  <a:srgbClr val="124E73"/>
                </a:solidFill>
                <a:uFillTx/>
                <a:latin typeface="Arial MT"/>
              </a:rPr>
              <a:t>Preprocessing</a:t>
            </a:r>
            <a:r>
              <a:rPr lang="en-US" sz="4000" b="1" i="1" u="sng" strike="noStrike" spc="-106">
                <a:solidFill>
                  <a:srgbClr val="124E73"/>
                </a:solidFill>
                <a:uFillTx/>
                <a:latin typeface="Arial MT"/>
              </a:rPr>
              <a:t> </a:t>
            </a:r>
            <a:r>
              <a:rPr lang="en-US" sz="4000" b="1" i="1" u="sng" strike="noStrike" spc="148">
                <a:solidFill>
                  <a:srgbClr val="124E73"/>
                </a:solidFill>
                <a:uFillTx/>
                <a:latin typeface="Arial MT"/>
              </a:rPr>
              <a:t>Steps</a:t>
            </a:r>
            <a:endParaRPr lang="en-US" sz="4000" b="0" strike="noStrike" spc="-1">
              <a:solidFill>
                <a:srgbClr val="000000"/>
              </a:solidFill>
              <a:latin typeface="Calibri"/>
            </a:endParaRPr>
          </a:p>
        </p:txBody>
      </p:sp>
      <p:grpSp>
        <p:nvGrpSpPr>
          <p:cNvPr id="64" name="object 3"/>
          <p:cNvGrpSpPr/>
          <p:nvPr/>
        </p:nvGrpSpPr>
        <p:grpSpPr>
          <a:xfrm>
            <a:off x="545040" y="1621440"/>
            <a:ext cx="6522480" cy="1874160"/>
            <a:chOff x="545040" y="1621440"/>
            <a:chExt cx="6522480" cy="1874160"/>
          </a:xfrm>
        </p:grpSpPr>
        <p:sp>
          <p:nvSpPr>
            <p:cNvPr id="65" name="object 4"/>
            <p:cNvSpPr/>
            <p:nvPr/>
          </p:nvSpPr>
          <p:spPr>
            <a:xfrm>
              <a:off x="566280" y="1621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6391656" y="0"/>
                  </a:moveTo>
                  <a:lnTo>
                    <a:pt x="109677" y="0"/>
                  </a:lnTo>
                  <a:lnTo>
                    <a:pt x="66988" y="8626"/>
                  </a:lnTo>
                  <a:lnTo>
                    <a:pt x="32126" y="32146"/>
                  </a:lnTo>
                  <a:lnTo>
                    <a:pt x="8619" y="67026"/>
                  </a:lnTo>
                  <a:lnTo>
                    <a:pt x="0" y="109728"/>
                  </a:lnTo>
                  <a:lnTo>
                    <a:pt x="0" y="1764792"/>
                  </a:lnTo>
                  <a:lnTo>
                    <a:pt x="8619" y="1807493"/>
                  </a:lnTo>
                  <a:lnTo>
                    <a:pt x="32126" y="1842373"/>
                  </a:lnTo>
                  <a:lnTo>
                    <a:pt x="66988" y="1865893"/>
                  </a:lnTo>
                  <a:lnTo>
                    <a:pt x="109677" y="1874520"/>
                  </a:lnTo>
                  <a:lnTo>
                    <a:pt x="6391656" y="1874520"/>
                  </a:lnTo>
                  <a:lnTo>
                    <a:pt x="6434357" y="1865893"/>
                  </a:lnTo>
                  <a:lnTo>
                    <a:pt x="6469237" y="1842373"/>
                  </a:lnTo>
                  <a:lnTo>
                    <a:pt x="6492757" y="1807493"/>
                  </a:lnTo>
                  <a:lnTo>
                    <a:pt x="6501384" y="1764792"/>
                  </a:lnTo>
                  <a:lnTo>
                    <a:pt x="6501384" y="109728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6" name="object 5"/>
            <p:cNvSpPr/>
            <p:nvPr/>
          </p:nvSpPr>
          <p:spPr>
            <a:xfrm>
              <a:off x="566280" y="1621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0" y="109728"/>
                  </a:moveTo>
                  <a:lnTo>
                    <a:pt x="8619" y="67026"/>
                  </a:lnTo>
                  <a:lnTo>
                    <a:pt x="32126" y="32146"/>
                  </a:lnTo>
                  <a:lnTo>
                    <a:pt x="66988" y="8626"/>
                  </a:lnTo>
                  <a:lnTo>
                    <a:pt x="10967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4" y="109728"/>
                  </a:lnTo>
                  <a:lnTo>
                    <a:pt x="6501384" y="1764792"/>
                  </a:lnTo>
                  <a:lnTo>
                    <a:pt x="6492757" y="1807493"/>
                  </a:lnTo>
                  <a:lnTo>
                    <a:pt x="6469237" y="1842373"/>
                  </a:lnTo>
                  <a:lnTo>
                    <a:pt x="6434357" y="1865893"/>
                  </a:lnTo>
                  <a:lnTo>
                    <a:pt x="6391656" y="1874520"/>
                  </a:lnTo>
                  <a:lnTo>
                    <a:pt x="109677" y="1874520"/>
                  </a:lnTo>
                  <a:lnTo>
                    <a:pt x="66988" y="1865893"/>
                  </a:lnTo>
                  <a:lnTo>
                    <a:pt x="32126" y="1842373"/>
                  </a:lnTo>
                  <a:lnTo>
                    <a:pt x="8619" y="1807493"/>
                  </a:lnTo>
                  <a:lnTo>
                    <a:pt x="0" y="1764792"/>
                  </a:lnTo>
                  <a:lnTo>
                    <a:pt x="0" y="109728"/>
                  </a:lnTo>
                  <a:close/>
                </a:path>
              </a:pathLst>
            </a:custGeom>
            <a:noFill/>
            <a:ln w="24384">
              <a:solidFill>
                <a:srgbClr val="D9D3C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object 6"/>
            <p:cNvSpPr/>
            <p:nvPr/>
          </p:nvSpPr>
          <p:spPr>
            <a:xfrm>
              <a:off x="545040" y="1621440"/>
              <a:ext cx="91080" cy="18741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91440" h="1874520">
                  <a:moveTo>
                    <a:pt x="60820" y="0"/>
                  </a:moveTo>
                  <a:lnTo>
                    <a:pt x="30619" y="0"/>
                  </a:lnTo>
                  <a:lnTo>
                    <a:pt x="18698" y="2407"/>
                  </a:lnTo>
                  <a:lnTo>
                    <a:pt x="8966" y="8969"/>
                  </a:lnTo>
                  <a:lnTo>
                    <a:pt x="2405" y="18698"/>
                  </a:lnTo>
                  <a:lnTo>
                    <a:pt x="0" y="30607"/>
                  </a:lnTo>
                  <a:lnTo>
                    <a:pt x="0" y="1843913"/>
                  </a:lnTo>
                  <a:lnTo>
                    <a:pt x="2405" y="1855821"/>
                  </a:lnTo>
                  <a:lnTo>
                    <a:pt x="8966" y="1865550"/>
                  </a:lnTo>
                  <a:lnTo>
                    <a:pt x="18698" y="1872112"/>
                  </a:lnTo>
                  <a:lnTo>
                    <a:pt x="30619" y="1874520"/>
                  </a:lnTo>
                  <a:lnTo>
                    <a:pt x="60820" y="1874520"/>
                  </a:lnTo>
                  <a:lnTo>
                    <a:pt x="72735" y="1872112"/>
                  </a:lnTo>
                  <a:lnTo>
                    <a:pt x="82469" y="1865550"/>
                  </a:lnTo>
                  <a:lnTo>
                    <a:pt x="89032" y="1855821"/>
                  </a:lnTo>
                  <a:lnTo>
                    <a:pt x="91440" y="1843913"/>
                  </a:lnTo>
                  <a:lnTo>
                    <a:pt x="91440" y="30607"/>
                  </a:lnTo>
                  <a:lnTo>
                    <a:pt x="89032" y="18698"/>
                  </a:lnTo>
                  <a:lnTo>
                    <a:pt x="82469" y="8969"/>
                  </a:lnTo>
                  <a:lnTo>
                    <a:pt x="72735" y="2407"/>
                  </a:lnTo>
                  <a:lnTo>
                    <a:pt x="60820" y="0"/>
                  </a:lnTo>
                  <a:close/>
                </a:path>
              </a:pathLst>
            </a:custGeom>
            <a:solidFill>
              <a:srgbClr val="315F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68" name="object 7"/>
          <p:cNvSpPr/>
          <p:nvPr/>
        </p:nvSpPr>
        <p:spPr>
          <a:xfrm>
            <a:off x="838800" y="1820520"/>
            <a:ext cx="5600520" cy="141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US" sz="2000" b="0" strike="noStrike" spc="89">
                <a:solidFill>
                  <a:srgbClr val="2B4150"/>
                </a:solidFill>
                <a:latin typeface="Arial MT"/>
              </a:rPr>
              <a:t>Handling</a:t>
            </a:r>
            <a:r>
              <a:rPr lang="en-US" sz="2000" b="0" strike="noStrike" spc="-7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128">
                <a:solidFill>
                  <a:srgbClr val="2B4150"/>
                </a:solidFill>
                <a:latin typeface="Arial MT"/>
              </a:rPr>
              <a:t>Missing</a:t>
            </a:r>
            <a:r>
              <a:rPr lang="en-US" sz="2000" b="0" strike="noStrike" spc="-7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52">
                <a:solidFill>
                  <a:srgbClr val="2B4150"/>
                </a:solidFill>
                <a:latin typeface="Arial MT"/>
              </a:rPr>
              <a:t>Values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6000"/>
              </a:lnSpc>
              <a:spcBef>
                <a:spcPts val="805"/>
              </a:spcBef>
            </a:pP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Missing</a:t>
            </a:r>
            <a:r>
              <a:rPr lang="en-US" sz="160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entries</a:t>
            </a:r>
            <a:r>
              <a:rPr lang="en-US" sz="160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46">
                <a:solidFill>
                  <a:srgbClr val="2B4150"/>
                </a:solidFill>
                <a:latin typeface="Tahoma"/>
              </a:rPr>
              <a:t>were </a:t>
            </a:r>
            <a:r>
              <a:rPr lang="en-IN" sz="1600" b="0" strike="noStrike" spc="-140">
                <a:solidFill>
                  <a:srgbClr val="2B4150"/>
                </a:solidFill>
                <a:latin typeface="Tahoma"/>
              </a:rPr>
              <a:t>imputed</a:t>
            </a:r>
            <a:r>
              <a:rPr lang="en-IN" sz="1600" b="0" strike="noStrike" spc="-114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35">
                <a:solidFill>
                  <a:srgbClr val="2B4150"/>
                </a:solidFill>
                <a:latin typeface="Tahoma"/>
              </a:rPr>
              <a:t>using</a:t>
            </a:r>
            <a:r>
              <a:rPr lang="en-IN" sz="1600" b="0" strike="noStrike" spc="-202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12">
                <a:solidFill>
                  <a:srgbClr val="2B4150"/>
                </a:solidFill>
                <a:latin typeface="Tahoma"/>
              </a:rPr>
              <a:t>appropriate statistical</a:t>
            </a:r>
            <a:r>
              <a:rPr lang="en-IN" sz="1600" b="0" strike="noStrike" spc="-205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32">
                <a:solidFill>
                  <a:srgbClr val="2B4150"/>
                </a:solidFill>
                <a:latin typeface="Tahoma"/>
              </a:rPr>
              <a:t>methods</a:t>
            </a:r>
            <a:r>
              <a:rPr lang="en-IN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97">
                <a:solidFill>
                  <a:srgbClr val="2B4150"/>
                </a:solidFill>
                <a:latin typeface="Tahoma"/>
              </a:rPr>
              <a:t>(e.g.,</a:t>
            </a:r>
            <a:r>
              <a:rPr lang="en-IN" sz="160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1" strike="noStrike" spc="-46">
                <a:solidFill>
                  <a:srgbClr val="2B4150"/>
                </a:solidFill>
                <a:latin typeface="Tahoma"/>
              </a:rPr>
              <a:t>mean,</a:t>
            </a:r>
            <a:r>
              <a:rPr lang="en-IN" sz="1600" b="1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1" strike="noStrike" spc="-35">
                <a:solidFill>
                  <a:srgbClr val="2B4150"/>
                </a:solidFill>
                <a:latin typeface="Tahoma"/>
              </a:rPr>
              <a:t>median,</a:t>
            </a:r>
            <a:r>
              <a:rPr lang="en-IN" sz="1600" b="1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1" strike="noStrike" spc="-52">
                <a:solidFill>
                  <a:srgbClr val="2B4150"/>
                </a:solidFill>
                <a:latin typeface="Tahoma"/>
              </a:rPr>
              <a:t>mode</a:t>
            </a:r>
            <a:r>
              <a:rPr lang="en-IN" sz="1600" b="0" strike="noStrike" spc="-52">
                <a:solidFill>
                  <a:srgbClr val="2B4150"/>
                </a:solidFill>
                <a:latin typeface="Tahoma"/>
              </a:rPr>
              <a:t>)</a:t>
            </a:r>
            <a:r>
              <a:rPr lang="en-IN" sz="160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1">
                <a:solidFill>
                  <a:srgbClr val="2B4150"/>
                </a:solidFill>
                <a:latin typeface="Tahoma"/>
              </a:rPr>
              <a:t>to</a:t>
            </a:r>
            <a:r>
              <a:rPr lang="en-IN" sz="160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12">
                <a:solidFill>
                  <a:srgbClr val="2B4150"/>
                </a:solidFill>
                <a:latin typeface="Tahoma"/>
              </a:rPr>
              <a:t>maintain</a:t>
            </a:r>
            <a:r>
              <a:rPr lang="en-IN" sz="1600" b="0" strike="noStrike" spc="-191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21">
                <a:solidFill>
                  <a:srgbClr val="2B4150"/>
                </a:solidFill>
                <a:latin typeface="Tahoma"/>
              </a:rPr>
              <a:t>data </a:t>
            </a:r>
            <a:r>
              <a:rPr lang="en-IN" sz="1600" b="0" strike="noStrike" spc="-12">
                <a:solidFill>
                  <a:srgbClr val="2B4150"/>
                </a:solidFill>
                <a:latin typeface="Tahoma"/>
              </a:rPr>
              <a:t>integrity.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9" name="object 8"/>
          <p:cNvGrpSpPr/>
          <p:nvPr/>
        </p:nvGrpSpPr>
        <p:grpSpPr>
          <a:xfrm>
            <a:off x="7485480" y="1621440"/>
            <a:ext cx="6522480" cy="1874160"/>
            <a:chOff x="7485480" y="1621440"/>
            <a:chExt cx="6522480" cy="1874160"/>
          </a:xfrm>
        </p:grpSpPr>
        <p:sp>
          <p:nvSpPr>
            <p:cNvPr id="70" name="object 9"/>
            <p:cNvSpPr/>
            <p:nvPr/>
          </p:nvSpPr>
          <p:spPr>
            <a:xfrm>
              <a:off x="7506720" y="1621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6391656" y="0"/>
                  </a:moveTo>
                  <a:lnTo>
                    <a:pt x="109727" y="0"/>
                  </a:lnTo>
                  <a:lnTo>
                    <a:pt x="67026" y="8626"/>
                  </a:lnTo>
                  <a:lnTo>
                    <a:pt x="32146" y="32146"/>
                  </a:lnTo>
                  <a:lnTo>
                    <a:pt x="8626" y="67026"/>
                  </a:lnTo>
                  <a:lnTo>
                    <a:pt x="0" y="109728"/>
                  </a:lnTo>
                  <a:lnTo>
                    <a:pt x="0" y="1764792"/>
                  </a:lnTo>
                  <a:lnTo>
                    <a:pt x="8626" y="1807493"/>
                  </a:lnTo>
                  <a:lnTo>
                    <a:pt x="32146" y="1842373"/>
                  </a:lnTo>
                  <a:lnTo>
                    <a:pt x="67026" y="1865893"/>
                  </a:lnTo>
                  <a:lnTo>
                    <a:pt x="109727" y="1874520"/>
                  </a:lnTo>
                  <a:lnTo>
                    <a:pt x="6391656" y="1874520"/>
                  </a:lnTo>
                  <a:lnTo>
                    <a:pt x="6434357" y="1865893"/>
                  </a:lnTo>
                  <a:lnTo>
                    <a:pt x="6469237" y="1842373"/>
                  </a:lnTo>
                  <a:lnTo>
                    <a:pt x="6492757" y="1807493"/>
                  </a:lnTo>
                  <a:lnTo>
                    <a:pt x="6501383" y="1764792"/>
                  </a:lnTo>
                  <a:lnTo>
                    <a:pt x="6501383" y="109728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object 10"/>
            <p:cNvSpPr/>
            <p:nvPr/>
          </p:nvSpPr>
          <p:spPr>
            <a:xfrm>
              <a:off x="7506720" y="1621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0" y="109728"/>
                  </a:moveTo>
                  <a:lnTo>
                    <a:pt x="8626" y="67026"/>
                  </a:lnTo>
                  <a:lnTo>
                    <a:pt x="32146" y="32146"/>
                  </a:lnTo>
                  <a:lnTo>
                    <a:pt x="67026" y="8626"/>
                  </a:lnTo>
                  <a:lnTo>
                    <a:pt x="10972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3" y="109728"/>
                  </a:lnTo>
                  <a:lnTo>
                    <a:pt x="6501383" y="1764792"/>
                  </a:lnTo>
                  <a:lnTo>
                    <a:pt x="6492757" y="1807493"/>
                  </a:lnTo>
                  <a:lnTo>
                    <a:pt x="6469237" y="1842373"/>
                  </a:lnTo>
                  <a:lnTo>
                    <a:pt x="6434357" y="1865893"/>
                  </a:lnTo>
                  <a:lnTo>
                    <a:pt x="6391656" y="1874520"/>
                  </a:lnTo>
                  <a:lnTo>
                    <a:pt x="109727" y="1874520"/>
                  </a:lnTo>
                  <a:lnTo>
                    <a:pt x="67026" y="1865893"/>
                  </a:lnTo>
                  <a:lnTo>
                    <a:pt x="32146" y="1842373"/>
                  </a:lnTo>
                  <a:lnTo>
                    <a:pt x="8626" y="1807493"/>
                  </a:lnTo>
                  <a:lnTo>
                    <a:pt x="0" y="1764792"/>
                  </a:lnTo>
                  <a:lnTo>
                    <a:pt x="0" y="109728"/>
                  </a:lnTo>
                  <a:close/>
                </a:path>
              </a:pathLst>
            </a:custGeom>
            <a:noFill/>
            <a:ln w="24384">
              <a:solidFill>
                <a:srgbClr val="D9D3C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2" name="object 11"/>
            <p:cNvSpPr/>
            <p:nvPr/>
          </p:nvSpPr>
          <p:spPr>
            <a:xfrm>
              <a:off x="7485480" y="1621440"/>
              <a:ext cx="91080" cy="18741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91440" h="1874520">
                  <a:moveTo>
                    <a:pt x="60832" y="0"/>
                  </a:moveTo>
                  <a:lnTo>
                    <a:pt x="30606" y="0"/>
                  </a:lnTo>
                  <a:lnTo>
                    <a:pt x="18698" y="2407"/>
                  </a:lnTo>
                  <a:lnTo>
                    <a:pt x="8969" y="8969"/>
                  </a:lnTo>
                  <a:lnTo>
                    <a:pt x="2407" y="18698"/>
                  </a:lnTo>
                  <a:lnTo>
                    <a:pt x="0" y="30607"/>
                  </a:lnTo>
                  <a:lnTo>
                    <a:pt x="0" y="1843913"/>
                  </a:lnTo>
                  <a:lnTo>
                    <a:pt x="2407" y="1855821"/>
                  </a:lnTo>
                  <a:lnTo>
                    <a:pt x="8969" y="1865550"/>
                  </a:lnTo>
                  <a:lnTo>
                    <a:pt x="18698" y="1872112"/>
                  </a:lnTo>
                  <a:lnTo>
                    <a:pt x="30606" y="1874520"/>
                  </a:lnTo>
                  <a:lnTo>
                    <a:pt x="60832" y="1874520"/>
                  </a:lnTo>
                  <a:lnTo>
                    <a:pt x="72741" y="1872112"/>
                  </a:lnTo>
                  <a:lnTo>
                    <a:pt x="82470" y="1865550"/>
                  </a:lnTo>
                  <a:lnTo>
                    <a:pt x="89032" y="1855821"/>
                  </a:lnTo>
                  <a:lnTo>
                    <a:pt x="91440" y="1843913"/>
                  </a:lnTo>
                  <a:lnTo>
                    <a:pt x="91440" y="30607"/>
                  </a:lnTo>
                  <a:lnTo>
                    <a:pt x="89032" y="18698"/>
                  </a:lnTo>
                  <a:lnTo>
                    <a:pt x="82470" y="8969"/>
                  </a:lnTo>
                  <a:lnTo>
                    <a:pt x="72741" y="2407"/>
                  </a:lnTo>
                  <a:lnTo>
                    <a:pt x="60832" y="0"/>
                  </a:lnTo>
                  <a:close/>
                </a:path>
              </a:pathLst>
            </a:custGeom>
            <a:solidFill>
              <a:srgbClr val="315F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3" name="object 12"/>
          <p:cNvSpPr/>
          <p:nvPr/>
        </p:nvSpPr>
        <p:spPr>
          <a:xfrm>
            <a:off x="7792560" y="1820520"/>
            <a:ext cx="5929920" cy="1411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US" sz="2000" b="0" strike="noStrike" spc="97">
                <a:solidFill>
                  <a:srgbClr val="2B4150"/>
                </a:solidFill>
                <a:latin typeface="Arial MT"/>
              </a:rPr>
              <a:t>Duration</a:t>
            </a:r>
            <a:r>
              <a:rPr lang="en-US" sz="2000" b="0" strike="noStrike" spc="-46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97">
                <a:solidFill>
                  <a:srgbClr val="2B4150"/>
                </a:solidFill>
                <a:latin typeface="Arial MT"/>
              </a:rPr>
              <a:t>Transformation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6000"/>
              </a:lnSpc>
              <a:spcBef>
                <a:spcPts val="799"/>
              </a:spcBef>
            </a:pPr>
            <a:r>
              <a:rPr lang="en-US" sz="1600" b="0" strike="noStrike" spc="-60">
                <a:solidFill>
                  <a:srgbClr val="2B4150"/>
                </a:solidFill>
                <a:latin typeface="Tahoma"/>
              </a:rPr>
              <a:t>The</a:t>
            </a:r>
            <a:r>
              <a:rPr lang="en-US" sz="16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'Duration'</a:t>
            </a:r>
            <a:r>
              <a:rPr lang="en-US" sz="16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6">
                <a:solidFill>
                  <a:srgbClr val="2B4150"/>
                </a:solidFill>
                <a:latin typeface="Tahoma"/>
              </a:rPr>
              <a:t>feature,</a:t>
            </a:r>
            <a:r>
              <a:rPr lang="en-US" sz="160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originally</a:t>
            </a:r>
            <a:r>
              <a:rPr lang="en-US" sz="1600" b="0" strike="noStrike" spc="-16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a</a:t>
            </a:r>
            <a:r>
              <a:rPr lang="en-US" sz="16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string,</a:t>
            </a:r>
            <a:r>
              <a:rPr lang="en-US" sz="16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6">
                <a:solidFill>
                  <a:srgbClr val="2B4150"/>
                </a:solidFill>
                <a:latin typeface="Tahoma"/>
              </a:rPr>
              <a:t>was</a:t>
            </a:r>
            <a:r>
              <a:rPr lang="en-US" sz="160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meticulously</a:t>
            </a:r>
            <a:r>
              <a:rPr lang="en-US" sz="1600" b="0" strike="noStrike" spc="-114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06">
                <a:solidFill>
                  <a:srgbClr val="2B4150"/>
                </a:solidFill>
                <a:latin typeface="Tahoma"/>
              </a:rPr>
              <a:t>converted </a:t>
            </a:r>
            <a:r>
              <a:rPr lang="en-US" sz="1600" b="1" strike="noStrike" spc="-111">
                <a:solidFill>
                  <a:srgbClr val="2B4150"/>
                </a:solidFill>
                <a:latin typeface="Tahoma"/>
              </a:rPr>
              <a:t>into</a:t>
            </a:r>
            <a:r>
              <a:rPr lang="en-US" sz="1600" b="1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51">
                <a:solidFill>
                  <a:srgbClr val="2B4150"/>
                </a:solidFill>
                <a:latin typeface="Tahoma"/>
              </a:rPr>
              <a:t>minutes</a:t>
            </a:r>
            <a:r>
              <a:rPr lang="en-US" sz="1600" b="1" strike="noStrike" spc="-10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">
                <a:solidFill>
                  <a:srgbClr val="2B4150"/>
                </a:solidFill>
                <a:latin typeface="Tahoma"/>
              </a:rPr>
              <a:t>to</a:t>
            </a:r>
            <a:r>
              <a:rPr lang="en-US" sz="1600" b="0" strike="noStrike" spc="-21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allow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numerical</a:t>
            </a:r>
            <a:r>
              <a:rPr lang="en-US" sz="16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analysis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model</a:t>
            </a:r>
            <a:r>
              <a:rPr lang="en-US" sz="160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consumption.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4" name="object 13"/>
          <p:cNvGrpSpPr/>
          <p:nvPr/>
        </p:nvGrpSpPr>
        <p:grpSpPr>
          <a:xfrm>
            <a:off x="533520" y="3700440"/>
            <a:ext cx="6522480" cy="1874160"/>
            <a:chOff x="533520" y="3700440"/>
            <a:chExt cx="6522480" cy="1874160"/>
          </a:xfrm>
        </p:grpSpPr>
        <p:sp>
          <p:nvSpPr>
            <p:cNvPr id="75" name="object 14"/>
            <p:cNvSpPr/>
            <p:nvPr/>
          </p:nvSpPr>
          <p:spPr>
            <a:xfrm>
              <a:off x="554760" y="3700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6391656" y="0"/>
                  </a:moveTo>
                  <a:lnTo>
                    <a:pt x="109677" y="0"/>
                  </a:lnTo>
                  <a:lnTo>
                    <a:pt x="66988" y="8626"/>
                  </a:lnTo>
                  <a:lnTo>
                    <a:pt x="32126" y="32146"/>
                  </a:lnTo>
                  <a:lnTo>
                    <a:pt x="8619" y="67026"/>
                  </a:lnTo>
                  <a:lnTo>
                    <a:pt x="0" y="109727"/>
                  </a:lnTo>
                  <a:lnTo>
                    <a:pt x="0" y="1764791"/>
                  </a:lnTo>
                  <a:lnTo>
                    <a:pt x="8619" y="1807493"/>
                  </a:lnTo>
                  <a:lnTo>
                    <a:pt x="32126" y="1842373"/>
                  </a:lnTo>
                  <a:lnTo>
                    <a:pt x="66988" y="1865893"/>
                  </a:lnTo>
                  <a:lnTo>
                    <a:pt x="109677" y="1874520"/>
                  </a:lnTo>
                  <a:lnTo>
                    <a:pt x="6391656" y="1874520"/>
                  </a:lnTo>
                  <a:lnTo>
                    <a:pt x="6434357" y="1865893"/>
                  </a:lnTo>
                  <a:lnTo>
                    <a:pt x="6469237" y="1842373"/>
                  </a:lnTo>
                  <a:lnTo>
                    <a:pt x="6492757" y="1807493"/>
                  </a:lnTo>
                  <a:lnTo>
                    <a:pt x="6501384" y="1764791"/>
                  </a:lnTo>
                  <a:lnTo>
                    <a:pt x="6501384" y="109727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object 15"/>
            <p:cNvSpPr/>
            <p:nvPr/>
          </p:nvSpPr>
          <p:spPr>
            <a:xfrm>
              <a:off x="554760" y="3700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0" y="109727"/>
                  </a:moveTo>
                  <a:lnTo>
                    <a:pt x="8619" y="67026"/>
                  </a:lnTo>
                  <a:lnTo>
                    <a:pt x="32126" y="32146"/>
                  </a:lnTo>
                  <a:lnTo>
                    <a:pt x="66988" y="8626"/>
                  </a:lnTo>
                  <a:lnTo>
                    <a:pt x="10967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4" y="109727"/>
                  </a:lnTo>
                  <a:lnTo>
                    <a:pt x="6501384" y="1764791"/>
                  </a:lnTo>
                  <a:lnTo>
                    <a:pt x="6492757" y="1807493"/>
                  </a:lnTo>
                  <a:lnTo>
                    <a:pt x="6469237" y="1842373"/>
                  </a:lnTo>
                  <a:lnTo>
                    <a:pt x="6434357" y="1865893"/>
                  </a:lnTo>
                  <a:lnTo>
                    <a:pt x="6391656" y="1874520"/>
                  </a:lnTo>
                  <a:lnTo>
                    <a:pt x="109677" y="1874520"/>
                  </a:lnTo>
                  <a:lnTo>
                    <a:pt x="66988" y="1865893"/>
                  </a:lnTo>
                  <a:lnTo>
                    <a:pt x="32126" y="1842373"/>
                  </a:lnTo>
                  <a:lnTo>
                    <a:pt x="8619" y="1807493"/>
                  </a:lnTo>
                  <a:lnTo>
                    <a:pt x="0" y="1764791"/>
                  </a:lnTo>
                  <a:lnTo>
                    <a:pt x="0" y="109727"/>
                  </a:lnTo>
                  <a:close/>
                </a:path>
              </a:pathLst>
            </a:custGeom>
            <a:noFill/>
            <a:ln w="24384">
              <a:solidFill>
                <a:srgbClr val="D9D3C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object 16"/>
            <p:cNvSpPr/>
            <p:nvPr/>
          </p:nvSpPr>
          <p:spPr>
            <a:xfrm>
              <a:off x="533520" y="3700440"/>
              <a:ext cx="91080" cy="18741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91440" h="1874520">
                  <a:moveTo>
                    <a:pt x="60820" y="0"/>
                  </a:moveTo>
                  <a:lnTo>
                    <a:pt x="30619" y="0"/>
                  </a:lnTo>
                  <a:lnTo>
                    <a:pt x="18698" y="2407"/>
                  </a:lnTo>
                  <a:lnTo>
                    <a:pt x="8966" y="8969"/>
                  </a:lnTo>
                  <a:lnTo>
                    <a:pt x="2405" y="18698"/>
                  </a:lnTo>
                  <a:lnTo>
                    <a:pt x="0" y="30606"/>
                  </a:lnTo>
                  <a:lnTo>
                    <a:pt x="0" y="1843913"/>
                  </a:lnTo>
                  <a:lnTo>
                    <a:pt x="2405" y="1855821"/>
                  </a:lnTo>
                  <a:lnTo>
                    <a:pt x="8966" y="1865550"/>
                  </a:lnTo>
                  <a:lnTo>
                    <a:pt x="18698" y="1872112"/>
                  </a:lnTo>
                  <a:lnTo>
                    <a:pt x="30619" y="1874520"/>
                  </a:lnTo>
                  <a:lnTo>
                    <a:pt x="60820" y="1874520"/>
                  </a:lnTo>
                  <a:lnTo>
                    <a:pt x="72735" y="1872112"/>
                  </a:lnTo>
                  <a:lnTo>
                    <a:pt x="82469" y="1865550"/>
                  </a:lnTo>
                  <a:lnTo>
                    <a:pt x="89032" y="1855821"/>
                  </a:lnTo>
                  <a:lnTo>
                    <a:pt x="91440" y="1843913"/>
                  </a:lnTo>
                  <a:lnTo>
                    <a:pt x="91440" y="30606"/>
                  </a:lnTo>
                  <a:lnTo>
                    <a:pt x="89032" y="18698"/>
                  </a:lnTo>
                  <a:lnTo>
                    <a:pt x="82469" y="8969"/>
                  </a:lnTo>
                  <a:lnTo>
                    <a:pt x="72735" y="2407"/>
                  </a:lnTo>
                  <a:lnTo>
                    <a:pt x="60820" y="0"/>
                  </a:lnTo>
                  <a:close/>
                </a:path>
              </a:pathLst>
            </a:custGeom>
            <a:solidFill>
              <a:srgbClr val="315F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78" name="object 17"/>
          <p:cNvSpPr/>
          <p:nvPr/>
        </p:nvSpPr>
        <p:spPr>
          <a:xfrm>
            <a:off x="838800" y="3900240"/>
            <a:ext cx="5486040" cy="14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en-US" sz="2000" b="0" strike="noStrike" spc="89">
                <a:solidFill>
                  <a:srgbClr val="2B4150"/>
                </a:solidFill>
                <a:latin typeface="Arial MT"/>
              </a:rPr>
              <a:t>Date/Time</a:t>
            </a:r>
            <a:r>
              <a:rPr lang="en-US" sz="2000" b="0" strike="noStrike" spc="-12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97">
                <a:solidFill>
                  <a:srgbClr val="2B4150"/>
                </a:solidFill>
                <a:latin typeface="Arial MT"/>
              </a:rPr>
              <a:t>Transformation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6000"/>
              </a:lnSpc>
              <a:spcBef>
                <a:spcPts val="805"/>
              </a:spcBef>
            </a:pP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Granular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features</a:t>
            </a:r>
            <a:r>
              <a:rPr lang="en-US" sz="160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">
                <a:solidFill>
                  <a:srgbClr val="2B4150"/>
                </a:solidFill>
                <a:latin typeface="Tahoma"/>
              </a:rPr>
              <a:t>like</a:t>
            </a:r>
            <a:r>
              <a:rPr lang="en-US" sz="160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31">
                <a:solidFill>
                  <a:srgbClr val="2B4150"/>
                </a:solidFill>
                <a:latin typeface="Tahoma"/>
              </a:rPr>
              <a:t>day,</a:t>
            </a:r>
            <a:r>
              <a:rPr lang="en-US" sz="1600" b="1" strike="noStrike" spc="-19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45">
                <a:solidFill>
                  <a:srgbClr val="2B4150"/>
                </a:solidFill>
                <a:latin typeface="Tahoma"/>
              </a:rPr>
              <a:t>month,</a:t>
            </a:r>
            <a:r>
              <a:rPr lang="en-US" sz="1600" b="1" strike="noStrike" spc="-16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31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600" b="1" strike="noStrike" spc="-20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45">
                <a:solidFill>
                  <a:srgbClr val="2B4150"/>
                </a:solidFill>
                <a:latin typeface="Tahoma"/>
              </a:rPr>
              <a:t>hour</a:t>
            </a:r>
            <a:r>
              <a:rPr lang="en-US" sz="1600" b="1" strike="noStrike" spc="-9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6">
                <a:solidFill>
                  <a:srgbClr val="2B4150"/>
                </a:solidFill>
                <a:latin typeface="Tahoma"/>
              </a:rPr>
              <a:t>were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extracted</a:t>
            </a:r>
            <a:r>
              <a:rPr lang="en-US" sz="1600" b="0" strike="noStrike" spc="-24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from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'Date_of_Journey',</a:t>
            </a:r>
            <a:r>
              <a:rPr lang="en-US" sz="1600" b="0" strike="noStrike" spc="-1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'Dep_Time',</a:t>
            </a:r>
            <a:r>
              <a:rPr lang="en-US" sz="1600" b="0" strike="noStrike" spc="-16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6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600" b="0" strike="noStrike" spc="-12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6">
                <a:solidFill>
                  <a:srgbClr val="2B4150"/>
                </a:solidFill>
                <a:latin typeface="Tahoma"/>
              </a:rPr>
              <a:t>'Arrival_Time'</a:t>
            </a:r>
            <a:r>
              <a:rPr lang="en-US" sz="1600" b="0" strike="noStrike" spc="-13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">
                <a:solidFill>
                  <a:srgbClr val="2B4150"/>
                </a:solidFill>
                <a:latin typeface="Tahoma"/>
              </a:rPr>
              <a:t>to</a:t>
            </a:r>
            <a:r>
              <a:rPr lang="en-US" sz="16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capture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temporal</a:t>
            </a:r>
            <a:r>
              <a:rPr lang="en-US" sz="160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patterns.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79" name="object 18"/>
          <p:cNvGrpSpPr/>
          <p:nvPr/>
        </p:nvGrpSpPr>
        <p:grpSpPr>
          <a:xfrm>
            <a:off x="7485480" y="3700440"/>
            <a:ext cx="6522480" cy="1874160"/>
            <a:chOff x="7485480" y="3700440"/>
            <a:chExt cx="6522480" cy="1874160"/>
          </a:xfrm>
        </p:grpSpPr>
        <p:sp>
          <p:nvSpPr>
            <p:cNvPr id="80" name="object 19"/>
            <p:cNvSpPr/>
            <p:nvPr/>
          </p:nvSpPr>
          <p:spPr>
            <a:xfrm>
              <a:off x="7506720" y="3700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6391656" y="0"/>
                  </a:moveTo>
                  <a:lnTo>
                    <a:pt x="109727" y="0"/>
                  </a:lnTo>
                  <a:lnTo>
                    <a:pt x="67026" y="8626"/>
                  </a:lnTo>
                  <a:lnTo>
                    <a:pt x="32146" y="32146"/>
                  </a:lnTo>
                  <a:lnTo>
                    <a:pt x="8626" y="67026"/>
                  </a:lnTo>
                  <a:lnTo>
                    <a:pt x="0" y="109727"/>
                  </a:lnTo>
                  <a:lnTo>
                    <a:pt x="0" y="1764791"/>
                  </a:lnTo>
                  <a:lnTo>
                    <a:pt x="8626" y="1807493"/>
                  </a:lnTo>
                  <a:lnTo>
                    <a:pt x="32146" y="1842373"/>
                  </a:lnTo>
                  <a:lnTo>
                    <a:pt x="67026" y="1865893"/>
                  </a:lnTo>
                  <a:lnTo>
                    <a:pt x="109727" y="1874520"/>
                  </a:lnTo>
                  <a:lnTo>
                    <a:pt x="6391656" y="1874520"/>
                  </a:lnTo>
                  <a:lnTo>
                    <a:pt x="6434357" y="1865893"/>
                  </a:lnTo>
                  <a:lnTo>
                    <a:pt x="6469237" y="1842373"/>
                  </a:lnTo>
                  <a:lnTo>
                    <a:pt x="6492757" y="1807493"/>
                  </a:lnTo>
                  <a:lnTo>
                    <a:pt x="6501383" y="1764791"/>
                  </a:lnTo>
                  <a:lnTo>
                    <a:pt x="6501383" y="109727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1" name="object 20"/>
            <p:cNvSpPr/>
            <p:nvPr/>
          </p:nvSpPr>
          <p:spPr>
            <a:xfrm>
              <a:off x="7506720" y="370044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0" y="109727"/>
                  </a:moveTo>
                  <a:lnTo>
                    <a:pt x="8626" y="67026"/>
                  </a:lnTo>
                  <a:lnTo>
                    <a:pt x="32146" y="32146"/>
                  </a:lnTo>
                  <a:lnTo>
                    <a:pt x="67026" y="8626"/>
                  </a:lnTo>
                  <a:lnTo>
                    <a:pt x="10972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3" y="109727"/>
                  </a:lnTo>
                  <a:lnTo>
                    <a:pt x="6501383" y="1764791"/>
                  </a:lnTo>
                  <a:lnTo>
                    <a:pt x="6492757" y="1807493"/>
                  </a:lnTo>
                  <a:lnTo>
                    <a:pt x="6469237" y="1842373"/>
                  </a:lnTo>
                  <a:lnTo>
                    <a:pt x="6434357" y="1865893"/>
                  </a:lnTo>
                  <a:lnTo>
                    <a:pt x="6391656" y="1874520"/>
                  </a:lnTo>
                  <a:lnTo>
                    <a:pt x="109727" y="1874520"/>
                  </a:lnTo>
                  <a:lnTo>
                    <a:pt x="67026" y="1865893"/>
                  </a:lnTo>
                  <a:lnTo>
                    <a:pt x="32146" y="1842373"/>
                  </a:lnTo>
                  <a:lnTo>
                    <a:pt x="8626" y="1807493"/>
                  </a:lnTo>
                  <a:lnTo>
                    <a:pt x="0" y="1764791"/>
                  </a:lnTo>
                  <a:lnTo>
                    <a:pt x="0" y="109727"/>
                  </a:lnTo>
                  <a:close/>
                </a:path>
              </a:pathLst>
            </a:custGeom>
            <a:noFill/>
            <a:ln w="24383">
              <a:solidFill>
                <a:srgbClr val="D9D3C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2" name="object 21"/>
            <p:cNvSpPr/>
            <p:nvPr/>
          </p:nvSpPr>
          <p:spPr>
            <a:xfrm>
              <a:off x="7485480" y="3700440"/>
              <a:ext cx="91080" cy="18741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91440" h="1874520">
                  <a:moveTo>
                    <a:pt x="60832" y="0"/>
                  </a:moveTo>
                  <a:lnTo>
                    <a:pt x="30606" y="0"/>
                  </a:lnTo>
                  <a:lnTo>
                    <a:pt x="18698" y="2407"/>
                  </a:lnTo>
                  <a:lnTo>
                    <a:pt x="8969" y="8969"/>
                  </a:lnTo>
                  <a:lnTo>
                    <a:pt x="2407" y="18698"/>
                  </a:lnTo>
                  <a:lnTo>
                    <a:pt x="0" y="30606"/>
                  </a:lnTo>
                  <a:lnTo>
                    <a:pt x="0" y="1843913"/>
                  </a:lnTo>
                  <a:lnTo>
                    <a:pt x="2407" y="1855821"/>
                  </a:lnTo>
                  <a:lnTo>
                    <a:pt x="8969" y="1865550"/>
                  </a:lnTo>
                  <a:lnTo>
                    <a:pt x="18698" y="1872112"/>
                  </a:lnTo>
                  <a:lnTo>
                    <a:pt x="30606" y="1874520"/>
                  </a:lnTo>
                  <a:lnTo>
                    <a:pt x="60832" y="1874520"/>
                  </a:lnTo>
                  <a:lnTo>
                    <a:pt x="72741" y="1872112"/>
                  </a:lnTo>
                  <a:lnTo>
                    <a:pt x="82470" y="1865550"/>
                  </a:lnTo>
                  <a:lnTo>
                    <a:pt x="89032" y="1855821"/>
                  </a:lnTo>
                  <a:lnTo>
                    <a:pt x="91440" y="1843913"/>
                  </a:lnTo>
                  <a:lnTo>
                    <a:pt x="91440" y="30606"/>
                  </a:lnTo>
                  <a:lnTo>
                    <a:pt x="89032" y="18698"/>
                  </a:lnTo>
                  <a:lnTo>
                    <a:pt x="82470" y="8969"/>
                  </a:lnTo>
                  <a:lnTo>
                    <a:pt x="72741" y="2407"/>
                  </a:lnTo>
                  <a:lnTo>
                    <a:pt x="60832" y="0"/>
                  </a:lnTo>
                  <a:close/>
                </a:path>
              </a:pathLst>
            </a:custGeom>
            <a:solidFill>
              <a:srgbClr val="315F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3" name="object 22"/>
          <p:cNvSpPr/>
          <p:nvPr/>
        </p:nvSpPr>
        <p:spPr>
          <a:xfrm>
            <a:off x="7792560" y="3900240"/>
            <a:ext cx="5821200" cy="1412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 anchor="t">
            <a:spAutoFit/>
          </a:bodyPr>
          <a:lstStyle/>
          <a:p>
            <a:pPr marL="12600" algn="just">
              <a:lnSpc>
                <a:spcPct val="100000"/>
              </a:lnSpc>
              <a:spcBef>
                <a:spcPts val="96"/>
              </a:spcBef>
            </a:pPr>
            <a:r>
              <a:rPr lang="en-US" sz="2000" b="0" strike="noStrike" spc="-1">
                <a:solidFill>
                  <a:srgbClr val="2B4150"/>
                </a:solidFill>
                <a:latin typeface="Arial MT"/>
              </a:rPr>
              <a:t>Categorical</a:t>
            </a:r>
            <a:r>
              <a:rPr lang="en-US" sz="2000" b="0" strike="noStrike" spc="111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137">
                <a:solidFill>
                  <a:srgbClr val="2B4150"/>
                </a:solidFill>
                <a:latin typeface="Arial MT"/>
              </a:rPr>
              <a:t>Data</a:t>
            </a:r>
            <a:r>
              <a:rPr lang="en-US" sz="2000" b="0" strike="noStrike" spc="123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-12">
                <a:solidFill>
                  <a:srgbClr val="2B4150"/>
                </a:solidFill>
                <a:latin typeface="Arial MT"/>
              </a:rPr>
              <a:t>Encoding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 algn="just">
              <a:lnSpc>
                <a:spcPct val="136000"/>
              </a:lnSpc>
              <a:spcBef>
                <a:spcPts val="805"/>
              </a:spcBef>
            </a:pP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Categorical</a:t>
            </a:r>
            <a:r>
              <a:rPr lang="en-US" sz="1600" b="0" strike="noStrike" spc="-9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60">
                <a:solidFill>
                  <a:srgbClr val="2B4150"/>
                </a:solidFill>
                <a:latin typeface="Tahoma"/>
              </a:rPr>
              <a:t>features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80">
                <a:solidFill>
                  <a:srgbClr val="2B4150"/>
                </a:solidFill>
                <a:latin typeface="Tahoma"/>
              </a:rPr>
              <a:t>were</a:t>
            </a:r>
            <a:r>
              <a:rPr lang="en-US" sz="1600" b="0" strike="noStrike" spc="-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6">
                <a:solidFill>
                  <a:srgbClr val="2B4150"/>
                </a:solidFill>
                <a:latin typeface="Tahoma"/>
              </a:rPr>
              <a:t>transformed</a:t>
            </a:r>
            <a:r>
              <a:rPr lang="en-US" sz="1600" b="0" strike="noStrike" spc="-8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6">
                <a:solidFill>
                  <a:srgbClr val="2B4150"/>
                </a:solidFill>
                <a:latin typeface="Tahoma"/>
              </a:rPr>
              <a:t>into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numerical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52">
                <a:solidFill>
                  <a:srgbClr val="2B4150"/>
                </a:solidFill>
                <a:latin typeface="Tahoma"/>
              </a:rPr>
              <a:t>formats</a:t>
            </a:r>
            <a:r>
              <a:rPr lang="en-US" sz="1600" b="0" strike="noStrike" spc="-7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using </a:t>
            </a:r>
            <a:r>
              <a:rPr lang="en-IN" sz="1600" b="1" strike="noStrike" spc="-185">
                <a:solidFill>
                  <a:srgbClr val="2B4150"/>
                </a:solidFill>
                <a:latin typeface="Tahoma"/>
              </a:rPr>
              <a:t>Label</a:t>
            </a:r>
            <a:r>
              <a:rPr lang="en-IN" sz="1600" b="1" strike="noStrike" spc="63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1" strike="noStrike" spc="-171">
                <a:solidFill>
                  <a:srgbClr val="2B4150"/>
                </a:solidFill>
                <a:latin typeface="Tahoma"/>
              </a:rPr>
              <a:t>Encoding</a:t>
            </a:r>
            <a:r>
              <a:rPr lang="en-IN" sz="1600" b="1" strike="noStrike" spc="49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92">
                <a:solidFill>
                  <a:srgbClr val="2B4150"/>
                </a:solidFill>
                <a:latin typeface="Tahoma"/>
              </a:rPr>
              <a:t>or</a:t>
            </a:r>
            <a:r>
              <a:rPr lang="en-IN" sz="1600" b="0" strike="noStrike" spc="-35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1" strike="noStrike" spc="-165">
                <a:solidFill>
                  <a:srgbClr val="2B4150"/>
                </a:solidFill>
                <a:latin typeface="Tahoma"/>
              </a:rPr>
              <a:t>One-</a:t>
            </a:r>
            <a:r>
              <a:rPr lang="en-IN" sz="1600" b="1" strike="noStrike" spc="-282">
                <a:solidFill>
                  <a:srgbClr val="2B4150"/>
                </a:solidFill>
                <a:latin typeface="Tahoma"/>
              </a:rPr>
              <a:t>Hot</a:t>
            </a:r>
            <a:r>
              <a:rPr lang="en-IN" sz="1600" b="1" strike="noStrike" spc="157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1" strike="noStrike" spc="-165">
                <a:solidFill>
                  <a:srgbClr val="2B4150"/>
                </a:solidFill>
                <a:latin typeface="Tahoma"/>
              </a:rPr>
              <a:t>Encoding</a:t>
            </a:r>
            <a:r>
              <a:rPr lang="en-IN" sz="1600" b="0" strike="noStrike" spc="-165">
                <a:solidFill>
                  <a:srgbClr val="2B4150"/>
                </a:solidFill>
                <a:latin typeface="Tahoma"/>
              </a:rPr>
              <a:t>,</a:t>
            </a:r>
            <a:r>
              <a:rPr lang="en-IN" sz="1600" b="0" strike="noStrike" spc="38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41">
                <a:solidFill>
                  <a:srgbClr val="2B4150"/>
                </a:solidFill>
                <a:latin typeface="Tahoma"/>
              </a:rPr>
              <a:t>depending</a:t>
            </a:r>
            <a:r>
              <a:rPr lang="en-IN" sz="1600" b="0" strike="noStrike" spc="-86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92">
                <a:solidFill>
                  <a:srgbClr val="2B4150"/>
                </a:solidFill>
                <a:latin typeface="Tahoma"/>
              </a:rPr>
              <a:t>on</a:t>
            </a:r>
            <a:r>
              <a:rPr lang="en-IN" sz="1600" b="0" strike="noStrike" spc="12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41">
                <a:solidFill>
                  <a:srgbClr val="2B4150"/>
                </a:solidFill>
                <a:latin typeface="Tahoma"/>
              </a:rPr>
              <a:t>their</a:t>
            </a:r>
            <a:r>
              <a:rPr lang="en-IN" sz="1600" b="0" strike="noStrike" spc="97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12">
                <a:solidFill>
                  <a:srgbClr val="2B4150"/>
                </a:solidFill>
                <a:latin typeface="Tahoma"/>
              </a:rPr>
              <a:t>cardinality and</a:t>
            </a:r>
            <a:r>
              <a:rPr lang="en-IN" sz="160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12">
                <a:solidFill>
                  <a:srgbClr val="2B4150"/>
                </a:solidFill>
                <a:latin typeface="Tahoma"/>
              </a:rPr>
              <a:t>potential</a:t>
            </a:r>
            <a:r>
              <a:rPr lang="en-IN" sz="1600" b="0" strike="noStrike" spc="-191">
                <a:solidFill>
                  <a:srgbClr val="2B4150"/>
                </a:solidFill>
                <a:latin typeface="Tahoma"/>
              </a:rPr>
              <a:t> </a:t>
            </a:r>
            <a:r>
              <a:rPr lang="en-IN" sz="1600" b="0" strike="noStrike" spc="-12">
                <a:solidFill>
                  <a:srgbClr val="2B4150"/>
                </a:solidFill>
                <a:latin typeface="Tahoma"/>
              </a:rPr>
              <a:t>ordinality.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4" name="object 23"/>
          <p:cNvGrpSpPr/>
          <p:nvPr/>
        </p:nvGrpSpPr>
        <p:grpSpPr>
          <a:xfrm>
            <a:off x="533520" y="5779080"/>
            <a:ext cx="6522480" cy="1874160"/>
            <a:chOff x="533520" y="5779080"/>
            <a:chExt cx="6522480" cy="1874160"/>
          </a:xfrm>
        </p:grpSpPr>
        <p:sp>
          <p:nvSpPr>
            <p:cNvPr id="85" name="object 24"/>
            <p:cNvSpPr/>
            <p:nvPr/>
          </p:nvSpPr>
          <p:spPr>
            <a:xfrm>
              <a:off x="554760" y="577908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6391656" y="0"/>
                  </a:moveTo>
                  <a:lnTo>
                    <a:pt x="109677" y="0"/>
                  </a:lnTo>
                  <a:lnTo>
                    <a:pt x="66988" y="8626"/>
                  </a:lnTo>
                  <a:lnTo>
                    <a:pt x="32126" y="32146"/>
                  </a:lnTo>
                  <a:lnTo>
                    <a:pt x="8619" y="67026"/>
                  </a:lnTo>
                  <a:lnTo>
                    <a:pt x="0" y="109728"/>
                  </a:lnTo>
                  <a:lnTo>
                    <a:pt x="0" y="1764842"/>
                  </a:lnTo>
                  <a:lnTo>
                    <a:pt x="8619" y="1807531"/>
                  </a:lnTo>
                  <a:lnTo>
                    <a:pt x="32126" y="1842393"/>
                  </a:lnTo>
                  <a:lnTo>
                    <a:pt x="66988" y="1865900"/>
                  </a:lnTo>
                  <a:lnTo>
                    <a:pt x="109677" y="1874520"/>
                  </a:lnTo>
                  <a:lnTo>
                    <a:pt x="6391656" y="1874520"/>
                  </a:lnTo>
                  <a:lnTo>
                    <a:pt x="6434357" y="1865900"/>
                  </a:lnTo>
                  <a:lnTo>
                    <a:pt x="6469237" y="1842393"/>
                  </a:lnTo>
                  <a:lnTo>
                    <a:pt x="6492757" y="1807531"/>
                  </a:lnTo>
                  <a:lnTo>
                    <a:pt x="6501384" y="1764842"/>
                  </a:lnTo>
                  <a:lnTo>
                    <a:pt x="6501384" y="109728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object 25"/>
            <p:cNvSpPr/>
            <p:nvPr/>
          </p:nvSpPr>
          <p:spPr>
            <a:xfrm>
              <a:off x="554760" y="577908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0" y="109728"/>
                  </a:moveTo>
                  <a:lnTo>
                    <a:pt x="8619" y="67026"/>
                  </a:lnTo>
                  <a:lnTo>
                    <a:pt x="32126" y="32146"/>
                  </a:lnTo>
                  <a:lnTo>
                    <a:pt x="66988" y="8626"/>
                  </a:lnTo>
                  <a:lnTo>
                    <a:pt x="10967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4" y="109728"/>
                  </a:lnTo>
                  <a:lnTo>
                    <a:pt x="6501384" y="1764842"/>
                  </a:lnTo>
                  <a:lnTo>
                    <a:pt x="6492757" y="1807531"/>
                  </a:lnTo>
                  <a:lnTo>
                    <a:pt x="6469237" y="1842393"/>
                  </a:lnTo>
                  <a:lnTo>
                    <a:pt x="6434357" y="1865900"/>
                  </a:lnTo>
                  <a:lnTo>
                    <a:pt x="6391656" y="1874520"/>
                  </a:lnTo>
                  <a:lnTo>
                    <a:pt x="109677" y="1874520"/>
                  </a:lnTo>
                  <a:lnTo>
                    <a:pt x="66988" y="1865900"/>
                  </a:lnTo>
                  <a:lnTo>
                    <a:pt x="32126" y="1842393"/>
                  </a:lnTo>
                  <a:lnTo>
                    <a:pt x="8619" y="1807531"/>
                  </a:lnTo>
                  <a:lnTo>
                    <a:pt x="0" y="1764842"/>
                  </a:lnTo>
                  <a:lnTo>
                    <a:pt x="0" y="109728"/>
                  </a:lnTo>
                  <a:close/>
                </a:path>
              </a:pathLst>
            </a:custGeom>
            <a:noFill/>
            <a:ln w="24384">
              <a:solidFill>
                <a:srgbClr val="D9D3C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object 26"/>
            <p:cNvSpPr/>
            <p:nvPr/>
          </p:nvSpPr>
          <p:spPr>
            <a:xfrm>
              <a:off x="533520" y="5779080"/>
              <a:ext cx="91080" cy="18741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91440" h="1874520">
                  <a:moveTo>
                    <a:pt x="60820" y="0"/>
                  </a:moveTo>
                  <a:lnTo>
                    <a:pt x="30619" y="0"/>
                  </a:lnTo>
                  <a:lnTo>
                    <a:pt x="18698" y="2407"/>
                  </a:lnTo>
                  <a:lnTo>
                    <a:pt x="8966" y="8969"/>
                  </a:lnTo>
                  <a:lnTo>
                    <a:pt x="2405" y="18698"/>
                  </a:lnTo>
                  <a:lnTo>
                    <a:pt x="0" y="30607"/>
                  </a:lnTo>
                  <a:lnTo>
                    <a:pt x="0" y="1843900"/>
                  </a:lnTo>
                  <a:lnTo>
                    <a:pt x="2405" y="1855815"/>
                  </a:lnTo>
                  <a:lnTo>
                    <a:pt x="8966" y="1865549"/>
                  </a:lnTo>
                  <a:lnTo>
                    <a:pt x="18698" y="1872112"/>
                  </a:lnTo>
                  <a:lnTo>
                    <a:pt x="30619" y="1874520"/>
                  </a:lnTo>
                  <a:lnTo>
                    <a:pt x="60820" y="1874520"/>
                  </a:lnTo>
                  <a:lnTo>
                    <a:pt x="72735" y="1872112"/>
                  </a:lnTo>
                  <a:lnTo>
                    <a:pt x="82469" y="1865549"/>
                  </a:lnTo>
                  <a:lnTo>
                    <a:pt x="89032" y="1855815"/>
                  </a:lnTo>
                  <a:lnTo>
                    <a:pt x="91440" y="1843900"/>
                  </a:lnTo>
                  <a:lnTo>
                    <a:pt x="91440" y="30607"/>
                  </a:lnTo>
                  <a:lnTo>
                    <a:pt x="89032" y="18698"/>
                  </a:lnTo>
                  <a:lnTo>
                    <a:pt x="82469" y="8969"/>
                  </a:lnTo>
                  <a:lnTo>
                    <a:pt x="72735" y="2407"/>
                  </a:lnTo>
                  <a:lnTo>
                    <a:pt x="60820" y="0"/>
                  </a:lnTo>
                  <a:close/>
                </a:path>
              </a:pathLst>
            </a:custGeom>
            <a:solidFill>
              <a:srgbClr val="315F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88" name="object 27"/>
          <p:cNvSpPr/>
          <p:nvPr/>
        </p:nvSpPr>
        <p:spPr>
          <a:xfrm>
            <a:off x="838800" y="5981040"/>
            <a:ext cx="5787720" cy="141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US" sz="2000" b="0" strike="noStrike" spc="69">
                <a:solidFill>
                  <a:srgbClr val="2B4150"/>
                </a:solidFill>
                <a:latin typeface="Arial MT"/>
              </a:rPr>
              <a:t>Outlier</a:t>
            </a:r>
            <a:r>
              <a:rPr lang="en-US" sz="2000" b="0" strike="noStrike" spc="-1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83">
                <a:solidFill>
                  <a:srgbClr val="2B4150"/>
                </a:solidFill>
                <a:latin typeface="Arial MT"/>
              </a:rPr>
              <a:t>Removal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6000"/>
              </a:lnSpc>
              <a:spcBef>
                <a:spcPts val="805"/>
              </a:spcBef>
            </a:pP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Outliers,</a:t>
            </a:r>
            <a:r>
              <a:rPr lang="en-US" sz="1600" b="0" strike="noStrike" spc="-10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particularly</a:t>
            </a:r>
            <a:r>
              <a:rPr lang="en-US" sz="16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">
                <a:solidFill>
                  <a:srgbClr val="2B4150"/>
                </a:solidFill>
                <a:latin typeface="Tahoma"/>
              </a:rPr>
              <a:t>in</a:t>
            </a:r>
            <a:r>
              <a:rPr lang="en-US" sz="1600" b="0" strike="noStrike" spc="-9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the</a:t>
            </a:r>
            <a:r>
              <a:rPr lang="en-US" sz="1600" b="0" strike="noStrike" spc="-13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">
                <a:solidFill>
                  <a:srgbClr val="2B4150"/>
                </a:solidFill>
                <a:latin typeface="Tahoma"/>
              </a:rPr>
              <a:t>'Price'</a:t>
            </a:r>
            <a:r>
              <a:rPr lang="en-US" sz="16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distribution,</a:t>
            </a:r>
            <a:r>
              <a:rPr lang="en-US" sz="16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52">
                <a:solidFill>
                  <a:srgbClr val="2B4150"/>
                </a:solidFill>
                <a:latin typeface="Tahoma"/>
              </a:rPr>
              <a:t>were</a:t>
            </a:r>
            <a:r>
              <a:rPr lang="en-US" sz="1600" b="0" strike="noStrike" spc="-10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31">
                <a:solidFill>
                  <a:srgbClr val="2B4150"/>
                </a:solidFill>
                <a:latin typeface="Tahoma"/>
              </a:rPr>
              <a:t>identified</a:t>
            </a:r>
            <a:r>
              <a:rPr lang="en-US" sz="1600" b="1" strike="noStrike" spc="-19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26">
                <a:solidFill>
                  <a:srgbClr val="2B4150"/>
                </a:solidFill>
                <a:latin typeface="Tahoma"/>
              </a:rPr>
              <a:t>and </a:t>
            </a:r>
            <a:r>
              <a:rPr lang="en-US" sz="1600" b="1" strike="noStrike" spc="-157">
                <a:solidFill>
                  <a:srgbClr val="2B4150"/>
                </a:solidFill>
                <a:latin typeface="Tahoma"/>
              </a:rPr>
              <a:t>removed</a:t>
            </a:r>
            <a:r>
              <a:rPr lang="en-US" sz="1600" b="1" strike="noStrike" spc="-12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">
                <a:solidFill>
                  <a:srgbClr val="2B4150"/>
                </a:solidFill>
                <a:latin typeface="Tahoma"/>
              </a:rPr>
              <a:t>to</a:t>
            </a:r>
            <a:r>
              <a:rPr lang="en-US" sz="1600" b="0" strike="noStrike" spc="-24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prevent</a:t>
            </a:r>
            <a:r>
              <a:rPr lang="en-US" sz="16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undue</a:t>
            </a:r>
            <a:r>
              <a:rPr lang="en-US" sz="1600" b="0" strike="noStrike" spc="-15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influence</a:t>
            </a:r>
            <a:r>
              <a:rPr lang="en-US" sz="160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on</a:t>
            </a:r>
            <a:r>
              <a:rPr lang="en-US" sz="16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model</a:t>
            </a:r>
            <a:r>
              <a:rPr lang="en-US" sz="160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training</a:t>
            </a:r>
            <a:r>
              <a:rPr lang="en-US" sz="160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improve prediction</a:t>
            </a:r>
            <a:r>
              <a:rPr lang="en-US" sz="1600" b="0" strike="noStrike" spc="-177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accuracy.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89" name="object 28"/>
          <p:cNvGrpSpPr/>
          <p:nvPr/>
        </p:nvGrpSpPr>
        <p:grpSpPr>
          <a:xfrm>
            <a:off x="7485480" y="5779080"/>
            <a:ext cx="6522480" cy="1874160"/>
            <a:chOff x="7485480" y="5779080"/>
            <a:chExt cx="6522480" cy="1874160"/>
          </a:xfrm>
        </p:grpSpPr>
        <p:sp>
          <p:nvSpPr>
            <p:cNvPr id="90" name="object 29"/>
            <p:cNvSpPr/>
            <p:nvPr/>
          </p:nvSpPr>
          <p:spPr>
            <a:xfrm>
              <a:off x="7506720" y="577908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6391656" y="0"/>
                  </a:moveTo>
                  <a:lnTo>
                    <a:pt x="109727" y="0"/>
                  </a:lnTo>
                  <a:lnTo>
                    <a:pt x="67026" y="8626"/>
                  </a:lnTo>
                  <a:lnTo>
                    <a:pt x="32146" y="32146"/>
                  </a:lnTo>
                  <a:lnTo>
                    <a:pt x="8626" y="67026"/>
                  </a:lnTo>
                  <a:lnTo>
                    <a:pt x="0" y="109728"/>
                  </a:lnTo>
                  <a:lnTo>
                    <a:pt x="0" y="1764842"/>
                  </a:lnTo>
                  <a:lnTo>
                    <a:pt x="8626" y="1807531"/>
                  </a:lnTo>
                  <a:lnTo>
                    <a:pt x="32146" y="1842393"/>
                  </a:lnTo>
                  <a:lnTo>
                    <a:pt x="67026" y="1865900"/>
                  </a:lnTo>
                  <a:lnTo>
                    <a:pt x="109727" y="1874520"/>
                  </a:lnTo>
                  <a:lnTo>
                    <a:pt x="6391656" y="1874520"/>
                  </a:lnTo>
                  <a:lnTo>
                    <a:pt x="6434357" y="1865900"/>
                  </a:lnTo>
                  <a:lnTo>
                    <a:pt x="6469237" y="1842393"/>
                  </a:lnTo>
                  <a:lnTo>
                    <a:pt x="6492757" y="1807531"/>
                  </a:lnTo>
                  <a:lnTo>
                    <a:pt x="6501383" y="1764842"/>
                  </a:lnTo>
                  <a:lnTo>
                    <a:pt x="6501383" y="109728"/>
                  </a:lnTo>
                  <a:lnTo>
                    <a:pt x="6492757" y="67026"/>
                  </a:lnTo>
                  <a:lnTo>
                    <a:pt x="6469237" y="32146"/>
                  </a:lnTo>
                  <a:lnTo>
                    <a:pt x="6434357" y="8626"/>
                  </a:lnTo>
                  <a:lnTo>
                    <a:pt x="6391656" y="0"/>
                  </a:lnTo>
                  <a:close/>
                </a:path>
              </a:pathLst>
            </a:custGeom>
            <a:solidFill>
              <a:srgbClr val="FFFBF5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object 30"/>
            <p:cNvSpPr/>
            <p:nvPr/>
          </p:nvSpPr>
          <p:spPr>
            <a:xfrm>
              <a:off x="7506720" y="5779080"/>
              <a:ext cx="6501240" cy="1874160"/>
            </a:xfrm>
            <a:custGeom>
              <a:avLst/>
              <a:gdLst>
                <a:gd name="textAreaLeft" fmla="*/ 0 w 6501240"/>
                <a:gd name="textAreaRight" fmla="*/ 6501600 w 650124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6501765" h="1874520">
                  <a:moveTo>
                    <a:pt x="0" y="109728"/>
                  </a:moveTo>
                  <a:lnTo>
                    <a:pt x="8626" y="67026"/>
                  </a:lnTo>
                  <a:lnTo>
                    <a:pt x="32146" y="32146"/>
                  </a:lnTo>
                  <a:lnTo>
                    <a:pt x="67026" y="8626"/>
                  </a:lnTo>
                  <a:lnTo>
                    <a:pt x="109727" y="0"/>
                  </a:lnTo>
                  <a:lnTo>
                    <a:pt x="6391656" y="0"/>
                  </a:lnTo>
                  <a:lnTo>
                    <a:pt x="6434357" y="8626"/>
                  </a:lnTo>
                  <a:lnTo>
                    <a:pt x="6469237" y="32146"/>
                  </a:lnTo>
                  <a:lnTo>
                    <a:pt x="6492757" y="67026"/>
                  </a:lnTo>
                  <a:lnTo>
                    <a:pt x="6501383" y="109728"/>
                  </a:lnTo>
                  <a:lnTo>
                    <a:pt x="6501383" y="1764842"/>
                  </a:lnTo>
                  <a:lnTo>
                    <a:pt x="6492757" y="1807531"/>
                  </a:lnTo>
                  <a:lnTo>
                    <a:pt x="6469237" y="1842393"/>
                  </a:lnTo>
                  <a:lnTo>
                    <a:pt x="6434357" y="1865900"/>
                  </a:lnTo>
                  <a:lnTo>
                    <a:pt x="6391656" y="1874520"/>
                  </a:lnTo>
                  <a:lnTo>
                    <a:pt x="109727" y="1874520"/>
                  </a:lnTo>
                  <a:lnTo>
                    <a:pt x="67026" y="1865900"/>
                  </a:lnTo>
                  <a:lnTo>
                    <a:pt x="32146" y="1842393"/>
                  </a:lnTo>
                  <a:lnTo>
                    <a:pt x="8626" y="1807531"/>
                  </a:lnTo>
                  <a:lnTo>
                    <a:pt x="0" y="1764842"/>
                  </a:lnTo>
                  <a:lnTo>
                    <a:pt x="0" y="109728"/>
                  </a:lnTo>
                  <a:close/>
                </a:path>
              </a:pathLst>
            </a:custGeom>
            <a:noFill/>
            <a:ln w="24383">
              <a:solidFill>
                <a:srgbClr val="D9D3C8"/>
              </a:solidFill>
              <a:round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object 31"/>
            <p:cNvSpPr/>
            <p:nvPr/>
          </p:nvSpPr>
          <p:spPr>
            <a:xfrm>
              <a:off x="7485480" y="5779080"/>
              <a:ext cx="91080" cy="1874160"/>
            </a:xfrm>
            <a:custGeom>
              <a:avLst/>
              <a:gdLst>
                <a:gd name="textAreaLeft" fmla="*/ 0 w 91080"/>
                <a:gd name="textAreaRight" fmla="*/ 91440 w 91080"/>
                <a:gd name="textAreaTop" fmla="*/ 0 h 1874160"/>
                <a:gd name="textAreaBottom" fmla="*/ 1874520 h 1874160"/>
              </a:gdLst>
              <a:ahLst/>
              <a:cxnLst/>
              <a:rect l="textAreaLeft" t="textAreaTop" r="textAreaRight" b="textAreaBottom"/>
              <a:pathLst>
                <a:path w="91440" h="1874520">
                  <a:moveTo>
                    <a:pt x="60832" y="0"/>
                  </a:moveTo>
                  <a:lnTo>
                    <a:pt x="30606" y="0"/>
                  </a:lnTo>
                  <a:lnTo>
                    <a:pt x="18698" y="2407"/>
                  </a:lnTo>
                  <a:lnTo>
                    <a:pt x="8969" y="8969"/>
                  </a:lnTo>
                  <a:lnTo>
                    <a:pt x="2407" y="18698"/>
                  </a:lnTo>
                  <a:lnTo>
                    <a:pt x="0" y="30607"/>
                  </a:lnTo>
                  <a:lnTo>
                    <a:pt x="0" y="1843900"/>
                  </a:lnTo>
                  <a:lnTo>
                    <a:pt x="2407" y="1855815"/>
                  </a:lnTo>
                  <a:lnTo>
                    <a:pt x="8969" y="1865549"/>
                  </a:lnTo>
                  <a:lnTo>
                    <a:pt x="18698" y="1872112"/>
                  </a:lnTo>
                  <a:lnTo>
                    <a:pt x="30606" y="1874520"/>
                  </a:lnTo>
                  <a:lnTo>
                    <a:pt x="60832" y="1874520"/>
                  </a:lnTo>
                  <a:lnTo>
                    <a:pt x="72741" y="1872112"/>
                  </a:lnTo>
                  <a:lnTo>
                    <a:pt x="82470" y="1865549"/>
                  </a:lnTo>
                  <a:lnTo>
                    <a:pt x="89032" y="1855815"/>
                  </a:lnTo>
                  <a:lnTo>
                    <a:pt x="91440" y="1843900"/>
                  </a:lnTo>
                  <a:lnTo>
                    <a:pt x="91440" y="30607"/>
                  </a:lnTo>
                  <a:lnTo>
                    <a:pt x="89032" y="18698"/>
                  </a:lnTo>
                  <a:lnTo>
                    <a:pt x="82470" y="8969"/>
                  </a:lnTo>
                  <a:lnTo>
                    <a:pt x="72741" y="2407"/>
                  </a:lnTo>
                  <a:lnTo>
                    <a:pt x="60832" y="0"/>
                  </a:lnTo>
                  <a:close/>
                </a:path>
              </a:pathLst>
            </a:custGeom>
            <a:solidFill>
              <a:srgbClr val="315F7A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0" tIns="0" rIns="0" bIns="0" anchor="t">
              <a:noAutofit/>
            </a:bodyPr>
            <a:lstStyle/>
            <a:p>
              <a:pPr>
                <a:lnSpc>
                  <a:spcPct val="100000"/>
                </a:lnSpc>
              </a:pPr>
              <a:endParaRPr lang="en-US" sz="1800" b="0" strike="noStrike" spc="-1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93" name="object 32"/>
          <p:cNvSpPr/>
          <p:nvPr/>
        </p:nvSpPr>
        <p:spPr>
          <a:xfrm>
            <a:off x="7792560" y="5981040"/>
            <a:ext cx="5506200" cy="1411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152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1"/>
              </a:spcBef>
            </a:pPr>
            <a:r>
              <a:rPr lang="en-US" sz="2000" b="0" strike="noStrike" spc="137">
                <a:solidFill>
                  <a:srgbClr val="2B4150"/>
                </a:solidFill>
                <a:latin typeface="Arial MT"/>
              </a:rPr>
              <a:t>Data</a:t>
            </a:r>
            <a:r>
              <a:rPr lang="en-US" sz="2000" b="0" strike="noStrike" spc="-35">
                <a:solidFill>
                  <a:srgbClr val="2B4150"/>
                </a:solidFill>
                <a:latin typeface="Arial MT"/>
              </a:rPr>
              <a:t> </a:t>
            </a:r>
            <a:r>
              <a:rPr lang="en-US" sz="2000" b="0" strike="noStrike" spc="38">
                <a:solidFill>
                  <a:srgbClr val="2B4150"/>
                </a:solidFill>
                <a:latin typeface="Arial MT"/>
              </a:rPr>
              <a:t>Readiness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  <a:p>
            <a:pPr marL="12600">
              <a:lnSpc>
                <a:spcPct val="136000"/>
              </a:lnSpc>
              <a:spcBef>
                <a:spcPts val="805"/>
              </a:spcBef>
            </a:pPr>
            <a:r>
              <a:rPr lang="en-US" sz="1600" b="0" strike="noStrike" spc="-55">
                <a:solidFill>
                  <a:srgbClr val="2B4150"/>
                </a:solidFill>
                <a:latin typeface="Tahoma"/>
              </a:rPr>
              <a:t>These</a:t>
            </a:r>
            <a:r>
              <a:rPr lang="en-US" sz="16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comprehensive</a:t>
            </a:r>
            <a:r>
              <a:rPr lang="en-US" sz="1600" b="0" strike="noStrike" spc="-20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steps</a:t>
            </a:r>
            <a:r>
              <a:rPr lang="en-US" sz="1600" b="0" strike="noStrike" spc="-145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collectively</a:t>
            </a:r>
            <a:r>
              <a:rPr lang="en-US" sz="1600" b="0" strike="noStrike" spc="-18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ensured</a:t>
            </a:r>
            <a:r>
              <a:rPr lang="en-US" sz="1600" b="0" strike="noStrike" spc="-126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a</a:t>
            </a:r>
            <a:r>
              <a:rPr lang="en-US" sz="1600" b="0" strike="noStrike" spc="-11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20">
                <a:solidFill>
                  <a:srgbClr val="2B4150"/>
                </a:solidFill>
                <a:latin typeface="Tahoma"/>
              </a:rPr>
              <a:t>final</a:t>
            </a:r>
            <a:r>
              <a:rPr lang="en-US" sz="1600" b="1" strike="noStrike" spc="-20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1" strike="noStrike" spc="-12">
                <a:solidFill>
                  <a:srgbClr val="2B4150"/>
                </a:solidFill>
                <a:latin typeface="Tahoma"/>
              </a:rPr>
              <a:t>cleaned </a:t>
            </a:r>
            <a:r>
              <a:rPr lang="en-US" sz="1600" b="1" strike="noStrike" spc="-137">
                <a:solidFill>
                  <a:srgbClr val="2B4150"/>
                </a:solidFill>
                <a:latin typeface="Tahoma"/>
              </a:rPr>
              <a:t>dataset</a:t>
            </a:r>
            <a:r>
              <a:rPr lang="en-US" sz="1600" b="0" strike="noStrike" spc="-137">
                <a:solidFill>
                  <a:srgbClr val="2B4150"/>
                </a:solidFill>
                <a:latin typeface="Tahoma"/>
              </a:rPr>
              <a:t>,</a:t>
            </a:r>
            <a:r>
              <a:rPr lang="en-US" sz="1600" b="0" strike="noStrike" spc="-222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optimally</a:t>
            </a:r>
            <a:r>
              <a:rPr lang="en-US" sz="1600" b="0" strike="noStrike" spc="-15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2">
                <a:solidFill>
                  <a:srgbClr val="2B4150"/>
                </a:solidFill>
                <a:latin typeface="Tahoma"/>
              </a:rPr>
              <a:t>prepared</a:t>
            </a:r>
            <a:r>
              <a:rPr lang="en-US" sz="1600" b="0" strike="noStrike" spc="-14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21">
                <a:solidFill>
                  <a:srgbClr val="2B4150"/>
                </a:solidFill>
                <a:latin typeface="Tahoma"/>
              </a:rPr>
              <a:t>and</a:t>
            </a:r>
            <a:r>
              <a:rPr lang="en-US" sz="160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41">
                <a:solidFill>
                  <a:srgbClr val="2B4150"/>
                </a:solidFill>
                <a:latin typeface="Tahoma"/>
              </a:rPr>
              <a:t>ready</a:t>
            </a:r>
            <a:r>
              <a:rPr lang="en-US" sz="1600" b="0" strike="noStrike" spc="-12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for</a:t>
            </a:r>
            <a:r>
              <a:rPr lang="en-US" sz="1600" b="0" strike="noStrike" spc="-171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35">
                <a:solidFill>
                  <a:srgbClr val="2B4150"/>
                </a:solidFill>
                <a:latin typeface="Tahoma"/>
              </a:rPr>
              <a:t>subsequent</a:t>
            </a:r>
            <a:r>
              <a:rPr lang="en-US" sz="1600" b="0" strike="noStrike" spc="-100">
                <a:solidFill>
                  <a:srgbClr val="2B4150"/>
                </a:solidFill>
                <a:latin typeface="Tahoma"/>
              </a:rPr>
              <a:t> </a:t>
            </a:r>
            <a:r>
              <a:rPr lang="en-US" sz="1600" b="0" strike="noStrike" spc="-12">
                <a:solidFill>
                  <a:srgbClr val="2B4150"/>
                </a:solidFill>
                <a:latin typeface="Tahoma"/>
              </a:rPr>
              <a:t>modelling phases.</a:t>
            </a:r>
            <a:endParaRPr lang="en-US" sz="16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1"/>
          <p:cNvSpPr/>
          <p:nvPr/>
        </p:nvSpPr>
        <p:spPr>
          <a:xfrm>
            <a:off x="1371600" y="671040"/>
            <a:ext cx="472104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i="1" u="sng" strike="noStrike" spc="-1">
                <a:solidFill>
                  <a:srgbClr val="124E73"/>
                </a:solidFill>
                <a:uFillTx/>
                <a:latin typeface="Arial"/>
              </a:rPr>
              <a:t>Raw Flight Dataset</a:t>
            </a:r>
            <a:endParaRPr lang="en-US" sz="4000" b="0" strike="noStrike" spc="-1">
              <a:solidFill>
                <a:srgbClr val="124E73"/>
              </a:solidFill>
              <a:latin typeface="Arial"/>
            </a:endParaRPr>
          </a:p>
        </p:txBody>
      </p:sp>
      <p:pic>
        <p:nvPicPr>
          <p:cNvPr id="94" name="Picture 32"/>
          <p:cNvPicPr/>
          <p:nvPr/>
        </p:nvPicPr>
        <p:blipFill>
          <a:blip r:embed="rId2"/>
          <a:stretch/>
        </p:blipFill>
        <p:spPr>
          <a:xfrm>
            <a:off x="7989480" y="1561320"/>
            <a:ext cx="5714640" cy="6058440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96" name="Rectangle 2"/>
          <p:cNvSpPr/>
          <p:nvPr/>
        </p:nvSpPr>
        <p:spPr>
          <a:xfrm>
            <a:off x="8019720" y="228600"/>
            <a:ext cx="5542200" cy="10674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i="1" u="sng" strike="noStrike" spc="-1" dirty="0">
                <a:solidFill>
                  <a:srgbClr val="124E73"/>
                </a:solidFill>
                <a:uFillTx/>
                <a:latin typeface="Arial"/>
              </a:rPr>
              <a:t>Preprocessed Dataset with </a:t>
            </a:r>
            <a:endParaRPr lang="en-US" sz="3200" b="0" strike="noStrike" spc="-1" dirty="0">
              <a:solidFill>
                <a:srgbClr val="124E73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3200" b="1" i="1" u="sng" strike="noStrike" spc="-1" dirty="0">
                <a:solidFill>
                  <a:srgbClr val="124E73"/>
                </a:solidFill>
                <a:uFillTx/>
                <a:latin typeface="Arial"/>
              </a:rPr>
              <a:t>Encoded &amp; Scaled Features</a:t>
            </a:r>
            <a:endParaRPr lang="en-US" sz="3200" b="0" strike="noStrike" spc="-1" dirty="0">
              <a:solidFill>
                <a:srgbClr val="124E73"/>
              </a:solidFill>
              <a:latin typeface="Arial"/>
            </a:endParaRPr>
          </a:p>
        </p:txBody>
      </p:sp>
      <p:pic>
        <p:nvPicPr>
          <p:cNvPr id="97" name="Picture 4"/>
          <p:cNvPicPr/>
          <p:nvPr/>
        </p:nvPicPr>
        <p:blipFill>
          <a:blip r:embed="rId3"/>
          <a:stretch/>
        </p:blipFill>
        <p:spPr>
          <a:xfrm>
            <a:off x="630360" y="1561320"/>
            <a:ext cx="6400440" cy="6156000"/>
          </a:xfrm>
          <a:prstGeom prst="rect">
            <a:avLst/>
          </a:prstGeom>
          <a:ln w="0">
            <a:solidFill>
              <a:schemeClr val="tx1">
                <a:lumMod val="95000"/>
                <a:lumOff val="5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8"/>
          <p:cNvPicPr/>
          <p:nvPr/>
        </p:nvPicPr>
        <p:blipFill>
          <a:blip r:embed="rId2"/>
          <a:stretch/>
        </p:blipFill>
        <p:spPr>
          <a:xfrm>
            <a:off x="7489800" y="533520"/>
            <a:ext cx="6637320" cy="71625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99" name="Picture 26"/>
          <p:cNvPicPr/>
          <p:nvPr/>
        </p:nvPicPr>
        <p:blipFill>
          <a:blip r:embed="rId3"/>
          <a:stretch/>
        </p:blipFill>
        <p:spPr>
          <a:xfrm>
            <a:off x="502920" y="3886200"/>
            <a:ext cx="6637320" cy="17521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00" name="Picture 24"/>
          <p:cNvPicPr/>
          <p:nvPr/>
        </p:nvPicPr>
        <p:blipFill>
          <a:blip r:embed="rId4"/>
          <a:stretch/>
        </p:blipFill>
        <p:spPr>
          <a:xfrm>
            <a:off x="502920" y="2209680"/>
            <a:ext cx="6637320" cy="128088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01" name="Picture 8"/>
          <p:cNvPicPr/>
          <p:nvPr/>
        </p:nvPicPr>
        <p:blipFill>
          <a:blip r:embed="rId5"/>
          <a:stretch/>
        </p:blipFill>
        <p:spPr>
          <a:xfrm>
            <a:off x="502920" y="6019920"/>
            <a:ext cx="6637320" cy="163260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02" name="Rectangle 9"/>
          <p:cNvSpPr/>
          <p:nvPr/>
        </p:nvSpPr>
        <p:spPr>
          <a:xfrm>
            <a:off x="457200" y="914400"/>
            <a:ext cx="663732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i="1" u="sng" strike="noStrike" spc="-1">
                <a:solidFill>
                  <a:srgbClr val="124E73"/>
                </a:solidFill>
                <a:uFillTx/>
                <a:latin typeface="Arial"/>
              </a:rPr>
              <a:t>Feature Engineering</a:t>
            </a:r>
            <a:endParaRPr lang="en-US" sz="4000" b="0" strike="noStrike" spc="-1">
              <a:solidFill>
                <a:srgbClr val="124E73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Picture 2"/>
          <p:cNvPicPr/>
          <p:nvPr/>
        </p:nvPicPr>
        <p:blipFill>
          <a:blip r:embed="rId2"/>
          <a:stretch/>
        </p:blipFill>
        <p:spPr>
          <a:xfrm>
            <a:off x="7238880" y="3657600"/>
            <a:ext cx="7018200" cy="4355280"/>
          </a:xfrm>
          <a:prstGeom prst="rect">
            <a:avLst/>
          </a:prstGeom>
          <a:ln w="0">
            <a:solidFill>
              <a:schemeClr val="tx2"/>
            </a:solidFill>
          </a:ln>
        </p:spPr>
      </p:pic>
      <p:pic>
        <p:nvPicPr>
          <p:cNvPr id="104" name="Picture 22"/>
          <p:cNvPicPr/>
          <p:nvPr/>
        </p:nvPicPr>
        <p:blipFill>
          <a:blip r:embed="rId3"/>
          <a:stretch/>
        </p:blipFill>
        <p:spPr>
          <a:xfrm>
            <a:off x="372960" y="990720"/>
            <a:ext cx="6637320" cy="3456360"/>
          </a:xfrm>
          <a:prstGeom prst="rect">
            <a:avLst/>
          </a:prstGeom>
          <a:ln w="0">
            <a:solidFill>
              <a:schemeClr val="tx1"/>
            </a:solidFill>
          </a:ln>
        </p:spPr>
      </p:pic>
      <p:sp>
        <p:nvSpPr>
          <p:cNvPr id="105" name="Rectangle 4"/>
          <p:cNvSpPr/>
          <p:nvPr/>
        </p:nvSpPr>
        <p:spPr>
          <a:xfrm>
            <a:off x="-7920" y="213840"/>
            <a:ext cx="6637320" cy="700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i="1" u="sng" strike="noStrike" spc="-1" dirty="0">
                <a:solidFill>
                  <a:srgbClr val="124E73"/>
                </a:solidFill>
                <a:uFillTx/>
                <a:latin typeface="Arial"/>
              </a:rPr>
              <a:t>Original Dataset </a:t>
            </a:r>
            <a:endParaRPr lang="en-US" sz="4000" b="0" strike="noStrike" spc="-1" dirty="0">
              <a:solidFill>
                <a:srgbClr val="124E73"/>
              </a:solidFill>
              <a:latin typeface="Arial"/>
            </a:endParaRPr>
          </a:p>
        </p:txBody>
      </p:sp>
      <p:sp>
        <p:nvSpPr>
          <p:cNvPr id="106" name="object 2"/>
          <p:cNvSpPr/>
          <p:nvPr/>
        </p:nvSpPr>
        <p:spPr>
          <a:xfrm>
            <a:off x="7010280" y="93785"/>
            <a:ext cx="6354028" cy="7424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5640" rIns="0" bIns="0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i="1" u="sng" strike="noStrike" spc="-1" dirty="0">
                <a:solidFill>
                  <a:srgbClr val="124E73"/>
                </a:solidFill>
                <a:uFillTx/>
                <a:latin typeface="Calibri"/>
              </a:rPr>
              <a:t>Encoding &amp; Scaling</a:t>
            </a:r>
            <a:endParaRPr lang="en-US" sz="4000" b="0" strike="noStrike" spc="-1" dirty="0">
              <a:solidFill>
                <a:srgbClr val="124E73"/>
              </a:solidFill>
              <a:latin typeface="Arial"/>
            </a:endParaRPr>
          </a:p>
        </p:txBody>
      </p:sp>
      <p:pic>
        <p:nvPicPr>
          <p:cNvPr id="107" name="Picture 8"/>
          <p:cNvPicPr/>
          <p:nvPr/>
        </p:nvPicPr>
        <p:blipFill>
          <a:blip r:embed="rId4"/>
          <a:stretch/>
        </p:blipFill>
        <p:spPr>
          <a:xfrm>
            <a:off x="7238880" y="971280"/>
            <a:ext cx="5626800" cy="268596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pic>
        <p:nvPicPr>
          <p:cNvPr id="108" name="Picture 10"/>
          <p:cNvPicPr/>
          <p:nvPr/>
        </p:nvPicPr>
        <p:blipFill>
          <a:blip r:embed="rId5"/>
          <a:stretch/>
        </p:blipFill>
        <p:spPr>
          <a:xfrm>
            <a:off x="372960" y="4760640"/>
            <a:ext cx="6637320" cy="3252240"/>
          </a:xfrm>
          <a:prstGeom prst="rect">
            <a:avLst/>
          </a:prstGeom>
          <a:ln w="0">
            <a:solidFill>
              <a:srgbClr val="000000"/>
            </a:solidFill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Picture 20"/>
          <p:cNvPicPr/>
          <p:nvPr/>
        </p:nvPicPr>
        <p:blipFill>
          <a:blip r:embed="rId2"/>
          <a:stretch/>
        </p:blipFill>
        <p:spPr>
          <a:xfrm>
            <a:off x="380880" y="3200400"/>
            <a:ext cx="6846840" cy="3809520"/>
          </a:xfrm>
          <a:prstGeom prst="rect">
            <a:avLst/>
          </a:prstGeom>
          <a:ln w="0">
            <a:solidFill>
              <a:srgbClr val="000000"/>
            </a:solidFill>
          </a:ln>
        </p:spPr>
      </p:pic>
      <p:sp>
        <p:nvSpPr>
          <p:cNvPr id="111" name="Rectangle 1"/>
          <p:cNvSpPr/>
          <p:nvPr/>
        </p:nvSpPr>
        <p:spPr>
          <a:xfrm>
            <a:off x="2532186" y="862920"/>
            <a:ext cx="10292862" cy="707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anchor="t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1" i="1" u="sng" strike="noStrike" spc="-1" dirty="0">
                <a:solidFill>
                  <a:srgbClr val="124E73"/>
                </a:solidFill>
                <a:uFillTx/>
                <a:latin typeface="Bahnschrift SemiBold"/>
              </a:rPr>
              <a:t>Visualization of Applied Transformation</a:t>
            </a:r>
            <a:endParaRPr lang="en-US" sz="4000" b="0" strike="noStrike" spc="-1" dirty="0">
              <a:solidFill>
                <a:srgbClr val="124E73"/>
              </a:solidFill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8D3C69-E80E-7A79-6F55-CA4647312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682" y="3200401"/>
            <a:ext cx="6722742" cy="38095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563</TotalTime>
  <Words>1078</Words>
  <Application>Microsoft Office PowerPoint</Application>
  <PresentationFormat>Custom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5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Arial MT</vt:lpstr>
      <vt:lpstr>Bahnschrift SemiBold</vt:lpstr>
      <vt:lpstr>Calibri</vt:lpstr>
      <vt:lpstr>Symbol</vt:lpstr>
      <vt:lpstr>Tahoma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Flight Fare Prediction</vt:lpstr>
      <vt:lpstr>Domain and Context of Flight Fare Prediction</vt:lpstr>
      <vt:lpstr>Dataset Overview: Features and Categorization</vt:lpstr>
      <vt:lpstr>Problem Statement &amp; Workflow for Flight Fare Prediction</vt:lpstr>
      <vt:lpstr>Summary of Preprocessing Steps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Fare Prediction</dc:title>
  <dc:subject/>
  <dc:creator>JISHNU THEKKADAVAN</dc:creator>
  <dc:description/>
  <cp:lastModifiedBy>JISHNU THEKKADAVAN</cp:lastModifiedBy>
  <cp:revision>8</cp:revision>
  <dcterms:created xsi:type="dcterms:W3CDTF">2025-08-05T17:33:11Z</dcterms:created>
  <dcterms:modified xsi:type="dcterms:W3CDTF">2025-09-29T19:15:17Z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2025-08-05T05:30:00Z</vt:filetime>
  </property>
  <property fmtid="{D5CDD505-2E9C-101B-9397-08002B2CF9AE}" pid="3" name="Creator">
    <vt:lpwstr>Microsoft® PowerPoint® 2016</vt:lpwstr>
  </property>
  <property fmtid="{D5CDD505-2E9C-101B-9397-08002B2CF9AE}" pid="4" name="ICV">
    <vt:lpwstr>5ED62A290F874DD1B448092562A0FA7F_12</vt:lpwstr>
  </property>
  <property fmtid="{D5CDD505-2E9C-101B-9397-08002B2CF9AE}" pid="5" name="KSOProductBuildVer">
    <vt:lpwstr>1033-12.2.0.21931</vt:lpwstr>
  </property>
  <property fmtid="{D5CDD505-2E9C-101B-9397-08002B2CF9AE}" pid="6" name="LastSaved">
    <vt:filetime>2025-08-05T05:30:00Z</vt:filetime>
  </property>
  <property fmtid="{D5CDD505-2E9C-101B-9397-08002B2CF9AE}" pid="7" name="PresentationFormat">
    <vt:lpwstr>Custom</vt:lpwstr>
  </property>
  <property fmtid="{D5CDD505-2E9C-101B-9397-08002B2CF9AE}" pid="8" name="Producer">
    <vt:lpwstr>www.ilovepdf.com</vt:lpwstr>
  </property>
  <property fmtid="{D5CDD505-2E9C-101B-9397-08002B2CF9AE}" pid="9" name="Slides">
    <vt:i4>9</vt:i4>
  </property>
</Properties>
</file>