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Old Standard TT"/>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ldStandardT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italic.fntdata"/><Relationship Id="rId12" Type="http://schemas.openxmlformats.org/officeDocument/2006/relationships/slide" Target="slides/slide7.xml"/><Relationship Id="rId34" Type="http://schemas.openxmlformats.org/officeDocument/2006/relationships/font" Target="fonts/OldStandardTT-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1cd9e2431_3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1cd9e2431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1cd9e2431_3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1cd9e2431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1cd9e2431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1cd9e243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1cd9e2431_3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1cd9e2431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1cd9e2431_1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1cd9e243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1cd9e2431_1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1cd9e243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1cd9e2431_1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1cd9e243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cd9e2431_1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cd9e2431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1cd9e2431_3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1cd9e243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1cd9e2431_3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1cd9e243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1cd9e2431_3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1cd9e2431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1cd9e2431_3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1cd9e2431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09ca875cc5c879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09ca875cc5c87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1cd9e2431_3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1cd9e2431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09ca875cc5c879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09ca875cc5c87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1cd9e2431_3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1cd9e2431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1cd9e2431_3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1cd9e2431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1cd9e2431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1cd9e24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1cd9e2431_3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1cd9e2431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1cd9e243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1cd9e24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1cd9e2431_3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1cd9e2431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1cd9e243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1cd9e24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1cd9e2431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1cd9e243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Ready Online!</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By</a:t>
            </a:r>
            <a:r>
              <a:rPr lang="en"/>
              <a:t> </a:t>
            </a:r>
            <a:r>
              <a:rPr lang="en">
                <a:solidFill>
                  <a:schemeClr val="lt1"/>
                </a:solidFill>
              </a:rPr>
              <a:t>Aditi Roy 1901011, Anushree Anil 1901039, </a:t>
            </a:r>
            <a:r>
              <a:rPr lang="en">
                <a:solidFill>
                  <a:schemeClr val="lt1"/>
                </a:solidFill>
              </a:rPr>
              <a:t>Aparna Raj 1901040, Jishu Yadav 1901082</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 Users will be </a:t>
            </a:r>
            <a:r>
              <a:rPr lang="en" sz="1400"/>
              <a:t>able</a:t>
            </a:r>
            <a:r>
              <a:rPr b="1" lang="en" sz="1400"/>
              <a:t> </a:t>
            </a:r>
            <a:r>
              <a:rPr lang="en" sz="1400"/>
              <a:t>to</a:t>
            </a:r>
            <a:r>
              <a:rPr b="1" lang="en" sz="1400"/>
              <a:t> sign in </a:t>
            </a:r>
            <a:r>
              <a:rPr lang="en" sz="1400"/>
              <a:t>to their account using email address and password </a:t>
            </a:r>
            <a:r>
              <a:rPr lang="en" sz="1400"/>
              <a:t>.</a:t>
            </a:r>
            <a:endParaRPr sz="1400"/>
          </a:p>
        </p:txBody>
      </p:sp>
      <p:pic>
        <p:nvPicPr>
          <p:cNvPr id="114" name="Google Shape;114;p22"/>
          <p:cNvPicPr preferRelativeResize="0"/>
          <p:nvPr/>
        </p:nvPicPr>
        <p:blipFill>
          <a:blip r:embed="rId3">
            <a:alphaModFix/>
          </a:blip>
          <a:stretch>
            <a:fillRect/>
          </a:stretch>
        </p:blipFill>
        <p:spPr>
          <a:xfrm>
            <a:off x="311700" y="1018250"/>
            <a:ext cx="8489562" cy="397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Users will be </a:t>
            </a:r>
            <a:r>
              <a:rPr b="1" lang="en" sz="1400"/>
              <a:t>able to navigate to different pages </a:t>
            </a:r>
            <a:r>
              <a:rPr lang="en" sz="1400"/>
              <a:t>via voice.</a:t>
            </a:r>
            <a:endParaRPr sz="1400"/>
          </a:p>
        </p:txBody>
      </p:sp>
      <p:pic>
        <p:nvPicPr>
          <p:cNvPr id="120" name="Google Shape;120;p23"/>
          <p:cNvPicPr preferRelativeResize="0"/>
          <p:nvPr/>
        </p:nvPicPr>
        <p:blipFill>
          <a:blip r:embed="rId3">
            <a:alphaModFix/>
          </a:blip>
          <a:stretch>
            <a:fillRect/>
          </a:stretch>
        </p:blipFill>
        <p:spPr>
          <a:xfrm>
            <a:off x="838200" y="975400"/>
            <a:ext cx="7241375" cy="340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193075" y="356000"/>
            <a:ext cx="8586400" cy="348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Users can see the added products in the cart after clicking on </a:t>
            </a:r>
            <a:r>
              <a:rPr lang="en" sz="1400"/>
              <a:t>the</a:t>
            </a:r>
            <a:r>
              <a:rPr lang="en" sz="1400"/>
              <a:t> cart icon.</a:t>
            </a:r>
            <a:endParaRPr sz="1400"/>
          </a:p>
        </p:txBody>
      </p:sp>
      <p:pic>
        <p:nvPicPr>
          <p:cNvPr id="131" name="Google Shape;131;p25"/>
          <p:cNvPicPr preferRelativeResize="0"/>
          <p:nvPr/>
        </p:nvPicPr>
        <p:blipFill>
          <a:blip r:embed="rId3">
            <a:alphaModFix/>
          </a:blip>
          <a:stretch>
            <a:fillRect/>
          </a:stretch>
        </p:blipFill>
        <p:spPr>
          <a:xfrm>
            <a:off x="506025" y="975375"/>
            <a:ext cx="7327100" cy="342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After that, users can place order and make payment.</a:t>
            </a:r>
            <a:endParaRPr sz="1400"/>
          </a:p>
        </p:txBody>
      </p:sp>
      <p:pic>
        <p:nvPicPr>
          <p:cNvPr id="137" name="Google Shape;137;p26"/>
          <p:cNvPicPr preferRelativeResize="0"/>
          <p:nvPr/>
        </p:nvPicPr>
        <p:blipFill>
          <a:blip r:embed="rId3">
            <a:alphaModFix/>
          </a:blip>
          <a:stretch>
            <a:fillRect/>
          </a:stretch>
        </p:blipFill>
        <p:spPr>
          <a:xfrm>
            <a:off x="311700" y="996825"/>
            <a:ext cx="7767875" cy="362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7"/>
          <p:cNvPicPr preferRelativeResize="0"/>
          <p:nvPr/>
        </p:nvPicPr>
        <p:blipFill>
          <a:blip r:embed="rId3">
            <a:alphaModFix/>
          </a:blip>
          <a:stretch>
            <a:fillRect/>
          </a:stretch>
        </p:blipFill>
        <p:spPr>
          <a:xfrm>
            <a:off x="581025" y="506025"/>
            <a:ext cx="7498550" cy="350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8"/>
          <p:cNvPicPr preferRelativeResize="0"/>
          <p:nvPr/>
        </p:nvPicPr>
        <p:blipFill>
          <a:blip r:embed="rId3">
            <a:alphaModFix/>
          </a:blip>
          <a:stretch>
            <a:fillRect/>
          </a:stretch>
        </p:blipFill>
        <p:spPr>
          <a:xfrm>
            <a:off x="356000" y="398850"/>
            <a:ext cx="8167424" cy="3812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9"/>
          <p:cNvPicPr preferRelativeResize="0"/>
          <p:nvPr/>
        </p:nvPicPr>
        <p:blipFill>
          <a:blip r:embed="rId3">
            <a:alphaModFix/>
          </a:blip>
          <a:stretch>
            <a:fillRect/>
          </a:stretch>
        </p:blipFill>
        <p:spPr>
          <a:xfrm>
            <a:off x="698900" y="506025"/>
            <a:ext cx="7318050" cy="341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 </a:t>
            </a:r>
            <a:r>
              <a:rPr lang="en" sz="1400"/>
              <a:t>Buyers can make their payment using cash on delivery or UPI(PayPal).</a:t>
            </a:r>
            <a:endParaRPr sz="1400"/>
          </a:p>
          <a:p>
            <a:pPr indent="0" lvl="0" marL="0" rtl="0" algn="l">
              <a:spcBef>
                <a:spcPts val="0"/>
              </a:spcBef>
              <a:spcAft>
                <a:spcPts val="0"/>
              </a:spcAft>
              <a:buNone/>
            </a:pPr>
            <a:r>
              <a:t/>
            </a:r>
            <a:endParaRPr sz="1400"/>
          </a:p>
        </p:txBody>
      </p:sp>
      <p:pic>
        <p:nvPicPr>
          <p:cNvPr id="158" name="Google Shape;158;p30"/>
          <p:cNvPicPr preferRelativeResize="0"/>
          <p:nvPr/>
        </p:nvPicPr>
        <p:blipFill>
          <a:blip r:embed="rId3">
            <a:alphaModFix/>
          </a:blip>
          <a:stretch>
            <a:fillRect/>
          </a:stretch>
        </p:blipFill>
        <p:spPr>
          <a:xfrm>
            <a:off x="654600" y="1018250"/>
            <a:ext cx="7157100" cy="3364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Buyers </a:t>
            </a:r>
            <a:r>
              <a:rPr lang="en" sz="1400"/>
              <a:t>can write a review about the product.</a:t>
            </a:r>
            <a:endParaRPr sz="1400"/>
          </a:p>
          <a:p>
            <a:pPr indent="0" lvl="0" marL="0" rtl="0" algn="l">
              <a:spcBef>
                <a:spcPts val="0"/>
              </a:spcBef>
              <a:spcAft>
                <a:spcPts val="0"/>
              </a:spcAft>
              <a:buNone/>
            </a:pPr>
            <a:r>
              <a:t/>
            </a:r>
            <a:endParaRPr sz="1400"/>
          </a:p>
        </p:txBody>
      </p:sp>
      <p:pic>
        <p:nvPicPr>
          <p:cNvPr id="164" name="Google Shape;164;p31"/>
          <p:cNvPicPr preferRelativeResize="0"/>
          <p:nvPr/>
        </p:nvPicPr>
        <p:blipFill>
          <a:blip r:embed="rId3">
            <a:alphaModFix/>
          </a:blip>
          <a:stretch>
            <a:fillRect/>
          </a:stretch>
        </p:blipFill>
        <p:spPr>
          <a:xfrm>
            <a:off x="152400" y="1018250"/>
            <a:ext cx="8839200" cy="31351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7731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900"/>
              <a:t>Introduction</a:t>
            </a:r>
            <a:endParaRPr sz="4900"/>
          </a:p>
          <a:p>
            <a:pPr indent="0" lvl="0" marL="0" rtl="0" algn="l">
              <a:spcBef>
                <a:spcPts val="0"/>
              </a:spcBef>
              <a:spcAft>
                <a:spcPts val="0"/>
              </a:spcAft>
              <a:buNone/>
            </a:pPr>
            <a:r>
              <a:t/>
            </a:r>
            <a:endParaRPr sz="4900"/>
          </a:p>
          <a:p>
            <a:pPr indent="0" lvl="0" marL="0" rtl="0" algn="l">
              <a:lnSpc>
                <a:spcPct val="120000"/>
              </a:lnSpc>
              <a:spcBef>
                <a:spcPts val="600"/>
              </a:spcBef>
              <a:spcAft>
                <a:spcPts val="0"/>
              </a:spcAft>
              <a:buClr>
                <a:schemeClr val="dk1"/>
              </a:buClr>
              <a:buSzPts val="1100"/>
              <a:buFont typeface="Arial"/>
              <a:buNone/>
            </a:pPr>
            <a:r>
              <a:rPr lang="en" sz="1700">
                <a:solidFill>
                  <a:schemeClr val="lt1"/>
                </a:solidFill>
              </a:rPr>
              <a:t>This project creates an online market for Sellers and Buyers and all  people who wish to market products online in general. It will have a range of features from purchasing items online, adding to your cart, making payments online. The App will have better navigation features such that you can jump from home page to profile page just by a small voice note as: “Go to profile”.</a:t>
            </a:r>
            <a:endParaRPr sz="1700">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Admin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Admin</a:t>
            </a:r>
            <a:r>
              <a:rPr lang="en" sz="1400"/>
              <a:t> can make users admin.</a:t>
            </a:r>
            <a:endParaRPr sz="1400"/>
          </a:p>
          <a:p>
            <a:pPr indent="0" lvl="0" marL="0" rtl="0" algn="l">
              <a:spcBef>
                <a:spcPts val="0"/>
              </a:spcBef>
              <a:spcAft>
                <a:spcPts val="0"/>
              </a:spcAft>
              <a:buNone/>
            </a:pPr>
            <a:r>
              <a:t/>
            </a:r>
            <a:endParaRPr sz="1400"/>
          </a:p>
        </p:txBody>
      </p:sp>
      <p:pic>
        <p:nvPicPr>
          <p:cNvPr id="175" name="Google Shape;175;p33"/>
          <p:cNvPicPr preferRelativeResize="0"/>
          <p:nvPr/>
        </p:nvPicPr>
        <p:blipFill>
          <a:blip r:embed="rId3">
            <a:alphaModFix/>
          </a:blip>
          <a:stretch>
            <a:fillRect/>
          </a:stretch>
        </p:blipFill>
        <p:spPr>
          <a:xfrm>
            <a:off x="567000" y="869225"/>
            <a:ext cx="7687000" cy="3707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4"/>
          <p:cNvPicPr preferRelativeResize="0"/>
          <p:nvPr/>
        </p:nvPicPr>
        <p:blipFill>
          <a:blip r:embed="rId3">
            <a:alphaModFix/>
          </a:blip>
          <a:stretch>
            <a:fillRect/>
          </a:stretch>
        </p:blipFill>
        <p:spPr>
          <a:xfrm>
            <a:off x="578250" y="584875"/>
            <a:ext cx="7987500" cy="3728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Admin</a:t>
            </a:r>
            <a:r>
              <a:rPr lang="en" sz="1400"/>
              <a:t> can edit products.</a:t>
            </a:r>
            <a:endParaRPr sz="1400"/>
          </a:p>
          <a:p>
            <a:pPr indent="0" lvl="0" marL="0" rtl="0" algn="l">
              <a:spcBef>
                <a:spcPts val="0"/>
              </a:spcBef>
              <a:spcAft>
                <a:spcPts val="0"/>
              </a:spcAft>
              <a:buNone/>
            </a:pPr>
            <a:r>
              <a:t/>
            </a:r>
            <a:endParaRPr sz="1400"/>
          </a:p>
        </p:txBody>
      </p:sp>
      <p:pic>
        <p:nvPicPr>
          <p:cNvPr id="186" name="Google Shape;186;p35"/>
          <p:cNvPicPr preferRelativeResize="0"/>
          <p:nvPr/>
        </p:nvPicPr>
        <p:blipFill>
          <a:blip r:embed="rId3">
            <a:alphaModFix/>
          </a:blip>
          <a:stretch>
            <a:fillRect/>
          </a:stretch>
        </p:blipFill>
        <p:spPr>
          <a:xfrm>
            <a:off x="706299" y="1007600"/>
            <a:ext cx="7472275" cy="3487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6"/>
          <p:cNvPicPr preferRelativeResize="0"/>
          <p:nvPr/>
        </p:nvPicPr>
        <p:blipFill>
          <a:blip r:embed="rId3">
            <a:alphaModFix/>
          </a:blip>
          <a:stretch>
            <a:fillRect/>
          </a:stretch>
        </p:blipFill>
        <p:spPr>
          <a:xfrm>
            <a:off x="1005000" y="172125"/>
            <a:ext cx="6963375" cy="46040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Admin can delete products.</a:t>
            </a:r>
            <a:endParaRPr sz="1400"/>
          </a:p>
          <a:p>
            <a:pPr indent="0" lvl="0" marL="0" rtl="0" algn="l">
              <a:spcBef>
                <a:spcPts val="0"/>
              </a:spcBef>
              <a:spcAft>
                <a:spcPts val="0"/>
              </a:spcAft>
              <a:buNone/>
            </a:pPr>
            <a:r>
              <a:t/>
            </a:r>
            <a:endParaRPr sz="1400"/>
          </a:p>
        </p:txBody>
      </p:sp>
      <p:pic>
        <p:nvPicPr>
          <p:cNvPr id="197" name="Google Shape;197;p37"/>
          <p:cNvPicPr preferRelativeResize="0"/>
          <p:nvPr/>
        </p:nvPicPr>
        <p:blipFill>
          <a:blip r:embed="rId3">
            <a:alphaModFix/>
          </a:blip>
          <a:stretch>
            <a:fillRect/>
          </a:stretch>
        </p:blipFill>
        <p:spPr>
          <a:xfrm>
            <a:off x="636175" y="729375"/>
            <a:ext cx="7782125" cy="3968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Admin can manage users’ orders.</a:t>
            </a:r>
            <a:endParaRPr sz="1400"/>
          </a:p>
          <a:p>
            <a:pPr indent="0" lvl="0" marL="0" rtl="0" algn="l">
              <a:spcBef>
                <a:spcPts val="0"/>
              </a:spcBef>
              <a:spcAft>
                <a:spcPts val="0"/>
              </a:spcAft>
              <a:buNone/>
            </a:pPr>
            <a:r>
              <a:t/>
            </a:r>
            <a:endParaRPr sz="1400"/>
          </a:p>
        </p:txBody>
      </p:sp>
      <p:pic>
        <p:nvPicPr>
          <p:cNvPr id="203" name="Google Shape;203;p38"/>
          <p:cNvPicPr preferRelativeResize="0"/>
          <p:nvPr/>
        </p:nvPicPr>
        <p:blipFill>
          <a:blip r:embed="rId3">
            <a:alphaModFix/>
          </a:blip>
          <a:stretch>
            <a:fillRect/>
          </a:stretch>
        </p:blipFill>
        <p:spPr>
          <a:xfrm>
            <a:off x="783125" y="865850"/>
            <a:ext cx="7841050" cy="3660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idx="1" type="body"/>
          </p:nvPr>
        </p:nvSpPr>
        <p:spPr>
          <a:xfrm>
            <a:off x="311700" y="1687975"/>
            <a:ext cx="8520600" cy="1207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100"/>
              <a:t>THANK YOU!</a:t>
            </a:r>
            <a:endParaRPr sz="4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62325" y="1007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a:t>
            </a:r>
            <a:endParaRPr/>
          </a:p>
        </p:txBody>
      </p:sp>
      <p:sp>
        <p:nvSpPr>
          <p:cNvPr id="71" name="Google Shape;71;p15"/>
          <p:cNvSpPr txBox="1"/>
          <p:nvPr>
            <p:ph idx="1" type="body"/>
          </p:nvPr>
        </p:nvSpPr>
        <p:spPr>
          <a:xfrm>
            <a:off x="362325" y="926600"/>
            <a:ext cx="4153500" cy="27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Aditi Roy (1901011)</a:t>
            </a:r>
            <a:endParaRPr b="1"/>
          </a:p>
          <a:p>
            <a:pPr indent="-342900" lvl="0" marL="457200" rtl="0" algn="l">
              <a:spcBef>
                <a:spcPts val="1600"/>
              </a:spcBef>
              <a:spcAft>
                <a:spcPts val="0"/>
              </a:spcAft>
              <a:buSzPts val="1800"/>
              <a:buChar char="-"/>
            </a:pPr>
            <a:r>
              <a:rPr lang="en"/>
              <a:t>Backend</a:t>
            </a:r>
            <a:endParaRPr/>
          </a:p>
          <a:p>
            <a:pPr indent="-342900" lvl="0" marL="457200" rtl="0" algn="l">
              <a:spcBef>
                <a:spcPts val="0"/>
              </a:spcBef>
              <a:spcAft>
                <a:spcPts val="0"/>
              </a:spcAft>
              <a:buSzPts val="1800"/>
              <a:buChar char="-"/>
            </a:pPr>
            <a:r>
              <a:rPr lang="en"/>
              <a:t>SRS Document,Data Flow Diagram and Use Case Diagram</a:t>
            </a:r>
            <a:endParaRPr/>
          </a:p>
          <a:p>
            <a:pPr indent="-342900" lvl="0" marL="457200" rtl="0" algn="l">
              <a:spcBef>
                <a:spcPts val="0"/>
              </a:spcBef>
              <a:spcAft>
                <a:spcPts val="0"/>
              </a:spcAft>
              <a:buSzPts val="1800"/>
              <a:buChar char="-"/>
            </a:pPr>
            <a:r>
              <a:rPr lang="en"/>
              <a:t>Testing Report and Presentation</a:t>
            </a:r>
            <a:endParaRPr/>
          </a:p>
          <a:p>
            <a:pPr indent="0" lvl="0" marL="0" rtl="0" algn="l">
              <a:spcBef>
                <a:spcPts val="1600"/>
              </a:spcBef>
              <a:spcAft>
                <a:spcPts val="0"/>
              </a:spcAft>
              <a:buNone/>
            </a:pPr>
            <a:r>
              <a:rPr b="1" lang="en"/>
              <a:t>Anushree Anil (1901039)</a:t>
            </a:r>
            <a:endParaRPr b="1"/>
          </a:p>
          <a:p>
            <a:pPr indent="-342900" lvl="0" marL="457200" rtl="0" algn="l">
              <a:spcBef>
                <a:spcPts val="1600"/>
              </a:spcBef>
              <a:spcAft>
                <a:spcPts val="0"/>
              </a:spcAft>
              <a:buSzPts val="1800"/>
              <a:buChar char="-"/>
            </a:pPr>
            <a:r>
              <a:rPr lang="en"/>
              <a:t>Frontend</a:t>
            </a:r>
            <a:endParaRPr/>
          </a:p>
          <a:p>
            <a:pPr indent="-342900" lvl="0" marL="457200" rtl="0" algn="l">
              <a:spcBef>
                <a:spcPts val="0"/>
              </a:spcBef>
              <a:spcAft>
                <a:spcPts val="0"/>
              </a:spcAft>
              <a:buSzPts val="1800"/>
              <a:buChar char="-"/>
            </a:pPr>
            <a:r>
              <a:rPr lang="en"/>
              <a:t>SRS Document,Data Flow Diagram and Use Case Diagram</a:t>
            </a:r>
            <a:endParaRPr/>
          </a:p>
          <a:p>
            <a:pPr indent="-342900" lvl="0" marL="457200" rtl="0" algn="l">
              <a:spcBef>
                <a:spcPts val="0"/>
              </a:spcBef>
              <a:spcAft>
                <a:spcPts val="0"/>
              </a:spcAft>
              <a:buSzPts val="1800"/>
              <a:buChar char="-"/>
            </a:pPr>
            <a:r>
              <a:rPr lang="en"/>
              <a:t>Testing Report and Presentation</a:t>
            </a:r>
            <a:endParaRPr/>
          </a:p>
          <a:p>
            <a:pPr indent="0" lvl="0" marL="457200" rtl="0" algn="l">
              <a:spcBef>
                <a:spcPts val="1600"/>
              </a:spcBef>
              <a:spcAft>
                <a:spcPts val="1600"/>
              </a:spcAft>
              <a:buNone/>
            </a:pPr>
            <a:r>
              <a:t/>
            </a:r>
            <a:endParaRPr/>
          </a:p>
        </p:txBody>
      </p:sp>
      <p:sp>
        <p:nvSpPr>
          <p:cNvPr id="72" name="Google Shape;72;p15"/>
          <p:cNvSpPr txBox="1"/>
          <p:nvPr/>
        </p:nvSpPr>
        <p:spPr>
          <a:xfrm>
            <a:off x="4677750" y="926600"/>
            <a:ext cx="4100700" cy="394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Old Standard TT"/>
                <a:ea typeface="Old Standard TT"/>
                <a:cs typeface="Old Standard TT"/>
                <a:sym typeface="Old Standard TT"/>
              </a:rPr>
              <a:t>Aparna Raj (1901040)</a:t>
            </a:r>
            <a:endParaRPr b="1" sz="1800">
              <a:solidFill>
                <a:schemeClr val="dk1"/>
              </a:solidFill>
              <a:latin typeface="Old Standard TT"/>
              <a:ea typeface="Old Standard TT"/>
              <a:cs typeface="Old Standard TT"/>
              <a:sym typeface="Old Standard TT"/>
            </a:endParaRPr>
          </a:p>
          <a:p>
            <a:pPr indent="-342900" lvl="0" marL="457200" rtl="0" algn="l">
              <a:lnSpc>
                <a:spcPct val="115000"/>
              </a:lnSpc>
              <a:spcBef>
                <a:spcPts val="160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Frontend</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SRS Document,Data Flow Diagram and Use Case Diagram</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Testing Report and Presentation</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b="1" lang="en" sz="1800">
                <a:solidFill>
                  <a:schemeClr val="dk1"/>
                </a:solidFill>
                <a:latin typeface="Old Standard TT"/>
                <a:ea typeface="Old Standard TT"/>
                <a:cs typeface="Old Standard TT"/>
                <a:sym typeface="Old Standard TT"/>
              </a:rPr>
              <a:t>Jishu Yadav (1901082)</a:t>
            </a:r>
            <a:endParaRPr b="1" sz="1800">
              <a:solidFill>
                <a:schemeClr val="dk1"/>
              </a:solidFill>
              <a:latin typeface="Old Standard TT"/>
              <a:ea typeface="Old Standard TT"/>
              <a:cs typeface="Old Standard TT"/>
              <a:sym typeface="Old Standard TT"/>
            </a:endParaRPr>
          </a:p>
          <a:p>
            <a:pPr indent="-342900" lvl="0" marL="457200" rtl="0" algn="l">
              <a:lnSpc>
                <a:spcPct val="115000"/>
              </a:lnSpc>
              <a:spcBef>
                <a:spcPts val="160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Backend</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SRS Document,Data Flow Diagram and Use Case Diagram</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Testing Report and Presentation</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12700" y="18103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All the products will be listed to be </a:t>
            </a:r>
            <a:r>
              <a:rPr b="1" lang="en" sz="1400"/>
              <a:t>viewed</a:t>
            </a:r>
            <a:r>
              <a:rPr lang="en" sz="1400"/>
              <a:t> in the form of </a:t>
            </a:r>
            <a:r>
              <a:rPr b="1" lang="en" sz="1400"/>
              <a:t>cards</a:t>
            </a:r>
            <a:r>
              <a:rPr lang="en" sz="1400"/>
              <a:t> displaying the picture, price, short description.</a:t>
            </a:r>
            <a:endParaRPr sz="1400"/>
          </a:p>
          <a:p>
            <a:pPr indent="0" lvl="0" marL="0" rtl="0" algn="l">
              <a:spcBef>
                <a:spcPts val="0"/>
              </a:spcBef>
              <a:spcAft>
                <a:spcPts val="0"/>
              </a:spcAft>
              <a:buNone/>
            </a:pPr>
            <a:r>
              <a:t/>
            </a:r>
            <a:endParaRPr/>
          </a:p>
        </p:txBody>
      </p:sp>
      <p:pic>
        <p:nvPicPr>
          <p:cNvPr id="88" name="Google Shape;88;p18"/>
          <p:cNvPicPr preferRelativeResize="0"/>
          <p:nvPr/>
        </p:nvPicPr>
        <p:blipFill>
          <a:blip r:embed="rId3">
            <a:alphaModFix/>
          </a:blip>
          <a:stretch>
            <a:fillRect/>
          </a:stretch>
        </p:blipFill>
        <p:spPr>
          <a:xfrm>
            <a:off x="152400" y="1018250"/>
            <a:ext cx="8489562" cy="397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detailed information of the product can be seen after clicking on it.</a:t>
            </a:r>
            <a:endParaRPr sz="1400"/>
          </a:p>
          <a:p>
            <a:pPr indent="0" lvl="0" marL="0" rtl="0" algn="l">
              <a:spcBef>
                <a:spcPts val="0"/>
              </a:spcBef>
              <a:spcAft>
                <a:spcPts val="0"/>
              </a:spcAft>
              <a:buNone/>
            </a:pPr>
            <a:r>
              <a:t/>
            </a:r>
            <a:endParaRPr/>
          </a:p>
        </p:txBody>
      </p:sp>
      <p:pic>
        <p:nvPicPr>
          <p:cNvPr id="94" name="Google Shape;94;p19"/>
          <p:cNvPicPr preferRelativeResize="0"/>
          <p:nvPr/>
        </p:nvPicPr>
        <p:blipFill>
          <a:blip r:embed="rId3">
            <a:alphaModFix/>
          </a:blip>
          <a:stretch>
            <a:fillRect/>
          </a:stretch>
        </p:blipFill>
        <p:spPr>
          <a:xfrm>
            <a:off x="441725" y="996825"/>
            <a:ext cx="7948624" cy="371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Users will be </a:t>
            </a:r>
            <a:r>
              <a:rPr b="1" lang="en" sz="1400"/>
              <a:t>able to search for products </a:t>
            </a:r>
            <a:r>
              <a:rPr lang="en" sz="1400"/>
              <a:t>via the search bar.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100" name="Google Shape;100;p20"/>
          <p:cNvSpPr txBox="1"/>
          <p:nvPr/>
        </p:nvSpPr>
        <p:spPr>
          <a:xfrm>
            <a:off x="425250" y="1559250"/>
            <a:ext cx="8474700" cy="6156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1000"/>
              </a:spcAft>
              <a:buNone/>
            </a:pPr>
            <a:r>
              <a:rPr lang="en">
                <a:solidFill>
                  <a:schemeClr val="dk1"/>
                </a:solidFill>
                <a:latin typeface="Old Standard TT"/>
                <a:ea typeface="Old Standard TT"/>
                <a:cs typeface="Old Standard TT"/>
                <a:sym typeface="Old Standard TT"/>
              </a:rPr>
              <a:t>We have put a search bar on the home page where users can search for products using a keyword, and the results will be displayed.</a:t>
            </a:r>
            <a:endParaRPr>
              <a:solidFill>
                <a:schemeClr val="dk1"/>
              </a:solidFill>
              <a:latin typeface="Old Standard TT"/>
              <a:ea typeface="Old Standard TT"/>
              <a:cs typeface="Old Standard TT"/>
              <a:sym typeface="Old Standard TT"/>
            </a:endParaRPr>
          </a:p>
        </p:txBody>
      </p:sp>
      <p:pic>
        <p:nvPicPr>
          <p:cNvPr id="101" name="Google Shape;101;p20"/>
          <p:cNvPicPr preferRelativeResize="0"/>
          <p:nvPr/>
        </p:nvPicPr>
        <p:blipFill>
          <a:blip r:embed="rId3">
            <a:alphaModFix/>
          </a:blip>
          <a:stretch>
            <a:fillRect/>
          </a:stretch>
        </p:blipFill>
        <p:spPr>
          <a:xfrm>
            <a:off x="152400" y="773500"/>
            <a:ext cx="8839200" cy="561658"/>
          </a:xfrm>
          <a:prstGeom prst="rect">
            <a:avLst/>
          </a:prstGeom>
          <a:noFill/>
          <a:ln>
            <a:noFill/>
          </a:ln>
        </p:spPr>
      </p:pic>
      <p:pic>
        <p:nvPicPr>
          <p:cNvPr id="102" name="Google Shape;102;p20"/>
          <p:cNvPicPr preferRelativeResize="0"/>
          <p:nvPr/>
        </p:nvPicPr>
        <p:blipFill>
          <a:blip r:embed="rId4">
            <a:alphaModFix/>
          </a:blip>
          <a:stretch>
            <a:fillRect/>
          </a:stretch>
        </p:blipFill>
        <p:spPr>
          <a:xfrm>
            <a:off x="1622413" y="2174850"/>
            <a:ext cx="5899186" cy="2663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52650"/>
            <a:ext cx="8520600" cy="6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Users must provide name, registered email address and password during the </a:t>
            </a:r>
            <a:r>
              <a:rPr b="1" lang="en" sz="1400"/>
              <a:t>sign-up</a:t>
            </a:r>
            <a:r>
              <a:rPr lang="en" sz="1400"/>
              <a:t> process.</a:t>
            </a:r>
            <a:endParaRPr sz="1400"/>
          </a:p>
        </p:txBody>
      </p:sp>
      <p:pic>
        <p:nvPicPr>
          <p:cNvPr id="108" name="Google Shape;108;p21"/>
          <p:cNvPicPr preferRelativeResize="0"/>
          <p:nvPr/>
        </p:nvPicPr>
        <p:blipFill>
          <a:blip r:embed="rId3">
            <a:alphaModFix/>
          </a:blip>
          <a:stretch>
            <a:fillRect/>
          </a:stretch>
        </p:blipFill>
        <p:spPr>
          <a:xfrm>
            <a:off x="184550" y="865850"/>
            <a:ext cx="8489562" cy="397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