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90" r:id="rId4"/>
    <p:sldId id="292" r:id="rId5"/>
    <p:sldId id="293" r:id="rId6"/>
    <p:sldId id="294" r:id="rId7"/>
    <p:sldId id="295" r:id="rId8"/>
    <p:sldId id="29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DED"/>
    <a:srgbClr val="18478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5" autoAdjust="0"/>
    <p:restoredTop sz="96314" autoAdjust="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0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DC1D4CA-7141-41A3-9257-E16538CE27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04162F-C459-4335-9A36-D12EFAE867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6ECDC-E581-4547-886E-CDE65AD6A3C9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45458-896A-4E82-AD1E-DB9B4BAD3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0D40C5-EC78-4B36-8A69-DF4C59E3D2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3C169-F733-4219-9A03-5AA9499F8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80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4EDEE6A-9D62-4247-8CF9-7784EA346A54}" type="datetimeFigureOut">
              <a:rPr lang="zh-CN" altLang="en-US" smtClean="0"/>
              <a:pPr/>
              <a:t>2020/11/22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045634E-706A-4B84-AA1C-111029EEAC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7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0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5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8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9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1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16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8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弧形 17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74149" y="2107055"/>
            <a:ext cx="66447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i="1" dirty="0">
                <a:solidFill>
                  <a:srgbClr val="333333"/>
                </a:solidFill>
                <a:latin typeface="Roboto" panose="02000000000000000000" pitchFamily="2" charset="0"/>
              </a:rPr>
              <a:t>模板引擎 </a:t>
            </a:r>
            <a:r>
              <a:rPr lang="en-US" altLang="zh-CN" sz="5400" dirty="0" err="1">
                <a:solidFill>
                  <a:srgbClr val="0050B2"/>
                </a:solidFill>
                <a:latin typeface="Roboto" panose="02000000000000000000" pitchFamily="2" charset="0"/>
              </a:rPr>
              <a:t>FreeMarker</a:t>
            </a:r>
            <a:endParaRPr lang="en-US" altLang="zh-CN" sz="5400" dirty="0">
              <a:solidFill>
                <a:srgbClr val="0050B2"/>
              </a:solidFill>
              <a:latin typeface="Roboto" panose="02000000000000000000" pitchFamily="2" charset="0"/>
            </a:endParaRPr>
          </a:p>
          <a:p>
            <a:pPr algn="ctr"/>
            <a:endParaRPr lang="zh-CN" altLang="en-US" sz="54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2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130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85089" y="973779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Roboto" panose="02000000000000000000" pitchFamily="2" charset="0"/>
              </a:rPr>
              <a:t>什么是 </a:t>
            </a:r>
            <a:r>
              <a:rPr lang="en-US" altLang="zh-CN" sz="3200" dirty="0" err="1">
                <a:solidFill>
                  <a:schemeClr val="tx1"/>
                </a:solidFill>
                <a:latin typeface="Roboto" panose="02000000000000000000" pitchFamily="2" charset="0"/>
              </a:rPr>
              <a:t>FreeMarker</a:t>
            </a:r>
            <a:endParaRPr lang="en-US" altLang="zh-CN" sz="3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2" name="圆角矩形 18">
            <a:extLst>
              <a:ext uri="{FF2B5EF4-FFF2-40B4-BE49-F238E27FC236}">
                <a16:creationId xmlns:a16="http://schemas.microsoft.com/office/drawing/2014/main" id="{12965A50-F0CC-42C4-A4DD-C3B88736B265}"/>
              </a:ext>
            </a:extLst>
          </p:cNvPr>
          <p:cNvSpPr/>
          <p:nvPr/>
        </p:nvSpPr>
        <p:spPr>
          <a:xfrm>
            <a:off x="1695543" y="1985552"/>
            <a:ext cx="8961120" cy="4515137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rgbClr val="333333"/>
                </a:solidFill>
                <a:latin typeface="Roboto" panose="02000000000000000000" pitchFamily="2" charset="0"/>
              </a:rPr>
              <a:t>基于模板和要改变的数据， 生成输出文本</a:t>
            </a:r>
            <a:endParaRPr lang="en-US" altLang="zh-CN" sz="28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endParaRPr lang="en-US" altLang="zh-CN" sz="28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endParaRPr lang="en-US" altLang="zh-CN" sz="28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zh-CN" altLang="en-US" sz="2800" dirty="0">
                <a:solidFill>
                  <a:srgbClr val="333333"/>
                </a:solidFill>
                <a:latin typeface="Roboto" panose="02000000000000000000" pitchFamily="2" charset="0"/>
              </a:rPr>
              <a:t>是一个</a:t>
            </a:r>
            <a:r>
              <a:rPr lang="en-US" altLang="zh-CN" sz="2800" dirty="0">
                <a:solidFill>
                  <a:srgbClr val="333333"/>
                </a:solidFill>
                <a:latin typeface="Roboto" panose="02000000000000000000" pitchFamily="2" charset="0"/>
              </a:rPr>
              <a:t>Java</a:t>
            </a:r>
            <a:r>
              <a:rPr lang="zh-CN" altLang="en-US" sz="2800" dirty="0">
                <a:solidFill>
                  <a:srgbClr val="333333"/>
                </a:solidFill>
                <a:latin typeface="Roboto" panose="02000000000000000000" pitchFamily="2" charset="0"/>
              </a:rPr>
              <a:t>类库，是一款程序员可以嵌入他们所开发产品的组件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  <p:bldP spid="25" grpId="0" animBg="1"/>
      <p:bldP spid="25" grpId="1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130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D4FE6B-5362-4A67-8174-608CB83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53" y="1021413"/>
            <a:ext cx="9121100" cy="47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9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130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85089" y="973779"/>
            <a:ext cx="2190373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Roboto" panose="02000000000000000000" pitchFamily="2" charset="0"/>
              </a:rPr>
              <a:t>数据模型</a:t>
            </a:r>
            <a:endParaRPr lang="en-US" altLang="zh-CN" sz="3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2" name="圆角矩形 18">
            <a:extLst>
              <a:ext uri="{FF2B5EF4-FFF2-40B4-BE49-F238E27FC236}">
                <a16:creationId xmlns:a16="http://schemas.microsoft.com/office/drawing/2014/main" id="{12965A50-F0CC-42C4-A4DD-C3B88736B265}"/>
              </a:ext>
            </a:extLst>
          </p:cNvPr>
          <p:cNvSpPr/>
          <p:nvPr/>
        </p:nvSpPr>
        <p:spPr>
          <a:xfrm>
            <a:off x="1695543" y="1985552"/>
            <a:ext cx="8961120" cy="4515137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1CB29-9128-4B59-82B2-C64094956C19}"/>
              </a:ext>
            </a:extLst>
          </p:cNvPr>
          <p:cNvSpPr txBox="1"/>
          <p:nvPr/>
        </p:nvSpPr>
        <p:spPr>
          <a:xfrm>
            <a:off x="4472247" y="2100038"/>
            <a:ext cx="4048298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(root)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+- animals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+- mouse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   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size = "small"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   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price = 50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+- elephant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   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size = "large"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   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price = 5000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|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+- python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|   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+- size = "medium"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|   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+- price = 4999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+- message = "It is a test"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+- </a:t>
            </a:r>
            <a:r>
              <a:rPr lang="en-US" altLang="zh-CN" sz="10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misc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|</a:t>
            </a: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+- foo = "Something"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  <p:bldP spid="25" grpId="0" animBg="1"/>
      <p:bldP spid="25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130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85089" y="973779"/>
            <a:ext cx="1209471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Roboto" panose="02000000000000000000" pitchFamily="2" charset="0"/>
              </a:rPr>
              <a:t>指令</a:t>
            </a:r>
            <a:endParaRPr lang="en-US" altLang="zh-CN" sz="3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2" name="圆角矩形 18">
            <a:extLst>
              <a:ext uri="{FF2B5EF4-FFF2-40B4-BE49-F238E27FC236}">
                <a16:creationId xmlns:a16="http://schemas.microsoft.com/office/drawing/2014/main" id="{12965A50-F0CC-42C4-A4DD-C3B88736B265}"/>
              </a:ext>
            </a:extLst>
          </p:cNvPr>
          <p:cNvSpPr/>
          <p:nvPr/>
        </p:nvSpPr>
        <p:spPr>
          <a:xfrm>
            <a:off x="1695543" y="1985552"/>
            <a:ext cx="8961120" cy="4515137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if, else,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elseif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import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include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list, else, items,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break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local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macro, nested, return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noparse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7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  <p:bldP spid="25" grpId="0" animBg="1"/>
      <p:bldP spid="25" grpId="1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130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85089" y="973779"/>
            <a:ext cx="2107246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Roboto" panose="02000000000000000000" pitchFamily="2" charset="0"/>
              </a:rPr>
              <a:t>内建函数</a:t>
            </a:r>
            <a:endParaRPr lang="en-US" altLang="zh-CN" sz="3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2" name="圆角矩形 18">
            <a:extLst>
              <a:ext uri="{FF2B5EF4-FFF2-40B4-BE49-F238E27FC236}">
                <a16:creationId xmlns:a16="http://schemas.microsoft.com/office/drawing/2014/main" id="{12965A50-F0CC-42C4-A4DD-C3B88736B265}"/>
              </a:ext>
            </a:extLst>
          </p:cNvPr>
          <p:cNvSpPr/>
          <p:nvPr/>
        </p:nvSpPr>
        <p:spPr>
          <a:xfrm>
            <a:off x="1695543" y="1985552"/>
            <a:ext cx="8961120" cy="4515137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abs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ancestors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byte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 for strings, for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booleans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cap_first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capitalize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2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  <p:bldP spid="25" grpId="0" animBg="1"/>
      <p:bldP spid="25" grpId="1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130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85089" y="973779"/>
            <a:ext cx="2107246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Roboto" panose="02000000000000000000" pitchFamily="2" charset="0"/>
              </a:rPr>
              <a:t>开发过程</a:t>
            </a:r>
            <a:endParaRPr lang="en-US" altLang="zh-CN" sz="3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2" name="圆角矩形 18">
            <a:extLst>
              <a:ext uri="{FF2B5EF4-FFF2-40B4-BE49-F238E27FC236}">
                <a16:creationId xmlns:a16="http://schemas.microsoft.com/office/drawing/2014/main" id="{12965A50-F0CC-42C4-A4DD-C3B88736B265}"/>
              </a:ext>
            </a:extLst>
          </p:cNvPr>
          <p:cNvSpPr/>
          <p:nvPr/>
        </p:nvSpPr>
        <p:spPr>
          <a:xfrm>
            <a:off x="1695543" y="1985552"/>
            <a:ext cx="8961120" cy="4515137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创建数据模型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获取模板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合并模板和数据模型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7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  <p:bldP spid="25" grpId="0" animBg="1"/>
      <p:bldP spid="25" grpId="1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130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85089" y="973779"/>
            <a:ext cx="4102300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Roboto" panose="02000000000000000000" pitchFamily="2" charset="0"/>
              </a:rPr>
              <a:t>为什么用</a:t>
            </a:r>
            <a:r>
              <a:rPr lang="en-US" altLang="zh-CN" sz="3200" dirty="0" err="1">
                <a:solidFill>
                  <a:schemeClr val="tx1"/>
                </a:solidFill>
                <a:latin typeface="Roboto" panose="02000000000000000000" pitchFamily="2" charset="0"/>
              </a:rPr>
              <a:t>FreeMarker</a:t>
            </a:r>
            <a:endParaRPr lang="en-US" altLang="zh-CN" sz="3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2" name="圆角矩形 18">
            <a:extLst>
              <a:ext uri="{FF2B5EF4-FFF2-40B4-BE49-F238E27FC236}">
                <a16:creationId xmlns:a16="http://schemas.microsoft.com/office/drawing/2014/main" id="{12965A50-F0CC-42C4-A4DD-C3B88736B265}"/>
              </a:ext>
            </a:extLst>
          </p:cNvPr>
          <p:cNvSpPr/>
          <p:nvPr/>
        </p:nvSpPr>
        <p:spPr>
          <a:xfrm>
            <a:off x="1695543" y="1985552"/>
            <a:ext cx="8961120" cy="4515137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>
                <a:solidFill>
                  <a:srgbClr val="333333"/>
                </a:solidFill>
                <a:latin typeface="Roboto" panose="02000000000000000000" pitchFamily="2" charset="0"/>
                <a:ea typeface="微软雅黑" panose="020B0503020204020204" pitchFamily="34" charset="-122"/>
              </a:rPr>
              <a:t>Springboot</a:t>
            </a:r>
            <a:r>
              <a:rPr lang="zh-CN" altLang="en-US" sz="2800" dirty="0">
                <a:solidFill>
                  <a:srgbClr val="333333"/>
                </a:solidFill>
                <a:latin typeface="Roboto" panose="02000000000000000000" pitchFamily="2" charset="0"/>
                <a:ea typeface="微软雅黑" panose="020B0503020204020204" pitchFamily="34" charset="-122"/>
              </a:rPr>
              <a:t>默认支持</a:t>
            </a:r>
            <a:r>
              <a:rPr lang="en-US" altLang="zh-CN" sz="2800" dirty="0" err="1">
                <a:solidFill>
                  <a:srgbClr val="333333"/>
                </a:solidFill>
                <a:latin typeface="Roboto" panose="02000000000000000000" pitchFamily="2" charset="0"/>
                <a:ea typeface="微软雅黑" panose="020B0503020204020204" pitchFamily="34" charset="-122"/>
              </a:rPr>
              <a:t>Freemarker</a:t>
            </a:r>
            <a:endParaRPr lang="en-US" altLang="zh-CN" sz="2800" dirty="0">
              <a:solidFill>
                <a:srgbClr val="333333"/>
              </a:solidFill>
              <a:latin typeface="Roboto" panose="02000000000000000000" pitchFamily="2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333333"/>
              </a:solidFill>
              <a:latin typeface="Roboto" panose="02000000000000000000" pitchFamily="2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333333"/>
                </a:solidFill>
                <a:latin typeface="Roboto" panose="02000000000000000000" pitchFamily="2" charset="0"/>
                <a:ea typeface="微软雅黑" panose="020B0503020204020204" pitchFamily="34" charset="-122"/>
              </a:rPr>
              <a:t>有大量结构类似的代码或页面</a:t>
            </a:r>
            <a:endParaRPr lang="en-US" altLang="zh-CN" sz="2800" dirty="0">
              <a:solidFill>
                <a:srgbClr val="333333"/>
              </a:solidFill>
              <a:latin typeface="Roboto" panose="02000000000000000000" pitchFamily="2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zh-CN" altLang="en-US" sz="2800" dirty="0">
                <a:solidFill>
                  <a:srgbClr val="333333"/>
                </a:solidFill>
                <a:latin typeface="Roboto" panose="02000000000000000000" pitchFamily="2" charset="0"/>
                <a:ea typeface="微软雅黑" panose="020B0503020204020204" pitchFamily="34" charset="-122"/>
              </a:rPr>
              <a:t>业务需求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5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  <p:bldP spid="25" grpId="0" animBg="1"/>
      <p:bldP spid="25" grpId="1" animBg="1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199</Words>
  <Application>Microsoft Office PowerPoint</Application>
  <PresentationFormat>宽屏</PresentationFormat>
  <Paragraphs>70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方正黑体简体</vt:lpstr>
      <vt:lpstr>宋体</vt:lpstr>
      <vt:lpstr>微软雅黑</vt:lpstr>
      <vt:lpstr>Arial</vt:lpstr>
      <vt:lpstr>Calibri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 育彪</cp:lastModifiedBy>
  <cp:revision>106</cp:revision>
  <dcterms:created xsi:type="dcterms:W3CDTF">2020-05-13T03:24:09Z</dcterms:created>
  <dcterms:modified xsi:type="dcterms:W3CDTF">2020-11-22T10:40:59Z</dcterms:modified>
</cp:coreProperties>
</file>