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56E-EDD5-467B-8FFA-D9D7A7BEAF0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F8A9-2894-4731-9748-0EFB085DC7D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16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56E-EDD5-467B-8FFA-D9D7A7BEAF0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F8A9-2894-4731-9748-0EFB085DC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55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56E-EDD5-467B-8FFA-D9D7A7BEAF0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F8A9-2894-4731-9748-0EFB085DC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41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56E-EDD5-467B-8FFA-D9D7A7BEAF0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F8A9-2894-4731-9748-0EFB085DC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87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56E-EDD5-467B-8FFA-D9D7A7BEAF0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F8A9-2894-4731-9748-0EFB085DC7D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27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56E-EDD5-467B-8FFA-D9D7A7BEAF0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F8A9-2894-4731-9748-0EFB085DC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91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56E-EDD5-467B-8FFA-D9D7A7BEAF0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F8A9-2894-4731-9748-0EFB085DC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3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56E-EDD5-467B-8FFA-D9D7A7BEAF0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F8A9-2894-4731-9748-0EFB085DC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02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56E-EDD5-467B-8FFA-D9D7A7BEAF0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F8A9-2894-4731-9748-0EFB085DC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9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35556E-EDD5-467B-8FFA-D9D7A7BEAF0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D1F8A9-2894-4731-9748-0EFB085DC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9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56E-EDD5-467B-8FFA-D9D7A7BEAF0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F8A9-2894-4731-9748-0EFB085DC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14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35556E-EDD5-467B-8FFA-D9D7A7BEAF0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D1F8A9-2894-4731-9748-0EFB085DC7D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6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flowable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浅显滴分享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7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977" y="2508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BPMN</a:t>
            </a:r>
            <a:r>
              <a:rPr lang="zh-CN" altLang="en-US" dirty="0" smtClean="0"/>
              <a:t>工作流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68923" y="1685433"/>
            <a:ext cx="11462238" cy="37555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流对象（Flow Object）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事件（Events），活动（Activities），关口（Gateways）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连接对象（Connecting Objects）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顺序流（Sequence Flow），消息流（Message Flow），关联（Association）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泳道（Swimlanes）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池（Pool），道（Lane）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器物（Artifacts/Artefacts）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数据对象（Data Object），组（Group），注释（Annotation）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6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8517" y="2967861"/>
            <a:ext cx="2397369" cy="1003272"/>
          </a:xfrm>
        </p:spPr>
        <p:txBody>
          <a:bodyPr/>
          <a:lstStyle/>
          <a:p>
            <a:r>
              <a:rPr lang="en-US" altLang="zh-CN" dirty="0" err="1"/>
              <a:t>flowable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27285" y="2777421"/>
            <a:ext cx="20544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84384" y="5497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Flowable</a:t>
            </a:r>
            <a:r>
              <a:rPr lang="zh-CN" altLang="en-US" dirty="0" smtClean="0"/>
              <a:t>历史演变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4081097" y="2967861"/>
            <a:ext cx="2198077" cy="113512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41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tting.started.bpmn.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77244"/>
            <a:ext cx="71628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257300" y="1099039"/>
            <a:ext cx="4932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排他网关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876300" y="373022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 smtClean="0">
                <a:solidFill>
                  <a:srgbClr val="484848"/>
                </a:solidFill>
                <a:effectLst/>
                <a:latin typeface="Helvetica Neue"/>
              </a:rPr>
              <a:t>左侧的圆圈叫做</a:t>
            </a:r>
            <a:r>
              <a:rPr lang="zh-CN" altLang="en-US" b="1" i="0" dirty="0" smtClean="0">
                <a:solidFill>
                  <a:srgbClr val="484848"/>
                </a:solidFill>
                <a:effectLst/>
                <a:latin typeface="Helvetica Neue"/>
              </a:rPr>
              <a:t>启动事件</a:t>
            </a:r>
            <a:r>
              <a:rPr lang="en-US" altLang="zh-CN" b="1" i="0" dirty="0" smtClean="0">
                <a:solidFill>
                  <a:srgbClr val="484848"/>
                </a:solidFill>
                <a:effectLst/>
                <a:latin typeface="Helvetica Neue"/>
              </a:rPr>
              <a:t>(start event)</a:t>
            </a:r>
            <a:r>
              <a:rPr lang="zh-CN" altLang="en-US" b="0" i="0" dirty="0" smtClean="0">
                <a:solidFill>
                  <a:srgbClr val="484848"/>
                </a:solidFill>
                <a:effectLst/>
                <a:latin typeface="Helvetica Neue"/>
              </a:rPr>
              <a:t>。这是一个流程实例的起点。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 smtClean="0">
                <a:solidFill>
                  <a:srgbClr val="484848"/>
                </a:solidFill>
                <a:effectLst/>
                <a:latin typeface="Helvetica Neue"/>
              </a:rPr>
              <a:t>第一个矩形是一个</a:t>
            </a:r>
            <a:r>
              <a:rPr lang="zh-CN" altLang="en-US" b="1" i="0" dirty="0" smtClean="0">
                <a:solidFill>
                  <a:srgbClr val="484848"/>
                </a:solidFill>
                <a:effectLst/>
                <a:latin typeface="Helvetica Neue"/>
              </a:rPr>
              <a:t>用户任务</a:t>
            </a:r>
            <a:r>
              <a:rPr lang="en-US" altLang="zh-CN" b="1" i="0" dirty="0" smtClean="0">
                <a:solidFill>
                  <a:srgbClr val="484848"/>
                </a:solidFill>
                <a:effectLst/>
                <a:latin typeface="Helvetica Neue"/>
              </a:rPr>
              <a:t>(user task)</a:t>
            </a:r>
            <a:r>
              <a:rPr lang="zh-CN" altLang="en-US" b="0" i="0" dirty="0" smtClean="0">
                <a:solidFill>
                  <a:srgbClr val="484848"/>
                </a:solidFill>
                <a:effectLst/>
                <a:latin typeface="Helvetica Neue"/>
              </a:rPr>
              <a:t>。这是流程中人类用户操作的步骤。在这个例子中，经理需要批准或驳回申请。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 smtClean="0">
                <a:solidFill>
                  <a:srgbClr val="484848"/>
                </a:solidFill>
                <a:effectLst/>
                <a:latin typeface="Helvetica Neue"/>
              </a:rPr>
              <a:t>取决于经理的决定，</a:t>
            </a:r>
            <a:r>
              <a:rPr lang="zh-CN" altLang="en-US" b="1" i="0" dirty="0" smtClean="0">
                <a:solidFill>
                  <a:srgbClr val="484848"/>
                </a:solidFill>
                <a:effectLst/>
                <a:latin typeface="Helvetica Neue"/>
              </a:rPr>
              <a:t>排他网关</a:t>
            </a:r>
            <a:r>
              <a:rPr lang="en-US" altLang="zh-CN" b="1" i="0" dirty="0" smtClean="0">
                <a:solidFill>
                  <a:srgbClr val="484848"/>
                </a:solidFill>
                <a:effectLst/>
                <a:latin typeface="Helvetica Neue"/>
              </a:rPr>
              <a:t>(exclusive gateway)</a:t>
            </a:r>
            <a:r>
              <a:rPr lang="zh-CN" altLang="en-US" b="0" i="0" dirty="0" smtClean="0">
                <a:solidFill>
                  <a:srgbClr val="484848"/>
                </a:solidFill>
                <a:effectLst/>
                <a:latin typeface="Helvetica Neue"/>
              </a:rPr>
              <a:t> </a:t>
            </a:r>
            <a:r>
              <a:rPr lang="en-US" altLang="zh-CN" b="0" i="0" dirty="0" smtClean="0">
                <a:solidFill>
                  <a:srgbClr val="484848"/>
                </a:solidFill>
                <a:effectLst/>
                <a:latin typeface="Helvetica Neue"/>
              </a:rPr>
              <a:t>(</a:t>
            </a:r>
            <a:r>
              <a:rPr lang="zh-CN" altLang="en-US" b="0" i="0" dirty="0" smtClean="0">
                <a:solidFill>
                  <a:srgbClr val="484848"/>
                </a:solidFill>
                <a:effectLst/>
                <a:latin typeface="Helvetica Neue"/>
              </a:rPr>
              <a:t>带叉的菱形</a:t>
            </a:r>
            <a:r>
              <a:rPr lang="en-US" altLang="zh-CN" b="0" i="0" dirty="0" smtClean="0">
                <a:solidFill>
                  <a:srgbClr val="484848"/>
                </a:solidFill>
                <a:effectLst/>
                <a:latin typeface="Helvetica Neue"/>
              </a:rPr>
              <a:t>)</a:t>
            </a:r>
            <a:r>
              <a:rPr lang="zh-CN" altLang="en-US" b="0" i="0" dirty="0" smtClean="0">
                <a:solidFill>
                  <a:srgbClr val="484848"/>
                </a:solidFill>
                <a:effectLst/>
                <a:latin typeface="Helvetica Neue"/>
              </a:rPr>
              <a:t>会将流程实例路由至批准或驳回路径。</a:t>
            </a:r>
            <a:endParaRPr lang="zh-CN" altLang="en-US" b="0" i="0" dirty="0">
              <a:solidFill>
                <a:srgbClr val="484848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3850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2018.cnblogs.com/blog/751976/201803/751976-20180325003549150-1256414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667000"/>
            <a:ext cx="8233768" cy="32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090246" y="1019908"/>
            <a:ext cx="4932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并行网关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会签节点</a:t>
            </a:r>
            <a:endParaRPr lang="zh-CN" altLang="en-US" dirty="0"/>
          </a:p>
        </p:txBody>
      </p:sp>
      <p:pic>
        <p:nvPicPr>
          <p:cNvPr id="2050" name="Picture 2" descr="https://img-blog.csdnimg.cn/2020021113481535.png?x-oss-process=image/watermark,type_ZmFuZ3poZW5naGVpdGk,shadow_10,text_aHR0cHM6Ly9ibG9nLmNzZG4ubmV0L20wXzM4MDAxODE0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098" y="2741123"/>
            <a:ext cx="84201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5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流程业务接口的开发体验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1339" y="3367208"/>
            <a:ext cx="6213231" cy="81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中国式流程与外国式流程的差异。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474677" y="4434008"/>
            <a:ext cx="6213231" cy="8120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各种并行网关的驳回操作，令人头大，尚未解决。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325208" y="2146250"/>
            <a:ext cx="6213231" cy="8120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要基于业务进行是流程接口的实现。不要一味追求复杂的流程。</a:t>
            </a:r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8291146" y="3297115"/>
            <a:ext cx="8792" cy="88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8581292" y="3297115"/>
            <a:ext cx="0" cy="81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123592" y="4179276"/>
            <a:ext cx="1201616" cy="35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4132385" y="4360985"/>
            <a:ext cx="1072661" cy="33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</TotalTime>
  <Words>202</Words>
  <Application>Microsoft Office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Helvetica Neue</vt:lpstr>
      <vt:lpstr>宋体</vt:lpstr>
      <vt:lpstr>Arial</vt:lpstr>
      <vt:lpstr>Calibri</vt:lpstr>
      <vt:lpstr>Calibri Light</vt:lpstr>
      <vt:lpstr>回顾</vt:lpstr>
      <vt:lpstr>flowable</vt:lpstr>
      <vt:lpstr>BPMN工作流</vt:lpstr>
      <vt:lpstr>flowable</vt:lpstr>
      <vt:lpstr>PowerPoint 演示文稿</vt:lpstr>
      <vt:lpstr>PowerPoint 演示文稿</vt:lpstr>
      <vt:lpstr>会签节点</vt:lpstr>
      <vt:lpstr>流程业务接口的开发体验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flowable</dc:title>
  <dc:creator>magicyang</dc:creator>
  <cp:lastModifiedBy>magicyang</cp:lastModifiedBy>
  <cp:revision>11</cp:revision>
  <dcterms:created xsi:type="dcterms:W3CDTF">2020-10-28T14:03:02Z</dcterms:created>
  <dcterms:modified xsi:type="dcterms:W3CDTF">2020-10-31T07:01:38Z</dcterms:modified>
</cp:coreProperties>
</file>