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2000" autoAdjust="0"/>
  </p:normalViewPr>
  <p:slideViewPr>
    <p:cSldViewPr snapToGrid="0">
      <p:cViewPr varScale="1">
        <p:scale>
          <a:sx n="61" d="100"/>
          <a:sy n="61" d="100"/>
        </p:scale>
        <p:origin x="88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71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82A65-33CA-4D65-99E3-9EC3C2445F92}" type="datetimeFigureOut">
              <a:rPr lang="en-US" smtClean="0"/>
              <a:t>10/21/2019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8088-D457-48F5-9AB9-E2B8E55F4D15}" type="slidenum">
              <a:rPr lang="en-US" smtClean="0"/>
              <a:t>‹#›</a:t>
            </a:fld>
            <a:endParaRPr lang="en-US"/>
          </a:p>
        </p:txBody>
      </p:sp>
    </p:spTree>
    <p:extLst>
      <p:ext uri="{BB962C8B-B14F-4D97-AF65-F5344CB8AC3E}">
        <p14:creationId xmlns:p14="http://schemas.microsoft.com/office/powerpoint/2010/main" val="1021667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Microsoft has developed ASP.NET which is a Web Development</a:t>
            </a:r>
            <a:r>
              <a:rPr lang="en-US" sz="1200" b="0" i="0" kern="1200" baseline="0" dirty="0" smtClean="0">
                <a:solidFill>
                  <a:schemeClr val="tx1"/>
                </a:solidFill>
                <a:effectLst/>
                <a:latin typeface="+mn-lt"/>
                <a:ea typeface="+mn-ea"/>
                <a:cs typeface="+mn-cs"/>
              </a:rPr>
              <a:t> platform used to create web based applications. There are various versions of ASP.NET which has been released till date starting from ASP.NET 1.0 to ASP.NET 4.6. The framework is designed to work with HTTP Protocol which is the standard protocol used across all web applications. These ASP.NET web applications can be created in many languages which includes C#, VB.NET and J#. We could make a note of the full form of ASP which is Active Server Pages.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can create the following types of Applications using the templates of ASP.NET:</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Web Forms</a:t>
            </a:r>
          </a:p>
          <a:p>
            <a:r>
              <a:rPr lang="en-US" sz="1200" b="0" i="0" kern="1200" dirty="0" smtClean="0">
                <a:solidFill>
                  <a:schemeClr val="tx1"/>
                </a:solidFill>
                <a:effectLst/>
                <a:latin typeface="+mn-lt"/>
                <a:ea typeface="+mn-ea"/>
                <a:cs typeface="+mn-cs"/>
              </a:rPr>
              <a:t>Dynamic web pages</a:t>
            </a:r>
            <a:r>
              <a:rPr lang="en-US" sz="1200" b="0" i="0" kern="1200" baseline="0" dirty="0" smtClean="0">
                <a:solidFill>
                  <a:schemeClr val="tx1"/>
                </a:solidFill>
                <a:effectLst/>
                <a:latin typeface="+mn-lt"/>
                <a:ea typeface="+mn-ea"/>
                <a:cs typeface="+mn-cs"/>
              </a:rPr>
              <a:t> can be created with Asp.NET Web Forms which uses the familiar method of Drag and Drop. It uses the Event Driven Model which helps us to write our logic in a tightly coupled manner. Since Web forms have a rich set of tool box, it helps us to build sophisticated, powerful UI Driven sites  which can have good access to data.</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MVC</a:t>
            </a:r>
          </a:p>
          <a:p>
            <a:r>
              <a:rPr lang="en-US" sz="1200" b="0" i="0" kern="1200" dirty="0" smtClean="0">
                <a:solidFill>
                  <a:schemeClr val="tx1"/>
                </a:solidFill>
                <a:effectLst/>
                <a:latin typeface="+mn-lt"/>
                <a:ea typeface="+mn-ea"/>
                <a:cs typeface="+mn-cs"/>
              </a:rPr>
              <a:t>The most powerful and pattern based way to create a dynamic web page is using MVC. The core</a:t>
            </a:r>
            <a:r>
              <a:rPr lang="en-US" sz="1200" b="0" i="0" kern="1200" baseline="0" dirty="0" smtClean="0">
                <a:solidFill>
                  <a:schemeClr val="tx1"/>
                </a:solidFill>
                <a:effectLst/>
                <a:latin typeface="+mn-lt"/>
                <a:ea typeface="+mn-ea"/>
                <a:cs typeface="+mn-cs"/>
              </a:rPr>
              <a:t> advantage of using MVC is the Separation of Concerns, which gives us the full clarity and control over the HTML views, the controller logic and the models. MVC is considered to follow a front controller approach which has all the logical methods to be written in a controller. These methods can be invoked for multiple events unlike the tightly coupled methods of ASP.NET. Hence the methods of MVC are loosely coupled which makes the code reusable to a greater extent.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ASP.NET Web Pages</a:t>
            </a:r>
          </a:p>
          <a:p>
            <a:r>
              <a:rPr lang="en-US" sz="1200" b="0" i="0" kern="1200" dirty="0" smtClean="0">
                <a:solidFill>
                  <a:schemeClr val="tx1"/>
                </a:solidFill>
                <a:effectLst/>
                <a:latin typeface="+mn-lt"/>
                <a:ea typeface="+mn-ea"/>
                <a:cs typeface="+mn-cs"/>
              </a:rPr>
              <a:t>For</a:t>
            </a:r>
            <a:r>
              <a:rPr lang="en-US" sz="1200" b="0" i="0" kern="1200" baseline="0" dirty="0" smtClean="0">
                <a:solidFill>
                  <a:schemeClr val="tx1"/>
                </a:solidFill>
                <a:effectLst/>
                <a:latin typeface="+mn-lt"/>
                <a:ea typeface="+mn-ea"/>
                <a:cs typeface="+mn-cs"/>
              </a:rPr>
              <a:t> a very quick and easy way of creating a Web application, we can use ASP.NET Web pages. These web pages highly focuses on server side codes and database access to the static HTML pages. This is a superset in which Web Forms template acts as a subset.</a:t>
            </a: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ASP.NET Web API</a:t>
            </a:r>
          </a:p>
          <a:p>
            <a:r>
              <a:rPr lang="en-US" sz="1200" b="0" i="0" kern="1200" baseline="0" dirty="0" smtClean="0">
                <a:solidFill>
                  <a:schemeClr val="tx1"/>
                </a:solidFill>
                <a:effectLst/>
                <a:latin typeface="+mn-lt"/>
                <a:ea typeface="+mn-ea"/>
                <a:cs typeface="+mn-cs"/>
              </a:rPr>
              <a:t>For creating HTTP services, ASP.NET provides another template called Web API and the main agenda of this is to reach the data to a broad range of clients which includes browser and mobile devices.  The Web API acts as an excellent platform on which the RESTful APIs can be built in ASP.NET framework.</a:t>
            </a:r>
            <a:endParaRPr lang="en-US" sz="1200" b="0" i="0" kern="1200" dirty="0" smtClean="0">
              <a:solidFill>
                <a:schemeClr val="tx1"/>
              </a:solidFill>
              <a:effectLst/>
              <a:latin typeface="+mn-lt"/>
              <a:ea typeface="+mn-ea"/>
              <a:cs typeface="+mn-cs"/>
            </a:endParaRPr>
          </a:p>
          <a:p>
            <a:endParaRPr lang="en-US" altLang="en-US" dirty="0" smtClean="0">
              <a:solidFill>
                <a:schemeClr val="accent1">
                  <a:lumMod val="75000"/>
                </a:schemeClr>
              </a:solidFill>
              <a:cs typeface="Times New Roman" panose="02020603050405020304" pitchFamily="18" charset="0"/>
            </a:endParaRPr>
          </a:p>
          <a:p>
            <a:r>
              <a:rPr lang="en-US" altLang="en-US" dirty="0" smtClean="0">
                <a:solidFill>
                  <a:schemeClr val="accent1">
                    <a:lumMod val="75000"/>
                  </a:schemeClr>
                </a:solidFill>
                <a:cs typeface="Times New Roman" panose="02020603050405020304" pitchFamily="18" charset="0"/>
              </a:rPr>
              <a:t>All these types of Applications developed using ASP.NET must be hosted on an Internet Information Services (IIS) server.</a:t>
            </a:r>
            <a:endParaRPr lang="ja-JP" altLang="en-US" dirty="0" smtClean="0">
              <a:solidFill>
                <a:schemeClr val="accent1">
                  <a:lumMod val="75000"/>
                </a:schemeClr>
              </a:solidFill>
              <a:cs typeface="Times New Roman" panose="02020603050405020304" pitchFamily="18" charset="0"/>
            </a:endParaRPr>
          </a:p>
          <a:p>
            <a:r>
              <a:rPr lang="en-US" sz="1200" b="1" i="0" kern="1200" dirty="0" smtClean="0">
                <a:solidFill>
                  <a:schemeClr val="tx1"/>
                </a:solidFill>
                <a:effectLst/>
                <a:latin typeface="+mn-lt"/>
                <a:ea typeface="+mn-ea"/>
                <a:cs typeface="+mn-cs"/>
              </a:rPr>
              <a:t>IIS</a:t>
            </a:r>
            <a:r>
              <a:rPr lang="en-US" sz="1200" b="0" i="0" kern="1200" dirty="0" smtClean="0">
                <a:solidFill>
                  <a:schemeClr val="tx1"/>
                </a:solidFill>
                <a:effectLst/>
                <a:latin typeface="+mn-lt"/>
                <a:ea typeface="+mn-ea"/>
                <a:cs typeface="+mn-cs"/>
              </a:rPr>
              <a:t> (Internet Information Server) is one of the most powerful web servers from Microsoft that is used to host your Web application. </a:t>
            </a:r>
            <a:r>
              <a:rPr lang="en-US" sz="1200" b="1" i="0" kern="1200" dirty="0" smtClean="0">
                <a:solidFill>
                  <a:schemeClr val="tx1"/>
                </a:solidFill>
                <a:effectLst/>
                <a:latin typeface="+mn-lt"/>
                <a:ea typeface="+mn-ea"/>
                <a:cs typeface="+mn-cs"/>
              </a:rPr>
              <a:t>IIS</a:t>
            </a:r>
            <a:r>
              <a:rPr lang="en-US" sz="1200" b="0" i="0" kern="1200" dirty="0" smtClean="0">
                <a:solidFill>
                  <a:schemeClr val="tx1"/>
                </a:solidFill>
                <a:effectLst/>
                <a:latin typeface="+mn-lt"/>
                <a:ea typeface="+mn-ea"/>
                <a:cs typeface="+mn-cs"/>
              </a:rPr>
              <a:t> has it's own Process Engine to handle the request. So, when a request comes from client to server, </a:t>
            </a:r>
            <a:r>
              <a:rPr lang="en-US" sz="1200" b="1" i="0" kern="1200" dirty="0" smtClean="0">
                <a:solidFill>
                  <a:schemeClr val="tx1"/>
                </a:solidFill>
                <a:effectLst/>
                <a:latin typeface="+mn-lt"/>
                <a:ea typeface="+mn-ea"/>
                <a:cs typeface="+mn-cs"/>
              </a:rPr>
              <a:t>IIS</a:t>
            </a:r>
            <a:r>
              <a:rPr lang="en-US" sz="1200" b="0" i="0" kern="1200" dirty="0" smtClean="0">
                <a:solidFill>
                  <a:schemeClr val="tx1"/>
                </a:solidFill>
                <a:effectLst/>
                <a:latin typeface="+mn-lt"/>
                <a:ea typeface="+mn-ea"/>
                <a:cs typeface="+mn-cs"/>
              </a:rPr>
              <a:t> takes that request and process it and send response back to clients.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Yet another similarity between all these types of applications is that they provide a login security</a:t>
            </a:r>
            <a:r>
              <a:rPr lang="en-US" sz="1200" b="0" i="0" kern="1200" baseline="0" dirty="0" smtClean="0">
                <a:solidFill>
                  <a:schemeClr val="tx1"/>
                </a:solidFill>
                <a:effectLst/>
                <a:latin typeface="+mn-lt"/>
                <a:ea typeface="+mn-ea"/>
                <a:cs typeface="+mn-cs"/>
              </a:rPr>
              <a:t> model based which is built around membership. All these three can coexist in the same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58AF8088-D457-48F5-9AB9-E2B8E55F4D15}" type="slidenum">
              <a:rPr lang="en-US" smtClean="0"/>
              <a:t>2</a:t>
            </a:fld>
            <a:endParaRPr lang="en-US"/>
          </a:p>
        </p:txBody>
      </p:sp>
    </p:spTree>
    <p:extLst>
      <p:ext uri="{BB962C8B-B14F-4D97-AF65-F5344CB8AC3E}">
        <p14:creationId xmlns:p14="http://schemas.microsoft.com/office/powerpoint/2010/main" val="999724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F8088-D457-48F5-9AB9-E2B8E55F4D15}" type="slidenum">
              <a:rPr lang="en-US" smtClean="0"/>
              <a:t>3</a:t>
            </a:fld>
            <a:endParaRPr lang="en-US"/>
          </a:p>
        </p:txBody>
      </p:sp>
    </p:spTree>
    <p:extLst>
      <p:ext uri="{BB962C8B-B14F-4D97-AF65-F5344CB8AC3E}">
        <p14:creationId xmlns:p14="http://schemas.microsoft.com/office/powerpoint/2010/main" val="666185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F8088-D457-48F5-9AB9-E2B8E55F4D15}" type="slidenum">
              <a:rPr lang="en-US" smtClean="0"/>
              <a:t>4</a:t>
            </a:fld>
            <a:endParaRPr lang="en-US"/>
          </a:p>
        </p:txBody>
      </p:sp>
    </p:spTree>
    <p:extLst>
      <p:ext uri="{BB962C8B-B14F-4D97-AF65-F5344CB8AC3E}">
        <p14:creationId xmlns:p14="http://schemas.microsoft.com/office/powerpoint/2010/main" val="132042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844F61-C04C-44B0-A536-6C2F3EDC4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323536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44F61-C04C-44B0-A536-6C2F3EDC4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391006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44F61-C04C-44B0-A536-6C2F3EDC4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339728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844F61-C04C-44B0-A536-6C2F3EDC4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324099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844F61-C04C-44B0-A536-6C2F3EDC4238}" type="datetimeFigureOut">
              <a:rPr lang="en-US" smtClean="0"/>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122195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844F61-C04C-44B0-A536-6C2F3EDC4238}"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108584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844F61-C04C-44B0-A536-6C2F3EDC4238}" type="datetimeFigureOut">
              <a:rPr lang="en-US" smtClean="0"/>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124731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844F61-C04C-44B0-A536-6C2F3EDC4238}" type="datetimeFigureOut">
              <a:rPr lang="en-US" smtClean="0"/>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90700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44F61-C04C-44B0-A536-6C2F3EDC4238}" type="datetimeFigureOut">
              <a:rPr lang="en-US" smtClean="0"/>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7229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844F61-C04C-44B0-A536-6C2F3EDC4238}"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309589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844F61-C04C-44B0-A536-6C2F3EDC4238}" type="datetimeFigureOut">
              <a:rPr lang="en-US" smtClean="0"/>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EA73A3-8965-498B-A557-FF5EEA217974}" type="slidenum">
              <a:rPr lang="en-US" smtClean="0"/>
              <a:t>‹#›</a:t>
            </a:fld>
            <a:endParaRPr lang="en-US"/>
          </a:p>
        </p:txBody>
      </p:sp>
    </p:spTree>
    <p:extLst>
      <p:ext uri="{BB962C8B-B14F-4D97-AF65-F5344CB8AC3E}">
        <p14:creationId xmlns:p14="http://schemas.microsoft.com/office/powerpoint/2010/main" val="106172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44F61-C04C-44B0-A536-6C2F3EDC4238}" type="datetimeFigureOut">
              <a:rPr lang="en-US" smtClean="0"/>
              <a:t>10/21/2019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A73A3-8965-498B-A557-FF5EEA217974}" type="slidenum">
              <a:rPr lang="en-US" smtClean="0"/>
              <a:t>‹#›</a:t>
            </a:fld>
            <a:endParaRPr lang="en-US"/>
          </a:p>
        </p:txBody>
      </p:sp>
    </p:spTree>
    <p:extLst>
      <p:ext uri="{BB962C8B-B14F-4D97-AF65-F5344CB8AC3E}">
        <p14:creationId xmlns:p14="http://schemas.microsoft.com/office/powerpoint/2010/main" val="1618520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ASP.NET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19280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Introducti</a:t>
            </a:r>
            <a:r>
              <a:rPr lang="en-US" dirty="0">
                <a:solidFill>
                  <a:schemeClr val="accent1">
                    <a:lumMod val="75000"/>
                  </a:schemeClr>
                </a:solidFill>
              </a:rPr>
              <a:t>on </a:t>
            </a:r>
            <a:r>
              <a:rPr lang="en-US" dirty="0" smtClean="0">
                <a:solidFill>
                  <a:schemeClr val="accent1">
                    <a:lumMod val="75000"/>
                  </a:schemeClr>
                </a:solidFill>
              </a:rPr>
              <a:t>to </a:t>
            </a:r>
            <a:r>
              <a:rPr lang="en-US" dirty="0">
                <a:solidFill>
                  <a:schemeClr val="accent1">
                    <a:lumMod val="75000"/>
                  </a:schemeClr>
                </a:solidFill>
              </a:rPr>
              <a:t>ASP.NET 4.5</a:t>
            </a:r>
          </a:p>
        </p:txBody>
      </p:sp>
      <p:sp>
        <p:nvSpPr>
          <p:cNvPr id="3" name="Content Placeholder 2"/>
          <p:cNvSpPr>
            <a:spLocks noGrp="1"/>
          </p:cNvSpPr>
          <p:nvPr>
            <p:ph idx="1"/>
          </p:nvPr>
        </p:nvSpPr>
        <p:spPr>
          <a:xfrm>
            <a:off x="838200" y="1825625"/>
            <a:ext cx="10515600" cy="4163695"/>
          </a:xfrm>
        </p:spPr>
        <p:txBody>
          <a:bodyPr/>
          <a:lstStyle/>
          <a:p>
            <a:r>
              <a:rPr lang="en-US" altLang="en-US" dirty="0" smtClean="0">
                <a:solidFill>
                  <a:schemeClr val="accent1">
                    <a:lumMod val="75000"/>
                  </a:schemeClr>
                </a:solidFill>
                <a:cs typeface="Times New Roman" panose="02020603050405020304" pitchFamily="18" charset="0"/>
              </a:rPr>
              <a:t>ASP.NET is a Web application framework marketed by Microsoft that can be used to build dynamic Web sites, Web applications, and XML Web services</a:t>
            </a:r>
          </a:p>
          <a:p>
            <a:r>
              <a:rPr lang="en-US" altLang="en-US" dirty="0" smtClean="0">
                <a:solidFill>
                  <a:schemeClr val="accent1">
                    <a:lumMod val="75000"/>
                  </a:schemeClr>
                </a:solidFill>
                <a:cs typeface="Times New Roman" panose="02020603050405020304" pitchFamily="18" charset="0"/>
              </a:rPr>
              <a:t>Applications developed using ASP.NET must be hosted on an Internet Information Services (IIS) server</a:t>
            </a:r>
            <a:endParaRPr lang="ja-JP" altLang="en-US" dirty="0" smtClean="0">
              <a:solidFill>
                <a:schemeClr val="accent1">
                  <a:lumMod val="75000"/>
                </a:schemeClr>
              </a:solidFill>
              <a:cs typeface="Times New Roman" panose="02020603050405020304" pitchFamily="18" charset="0"/>
            </a:endParaRPr>
          </a:p>
          <a:p>
            <a:endParaRPr lang="en-US" dirty="0"/>
          </a:p>
        </p:txBody>
      </p:sp>
    </p:spTree>
    <p:extLst>
      <p:ext uri="{BB962C8B-B14F-4D97-AF65-F5344CB8AC3E}">
        <p14:creationId xmlns:p14="http://schemas.microsoft.com/office/powerpoint/2010/main" val="89361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Basic ASP.NET concepts, ASP.NET Framework</a:t>
            </a:r>
            <a:r>
              <a:rPr kumimoji="1" lang="ja-JP" altLang="en-US" sz="8000" spc="300" dirty="0" smtClean="0">
                <a:solidFill>
                  <a:schemeClr val="bg1"/>
                </a:solidFill>
                <a:latin typeface="+mj-lt"/>
              </a:rPr>
              <a:t/>
            </a:r>
            <a:br>
              <a:rPr kumimoji="1" lang="ja-JP" altLang="en-US" sz="8000" spc="300" dirty="0" smtClean="0">
                <a:solidFill>
                  <a:schemeClr val="bg1"/>
                </a:solidFill>
                <a:latin typeface="+mj-lt"/>
              </a:rPr>
            </a:br>
            <a:r>
              <a:rPr lang="en-US" dirty="0" smtClean="0"/>
              <a:t>Basic ASP.NET </a:t>
            </a:r>
            <a:r>
              <a:rPr lang="en-US" dirty="0" err="1" smtClean="0"/>
              <a:t>conccepts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a:t>The ASP.NET framework is based these key components:</a:t>
            </a:r>
          </a:p>
          <a:p>
            <a:pPr marL="800100" lvl="1" indent="-342900"/>
            <a:r>
              <a:rPr lang="en-US" dirty="0"/>
              <a:t>CLR</a:t>
            </a:r>
          </a:p>
          <a:p>
            <a:pPr marL="800100" lvl="1" indent="-342900"/>
            <a:r>
              <a:rPr lang="en-US" dirty="0"/>
              <a:t>Variety of languages</a:t>
            </a:r>
          </a:p>
          <a:p>
            <a:pPr marL="800100" lvl="1" indent="-342900"/>
            <a:r>
              <a:rPr lang="en-US" dirty="0"/>
              <a:t>Standard class library</a:t>
            </a:r>
          </a:p>
          <a:p>
            <a:r>
              <a:rPr lang="en-US" dirty="0"/>
              <a:t>programming models supported</a:t>
            </a:r>
          </a:p>
          <a:p>
            <a:pPr marL="800100" lvl="1" indent="-342900"/>
            <a:r>
              <a:rPr lang="en-US" dirty="0"/>
              <a:t>ASP.NET Web Forms</a:t>
            </a:r>
          </a:p>
          <a:p>
            <a:pPr marL="800100" lvl="1" indent="-342900"/>
            <a:r>
              <a:rPr lang="en-US" dirty="0"/>
              <a:t>ASP.NET MVC</a:t>
            </a:r>
          </a:p>
          <a:p>
            <a:pPr marL="800100" lvl="1" indent="-342900"/>
            <a:r>
              <a:rPr lang="en-US" dirty="0"/>
              <a:t>ASP.NET Web API</a:t>
            </a:r>
          </a:p>
          <a:p>
            <a:r>
              <a:rPr lang="en-US" dirty="0"/>
              <a:t>common characteristics of ASP.NET framework are:</a:t>
            </a:r>
          </a:p>
          <a:p>
            <a:pPr marL="800100" lvl="1" indent="-342900"/>
            <a:r>
              <a:rPr lang="en-US" dirty="0"/>
              <a:t>Code-behind mode</a:t>
            </a:r>
          </a:p>
          <a:p>
            <a:pPr marL="800100" lvl="1" indent="-342900"/>
            <a:r>
              <a:rPr lang="en-US" dirty="0"/>
              <a:t>State management</a:t>
            </a:r>
          </a:p>
          <a:p>
            <a:pPr marL="800100" lvl="1" indent="-342900"/>
            <a:r>
              <a:rPr lang="en-US" dirty="0"/>
              <a:t>Caching</a:t>
            </a:r>
          </a:p>
          <a:p>
            <a:endParaRPr lang="en-US" dirty="0"/>
          </a:p>
        </p:txBody>
      </p:sp>
    </p:spTree>
    <p:extLst>
      <p:ext uri="{BB962C8B-B14F-4D97-AF65-F5344CB8AC3E}">
        <p14:creationId xmlns:p14="http://schemas.microsoft.com/office/powerpoint/2010/main" val="2660268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Languages and Tools </a:t>
            </a:r>
            <a:endParaRPr lang="en-US" dirty="0"/>
          </a:p>
        </p:txBody>
      </p:sp>
      <p:pic>
        <p:nvPicPr>
          <p:cNvPr id="4" name="Picture Placeholder 16"/>
          <p:cNvPicPr>
            <a:picLocks noGrp="1" noChangeAspect="1"/>
          </p:cNvPicPr>
          <p:nvPr>
            <p:ph idx="1"/>
          </p:nvPr>
        </p:nvPicPr>
        <p:blipFill>
          <a:blip r:embed="rId3" cstate="print">
            <a:extLst>
              <a:ext uri="{28A0092B-C50C-407E-A947-70E740481C1C}">
                <a14:useLocalDpi xmlns:a14="http://schemas.microsoft.com/office/drawing/2010/main" val="0"/>
              </a:ext>
            </a:extLst>
          </a:blip>
          <a:srcRect t="10556" b="10556"/>
          <a:stretch>
            <a:fillRect/>
          </a:stretch>
        </p:blipFill>
        <p:spPr>
          <a:xfrm>
            <a:off x="838200" y="1408670"/>
            <a:ext cx="10515600" cy="4979773"/>
          </a:xfrm>
        </p:spPr>
      </p:pic>
    </p:spTree>
    <p:extLst>
      <p:ext uri="{BB962C8B-B14F-4D97-AF65-F5344CB8AC3E}">
        <p14:creationId xmlns:p14="http://schemas.microsoft.com/office/powerpoint/2010/main" val="123579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on ASP.NET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supports languages like </a:t>
            </a:r>
            <a:r>
              <a:rPr lang="en-US" dirty="0" err="1" smtClean="0"/>
              <a:t>VB.Net</a:t>
            </a:r>
            <a:r>
              <a:rPr lang="en-US" dirty="0" smtClean="0"/>
              <a:t>, C#, JScript .NET</a:t>
            </a:r>
            <a:endParaRPr kumimoji="1" lang="ja-JP" altLang="en-US" dirty="0" smtClean="0"/>
          </a:p>
          <a:p>
            <a:r>
              <a:rPr lang="en-US" dirty="0" smtClean="0"/>
              <a:t>Programming logic and content can be developed separately </a:t>
            </a:r>
            <a:endParaRPr kumimoji="1" lang="ja-JP" altLang="en-US" dirty="0" smtClean="0"/>
          </a:p>
          <a:p>
            <a:r>
              <a:rPr kumimoji="1" lang="en-US" altLang="en-US" dirty="0" smtClean="0"/>
              <a:t>HTML markup are kept in one file and the programming code in another file</a:t>
            </a:r>
            <a:endParaRPr kumimoji="1" lang="ja-JP" altLang="en-US" dirty="0" smtClean="0"/>
          </a:p>
          <a:p>
            <a:r>
              <a:rPr lang="en-US" altLang="en-US" dirty="0" smtClean="0"/>
              <a:t>Enables you to access information from data sources</a:t>
            </a:r>
            <a:endParaRPr lang="ja-JP" altLang="en-US" dirty="0" smtClean="0"/>
          </a:p>
          <a:p>
            <a:r>
              <a:rPr kumimoji="1" lang="en-US" altLang="en-US" dirty="0" smtClean="0"/>
              <a:t>back-end databases and text files that are stored on a Web server</a:t>
            </a:r>
            <a:endParaRPr kumimoji="1" lang="ja-JP" altLang="en-US" dirty="0" smtClean="0"/>
          </a:p>
          <a:p>
            <a:r>
              <a:rPr lang="en-US" altLang="en-US" dirty="0" smtClean="0"/>
              <a:t>Enriched tool support in the form of Visual Studio .NET integrated development environment</a:t>
            </a:r>
            <a:endParaRPr lang="ja-JP" altLang="en-US" dirty="0" smtClean="0"/>
          </a:p>
          <a:p>
            <a:r>
              <a:rPr lang="en-US" altLang="en-US" dirty="0" smtClean="0"/>
              <a:t>Manage Web applications by storing the configuration information in an XML file</a:t>
            </a:r>
            <a:endParaRPr lang="ja-JP" altLang="en-US" dirty="0" smtClean="0"/>
          </a:p>
          <a:p>
            <a:r>
              <a:rPr lang="en-US" b="1" dirty="0" err="1" smtClean="0"/>
              <a:t>web</a:t>
            </a:r>
            <a:r>
              <a:rPr lang="en-US" dirty="0" err="1" smtClean="0"/>
              <a:t>.</a:t>
            </a:r>
            <a:r>
              <a:rPr lang="en-US" b="1" dirty="0" err="1" smtClean="0"/>
              <a:t>config</a:t>
            </a:r>
            <a:r>
              <a:rPr lang="en-US" dirty="0" smtClean="0"/>
              <a:t> is used to </a:t>
            </a:r>
            <a:r>
              <a:rPr lang="en-US" b="1" dirty="0" smtClean="0"/>
              <a:t>manage</a:t>
            </a:r>
            <a:r>
              <a:rPr lang="en-US" dirty="0" smtClean="0"/>
              <a:t> various </a:t>
            </a:r>
            <a:r>
              <a:rPr lang="en-US" b="1" dirty="0" smtClean="0"/>
              <a:t>settings</a:t>
            </a:r>
            <a:r>
              <a:rPr lang="en-US" dirty="0" smtClean="0"/>
              <a:t> that define a </a:t>
            </a:r>
            <a:r>
              <a:rPr lang="en-US" b="1" dirty="0" smtClean="0"/>
              <a:t>website</a:t>
            </a:r>
            <a:endParaRPr kumimoji="1" lang="ja-JP" altLang="en-US" dirty="0" smtClean="0"/>
          </a:p>
          <a:p>
            <a:endParaRPr lang="en-US" dirty="0"/>
          </a:p>
        </p:txBody>
      </p:sp>
    </p:spTree>
    <p:extLst>
      <p:ext uri="{BB962C8B-B14F-4D97-AF65-F5344CB8AC3E}">
        <p14:creationId xmlns:p14="http://schemas.microsoft.com/office/powerpoint/2010/main" val="290540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on ASP.NET - </a:t>
            </a:r>
            <a:r>
              <a:rPr lang="en-US" dirty="0" err="1"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ASP</a:t>
            </a:r>
            <a:r>
              <a:rPr lang="en-US" dirty="0" smtClean="0"/>
              <a:t>.</a:t>
            </a:r>
            <a:r>
              <a:rPr lang="en-US" b="1" dirty="0" smtClean="0"/>
              <a:t>NET</a:t>
            </a:r>
            <a:r>
              <a:rPr lang="en-US" dirty="0" smtClean="0"/>
              <a:t> is an open-source server-side web application framework designed for web development to produce dynamic web pages developed by Microsoft to allow programmers to build dynamic web sites</a:t>
            </a:r>
            <a:r>
              <a:rPr kumimoji="1" lang="en-US" altLang="ja-JP" dirty="0" smtClean="0"/>
              <a:t>.</a:t>
            </a:r>
            <a:endParaRPr kumimoji="1" lang="ja-JP" altLang="en-US" dirty="0" smtClean="0"/>
          </a:p>
          <a:p>
            <a:r>
              <a:rPr lang="en-US" dirty="0" smtClean="0"/>
              <a:t>Minimized length of the code, Widely used for enterprise-level web applications</a:t>
            </a:r>
          </a:p>
          <a:p>
            <a:r>
              <a:rPr lang="en-US" dirty="0" smtClean="0"/>
              <a:t>Reliable, fast, easy to use, free and widely known. </a:t>
            </a:r>
            <a:r>
              <a:rPr lang="en-US" b="1" dirty="0" smtClean="0"/>
              <a:t>ASP</a:t>
            </a:r>
            <a:r>
              <a:rPr lang="en-US" dirty="0" smtClean="0"/>
              <a:t>.</a:t>
            </a:r>
            <a:r>
              <a:rPr lang="en-US" b="1" dirty="0" smtClean="0"/>
              <a:t>NET </a:t>
            </a:r>
            <a:r>
              <a:rPr lang="en-US" dirty="0" smtClean="0"/>
              <a:t>gives full control of </a:t>
            </a:r>
            <a:r>
              <a:rPr lang="en-US" b="1" dirty="0" smtClean="0"/>
              <a:t>development</a:t>
            </a:r>
            <a:r>
              <a:rPr lang="en-US" dirty="0" smtClean="0"/>
              <a:t> and can be used on any project, big or small</a:t>
            </a:r>
            <a:endParaRPr kumimoji="1" lang="ja-JP" altLang="en-US" dirty="0" smtClean="0"/>
          </a:p>
          <a:p>
            <a:r>
              <a:rPr lang="en-US" dirty="0" smtClean="0"/>
              <a:t>Language-independent - Developer can develop in one of the many </a:t>
            </a:r>
            <a:r>
              <a:rPr lang="en-US" b="1" dirty="0" smtClean="0"/>
              <a:t>languages</a:t>
            </a:r>
            <a:r>
              <a:rPr lang="en-US" dirty="0" smtClean="0"/>
              <a:t> that target the .</a:t>
            </a:r>
            <a:r>
              <a:rPr lang="en-US" b="1" dirty="0" smtClean="0"/>
              <a:t>NET Framework like </a:t>
            </a:r>
            <a:r>
              <a:rPr lang="de-DE" b="1" dirty="0" smtClean="0"/>
              <a:t>C#</a:t>
            </a:r>
            <a:r>
              <a:rPr lang="de-DE" dirty="0" smtClean="0"/>
              <a:t>, C++/CLI, Eiffel, F#</a:t>
            </a:r>
            <a:endParaRPr kumimoji="1" lang="ja-JP" altLang="en-US" dirty="0" smtClean="0"/>
          </a:p>
          <a:p>
            <a:r>
              <a:rPr lang="en-US" dirty="0" smtClean="0"/>
              <a:t>Provides high level of performance - Tools provided by Microsoft can measure application performance. Can easily implement improvements to memory use, code throughput, and responsiveness</a:t>
            </a:r>
            <a:endParaRPr kumimoji="1" lang="ja-JP" alt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2261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 of ASP.NET</a:t>
            </a:r>
            <a:endParaRPr lang="en-US" dirty="0"/>
          </a:p>
        </p:txBody>
      </p:sp>
      <p:sp>
        <p:nvSpPr>
          <p:cNvPr id="3" name="Content Placeholder 2"/>
          <p:cNvSpPr>
            <a:spLocks noGrp="1"/>
          </p:cNvSpPr>
          <p:nvPr>
            <p:ph idx="1"/>
          </p:nvPr>
        </p:nvSpPr>
        <p:spPr/>
        <p:txBody>
          <a:bodyPr/>
          <a:lstStyle/>
          <a:p>
            <a:r>
              <a:rPr lang="en-US" dirty="0" smtClean="0"/>
              <a:t>Visual Studio is the recommended tool - includes almost everything needed to develop, test, and debug web applications</a:t>
            </a:r>
            <a:endParaRPr kumimoji="1" lang="ja-JP" altLang="en-US" dirty="0" smtClean="0"/>
          </a:p>
          <a:p>
            <a:r>
              <a:rPr lang="en-US" dirty="0" smtClean="0"/>
              <a:t>ASP.NET2.0,3.5,4.0,4.5, 4.7 frameworks - Visual Studio allows to create application in any of the mentioned version of framework</a:t>
            </a:r>
            <a:r>
              <a:rPr kumimoji="1" lang="en-US" altLang="ja-JP" dirty="0" smtClean="0"/>
              <a:t>.</a:t>
            </a:r>
            <a:endParaRPr kumimoji="1" lang="ja-JP" altLang="en-US" dirty="0" smtClean="0"/>
          </a:p>
          <a:p>
            <a:endParaRPr kumimoji="1" lang="ja-JP" altLang="en-US" dirty="0" smtClean="0"/>
          </a:p>
          <a:p>
            <a:endParaRPr lang="en-US" dirty="0"/>
          </a:p>
        </p:txBody>
      </p:sp>
    </p:spTree>
    <p:extLst>
      <p:ext uri="{BB962C8B-B14F-4D97-AF65-F5344CB8AC3E}">
        <p14:creationId xmlns:p14="http://schemas.microsoft.com/office/powerpoint/2010/main" val="275197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Application Life Cycle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33686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658</Words>
  <Application>Microsoft Office PowerPoint</Application>
  <PresentationFormat>Widescreen</PresentationFormat>
  <Paragraphs>62</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游ゴシック</vt:lpstr>
      <vt:lpstr>游ゴシック Light</vt:lpstr>
      <vt:lpstr>Arial</vt:lpstr>
      <vt:lpstr>Calibri</vt:lpstr>
      <vt:lpstr>Calibri Light</vt:lpstr>
      <vt:lpstr>Times New Roman</vt:lpstr>
      <vt:lpstr>Office Theme</vt:lpstr>
      <vt:lpstr>ASP.NET</vt:lpstr>
      <vt:lpstr>Introduction to ASP.NET 4.5</vt:lpstr>
      <vt:lpstr>Basic ASP.NET concepts, ASP.NET Framework Basic ASP.NET conccepts</vt:lpstr>
      <vt:lpstr>Framework, Languages and Tools </vt:lpstr>
      <vt:lpstr>Insights on ASP.NET</vt:lpstr>
      <vt:lpstr>Insights on ASP.NET - Contd</vt:lpstr>
      <vt:lpstr>Versions of ASP.NET</vt:lpstr>
      <vt:lpstr>ASP.NET Application Life Cycle</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dc:title>
  <dc:creator>Windows User</dc:creator>
  <cp:lastModifiedBy>Maheshwaran, Shrivalli (Cognizant)</cp:lastModifiedBy>
  <cp:revision>4</cp:revision>
  <dcterms:created xsi:type="dcterms:W3CDTF">2019-10-21T07:00:57Z</dcterms:created>
  <dcterms:modified xsi:type="dcterms:W3CDTF">2019-10-21T12:11:52Z</dcterms:modified>
</cp:coreProperties>
</file>