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32"/>
  </p:notesMasterIdLst>
  <p:sldIdLst>
    <p:sldId id="256" r:id="rId2"/>
    <p:sldId id="289" r:id="rId3"/>
    <p:sldId id="258" r:id="rId4"/>
    <p:sldId id="274" r:id="rId5"/>
    <p:sldId id="275" r:id="rId6"/>
    <p:sldId id="260" r:id="rId7"/>
    <p:sldId id="261" r:id="rId8"/>
    <p:sldId id="276" r:id="rId9"/>
    <p:sldId id="277" r:id="rId10"/>
    <p:sldId id="262" r:id="rId11"/>
    <p:sldId id="278" r:id="rId12"/>
    <p:sldId id="279" r:id="rId13"/>
    <p:sldId id="263" r:id="rId14"/>
    <p:sldId id="264" r:id="rId15"/>
    <p:sldId id="265" r:id="rId16"/>
    <p:sldId id="266" r:id="rId17"/>
    <p:sldId id="267" r:id="rId18"/>
    <p:sldId id="280" r:id="rId19"/>
    <p:sldId id="284" r:id="rId20"/>
    <p:sldId id="270" r:id="rId21"/>
    <p:sldId id="272" r:id="rId22"/>
    <p:sldId id="273" r:id="rId23"/>
    <p:sldId id="285" r:id="rId24"/>
    <p:sldId id="286" r:id="rId25"/>
    <p:sldId id="271" r:id="rId26"/>
    <p:sldId id="290" r:id="rId27"/>
    <p:sldId id="287" r:id="rId28"/>
    <p:sldId id="288" r:id="rId29"/>
    <p:sldId id="281"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3191" autoAdjust="0"/>
  </p:normalViewPr>
  <p:slideViewPr>
    <p:cSldViewPr snapToGrid="0">
      <p:cViewPr varScale="1">
        <p:scale>
          <a:sx n="52" d="100"/>
          <a:sy n="52" d="100"/>
        </p:scale>
        <p:origin x="124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5BA8B-9B63-4305-A019-781281531BC2}" type="datetimeFigureOut">
              <a:rPr lang="en-US" smtClean="0"/>
              <a:pPr/>
              <a:t>9/24/2019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BEBEE-13D1-4030-8FE3-D3B15534964D}" type="slidenum">
              <a:rPr lang="en-US" smtClean="0"/>
              <a:pPr/>
              <a:t>‹#›</a:t>
            </a:fld>
            <a:endParaRPr lang="en-US"/>
          </a:p>
        </p:txBody>
      </p:sp>
    </p:spTree>
    <p:extLst>
      <p:ext uri="{BB962C8B-B14F-4D97-AF65-F5344CB8AC3E}">
        <p14:creationId xmlns:p14="http://schemas.microsoft.com/office/powerpoint/2010/main" val="1161603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nuget.org/packages/StyleCop.Analyzer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github.com/DotNetAnalyzers/StyleCopAnalyzers/blob/master/documentation/Configuration.md" TargetMode="External"/><Relationship Id="rId4" Type="http://schemas.openxmlformats.org/officeDocument/2006/relationships/hyperlink" Target="https://docs.microsoft.com/en-us/visualstudio/code-quality/using-rule-sets-to-group-code-analysis-rule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ogging.apache.org/log4net/release/manual/introduction.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GUI"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unit is the smallest</a:t>
            </a:r>
            <a:r>
              <a:rPr lang="en-US" baseline="0" dirty="0" smtClean="0"/>
              <a:t> testable part of a software.</a:t>
            </a:r>
          </a:p>
          <a:p>
            <a:r>
              <a:rPr lang="en-US" baseline="0" dirty="0" smtClean="0"/>
              <a:t>It usually has one or more inputs and usually a single output.</a:t>
            </a:r>
          </a:p>
          <a:p>
            <a:r>
              <a:rPr lang="en-US" baseline="0" dirty="0" smtClean="0"/>
              <a:t>It is performed using the white box testing method.</a:t>
            </a:r>
          </a:p>
          <a:p>
            <a:r>
              <a:rPr lang="en-US" baseline="0" dirty="0" smtClean="0"/>
              <a:t>It is normally performed by software developers themselves or their peers. It can also be done by individual testers in few scenarios.</a:t>
            </a:r>
          </a:p>
          <a:p>
            <a:r>
              <a:rPr lang="en-US" sz="1200" b="0" i="0" kern="1200" dirty="0" smtClean="0">
                <a:solidFill>
                  <a:schemeClr val="tx1"/>
                </a:solidFill>
                <a:effectLst/>
                <a:latin typeface="+mn-lt"/>
                <a:ea typeface="+mn-ea"/>
                <a:cs typeface="+mn-cs"/>
              </a:rPr>
              <a:t>Unit testing is commonly automated but may still be performed manually. </a:t>
            </a:r>
          </a:p>
          <a:p>
            <a:r>
              <a:rPr lang="en-US" sz="1200" b="0" i="0" kern="1200" dirty="0" smtClean="0">
                <a:solidFill>
                  <a:schemeClr val="tx1"/>
                </a:solidFill>
                <a:effectLst/>
                <a:latin typeface="+mn-lt"/>
                <a:ea typeface="+mn-ea"/>
                <a:cs typeface="+mn-cs"/>
              </a:rPr>
              <a:t>A manual approach to unit testing may employ a step-by-step instructional document.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workflow of Unit Testing is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smtClean="0">
                <a:solidFill>
                  <a:schemeClr val="tx1"/>
                </a:solidFill>
                <a:effectLst/>
                <a:latin typeface="+mn-lt"/>
                <a:ea typeface="+mn-ea"/>
                <a:cs typeface="+mn-cs"/>
              </a:rPr>
              <a:t>Create Test Cases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smtClean="0">
                <a:solidFill>
                  <a:schemeClr val="tx1"/>
                </a:solidFill>
                <a:effectLst/>
                <a:latin typeface="+mn-lt"/>
                <a:ea typeface="+mn-ea"/>
                <a:cs typeface="+mn-cs"/>
              </a:rPr>
              <a:t>Review/Rework</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smtClean="0">
                <a:solidFill>
                  <a:schemeClr val="tx1"/>
                </a:solidFill>
                <a:effectLst/>
                <a:latin typeface="+mn-lt"/>
                <a:ea typeface="+mn-ea"/>
                <a:cs typeface="+mn-cs"/>
              </a:rPr>
              <a:t>Baseline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smtClean="0">
                <a:solidFill>
                  <a:schemeClr val="tx1"/>
                </a:solidFill>
                <a:effectLst/>
                <a:latin typeface="+mn-lt"/>
                <a:ea typeface="+mn-ea"/>
                <a:cs typeface="+mn-cs"/>
              </a:rPr>
              <a:t>Execute Test Cases.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FEBEBEE-13D1-4030-8FE3-D3B15534964D}" type="slidenum">
              <a:rPr lang="en-US" smtClean="0"/>
              <a:pPr/>
              <a:t>3</a:t>
            </a:fld>
            <a:endParaRPr lang="en-US"/>
          </a:p>
        </p:txBody>
      </p:sp>
    </p:spTree>
    <p:extLst>
      <p:ext uri="{BB962C8B-B14F-4D97-AF65-F5344CB8AC3E}">
        <p14:creationId xmlns:p14="http://schemas.microsoft.com/office/powerpoint/2010/main" val="237327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Currently it runs only on C#.</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rules are classified into the following categories:</a:t>
            </a:r>
          </a:p>
          <a:p>
            <a:r>
              <a:rPr lang="en-US" sz="1200" b="0" i="0" kern="1200" dirty="0" smtClean="0">
                <a:solidFill>
                  <a:schemeClr val="tx1"/>
                </a:solidFill>
                <a:latin typeface="+mn-lt"/>
                <a:ea typeface="+mn-ea"/>
                <a:cs typeface="+mn-cs"/>
              </a:rPr>
              <a:t>Documentation</a:t>
            </a:r>
          </a:p>
          <a:p>
            <a:r>
              <a:rPr lang="en-US" sz="1200" b="0" i="0" kern="1200" dirty="0" smtClean="0">
                <a:solidFill>
                  <a:schemeClr val="tx1"/>
                </a:solidFill>
                <a:latin typeface="+mn-lt"/>
                <a:ea typeface="+mn-ea"/>
                <a:cs typeface="+mn-cs"/>
              </a:rPr>
              <a:t>Layout</a:t>
            </a:r>
          </a:p>
          <a:p>
            <a:r>
              <a:rPr lang="en-US" sz="1200" b="0" i="0" kern="1200" dirty="0" smtClean="0">
                <a:solidFill>
                  <a:schemeClr val="tx1"/>
                </a:solidFill>
                <a:latin typeface="+mn-lt"/>
                <a:ea typeface="+mn-ea"/>
                <a:cs typeface="+mn-cs"/>
              </a:rPr>
              <a:t>Maintainability</a:t>
            </a:r>
          </a:p>
          <a:p>
            <a:r>
              <a:rPr lang="en-US" sz="1200" b="0" i="0" kern="1200" dirty="0" smtClean="0">
                <a:solidFill>
                  <a:schemeClr val="tx1"/>
                </a:solidFill>
                <a:latin typeface="+mn-lt"/>
                <a:ea typeface="+mn-ea"/>
                <a:cs typeface="+mn-cs"/>
              </a:rPr>
              <a:t>Naming</a:t>
            </a:r>
          </a:p>
          <a:p>
            <a:r>
              <a:rPr lang="en-US" sz="1200" b="0" i="0" kern="1200" dirty="0" smtClean="0">
                <a:solidFill>
                  <a:schemeClr val="tx1"/>
                </a:solidFill>
                <a:latin typeface="+mn-lt"/>
                <a:ea typeface="+mn-ea"/>
                <a:cs typeface="+mn-cs"/>
              </a:rPr>
              <a:t>Ordering</a:t>
            </a:r>
          </a:p>
          <a:p>
            <a:r>
              <a:rPr lang="en-US" sz="1200" b="0" i="0" kern="1200" dirty="0" smtClean="0">
                <a:solidFill>
                  <a:schemeClr val="tx1"/>
                </a:solidFill>
                <a:latin typeface="+mn-lt"/>
                <a:ea typeface="+mn-ea"/>
                <a:cs typeface="+mn-cs"/>
              </a:rPr>
              <a:t>Readability</a:t>
            </a:r>
          </a:p>
          <a:p>
            <a:r>
              <a:rPr lang="en-US" sz="1200" b="0" i="0" kern="1200" dirty="0" smtClean="0">
                <a:solidFill>
                  <a:schemeClr val="tx1"/>
                </a:solidFill>
                <a:latin typeface="+mn-lt"/>
                <a:ea typeface="+mn-ea"/>
                <a:cs typeface="+mn-cs"/>
              </a:rPr>
              <a:t>Spacing</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EBEBEE-13D1-4030-8FE3-D3B15534964D}"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Using </a:t>
            </a:r>
            <a:r>
              <a:rPr lang="en-US" sz="1200" b="1" i="0" kern="1200" dirty="0" err="1" smtClean="0">
                <a:solidFill>
                  <a:schemeClr val="tx1"/>
                </a:solidFill>
                <a:latin typeface="+mn-lt"/>
                <a:ea typeface="+mn-ea"/>
                <a:cs typeface="+mn-cs"/>
              </a:rPr>
              <a:t>StyleCop.Analyzers</a:t>
            </a:r>
            <a:endParaRPr lang="en-US" sz="1200" b="1"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preferable way to use the analyzers is to add the </a:t>
            </a:r>
            <a:r>
              <a:rPr lang="en-US" sz="1200" b="0" i="0" kern="1200" dirty="0" err="1" smtClean="0">
                <a:solidFill>
                  <a:schemeClr val="tx1"/>
                </a:solidFill>
                <a:latin typeface="+mn-lt"/>
                <a:ea typeface="+mn-ea"/>
                <a:cs typeface="+mn-cs"/>
              </a:rPr>
              <a:t>nuget</a:t>
            </a:r>
            <a:r>
              <a:rPr lang="en-US" sz="1200" b="0" i="0" kern="1200" dirty="0" smtClean="0">
                <a:solidFill>
                  <a:schemeClr val="tx1"/>
                </a:solidFill>
                <a:latin typeface="+mn-lt"/>
                <a:ea typeface="+mn-ea"/>
                <a:cs typeface="+mn-cs"/>
              </a:rPr>
              <a:t> package </a:t>
            </a:r>
            <a:r>
              <a:rPr lang="en-US" sz="1200" b="0" i="0" u="none" strike="noStrike" kern="1200" dirty="0" err="1" smtClean="0">
                <a:solidFill>
                  <a:schemeClr val="tx1"/>
                </a:solidFill>
                <a:latin typeface="+mn-lt"/>
                <a:ea typeface="+mn-ea"/>
                <a:cs typeface="+mn-cs"/>
                <a:hlinkClick r:id="rId3"/>
              </a:rPr>
              <a:t>StyleCop.Analyzers</a:t>
            </a:r>
            <a:r>
              <a:rPr lang="en-US" sz="1200" b="0" i="0" kern="1200" dirty="0" smtClean="0">
                <a:solidFill>
                  <a:schemeClr val="tx1"/>
                </a:solidFill>
                <a:latin typeface="+mn-lt"/>
                <a:ea typeface="+mn-ea"/>
                <a:cs typeface="+mn-cs"/>
              </a:rPr>
              <a:t> to the project where you want to enforce </a:t>
            </a:r>
            <a:r>
              <a:rPr lang="en-US" sz="1200" b="0" i="0" kern="1200" dirty="0" err="1" smtClean="0">
                <a:solidFill>
                  <a:schemeClr val="tx1"/>
                </a:solidFill>
                <a:latin typeface="+mn-lt"/>
                <a:ea typeface="+mn-ea"/>
                <a:cs typeface="+mn-cs"/>
              </a:rPr>
              <a:t>StyleCop</a:t>
            </a:r>
            <a:r>
              <a:rPr lang="en-US" sz="1200" b="0" i="0" kern="1200" dirty="0" smtClean="0">
                <a:solidFill>
                  <a:schemeClr val="tx1"/>
                </a:solidFill>
                <a:latin typeface="+mn-lt"/>
                <a:ea typeface="+mn-ea"/>
                <a:cs typeface="+mn-cs"/>
              </a:rPr>
              <a:t> rules.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severity of individual rules may be configured using </a:t>
            </a:r>
            <a:r>
              <a:rPr lang="en-US" sz="1200" b="0" i="0" u="none" strike="noStrike" kern="1200" dirty="0" smtClean="0">
                <a:solidFill>
                  <a:schemeClr val="tx1"/>
                </a:solidFill>
                <a:latin typeface="+mn-lt"/>
                <a:ea typeface="+mn-ea"/>
                <a:cs typeface="+mn-cs"/>
                <a:hlinkClick r:id="rId4"/>
              </a:rPr>
              <a:t>rule set files</a:t>
            </a:r>
            <a:r>
              <a:rPr lang="en-US" sz="1200" b="0" i="0" kern="1200" dirty="0" smtClean="0">
                <a:solidFill>
                  <a:schemeClr val="tx1"/>
                </a:solidFill>
                <a:latin typeface="+mn-lt"/>
                <a:ea typeface="+mn-ea"/>
                <a:cs typeface="+mn-cs"/>
              </a:rPr>
              <a:t> in Visual Studio 2015 or newer. </a:t>
            </a:r>
            <a:r>
              <a:rPr lang="en-US" sz="1200" b="1" i="0" kern="1200" dirty="0" err="1" smtClean="0">
                <a:solidFill>
                  <a:schemeClr val="tx1"/>
                </a:solidFill>
                <a:latin typeface="+mn-lt"/>
                <a:ea typeface="+mn-ea"/>
                <a:cs typeface="+mn-cs"/>
              </a:rPr>
              <a:t>Settings.StyleCop</a:t>
            </a:r>
            <a:r>
              <a:rPr lang="en-US" sz="1200" b="0" i="0" kern="1200" dirty="0" smtClean="0">
                <a:solidFill>
                  <a:schemeClr val="tx1"/>
                </a:solidFill>
                <a:latin typeface="+mn-lt"/>
                <a:ea typeface="+mn-ea"/>
                <a:cs typeface="+mn-cs"/>
              </a:rPr>
              <a:t> is not supported, but a </a:t>
            </a:r>
            <a:r>
              <a:rPr lang="en-US" sz="1200" b="1" i="0" kern="1200" dirty="0" err="1" smtClean="0">
                <a:solidFill>
                  <a:schemeClr val="tx1"/>
                </a:solidFill>
                <a:latin typeface="+mn-lt"/>
                <a:ea typeface="+mn-ea"/>
                <a:cs typeface="+mn-cs"/>
              </a:rPr>
              <a:t>stylecop.json</a:t>
            </a:r>
            <a:r>
              <a:rPr lang="en-US" sz="1200" b="0" i="0" kern="1200" dirty="0" smtClean="0">
                <a:solidFill>
                  <a:schemeClr val="tx1"/>
                </a:solidFill>
                <a:latin typeface="+mn-lt"/>
                <a:ea typeface="+mn-ea"/>
                <a:cs typeface="+mn-cs"/>
              </a:rPr>
              <a:t> file may be used to customize the behavior of certain rules. See </a:t>
            </a:r>
            <a:r>
              <a:rPr lang="en-US" sz="1200" b="0" i="0" u="none" strike="noStrike" kern="1200" dirty="0" smtClean="0">
                <a:solidFill>
                  <a:schemeClr val="tx1"/>
                </a:solidFill>
                <a:latin typeface="+mn-lt"/>
                <a:ea typeface="+mn-ea"/>
                <a:cs typeface="+mn-cs"/>
                <a:hlinkClick r:id="rId5"/>
              </a:rPr>
              <a:t>Configuration.md</a:t>
            </a:r>
            <a:r>
              <a:rPr lang="en-US" sz="1200" b="0" i="0" kern="1200" dirty="0" smtClean="0">
                <a:solidFill>
                  <a:schemeClr val="tx1"/>
                </a:solidFill>
                <a:latin typeface="+mn-lt"/>
                <a:ea typeface="+mn-ea"/>
                <a:cs typeface="+mn-cs"/>
              </a:rPr>
              <a:t> for more information.</a:t>
            </a: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FEBEBEE-13D1-4030-8FE3-D3B15534964D}"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Log4net has three main components: </a:t>
            </a:r>
            <a:r>
              <a:rPr lang="en-US" i="1" dirty="0" smtClean="0"/>
              <a:t>loggers</a:t>
            </a:r>
            <a:r>
              <a:rPr lang="en-US" dirty="0" smtClean="0"/>
              <a:t>, </a:t>
            </a:r>
            <a:r>
              <a:rPr lang="en-US" i="1" dirty="0" err="1" smtClean="0"/>
              <a:t>appenders</a:t>
            </a:r>
            <a:r>
              <a:rPr lang="en-US" dirty="0" smtClean="0"/>
              <a:t> and </a:t>
            </a:r>
            <a:r>
              <a:rPr lang="en-US" i="1" dirty="0" smtClean="0"/>
              <a:t>layouts</a:t>
            </a:r>
            <a:r>
              <a:rPr lang="en-US" dirty="0" smtClean="0"/>
              <a:t>. These three types of components work together to enable developers to log messages according to message type and level, and to control at runtime how these messages are formatted and where they are reported.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Loggers are named entities</a:t>
            </a:r>
            <a:r>
              <a:rPr lang="en-US" sz="1200" b="0" i="0" kern="1200" baseline="0" dirty="0" smtClean="0">
                <a:solidFill>
                  <a:schemeClr val="tx1"/>
                </a:solidFill>
                <a:latin typeface="+mn-lt"/>
                <a:ea typeface="+mn-ea"/>
                <a:cs typeface="+mn-cs"/>
              </a:rPr>
              <a:t> and</a:t>
            </a:r>
            <a:r>
              <a:rPr lang="en-US" sz="1200" b="0" i="0" kern="1200" dirty="0" smtClean="0">
                <a:solidFill>
                  <a:schemeClr val="tx1"/>
                </a:solidFill>
                <a:latin typeface="+mn-lt"/>
                <a:ea typeface="+mn-ea"/>
                <a:cs typeface="+mn-cs"/>
              </a:rPr>
              <a:t> </a:t>
            </a:r>
            <a:r>
              <a:rPr lang="en-US" sz="1200" b="0" i="0" kern="1200" smtClean="0">
                <a:solidFill>
                  <a:schemeClr val="tx1"/>
                </a:solidFill>
                <a:latin typeface="+mn-lt"/>
                <a:ea typeface="+mn-ea"/>
                <a:cs typeface="+mn-cs"/>
              </a:rPr>
              <a:t>are case-sensitive</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Appenders</a:t>
            </a:r>
            <a:r>
              <a:rPr lang="en-US" sz="1200" b="0" i="0" kern="1200" dirty="0" smtClean="0">
                <a:solidFill>
                  <a:schemeClr val="tx1"/>
                </a:solidFill>
                <a:latin typeface="+mn-lt"/>
                <a:ea typeface="+mn-ea"/>
                <a:cs typeface="+mn-cs"/>
              </a:rPr>
              <a:t> are how you direct where you want your logs sent. The most popular of the </a:t>
            </a:r>
            <a:r>
              <a:rPr lang="en-US" sz="1200" b="0" i="0" u="none" strike="noStrike" kern="1200" dirty="0" smtClean="0">
                <a:solidFill>
                  <a:schemeClr val="tx1"/>
                </a:solidFill>
                <a:latin typeface="+mn-lt"/>
                <a:ea typeface="+mn-ea"/>
                <a:cs typeface="+mn-cs"/>
                <a:hlinkClick r:id="rId3"/>
              </a:rPr>
              <a:t>standard </a:t>
            </a:r>
            <a:r>
              <a:rPr lang="en-US" sz="1200" b="0" i="0" u="none" strike="noStrike" kern="1200" dirty="0" err="1" smtClean="0">
                <a:solidFill>
                  <a:schemeClr val="tx1"/>
                </a:solidFill>
                <a:latin typeface="+mn-lt"/>
                <a:ea typeface="+mn-ea"/>
                <a:cs typeface="+mn-cs"/>
                <a:hlinkClick r:id="rId3"/>
              </a:rPr>
              <a:t>appenders</a:t>
            </a:r>
            <a:r>
              <a:rPr lang="en-US" sz="1200" b="0" i="0" kern="1200" dirty="0" smtClean="0">
                <a:solidFill>
                  <a:schemeClr val="tx1"/>
                </a:solidFill>
                <a:latin typeface="+mn-lt"/>
                <a:ea typeface="+mn-ea"/>
                <a:cs typeface="+mn-cs"/>
              </a:rPr>
              <a:t> are most likely the </a:t>
            </a:r>
            <a:r>
              <a:rPr lang="en-US" sz="1200" b="0" i="0" kern="1200" dirty="0" err="1" smtClean="0">
                <a:solidFill>
                  <a:schemeClr val="tx1"/>
                </a:solidFill>
                <a:latin typeface="+mn-lt"/>
                <a:ea typeface="+mn-ea"/>
                <a:cs typeface="+mn-cs"/>
              </a:rPr>
              <a:t>RollingFileAppender</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ConsoleAppender</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Layout is responsible for formatting the logging request according to the user's wishes, whereas an </a:t>
            </a:r>
            <a:r>
              <a:rPr lang="en-US" sz="1200" b="0" i="0" kern="1200" dirty="0" err="1" smtClean="0">
                <a:solidFill>
                  <a:schemeClr val="tx1"/>
                </a:solidFill>
                <a:latin typeface="+mn-lt"/>
                <a:ea typeface="+mn-ea"/>
                <a:cs typeface="+mn-cs"/>
              </a:rPr>
              <a:t>appender</a:t>
            </a:r>
            <a:r>
              <a:rPr lang="en-US" sz="1200" b="0" i="0" kern="1200" dirty="0" smtClean="0">
                <a:solidFill>
                  <a:schemeClr val="tx1"/>
                </a:solidFill>
                <a:latin typeface="+mn-lt"/>
                <a:ea typeface="+mn-ea"/>
                <a:cs typeface="+mn-cs"/>
              </a:rPr>
              <a:t> takes care of sending the formatted output to its destination. </a:t>
            </a:r>
          </a:p>
        </p:txBody>
      </p:sp>
      <p:sp>
        <p:nvSpPr>
          <p:cNvPr id="4" name="Slide Number Placeholder 3"/>
          <p:cNvSpPr>
            <a:spLocks noGrp="1"/>
          </p:cNvSpPr>
          <p:nvPr>
            <p:ph type="sldNum" sz="quarter" idx="10"/>
          </p:nvPr>
        </p:nvSpPr>
        <p:spPr/>
        <p:txBody>
          <a:bodyPr/>
          <a:lstStyle/>
          <a:p>
            <a:fld id="{1FEBEBEE-13D1-4030-8FE3-D3B15534964D}"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a </a:t>
            </a:r>
            <a:r>
              <a:rPr lang="en-US" sz="1200" b="0" i="0" kern="1200" dirty="0" err="1" smtClean="0">
                <a:solidFill>
                  <a:schemeClr val="tx1"/>
                </a:solidFill>
                <a:latin typeface="+mn-lt"/>
                <a:ea typeface="+mn-ea"/>
                <a:cs typeface="+mn-cs"/>
              </a:rPr>
              <a:t>config</a:t>
            </a:r>
            <a:r>
              <a:rPr lang="en-US" sz="1200" b="0" i="0" kern="1200" dirty="0" smtClean="0">
                <a:solidFill>
                  <a:schemeClr val="tx1"/>
                </a:solidFill>
                <a:latin typeface="+mn-lt"/>
                <a:ea typeface="+mn-ea"/>
                <a:cs typeface="+mn-cs"/>
              </a:rPr>
              <a:t> file where there will (potentially) be more information stored beyond just the log4net configuration information, you will need to specify a section to identify where the log4net configuration is housed. Here is a sample section that specifies that the configuration information will be stored under the XML tag "log4net":</a:t>
            </a:r>
          </a:p>
          <a:p>
            <a:r>
              <a:rPr lang="en-US" sz="1200" b="0" i="0" kern="1200" dirty="0" smtClean="0">
                <a:solidFill>
                  <a:schemeClr val="tx1"/>
                </a:solidFill>
                <a:latin typeface="+mn-lt"/>
                <a:ea typeface="+mn-ea"/>
                <a:cs typeface="+mn-cs"/>
              </a:rPr>
              <a:t>Hide   Copy Code</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configSections</a:t>
            </a:r>
            <a:r>
              <a:rPr lang="en-US" sz="1200" kern="1200" dirty="0" smtClean="0">
                <a:solidFill>
                  <a:schemeClr val="tx1"/>
                </a:solidFill>
                <a:latin typeface="+mn-lt"/>
                <a:ea typeface="+mn-ea"/>
                <a:cs typeface="+mn-cs"/>
              </a:rPr>
              <a:t>&gt;</a:t>
            </a:r>
            <a:r>
              <a:rPr lang="en-US" dirty="0" smtClean="0"/>
              <a:t> </a:t>
            </a:r>
            <a:r>
              <a:rPr lang="en-US" sz="1200" kern="1200" dirty="0" smtClean="0">
                <a:solidFill>
                  <a:schemeClr val="tx1"/>
                </a:solidFill>
                <a:latin typeface="+mn-lt"/>
                <a:ea typeface="+mn-ea"/>
                <a:cs typeface="+mn-cs"/>
              </a:rPr>
              <a:t>&lt;section name="log4net" type="log4net.Config.Log4NetConfigurationSectionHandler, log4net"/&gt;</a:t>
            </a:r>
            <a:r>
              <a:rPr lang="en-US" dirty="0" smtClean="0"/>
              <a:t> </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configSections</a:t>
            </a:r>
            <a:r>
              <a:rPr lang="en-US" sz="1200" kern="1200" dirty="0" smtClean="0">
                <a:solidFill>
                  <a:schemeClr val="tx1"/>
                </a:solidFill>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1FEBEBEE-13D1-4030-8FE3-D3B15534964D}"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perform Unit testing codes have</a:t>
            </a:r>
            <a:r>
              <a:rPr lang="en-US" baseline="0" dirty="0" smtClean="0"/>
              <a:t> to be modular. This means that they are reusable.</a:t>
            </a:r>
          </a:p>
          <a:p>
            <a:r>
              <a:rPr lang="en-US" sz="1200" b="0" i="0" kern="1200" dirty="0" smtClean="0">
                <a:solidFill>
                  <a:schemeClr val="tx1"/>
                </a:solidFill>
                <a:effectLst/>
                <a:latin typeface="+mn-lt"/>
                <a:ea typeface="+mn-ea"/>
                <a:cs typeface="+mn-cs"/>
              </a:rPr>
              <a:t>The cost of fixing a defect detected during unit testing is lesser in comparison to that of defects detected at higher levels. Compare the cost (time, effort, destruction, humiliation) of a defect detected during acceptance testing and when the software is live.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Debugging is easy. When a test fails, only the latest changes need to be debugged. With testing at higher levels, changes made over the span of several days/weeks/months need to be scanned.</a:t>
            </a:r>
          </a:p>
          <a:p>
            <a:r>
              <a:rPr lang="en-US" dirty="0" smtClean="0"/>
              <a:t>When every</a:t>
            </a:r>
            <a:r>
              <a:rPr lang="en-US" baseline="0" dirty="0" smtClean="0"/>
              <a:t> piece of code has been test, the code becomes reliable.</a:t>
            </a:r>
            <a:endParaRPr lang="en-US" dirty="0"/>
          </a:p>
        </p:txBody>
      </p:sp>
      <p:sp>
        <p:nvSpPr>
          <p:cNvPr id="4" name="Slide Number Placeholder 3"/>
          <p:cNvSpPr>
            <a:spLocks noGrp="1"/>
          </p:cNvSpPr>
          <p:nvPr>
            <p:ph type="sldNum" sz="quarter" idx="10"/>
          </p:nvPr>
        </p:nvSpPr>
        <p:spPr/>
        <p:txBody>
          <a:bodyPr/>
          <a:lstStyle/>
          <a:p>
            <a:fld id="{1FEBEBEE-13D1-4030-8FE3-D3B15534964D}" type="slidenum">
              <a:rPr lang="en-US" smtClean="0"/>
              <a:pPr/>
              <a:t>6</a:t>
            </a:fld>
            <a:endParaRPr lang="en-US"/>
          </a:p>
        </p:txBody>
      </p:sp>
    </p:spTree>
    <p:extLst>
      <p:ext uri="{BB962C8B-B14F-4D97-AF65-F5344CB8AC3E}">
        <p14:creationId xmlns:p14="http://schemas.microsoft.com/office/powerpoint/2010/main" val="1448027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NUnit</a:t>
            </a:r>
            <a:r>
              <a:rPr lang="en-US" sz="1200" b="0" i="0" kern="1200" dirty="0" smtClean="0">
                <a:solidFill>
                  <a:schemeClr val="tx1"/>
                </a:solidFill>
                <a:effectLst/>
                <a:latin typeface="+mn-lt"/>
                <a:ea typeface="+mn-ea"/>
                <a:cs typeface="+mn-cs"/>
              </a:rPr>
              <a:t> is Open Source software and NUnit 3.0 is released under the MIT license. This framework is very easy to work with and has user friendly attributes for working.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preferred to write the test codes in different assemblies called Test</a:t>
            </a:r>
            <a:r>
              <a:rPr lang="en-US" sz="1200" b="0" i="0" kern="1200" baseline="0" dirty="0" smtClean="0">
                <a:solidFill>
                  <a:schemeClr val="tx1"/>
                </a:solidFill>
                <a:effectLst/>
                <a:latin typeface="+mn-lt"/>
                <a:ea typeface="+mn-ea"/>
                <a:cs typeface="+mn-cs"/>
              </a:rPr>
              <a:t> Assemblies. </a:t>
            </a:r>
            <a:r>
              <a:rPr lang="en-US" sz="1200" b="0" i="0" kern="1200" dirty="0" smtClean="0">
                <a:solidFill>
                  <a:schemeClr val="tx1"/>
                </a:solidFill>
                <a:effectLst/>
                <a:latin typeface="+mn-lt"/>
                <a:ea typeface="+mn-ea"/>
                <a:cs typeface="+mn-cs"/>
              </a:rPr>
              <a:t>We need to run these test assemblies to check whether all test cases are passed or failed. </a:t>
            </a:r>
            <a:r>
              <a:rPr lang="en-US" sz="1200" b="0" i="0" kern="1200" dirty="0" err="1" smtClean="0">
                <a:solidFill>
                  <a:schemeClr val="tx1"/>
                </a:solidFill>
                <a:effectLst/>
                <a:latin typeface="+mn-lt"/>
                <a:ea typeface="+mn-ea"/>
                <a:cs typeface="+mn-cs"/>
              </a:rPr>
              <a:t>TestRunner</a:t>
            </a:r>
            <a:r>
              <a:rPr lang="en-US" sz="1200" b="0" i="0" kern="1200" dirty="0" smtClean="0">
                <a:solidFill>
                  <a:schemeClr val="tx1"/>
                </a:solidFill>
                <a:effectLst/>
                <a:latin typeface="+mn-lt"/>
                <a:ea typeface="+mn-ea"/>
                <a:cs typeface="+mn-cs"/>
              </a:rPr>
              <a:t> can be used for</a:t>
            </a:r>
            <a:r>
              <a:rPr lang="en-US" sz="1200" b="0" i="0" kern="1200" baseline="0" dirty="0" smtClean="0">
                <a:solidFill>
                  <a:schemeClr val="tx1"/>
                </a:solidFill>
                <a:effectLst/>
                <a:latin typeface="+mn-lt"/>
                <a:ea typeface="+mn-ea"/>
                <a:cs typeface="+mn-cs"/>
              </a:rPr>
              <a:t> this purpose.</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Test Runners are UI tool which actually run NUnit test cases and show the result of test cases whether they are passed or failed.</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NUnit only provides some custom attributes and some static Assert classes. With the combination of custom attributes and static classes, we can write unit test cases easily.</a:t>
            </a:r>
          </a:p>
          <a:p>
            <a:endParaRPr lang="en-US" sz="1200" b="0" i="0" kern="1200" baseline="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Some of the custom attributes are:</a:t>
            </a:r>
          </a:p>
          <a:p>
            <a:pPr fontAlgn="base"/>
            <a:r>
              <a:rPr lang="en-US" sz="1200" b="0" i="0" kern="1200" dirty="0" err="1" smtClean="0">
                <a:solidFill>
                  <a:schemeClr val="tx1"/>
                </a:solidFill>
                <a:effectLst/>
                <a:latin typeface="+mn-lt"/>
                <a:ea typeface="+mn-ea"/>
                <a:cs typeface="+mn-cs"/>
              </a:rPr>
              <a:t>TestFixture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Setup</a:t>
            </a:r>
          </a:p>
          <a:p>
            <a:pPr fontAlgn="base"/>
            <a:r>
              <a:rPr lang="en-US" sz="1200" b="0" i="0" kern="1200" dirty="0" err="1" smtClean="0">
                <a:solidFill>
                  <a:schemeClr val="tx1"/>
                </a:solidFill>
                <a:effectLst/>
                <a:latin typeface="+mn-lt"/>
                <a:ea typeface="+mn-ea"/>
                <a:cs typeface="+mn-cs"/>
              </a:rPr>
              <a:t>TearDown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Test</a:t>
            </a:r>
          </a:p>
          <a:p>
            <a:pPr fontAlgn="base"/>
            <a:r>
              <a:rPr lang="en-US" sz="1200" b="0" i="0" kern="1200" dirty="0" smtClean="0">
                <a:solidFill>
                  <a:schemeClr val="tx1"/>
                </a:solidFill>
                <a:effectLst/>
                <a:latin typeface="+mn-lt"/>
                <a:ea typeface="+mn-ea"/>
                <a:cs typeface="+mn-cs"/>
              </a:rPr>
              <a:t>Category</a:t>
            </a:r>
          </a:p>
          <a:p>
            <a:pPr fontAlgn="base"/>
            <a:r>
              <a:rPr lang="en-US" sz="1200" b="0" i="0" kern="1200" dirty="0" smtClean="0">
                <a:solidFill>
                  <a:schemeClr val="tx1"/>
                </a:solidFill>
                <a:effectLst/>
                <a:latin typeface="+mn-lt"/>
                <a:ea typeface="+mn-ea"/>
                <a:cs typeface="+mn-cs"/>
              </a:rPr>
              <a:t>Ignore</a:t>
            </a:r>
          </a:p>
          <a:p>
            <a:pPr fontAlgn="base"/>
            <a:r>
              <a:rPr lang="en-US" sz="1200" b="0" i="0" kern="1200" dirty="0" err="1" smtClean="0">
                <a:solidFill>
                  <a:schemeClr val="tx1"/>
                </a:solidFill>
                <a:effectLst/>
                <a:latin typeface="+mn-lt"/>
                <a:ea typeface="+mn-ea"/>
                <a:cs typeface="+mn-cs"/>
              </a:rPr>
              <a:t>TestCase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Repeat</a:t>
            </a:r>
          </a:p>
          <a:p>
            <a:pPr fontAlgn="base"/>
            <a:r>
              <a:rPr lang="en-US" sz="1200" b="0" i="0" kern="1200" dirty="0" err="1" smtClean="0">
                <a:solidFill>
                  <a:schemeClr val="tx1"/>
                </a:solidFill>
                <a:effectLst/>
                <a:latin typeface="+mn-lt"/>
                <a:ea typeface="+mn-ea"/>
                <a:cs typeface="+mn-cs"/>
              </a:rPr>
              <a:t>MaxTime</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FEBEBEE-13D1-4030-8FE3-D3B15534964D}" type="slidenum">
              <a:rPr lang="en-US" smtClean="0"/>
              <a:pPr/>
              <a:t>7</a:t>
            </a:fld>
            <a:endParaRPr lang="en-US"/>
          </a:p>
        </p:txBody>
      </p:sp>
    </p:spTree>
    <p:extLst>
      <p:ext uri="{BB962C8B-B14F-4D97-AF65-F5344CB8AC3E}">
        <p14:creationId xmlns:p14="http://schemas.microsoft.com/office/powerpoint/2010/main" val="28010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 to be tested can be opened in VS and to the same solution we can add another new project which is a unit test project template.</a:t>
            </a:r>
          </a:p>
          <a:p>
            <a:r>
              <a:rPr lang="en-US" dirty="0" smtClean="0"/>
              <a:t>We can refer our project in the testing project and write a</a:t>
            </a:r>
            <a:r>
              <a:rPr lang="en-US" baseline="0" dirty="0" smtClean="0"/>
              <a:t> </a:t>
            </a:r>
            <a:r>
              <a:rPr lang="en-US" baseline="0" dirty="0" err="1" smtClean="0"/>
              <a:t>TestClass</a:t>
            </a:r>
            <a:r>
              <a:rPr lang="en-US" baseline="0" dirty="0" smtClean="0"/>
              <a:t> with various </a:t>
            </a:r>
            <a:r>
              <a:rPr lang="en-US" baseline="0" dirty="0" err="1" smtClean="0"/>
              <a:t>TestMethods</a:t>
            </a:r>
            <a:r>
              <a:rPr lang="en-US" baseline="0" dirty="0" smtClean="0"/>
              <a:t> which will check the validity of the classes and methods of our project.</a:t>
            </a:r>
          </a:p>
          <a:p>
            <a:r>
              <a:rPr lang="en-US" baseline="0" dirty="0" smtClean="0"/>
              <a:t>The Test cases can be tested by opening the Test Explorer and clicking Run All.</a:t>
            </a:r>
          </a:p>
          <a:p>
            <a:r>
              <a:rPr lang="en-US" baseline="0" dirty="0" smtClean="0"/>
              <a:t>If the test results in Success, it will be depicted with a green color tick mark </a:t>
            </a:r>
          </a:p>
          <a:p>
            <a:r>
              <a:rPr lang="en-US" baseline="0" dirty="0" smtClean="0"/>
              <a:t>If the test results in Failure, a red color Wrong indicator is shown against the tests.</a:t>
            </a:r>
            <a:endParaRPr lang="en-US" dirty="0" smtClean="0"/>
          </a:p>
          <a:p>
            <a:endParaRPr lang="en-US" dirty="0"/>
          </a:p>
        </p:txBody>
      </p:sp>
      <p:sp>
        <p:nvSpPr>
          <p:cNvPr id="4" name="Slide Number Placeholder 3"/>
          <p:cNvSpPr>
            <a:spLocks noGrp="1"/>
          </p:cNvSpPr>
          <p:nvPr>
            <p:ph type="sldNum" sz="quarter" idx="10"/>
          </p:nvPr>
        </p:nvSpPr>
        <p:spPr/>
        <p:txBody>
          <a:bodyPr/>
          <a:lstStyle/>
          <a:p>
            <a:fld id="{1FEBEBEE-13D1-4030-8FE3-D3B15534964D}" type="slidenum">
              <a:rPr lang="en-US" smtClean="0"/>
              <a:pPr/>
              <a:t>10</a:t>
            </a:fld>
            <a:endParaRPr lang="en-US"/>
          </a:p>
        </p:txBody>
      </p:sp>
    </p:spTree>
    <p:extLst>
      <p:ext uri="{BB962C8B-B14F-4D97-AF65-F5344CB8AC3E}">
        <p14:creationId xmlns:p14="http://schemas.microsoft.com/office/powerpoint/2010/main" val="383719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Code coverage</a:t>
            </a:r>
            <a:r>
              <a:rPr lang="en-US" sz="1200" b="0" i="0" kern="1200" dirty="0" smtClean="0">
                <a:solidFill>
                  <a:schemeClr val="tx1"/>
                </a:solidFill>
                <a:latin typeface="+mn-lt"/>
                <a:ea typeface="+mn-ea"/>
                <a:cs typeface="+mn-cs"/>
              </a:rPr>
              <a:t> can be used by large and small teams who are using a range of development tools and processes to help improve </a:t>
            </a:r>
            <a:r>
              <a:rPr lang="en-US" sz="1200" b="1" i="0" kern="1200" dirty="0" smtClean="0">
                <a:solidFill>
                  <a:schemeClr val="tx1"/>
                </a:solidFill>
                <a:latin typeface="+mn-lt"/>
                <a:ea typeface="+mn-ea"/>
                <a:cs typeface="+mn-cs"/>
              </a:rPr>
              <a:t>code</a:t>
            </a:r>
            <a:r>
              <a:rPr lang="en-US" sz="1200" b="0" i="0" kern="1200" dirty="0" smtClean="0">
                <a:solidFill>
                  <a:schemeClr val="tx1"/>
                </a:solidFill>
                <a:latin typeface="+mn-lt"/>
                <a:ea typeface="+mn-ea"/>
                <a:cs typeface="+mn-cs"/>
              </a:rPr>
              <a:t> quality, customer satisfaction, revenue, productivity, and communication while also helping to reduce costs and risks</a:t>
            </a:r>
            <a:r>
              <a:rPr lang="en-US" sz="1200" b="0" i="0" kern="1200" baseline="0" dirty="0" smtClean="0">
                <a:solidFill>
                  <a:schemeClr val="tx1"/>
                </a:solidFill>
                <a:latin typeface="+mn-lt"/>
                <a:ea typeface="+mn-ea"/>
                <a:cs typeface="+mn-cs"/>
              </a:rPr>
              <a:t> or</a:t>
            </a:r>
            <a:r>
              <a:rPr lang="en-US" sz="1200" b="0" i="0" kern="1200" dirty="0" smtClean="0">
                <a:solidFill>
                  <a:schemeClr val="tx1"/>
                </a:solidFill>
                <a:latin typeface="+mn-lt"/>
                <a:ea typeface="+mn-ea"/>
                <a:cs typeface="+mn-cs"/>
              </a:rPr>
              <a:t> is a measurement of how many lines/blocks/arcs of your </a:t>
            </a:r>
            <a:r>
              <a:rPr lang="en-US" sz="1200" b="1" i="0" kern="1200" dirty="0" smtClean="0">
                <a:solidFill>
                  <a:schemeClr val="tx1"/>
                </a:solidFill>
                <a:latin typeface="+mn-lt"/>
                <a:ea typeface="+mn-ea"/>
                <a:cs typeface="+mn-cs"/>
              </a:rPr>
              <a:t>code</a:t>
            </a:r>
            <a:r>
              <a:rPr lang="en-US" sz="1200" b="0" i="0" kern="1200" dirty="0" smtClean="0">
                <a:solidFill>
                  <a:schemeClr val="tx1"/>
                </a:solidFill>
                <a:latin typeface="+mn-lt"/>
                <a:ea typeface="+mn-ea"/>
                <a:cs typeface="+mn-cs"/>
              </a:rPr>
              <a:t> are executed while the automated tests are running. </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EBEBEE-13D1-4030-8FE3-D3B15534964D}"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Note that Code Analysis is only available In the Premium and Ultimate editions of Visual Studio 2010 and also Visual Studio 2005 &amp; 2008 Team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Legacy analysis (static code analysis) is not supported for .NET Core and .NET Standard projects in Visual Studio. If you run code analysis on a .NET Core or .NET Standard project as part of </a:t>
            </a:r>
            <a:r>
              <a:rPr lang="en-US" sz="1200" b="0" i="0" kern="1200" dirty="0" err="1" smtClean="0">
                <a:solidFill>
                  <a:schemeClr val="tx1"/>
                </a:solidFill>
                <a:latin typeface="+mn-lt"/>
                <a:ea typeface="+mn-ea"/>
                <a:cs typeface="+mn-cs"/>
              </a:rPr>
              <a:t>msbuild</a:t>
            </a:r>
            <a:r>
              <a:rPr lang="en-US" sz="1200" b="0" i="0" kern="1200" dirty="0" smtClean="0">
                <a:solidFill>
                  <a:schemeClr val="tx1"/>
                </a:solidFill>
                <a:latin typeface="+mn-lt"/>
                <a:ea typeface="+mn-ea"/>
                <a:cs typeface="+mn-cs"/>
              </a:rPr>
              <a:t>, you'll see an error similar to error : CA0055 : Could not identify platform for &lt;your.dll&gt;. To analyze code in .NET Core or .NET Standard projects, use code analyzers instead.</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FEBEBEE-13D1-4030-8FE3-D3B15534964D}"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a:t>
            </a:r>
          </a:p>
          <a:p>
            <a:r>
              <a:rPr lang="en-US" sz="1200" b="0" i="0" kern="1200" dirty="0" smtClean="0">
                <a:solidFill>
                  <a:schemeClr val="tx1"/>
                </a:solidFill>
                <a:latin typeface="+mn-lt"/>
                <a:ea typeface="+mn-ea"/>
                <a:cs typeface="+mn-cs"/>
              </a:rPr>
              <a:t>It cannot automatically fix errors if it finds.</a:t>
            </a:r>
          </a:p>
          <a:p>
            <a:r>
              <a:rPr lang="en-US" sz="1200" b="0" i="0" kern="1200" dirty="0" smtClean="0">
                <a:solidFill>
                  <a:schemeClr val="tx1"/>
                </a:solidFill>
                <a:latin typeface="+mn-lt"/>
                <a:ea typeface="+mn-ea"/>
                <a:cs typeface="+mn-cs"/>
              </a:rPr>
              <a:t>Currently supports only one type of report. No support for custom type report.</a:t>
            </a: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FxCop</a:t>
            </a:r>
            <a:r>
              <a:rPr lang="en-US" sz="1200" b="0" i="0" kern="1200" dirty="0" smtClean="0">
                <a:solidFill>
                  <a:schemeClr val="tx1"/>
                </a:solidFill>
                <a:latin typeface="+mn-lt"/>
                <a:ea typeface="+mn-ea"/>
                <a:cs typeface="+mn-cs"/>
              </a:rPr>
              <a:t> provides a tool to help developers to follow their company's coding standards. </a:t>
            </a:r>
            <a:r>
              <a:rPr lang="en-US" sz="1200" b="0" i="0" kern="1200" dirty="0" err="1" smtClean="0">
                <a:solidFill>
                  <a:schemeClr val="tx1"/>
                </a:solidFill>
                <a:latin typeface="+mn-lt"/>
                <a:ea typeface="+mn-ea"/>
                <a:cs typeface="+mn-cs"/>
              </a:rPr>
              <a:t>FxCop</a:t>
            </a:r>
            <a:r>
              <a:rPr lang="en-US" sz="1200" b="0" i="0" kern="1200" dirty="0" smtClean="0">
                <a:solidFill>
                  <a:schemeClr val="tx1"/>
                </a:solidFill>
                <a:latin typeface="+mn-lt"/>
                <a:ea typeface="+mn-ea"/>
                <a:cs typeface="+mn-cs"/>
              </a:rPr>
              <a:t> does code analysis to check whether the new code is compliant with the coding standards and naming conventions followed by the company. </a:t>
            </a:r>
            <a:r>
              <a:rPr lang="en-US" sz="1200" b="0" i="0" kern="1200" dirty="0" err="1" smtClean="0">
                <a:solidFill>
                  <a:schemeClr val="tx1"/>
                </a:solidFill>
                <a:latin typeface="+mn-lt"/>
                <a:ea typeface="+mn-ea"/>
                <a:cs typeface="+mn-cs"/>
              </a:rPr>
              <a:t>FxCop</a:t>
            </a:r>
            <a:r>
              <a:rPr lang="en-US" sz="1200" b="0" i="0" kern="1200" dirty="0" smtClean="0">
                <a:solidFill>
                  <a:schemeClr val="tx1"/>
                </a:solidFill>
                <a:latin typeface="+mn-lt"/>
                <a:ea typeface="+mn-ea"/>
                <a:cs typeface="+mn-cs"/>
              </a:rPr>
              <a:t> will ensure that the specified rules are used in the source code.</a:t>
            </a: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FxCop</a:t>
            </a:r>
            <a:r>
              <a:rPr lang="en-US" sz="1200" b="0" i="0" kern="1200" dirty="0" smtClean="0">
                <a:solidFill>
                  <a:schemeClr val="tx1"/>
                </a:solidFill>
                <a:latin typeface="+mn-lt"/>
                <a:ea typeface="+mn-ea"/>
                <a:cs typeface="+mn-cs"/>
              </a:rPr>
              <a:t> includes both </a:t>
            </a:r>
            <a:r>
              <a:rPr lang="en-US" sz="1200" b="0" i="0" u="none" strike="noStrike" kern="1200" dirty="0" smtClean="0">
                <a:solidFill>
                  <a:schemeClr val="tx1"/>
                </a:solidFill>
                <a:latin typeface="+mn-lt"/>
                <a:ea typeface="+mn-ea"/>
                <a:cs typeface="+mn-cs"/>
                <a:hlinkClick r:id="rId3" tooltip="GUI"/>
              </a:rPr>
              <a:t>GUI</a:t>
            </a:r>
            <a:r>
              <a:rPr lang="en-US" sz="1200" b="0" i="0" kern="1200" dirty="0" smtClean="0">
                <a:solidFill>
                  <a:schemeClr val="tx1"/>
                </a:solidFill>
                <a:latin typeface="+mn-lt"/>
                <a:ea typeface="+mn-ea"/>
                <a:cs typeface="+mn-cs"/>
              </a:rPr>
              <a:t> and command line versions of the tool.</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 It works by analyzing object code, as opposed to other tools that simply look at source code.</a:t>
            </a:r>
          </a:p>
          <a:p>
            <a:endParaRPr lang="en-US" dirty="0"/>
          </a:p>
        </p:txBody>
      </p:sp>
      <p:sp>
        <p:nvSpPr>
          <p:cNvPr id="4" name="Slide Number Placeholder 3"/>
          <p:cNvSpPr>
            <a:spLocks noGrp="1"/>
          </p:cNvSpPr>
          <p:nvPr>
            <p:ph type="sldNum" sz="quarter" idx="10"/>
          </p:nvPr>
        </p:nvSpPr>
        <p:spPr/>
        <p:txBody>
          <a:bodyPr/>
          <a:lstStyle/>
          <a:p>
            <a:fld id="{1FEBEBEE-13D1-4030-8FE3-D3B15534964D}"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Configuration Pane</a:t>
            </a:r>
          </a:p>
          <a:p>
            <a:r>
              <a:rPr lang="en-US" dirty="0" smtClean="0"/>
              <a:t>Used to set up target files and rule sets</a:t>
            </a:r>
          </a:p>
          <a:p>
            <a:r>
              <a:rPr lang="en-US" dirty="0" smtClean="0"/>
              <a:t>You can also group the rules into categories after setting them up</a:t>
            </a:r>
          </a:p>
          <a:p>
            <a:endParaRPr lang="en-US" dirty="0" smtClean="0"/>
          </a:p>
          <a:p>
            <a:pPr>
              <a:buNone/>
            </a:pPr>
            <a:r>
              <a:rPr lang="en-US" dirty="0" smtClean="0"/>
              <a:t>Message Pane</a:t>
            </a:r>
          </a:p>
          <a:p>
            <a:r>
              <a:rPr lang="en-US" dirty="0" smtClean="0"/>
              <a:t>Clicking on the Analyze button in the toolbar fills the message pane with all the messages it found.</a:t>
            </a:r>
          </a:p>
          <a:p>
            <a:r>
              <a:rPr lang="en-US" dirty="0" smtClean="0"/>
              <a:t>Selecting a message shows you a summary in the properties pane. It includes the target item which caused the message, a short resolution description and also a help link which shows you a detailed description of the issue and the resolution for it. </a:t>
            </a:r>
          </a:p>
          <a:p>
            <a:endParaRPr lang="en-US" dirty="0" smtClean="0"/>
          </a:p>
          <a:p>
            <a:pPr>
              <a:buNone/>
            </a:pPr>
            <a:r>
              <a:rPr lang="en-US" dirty="0" smtClean="0"/>
              <a:t>Properties Pane</a:t>
            </a:r>
          </a:p>
          <a:p>
            <a:r>
              <a:rPr lang="en-US" dirty="0" smtClean="0"/>
              <a:t>This pane has two tabs. The properties tab &amp; the Output tab.</a:t>
            </a:r>
          </a:p>
          <a:p>
            <a:r>
              <a:rPr lang="en-US" dirty="0" smtClean="0"/>
              <a:t>Properties tab shows information about the selected assembly, namespace, type, type member, group of rules, rule or message. </a:t>
            </a:r>
          </a:p>
          <a:p>
            <a:r>
              <a:rPr lang="en-US" dirty="0" smtClean="0"/>
              <a:t> The Output tab shows informational, warning and error messages generated by the rules. These messages only appear if the </a:t>
            </a:r>
            <a:r>
              <a:rPr lang="en-US" dirty="0" err="1" smtClean="0"/>
              <a:t>TraceGeneral</a:t>
            </a:r>
            <a:r>
              <a:rPr lang="en-US" dirty="0" smtClean="0"/>
              <a:t> trace-switch in the </a:t>
            </a:r>
            <a:r>
              <a:rPr lang="en-US" i="1" dirty="0" smtClean="0"/>
              <a:t>FxCop.exe .</a:t>
            </a:r>
            <a:r>
              <a:rPr lang="en-US" i="1" dirty="0" err="1" smtClean="0"/>
              <a:t>config</a:t>
            </a:r>
            <a:r>
              <a:rPr lang="en-US" dirty="0" smtClean="0"/>
              <a:t> file is enabled.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FEBEBEE-13D1-4030-8FE3-D3B15534964D}"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If you had created custom rules and want to apply to all projects, place the custom rule DLL to </a:t>
            </a:r>
            <a:r>
              <a:rPr lang="en-US" sz="1200" b="0" i="1" kern="1200" dirty="0" smtClean="0">
                <a:solidFill>
                  <a:schemeClr val="tx1"/>
                </a:solidFill>
                <a:latin typeface="+mn-lt"/>
                <a:ea typeface="+mn-ea"/>
                <a:cs typeface="+mn-cs"/>
              </a:rPr>
              <a:t>c:\Program Files\Microsoft </a:t>
            </a:r>
            <a:r>
              <a:rPr lang="en-US" sz="1200" b="0" i="1" kern="1200" dirty="0" err="1" smtClean="0">
                <a:solidFill>
                  <a:schemeClr val="tx1"/>
                </a:solidFill>
                <a:latin typeface="+mn-lt"/>
                <a:ea typeface="+mn-ea"/>
                <a:cs typeface="+mn-cs"/>
              </a:rPr>
              <a:t>FxCop</a:t>
            </a:r>
            <a:r>
              <a:rPr lang="en-US" sz="1200" b="0" i="1" kern="1200" dirty="0" smtClean="0">
                <a:solidFill>
                  <a:schemeClr val="tx1"/>
                </a:solidFill>
                <a:latin typeface="+mn-lt"/>
                <a:ea typeface="+mn-ea"/>
                <a:cs typeface="+mn-cs"/>
              </a:rPr>
              <a:t> 1.36\Rules</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FEBEBEE-13D1-4030-8FE3-D3B15534964D}"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8ABE3C1-DBE1-495D-B57B-2849774B866A}" type="datetimeFigureOut">
              <a:rPr lang="en-US" smtClean="0"/>
              <a:pPr/>
              <a:t>9/24/2019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A3F48C-C7C6-4055-9F49-3777875E72AE}" type="datetimeFigureOut">
              <a:rPr lang="en-US"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78E61D-D431-422C-9764-11DAFE33AB63}" type="datetimeFigureOut">
              <a:rPr lang="en-US"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DE42F4-6EEF-4EF7-8ED4-2208F0F89A08}" type="datetimeFigureOut">
              <a:rPr lang="en-US"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5A6C69-6797-4E8A-BF37-F2C3751466E9}" type="datetimeFigureOut">
              <a:rPr lang="en-US" smtClean="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82014A1-A632-4878-A0D3-F52BA7563730}" type="datetimeFigureOut">
              <a:rPr lang="en-US" smtClean="0"/>
              <a:pPr/>
              <a:t>9/24/2019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99F462-093F-4566-844B-4C71F2739DA5}" type="datetimeFigureOut">
              <a:rPr lang="en-US" smtClean="0"/>
              <a:pPr/>
              <a:t>9/24/2019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pPr/>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31444B-B92B-4E27-8C94-BB93EAF5CB18}" type="datetimeFigureOut">
              <a:rPr lang="en-US" smtClean="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6D22F896-40B5-4ADD-8801-0D06FADFA09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D6E9DEC-419B-4CC5-A080-3B06BD5A8291}" type="datetimeFigureOut">
              <a:rPr lang="en-US" smtClean="0"/>
              <a:pPr/>
              <a:t>9/24/2019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22F896-40B5-4ADD-8801-0D06FADFA09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1403332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Test Framework</a:t>
            </a:r>
            <a:endParaRPr lang="en-US" dirty="0"/>
          </a:p>
        </p:txBody>
      </p:sp>
      <p:sp>
        <p:nvSpPr>
          <p:cNvPr id="3" name="Content Placeholder 2"/>
          <p:cNvSpPr>
            <a:spLocks noGrp="1"/>
          </p:cNvSpPr>
          <p:nvPr>
            <p:ph idx="1"/>
          </p:nvPr>
        </p:nvSpPr>
        <p:spPr/>
        <p:txBody>
          <a:bodyPr/>
          <a:lstStyle/>
          <a:p>
            <a:r>
              <a:rPr lang="en-US" dirty="0" smtClean="0"/>
              <a:t>Visual Studio can be used to define and run unit tests to maintain the code health and code coverage.</a:t>
            </a:r>
          </a:p>
          <a:p>
            <a:r>
              <a:rPr lang="en-US" dirty="0" smtClean="0"/>
              <a:t>The live results of the unit test can also be seen using the Microsoft Test Framework or </a:t>
            </a:r>
            <a:r>
              <a:rPr lang="en-US" dirty="0" err="1" smtClean="0"/>
              <a:t>Nunit</a:t>
            </a:r>
            <a:r>
              <a:rPr lang="en-US" dirty="0" smtClean="0"/>
              <a:t> testing Framework.</a:t>
            </a:r>
          </a:p>
          <a:p>
            <a:r>
              <a:rPr lang="en-US" dirty="0" smtClean="0"/>
              <a:t>Unit Testing can also be implemented using third party test frameworks such as Boost, Google and </a:t>
            </a:r>
            <a:r>
              <a:rPr lang="en-US" dirty="0" err="1" smtClean="0"/>
              <a:t>Nunit</a:t>
            </a:r>
            <a:r>
              <a:rPr lang="en-US" dirty="0" smtClean="0"/>
              <a:t>. </a:t>
            </a:r>
          </a:p>
          <a:p>
            <a:r>
              <a:rPr lang="en-US" dirty="0" err="1" smtClean="0"/>
              <a:t>Nuget</a:t>
            </a:r>
            <a:r>
              <a:rPr lang="en-US" dirty="0" smtClean="0"/>
              <a:t> Package Manager can be used to install the third party testing frameworks.</a:t>
            </a:r>
          </a:p>
        </p:txBody>
      </p:sp>
    </p:spTree>
    <p:extLst>
      <p:ext uri="{BB962C8B-B14F-4D97-AF65-F5344CB8AC3E}">
        <p14:creationId xmlns:p14="http://schemas.microsoft.com/office/powerpoint/2010/main" val="104394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245" y="1049482"/>
            <a:ext cx="11177155" cy="5275118"/>
          </a:xfrm>
        </p:spPr>
        <p:txBody>
          <a:bodyPr/>
          <a:lstStyle/>
          <a:p>
            <a:pPr>
              <a:buNone/>
            </a:pPr>
            <a:r>
              <a:rPr lang="en-US" dirty="0" smtClean="0"/>
              <a:t>Which doesn’t belong to assert class</a:t>
            </a:r>
          </a:p>
          <a:p>
            <a:pPr>
              <a:buNone/>
            </a:pPr>
            <a:endParaRPr lang="en-US" dirty="0" smtClean="0"/>
          </a:p>
          <a:p>
            <a:pPr>
              <a:buNone/>
            </a:pPr>
            <a:r>
              <a:rPr lang="en-US" dirty="0" smtClean="0"/>
              <a:t>a) </a:t>
            </a:r>
            <a:r>
              <a:rPr lang="en-US" dirty="0" err="1" smtClean="0"/>
              <a:t>isInstanceOfType</a:t>
            </a:r>
            <a:endParaRPr lang="en-US" dirty="0" smtClean="0"/>
          </a:p>
          <a:p>
            <a:pPr>
              <a:buNone/>
            </a:pPr>
            <a:r>
              <a:rPr lang="en-US" dirty="0" smtClean="0"/>
              <a:t>b) </a:t>
            </a:r>
            <a:r>
              <a:rPr lang="en-US" dirty="0" err="1" smtClean="0"/>
              <a:t>areEqual</a:t>
            </a:r>
            <a:endParaRPr lang="en-US" dirty="0" smtClean="0"/>
          </a:p>
          <a:p>
            <a:pPr>
              <a:buNone/>
            </a:pPr>
            <a:r>
              <a:rPr lang="en-US" dirty="0" smtClean="0"/>
              <a:t>c) </a:t>
            </a:r>
            <a:r>
              <a:rPr lang="en-US" dirty="0" err="1" smtClean="0"/>
              <a:t>throwsException</a:t>
            </a:r>
            <a:endParaRPr lang="en-US" dirty="0" smtClean="0"/>
          </a:p>
          <a:p>
            <a:pPr>
              <a:buNone/>
            </a:pPr>
            <a:r>
              <a:rPr lang="en-US" dirty="0" smtClean="0"/>
              <a:t>d) </a:t>
            </a:r>
            <a:r>
              <a:rPr lang="en-US" dirty="0" err="1" smtClean="0"/>
              <a:t>Isnothing</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245" y="1049482"/>
            <a:ext cx="11177155" cy="5275118"/>
          </a:xfrm>
        </p:spPr>
        <p:txBody>
          <a:bodyPr/>
          <a:lstStyle/>
          <a:p>
            <a:pPr>
              <a:buNone/>
            </a:pPr>
            <a:r>
              <a:rPr lang="en-US" dirty="0" smtClean="0"/>
              <a:t>Which doesn’t belong to assert class</a:t>
            </a:r>
          </a:p>
          <a:p>
            <a:pPr>
              <a:buNone/>
            </a:pPr>
            <a:endParaRPr lang="en-US" dirty="0" smtClean="0"/>
          </a:p>
          <a:p>
            <a:pPr>
              <a:buNone/>
            </a:pPr>
            <a:r>
              <a:rPr lang="en-US" dirty="0" smtClean="0"/>
              <a:t>a) </a:t>
            </a:r>
            <a:r>
              <a:rPr lang="en-US" dirty="0" err="1" smtClean="0"/>
              <a:t>isInstanceOfType</a:t>
            </a:r>
            <a:endParaRPr lang="en-US" dirty="0" smtClean="0"/>
          </a:p>
          <a:p>
            <a:pPr>
              <a:buNone/>
            </a:pPr>
            <a:r>
              <a:rPr lang="en-US" dirty="0" smtClean="0"/>
              <a:t>b) </a:t>
            </a:r>
            <a:r>
              <a:rPr lang="en-US" dirty="0" err="1" smtClean="0"/>
              <a:t>areEqual</a:t>
            </a:r>
            <a:endParaRPr lang="en-US" dirty="0" smtClean="0"/>
          </a:p>
          <a:p>
            <a:pPr>
              <a:buNone/>
            </a:pPr>
            <a:r>
              <a:rPr lang="en-US" dirty="0" smtClean="0"/>
              <a:t>c) </a:t>
            </a:r>
            <a:r>
              <a:rPr lang="en-US" dirty="0" err="1" smtClean="0"/>
              <a:t>throwsException</a:t>
            </a:r>
            <a:endParaRPr lang="en-US" dirty="0" smtClean="0"/>
          </a:p>
          <a:p>
            <a:pPr>
              <a:buNone/>
            </a:pPr>
            <a:r>
              <a:rPr lang="en-US" b="1" dirty="0" smtClean="0"/>
              <a:t>d) </a:t>
            </a:r>
            <a:r>
              <a:rPr lang="en-US" b="1" dirty="0" err="1" smtClean="0"/>
              <a:t>Isnothing</a:t>
            </a:r>
            <a:endParaRPr lang="en-US" b="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a:t>
            </a:r>
            <a:endParaRPr lang="en-US" dirty="0"/>
          </a:p>
        </p:txBody>
      </p:sp>
      <p:sp>
        <p:nvSpPr>
          <p:cNvPr id="3" name="Content Placeholder 2"/>
          <p:cNvSpPr>
            <a:spLocks noGrp="1"/>
          </p:cNvSpPr>
          <p:nvPr>
            <p:ph idx="1"/>
          </p:nvPr>
        </p:nvSpPr>
        <p:spPr/>
        <p:txBody>
          <a:bodyPr/>
          <a:lstStyle/>
          <a:p>
            <a:r>
              <a:rPr lang="en-US" dirty="0" smtClean="0"/>
              <a:t>Code Coverage is a measure which describes the degree to which the source code of the program has been tested.</a:t>
            </a:r>
          </a:p>
          <a:p>
            <a:r>
              <a:rPr lang="en-US" dirty="0" smtClean="0"/>
              <a:t>Shares a quantitative measurement and the defines the degree to which the source </a:t>
            </a:r>
            <a:endParaRPr lang="en-US" dirty="0"/>
          </a:p>
        </p:txBody>
      </p:sp>
    </p:spTree>
    <p:extLst>
      <p:ext uri="{BB962C8B-B14F-4D97-AF65-F5344CB8AC3E}">
        <p14:creationId xmlns:p14="http://schemas.microsoft.com/office/powerpoint/2010/main" val="91571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Code Analysis</a:t>
            </a:r>
            <a:endParaRPr lang="en-US" dirty="0"/>
          </a:p>
        </p:txBody>
      </p:sp>
      <p:sp>
        <p:nvSpPr>
          <p:cNvPr id="3" name="Content Placeholder 2"/>
          <p:cNvSpPr>
            <a:spLocks noGrp="1"/>
          </p:cNvSpPr>
          <p:nvPr>
            <p:ph idx="1"/>
          </p:nvPr>
        </p:nvSpPr>
        <p:spPr>
          <a:xfrm>
            <a:off x="462112" y="2139445"/>
            <a:ext cx="9613861" cy="3599316"/>
          </a:xfrm>
        </p:spPr>
        <p:txBody>
          <a:bodyPr/>
          <a:lstStyle/>
          <a:p>
            <a:pPr>
              <a:buNone/>
            </a:pPr>
            <a:r>
              <a:rPr lang="en-US" dirty="0" smtClean="0"/>
              <a:t>   Visual Studio can perform code analysis of managed code in two ways </a:t>
            </a:r>
          </a:p>
          <a:p>
            <a:r>
              <a:rPr lang="en-US" u="sng" dirty="0" smtClean="0"/>
              <a:t>Legacy analysis</a:t>
            </a:r>
            <a:r>
              <a:rPr lang="en-US" dirty="0" smtClean="0"/>
              <a:t>, also known as </a:t>
            </a:r>
            <a:r>
              <a:rPr lang="en-US" dirty="0" err="1" smtClean="0"/>
              <a:t>FxCop</a:t>
            </a:r>
            <a:r>
              <a:rPr lang="en-US" dirty="0" smtClean="0"/>
              <a:t> is a static analysis of managed assemblies</a:t>
            </a:r>
          </a:p>
          <a:p>
            <a:r>
              <a:rPr lang="en-US" u="sng" dirty="0" smtClean="0"/>
              <a:t>Code analyzers</a:t>
            </a:r>
            <a:r>
              <a:rPr lang="en-US" dirty="0" smtClean="0"/>
              <a:t>, a .NET Compiler Platform ("Roslyn") analyzers to analyze your code for style, quality and maintainability, design, and other issues.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err="1" smtClean="0"/>
              <a:t>FxCop</a:t>
            </a:r>
            <a:r>
              <a:rPr lang="en-US" dirty="0" smtClean="0"/>
              <a:t> </a:t>
            </a:r>
            <a:endParaRPr lang="en-US" dirty="0"/>
          </a:p>
        </p:txBody>
      </p:sp>
      <p:sp>
        <p:nvSpPr>
          <p:cNvPr id="3" name="Content Placeholder 2"/>
          <p:cNvSpPr>
            <a:spLocks noGrp="1"/>
          </p:cNvSpPr>
          <p:nvPr>
            <p:ph idx="1"/>
          </p:nvPr>
        </p:nvSpPr>
        <p:spPr/>
        <p:txBody>
          <a:bodyPr/>
          <a:lstStyle/>
          <a:p>
            <a:r>
              <a:rPr lang="en-US" dirty="0" smtClean="0"/>
              <a:t>It is a tool that performs static code analysis of .NET code. </a:t>
            </a:r>
          </a:p>
          <a:p>
            <a:r>
              <a:rPr lang="en-US" dirty="0" smtClean="0"/>
              <a:t>It provides hundreds of pre defined rules that perform various types of analysis such as Interoperability, Maintainability, Mobility, Naming, Performance, Portability, </a:t>
            </a:r>
            <a:r>
              <a:rPr lang="en-US" dirty="0" err="1" smtClean="0"/>
              <a:t>globalisation</a:t>
            </a:r>
            <a:r>
              <a:rPr lang="en-US" dirty="0" smtClean="0"/>
              <a:t>, Reliability, Security, and Usage.</a:t>
            </a:r>
          </a:p>
          <a:p>
            <a:r>
              <a:rPr lang="en-US" dirty="0" smtClean="0"/>
              <a:t>It also supports to create custom rules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srcRect/>
          <a:stretch>
            <a:fillRect/>
          </a:stretch>
        </p:blipFill>
        <p:spPr bwMode="auto">
          <a:xfrm>
            <a:off x="2099381" y="2553667"/>
            <a:ext cx="5174255" cy="3995639"/>
          </a:xfrm>
          <a:prstGeom prst="rect">
            <a:avLst/>
          </a:prstGeom>
          <a:noFill/>
          <a:ln w="9525">
            <a:noFill/>
            <a:miter lim="800000"/>
            <a:headEnd/>
            <a:tailEnd/>
          </a:ln>
        </p:spPr>
      </p:pic>
      <p:sp>
        <p:nvSpPr>
          <p:cNvPr id="5" name="Rectangle 4"/>
          <p:cNvSpPr/>
          <p:nvPr/>
        </p:nvSpPr>
        <p:spPr>
          <a:xfrm>
            <a:off x="374073" y="961890"/>
            <a:ext cx="11024753" cy="1631216"/>
          </a:xfrm>
          <a:prstGeom prst="rect">
            <a:avLst/>
          </a:prstGeom>
        </p:spPr>
        <p:txBody>
          <a:bodyPr wrap="square">
            <a:spAutoFit/>
          </a:bodyPr>
          <a:lstStyle/>
          <a:p>
            <a:pPr defTabSz="914400">
              <a:defRPr/>
            </a:pPr>
            <a:r>
              <a:rPr lang="en-US" sz="2600" dirty="0" smtClean="0"/>
              <a:t>To start with </a:t>
            </a:r>
            <a:r>
              <a:rPr lang="en-US" sz="2600" dirty="0" err="1" smtClean="0"/>
              <a:t>FxCop</a:t>
            </a:r>
            <a:r>
              <a:rPr lang="en-US" sz="2600" dirty="0" smtClean="0"/>
              <a:t>, Go to Start Menu -&gt; All Programs -&gt; "Microsoft </a:t>
            </a:r>
            <a:r>
              <a:rPr lang="en-US" sz="2600" dirty="0" err="1" smtClean="0"/>
              <a:t>FxCop</a:t>
            </a:r>
            <a:r>
              <a:rPr lang="en-US" sz="2600" dirty="0" smtClean="0"/>
              <a:t>" option and then click on </a:t>
            </a:r>
            <a:r>
              <a:rPr lang="en-US" sz="2600" dirty="0" err="1" smtClean="0"/>
              <a:t>FxCop</a:t>
            </a:r>
            <a:r>
              <a:rPr lang="en-US" sz="2600" dirty="0" smtClean="0"/>
              <a:t>. </a:t>
            </a:r>
          </a:p>
          <a:p>
            <a:pPr defTabSz="914400">
              <a:defRPr/>
            </a:pPr>
            <a:r>
              <a:rPr lang="en-US" sz="2600" dirty="0" smtClean="0"/>
              <a:t>It contains 3 panes – configuration pane, message pane and properties pane.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718" y="893618"/>
            <a:ext cx="11031682" cy="5430982"/>
          </a:xfrm>
        </p:spPr>
        <p:txBody>
          <a:bodyPr/>
          <a:lstStyle/>
          <a:p>
            <a:pPr>
              <a:buNone/>
            </a:pPr>
            <a:r>
              <a:rPr lang="en-US" dirty="0" smtClean="0"/>
              <a:t>To set up </a:t>
            </a:r>
            <a:r>
              <a:rPr lang="en-US" dirty="0" err="1" smtClean="0"/>
              <a:t>FxCop</a:t>
            </a:r>
            <a:r>
              <a:rPr lang="en-US" dirty="0" smtClean="0"/>
              <a:t> as an external tool in Visual Studio:</a:t>
            </a:r>
          </a:p>
          <a:p>
            <a:r>
              <a:rPr lang="en-US" dirty="0" smtClean="0"/>
              <a:t>On the Tools menu, click External Tools, and then click Add.</a:t>
            </a:r>
          </a:p>
          <a:p>
            <a:r>
              <a:rPr lang="en-US" dirty="0" smtClean="0"/>
              <a:t>Enter the following information in External Tools dialog box:</a:t>
            </a:r>
          </a:p>
          <a:p>
            <a:pPr lvl="1">
              <a:buNone/>
            </a:pPr>
            <a:r>
              <a:rPr lang="en-US" dirty="0" smtClean="0"/>
              <a:t>Title, Command, Arguments, Initial directory.</a:t>
            </a:r>
          </a:p>
          <a:p>
            <a:pPr lvl="1">
              <a:buNone/>
            </a:pPr>
            <a:endParaRPr lang="en-US" dirty="0" smtClean="0"/>
          </a:p>
        </p:txBody>
      </p:sp>
      <p:pic>
        <p:nvPicPr>
          <p:cNvPr id="6" name="Picture 2"/>
          <p:cNvPicPr>
            <a:picLocks noChangeAspect="1" noChangeArrowheads="1"/>
          </p:cNvPicPr>
          <p:nvPr/>
        </p:nvPicPr>
        <p:blipFill>
          <a:blip r:embed="rId3"/>
          <a:srcRect/>
          <a:stretch>
            <a:fillRect/>
          </a:stretch>
        </p:blipFill>
        <p:spPr bwMode="auto">
          <a:xfrm>
            <a:off x="1173899" y="2881125"/>
            <a:ext cx="3097739" cy="31352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9482"/>
            <a:ext cx="11125200" cy="5275118"/>
          </a:xfrm>
        </p:spPr>
        <p:txBody>
          <a:bodyPr/>
          <a:lstStyle/>
          <a:p>
            <a:pPr>
              <a:buNone/>
            </a:pPr>
            <a:r>
              <a:rPr lang="en-US" dirty="0" smtClean="0"/>
              <a:t>FX COP can be run as</a:t>
            </a:r>
          </a:p>
          <a:p>
            <a:pPr marL="514350" indent="-514350">
              <a:buNone/>
            </a:pPr>
            <a:endParaRPr lang="en-US" dirty="0" smtClean="0"/>
          </a:p>
          <a:p>
            <a:pPr marL="514350" indent="-514350">
              <a:buNone/>
            </a:pPr>
            <a:r>
              <a:rPr lang="en-US" dirty="0" smtClean="0"/>
              <a:t>a) Command line </a:t>
            </a:r>
          </a:p>
          <a:p>
            <a:pPr marL="514350" indent="-514350">
              <a:buNone/>
            </a:pPr>
            <a:r>
              <a:rPr lang="en-US" dirty="0" smtClean="0"/>
              <a:t>b) Windows application</a:t>
            </a:r>
          </a:p>
          <a:p>
            <a:pPr marL="514350" indent="-514350">
              <a:buNone/>
            </a:pPr>
            <a:r>
              <a:rPr lang="en-US" dirty="0" smtClean="0"/>
              <a:t>c) Both</a:t>
            </a:r>
          </a:p>
          <a:p>
            <a:pPr marL="514350" indent="-514350">
              <a:buNone/>
            </a:pPr>
            <a:r>
              <a:rPr lang="en-US" dirty="0" smtClean="0"/>
              <a:t>d) None of the above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9482"/>
            <a:ext cx="11125200" cy="5275118"/>
          </a:xfrm>
        </p:spPr>
        <p:txBody>
          <a:bodyPr/>
          <a:lstStyle/>
          <a:p>
            <a:pPr>
              <a:buNone/>
            </a:pPr>
            <a:r>
              <a:rPr lang="en-US" dirty="0" smtClean="0"/>
              <a:t>FX COP can be run as</a:t>
            </a:r>
          </a:p>
          <a:p>
            <a:pPr marL="514350" indent="-514350">
              <a:buNone/>
            </a:pPr>
            <a:endParaRPr lang="en-US" dirty="0" smtClean="0"/>
          </a:p>
          <a:p>
            <a:pPr marL="514350" indent="-514350">
              <a:buNone/>
            </a:pPr>
            <a:r>
              <a:rPr lang="en-US" dirty="0" smtClean="0"/>
              <a:t>a) Command line </a:t>
            </a:r>
          </a:p>
          <a:p>
            <a:pPr marL="514350" indent="-514350">
              <a:buNone/>
            </a:pPr>
            <a:r>
              <a:rPr lang="en-US" dirty="0" smtClean="0"/>
              <a:t>b) Windows application</a:t>
            </a:r>
          </a:p>
          <a:p>
            <a:pPr marL="514350" indent="-514350">
              <a:buNone/>
            </a:pPr>
            <a:r>
              <a:rPr lang="en-US" b="1" dirty="0" smtClean="0"/>
              <a:t>c) Both</a:t>
            </a:r>
          </a:p>
          <a:p>
            <a:pPr marL="514350" indent="-514350">
              <a:buNone/>
            </a:pPr>
            <a:r>
              <a:rPr lang="en-US" dirty="0" smtClean="0"/>
              <a:t>d) None of the above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506661"/>
            <a:ext cx="10972800" cy="1143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Topics Covered</a:t>
            </a:r>
            <a:endPar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6" name="Content Placeholder 2"/>
          <p:cNvSpPr txBox="1">
            <a:spLocks/>
          </p:cNvSpPr>
          <p:nvPr/>
        </p:nvSpPr>
        <p:spPr>
          <a:xfrm>
            <a:off x="680321" y="1827717"/>
            <a:ext cx="9613861" cy="4231567"/>
          </a:xfrm>
          <a:prstGeom prst="rect">
            <a:avLst/>
          </a:prstGeom>
        </p:spPr>
        <p:txBody>
          <a:bodyPr vert="horz" lIns="0" rIns="18288">
            <a:normAutofit fontScale="92500" lnSpcReduction="20000"/>
          </a:bodyPr>
          <a:lstStyle/>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Working with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NUnit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NCover</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What is Unit Testing</a:t>
            </a:r>
          </a:p>
          <a:p>
            <a:pPr marL="457200" marR="0" lvl="1" indent="0"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Advantages of Unit Testing</a:t>
            </a:r>
          </a:p>
          <a:p>
            <a:pPr marL="457200" marR="0" lvl="1" indent="0"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NUnit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Testing Framework</a:t>
            </a:r>
          </a:p>
          <a:p>
            <a:pPr marL="457200" marR="0" lvl="1" indent="0"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Microsoft Test Framework</a:t>
            </a:r>
          </a:p>
          <a:p>
            <a:pPr marL="457200" marR="0" lvl="1" indent="0"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Code Coverage with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NCover</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and Visual Studio</a:t>
            </a:r>
          </a:p>
          <a:p>
            <a:pPr marL="457200" marR="0" lvl="1" indent="0"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Visual Studio Code Analysis</a:t>
            </a:r>
          </a:p>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Using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FxCOP</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StyleCOP</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&amp; Log4Net</a:t>
            </a:r>
          </a:p>
          <a:p>
            <a:pPr marL="457200" marR="0" lvl="1" indent="0"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Overview of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FxCOP</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Overview of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StyleCOP</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Working with Log4Net</a:t>
            </a:r>
          </a:p>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0333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err="1" smtClean="0"/>
              <a:t>StyleCOP</a:t>
            </a:r>
            <a:endParaRPr lang="en-US" dirty="0"/>
          </a:p>
        </p:txBody>
      </p:sp>
      <p:sp>
        <p:nvSpPr>
          <p:cNvPr id="3" name="Content Placeholder 2"/>
          <p:cNvSpPr>
            <a:spLocks noGrp="1"/>
          </p:cNvSpPr>
          <p:nvPr>
            <p:ph idx="1"/>
          </p:nvPr>
        </p:nvSpPr>
        <p:spPr/>
        <p:txBody>
          <a:bodyPr/>
          <a:lstStyle/>
          <a:p>
            <a:r>
              <a:rPr lang="en-US" dirty="0" err="1" smtClean="0"/>
              <a:t>StyleCop</a:t>
            </a:r>
            <a:r>
              <a:rPr lang="en-US" dirty="0" smtClean="0"/>
              <a:t> analyzes C# source code to enforce a set of style and consistency rules. It can be run from inside of Visual Studio or integrated into an </a:t>
            </a:r>
            <a:r>
              <a:rPr lang="en-US" dirty="0" err="1" smtClean="0"/>
              <a:t>MSBuild</a:t>
            </a:r>
            <a:r>
              <a:rPr lang="en-US" dirty="0" smtClean="0"/>
              <a:t> project.</a:t>
            </a:r>
          </a:p>
          <a:p>
            <a:r>
              <a:rPr lang="en-US" sz="2800" dirty="0" smtClean="0"/>
              <a:t>The ultimate goal of </a:t>
            </a:r>
            <a:r>
              <a:rPr lang="en-US" sz="2800" dirty="0" err="1" smtClean="0"/>
              <a:t>StyleCop</a:t>
            </a:r>
            <a:r>
              <a:rPr lang="en-US" sz="2800" dirty="0" smtClean="0"/>
              <a:t> is to allow to produce elegant, consistent code that team members and others who view developer code will find highly readable.</a:t>
            </a:r>
          </a:p>
          <a:p>
            <a:r>
              <a:rPr lang="en-US" sz="2800" dirty="0" smtClean="0"/>
              <a:t>Developers can implement their own rules if they so choose.</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374" y="758536"/>
            <a:ext cx="11094026" cy="5566064"/>
          </a:xfrm>
        </p:spPr>
        <p:txBody>
          <a:bodyPr>
            <a:normAutofit/>
          </a:bodyPr>
          <a:lstStyle/>
          <a:p>
            <a:pPr>
              <a:buNone/>
            </a:pPr>
            <a:r>
              <a:rPr lang="en-US" dirty="0" smtClean="0"/>
              <a:t>Installing </a:t>
            </a:r>
            <a:r>
              <a:rPr lang="en-US" dirty="0" err="1" smtClean="0"/>
              <a:t>StyleCop</a:t>
            </a:r>
            <a:endParaRPr lang="en-US" dirty="0" smtClean="0"/>
          </a:p>
          <a:p>
            <a:r>
              <a:rPr lang="en-US" dirty="0" smtClean="0"/>
              <a:t>To add </a:t>
            </a:r>
            <a:r>
              <a:rPr lang="en-US" dirty="0" err="1" smtClean="0"/>
              <a:t>StyleCop</a:t>
            </a:r>
            <a:r>
              <a:rPr lang="en-US" dirty="0" smtClean="0"/>
              <a:t> to your project, right-click your project in Visual Studio’s Solution Explorer, and choose “Manage </a:t>
            </a:r>
            <a:r>
              <a:rPr lang="en-US" dirty="0" err="1" smtClean="0"/>
              <a:t>NuGet</a:t>
            </a:r>
            <a:r>
              <a:rPr lang="en-US" dirty="0" smtClean="0"/>
              <a:t> Packages…”:</a:t>
            </a:r>
          </a:p>
          <a:p>
            <a:r>
              <a:rPr lang="en-US" dirty="0" smtClean="0"/>
              <a:t>Search for “</a:t>
            </a:r>
            <a:r>
              <a:rPr lang="en-US" dirty="0" err="1" smtClean="0"/>
              <a:t>StyleCop.Analyzers</a:t>
            </a:r>
            <a:r>
              <a:rPr lang="en-US" dirty="0" smtClean="0"/>
              <a:t>” and install the latest stable version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build your project in Visual Studio and chances are, you will see several warnings in the output window</a:t>
            </a:r>
          </a:p>
          <a:p>
            <a:pPr>
              <a:buNone/>
            </a:pPr>
            <a:endParaRPr lang="en-US" dirty="0" smtClean="0"/>
          </a:p>
        </p:txBody>
      </p:sp>
      <p:pic>
        <p:nvPicPr>
          <p:cNvPr id="7" name="Picture 3"/>
          <p:cNvPicPr>
            <a:picLocks noChangeAspect="1" noChangeArrowheads="1"/>
          </p:cNvPicPr>
          <p:nvPr/>
        </p:nvPicPr>
        <p:blipFill>
          <a:blip r:embed="rId3"/>
          <a:srcRect/>
          <a:stretch>
            <a:fillRect/>
          </a:stretch>
        </p:blipFill>
        <p:spPr bwMode="auto">
          <a:xfrm>
            <a:off x="1302891" y="2823065"/>
            <a:ext cx="2764854" cy="2528253"/>
          </a:xfrm>
          <a:prstGeom prst="rect">
            <a:avLst/>
          </a:prstGeom>
          <a:noFill/>
          <a:ln w="9525">
            <a:noFill/>
            <a:miter lim="800000"/>
            <a:headEnd/>
            <a:tailEnd/>
          </a:ln>
        </p:spPr>
      </p:pic>
      <p:pic>
        <p:nvPicPr>
          <p:cNvPr id="3076" name="Picture 4"/>
          <p:cNvPicPr>
            <a:picLocks noChangeAspect="1" noChangeArrowheads="1"/>
          </p:cNvPicPr>
          <p:nvPr/>
        </p:nvPicPr>
        <p:blipFill>
          <a:blip r:embed="rId4"/>
          <a:srcRect/>
          <a:stretch>
            <a:fillRect/>
          </a:stretch>
        </p:blipFill>
        <p:spPr bwMode="auto">
          <a:xfrm>
            <a:off x="4449044" y="3456709"/>
            <a:ext cx="6565753" cy="116724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4" y="1070264"/>
            <a:ext cx="10958945" cy="5254336"/>
          </a:xfrm>
        </p:spPr>
        <p:txBody>
          <a:bodyPr/>
          <a:lstStyle/>
          <a:p>
            <a:pPr>
              <a:buNone/>
            </a:pPr>
            <a:r>
              <a:rPr lang="en-US" dirty="0" smtClean="0"/>
              <a:t>Configuring </a:t>
            </a:r>
            <a:r>
              <a:rPr lang="en-US" dirty="0" err="1" smtClean="0"/>
              <a:t>StyleCop</a:t>
            </a:r>
            <a:endParaRPr lang="en-US" dirty="0" smtClean="0"/>
          </a:p>
          <a:p>
            <a:r>
              <a:rPr lang="en-US" dirty="0" smtClean="0"/>
              <a:t>Configuring </a:t>
            </a:r>
            <a:r>
              <a:rPr lang="en-US" dirty="0" err="1" smtClean="0"/>
              <a:t>StyleCop</a:t>
            </a:r>
            <a:r>
              <a:rPr lang="en-US" dirty="0" smtClean="0"/>
              <a:t> is done in two optional steps.</a:t>
            </a:r>
          </a:p>
          <a:p>
            <a:r>
              <a:rPr lang="en-US" dirty="0" smtClean="0"/>
              <a:t>First, you can use rule set files to configure which rules are checked and how strongly you feel about them.</a:t>
            </a:r>
          </a:p>
          <a:p>
            <a:r>
              <a:rPr lang="en-US" dirty="0" smtClean="0"/>
              <a:t>Second, you can add a </a:t>
            </a:r>
            <a:r>
              <a:rPr lang="en-US" dirty="0" err="1" smtClean="0"/>
              <a:t>stylecop.json</a:t>
            </a:r>
            <a:r>
              <a:rPr lang="en-US" dirty="0" smtClean="0"/>
              <a:t> file to your project to fine-tune some rules.</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7" y="1080655"/>
            <a:ext cx="11042073" cy="5243945"/>
          </a:xfrm>
        </p:spPr>
        <p:txBody>
          <a:bodyPr/>
          <a:lstStyle/>
          <a:p>
            <a:pPr>
              <a:buNone/>
            </a:pPr>
            <a:r>
              <a:rPr lang="en-US" dirty="0" smtClean="0"/>
              <a:t>Which is not an action of </a:t>
            </a:r>
            <a:r>
              <a:rPr lang="en-US" dirty="0" err="1" smtClean="0"/>
              <a:t>rulesets</a:t>
            </a:r>
            <a:r>
              <a:rPr lang="en-US" dirty="0" smtClean="0"/>
              <a:t> in </a:t>
            </a:r>
            <a:r>
              <a:rPr lang="en-US" dirty="0" err="1" smtClean="0"/>
              <a:t>Stylecop</a:t>
            </a:r>
            <a:endParaRPr lang="en-US" dirty="0" smtClean="0"/>
          </a:p>
          <a:p>
            <a:pPr>
              <a:buNone/>
            </a:pPr>
            <a:endParaRPr lang="en-US" dirty="0" smtClean="0"/>
          </a:p>
          <a:p>
            <a:pPr marL="514350" indent="-514350">
              <a:buNone/>
            </a:pPr>
            <a:r>
              <a:rPr lang="en-US" dirty="0" smtClean="0"/>
              <a:t>a) Warning</a:t>
            </a:r>
          </a:p>
          <a:p>
            <a:pPr marL="514350" indent="-514350">
              <a:buNone/>
            </a:pPr>
            <a:r>
              <a:rPr lang="en-US" dirty="0" smtClean="0"/>
              <a:t>b) Bug</a:t>
            </a:r>
          </a:p>
          <a:p>
            <a:pPr marL="514350" indent="-514350">
              <a:buNone/>
            </a:pPr>
            <a:r>
              <a:rPr lang="en-US" dirty="0" smtClean="0"/>
              <a:t>c) Info</a:t>
            </a:r>
          </a:p>
          <a:p>
            <a:pPr marL="514350" indent="-514350">
              <a:buNone/>
            </a:pPr>
            <a:r>
              <a:rPr lang="en-US" dirty="0" smtClean="0"/>
              <a:t>d) Hidden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7" y="1080655"/>
            <a:ext cx="11042073" cy="5243945"/>
          </a:xfrm>
        </p:spPr>
        <p:txBody>
          <a:bodyPr/>
          <a:lstStyle/>
          <a:p>
            <a:pPr>
              <a:buNone/>
            </a:pPr>
            <a:r>
              <a:rPr lang="en-US" dirty="0" smtClean="0"/>
              <a:t>Which is not an action of </a:t>
            </a:r>
            <a:r>
              <a:rPr lang="en-US" dirty="0" err="1" smtClean="0"/>
              <a:t>rulesets</a:t>
            </a:r>
            <a:r>
              <a:rPr lang="en-US" dirty="0" smtClean="0"/>
              <a:t> in </a:t>
            </a:r>
            <a:r>
              <a:rPr lang="en-US" dirty="0" err="1" smtClean="0"/>
              <a:t>Stylecop</a:t>
            </a:r>
            <a:endParaRPr lang="en-US" dirty="0" smtClean="0"/>
          </a:p>
          <a:p>
            <a:pPr>
              <a:buNone/>
            </a:pPr>
            <a:endParaRPr lang="en-US" dirty="0" smtClean="0"/>
          </a:p>
          <a:p>
            <a:pPr marL="514350" indent="-514350">
              <a:buNone/>
            </a:pPr>
            <a:r>
              <a:rPr lang="en-US" dirty="0" smtClean="0"/>
              <a:t>a) Warning</a:t>
            </a:r>
          </a:p>
          <a:p>
            <a:pPr marL="514350" indent="-514350">
              <a:buNone/>
            </a:pPr>
            <a:r>
              <a:rPr lang="en-US" b="1" dirty="0" smtClean="0"/>
              <a:t>b) Bug</a:t>
            </a:r>
          </a:p>
          <a:p>
            <a:pPr marL="514350" indent="-514350">
              <a:buNone/>
            </a:pPr>
            <a:r>
              <a:rPr lang="en-US" dirty="0" smtClean="0"/>
              <a:t>c) Info</a:t>
            </a:r>
          </a:p>
          <a:p>
            <a:pPr marL="514350" indent="-514350">
              <a:buNone/>
            </a:pPr>
            <a:r>
              <a:rPr lang="en-US" dirty="0" smtClean="0"/>
              <a:t>d) Hidden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Log4Net</a:t>
            </a:r>
            <a:endParaRPr lang="en-US" dirty="0"/>
          </a:p>
        </p:txBody>
      </p:sp>
      <p:sp>
        <p:nvSpPr>
          <p:cNvPr id="3" name="Content Placeholder 2"/>
          <p:cNvSpPr>
            <a:spLocks noGrp="1"/>
          </p:cNvSpPr>
          <p:nvPr>
            <p:ph idx="1"/>
          </p:nvPr>
        </p:nvSpPr>
        <p:spPr/>
        <p:txBody>
          <a:bodyPr/>
          <a:lstStyle/>
          <a:p>
            <a:r>
              <a:rPr lang="en-US" dirty="0" smtClean="0"/>
              <a:t> It allows the developer to control which log statements are output with arbitrary granularity. It is fully configurable at runtime using external configuration files.</a:t>
            </a:r>
          </a:p>
          <a:p>
            <a:r>
              <a:rPr lang="en-US" sz="2800" dirty="0" smtClean="0"/>
              <a:t>You can write your .NET logs to a file on disk, a database, a log management system or potentially dozens of other places, all without changing your code.</a:t>
            </a:r>
          </a:p>
          <a:p>
            <a:pPr>
              <a:buNone/>
            </a:pP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7" y="1153391"/>
            <a:ext cx="11042073" cy="5171209"/>
          </a:xfrm>
        </p:spPr>
        <p:txBody>
          <a:bodyPr/>
          <a:lstStyle/>
          <a:p>
            <a:pPr>
              <a:buNone/>
            </a:pPr>
            <a:r>
              <a:rPr lang="en-US" dirty="0" smtClean="0"/>
              <a:t>The Configuration</a:t>
            </a:r>
          </a:p>
          <a:p>
            <a:pPr>
              <a:buNone/>
            </a:pPr>
            <a:r>
              <a:rPr lang="en-US" dirty="0" smtClean="0"/>
              <a:t>   The standard way to set up a log4net logger is to utilize either the </a:t>
            </a:r>
            <a:r>
              <a:rPr lang="en-US" i="1" dirty="0" err="1" smtClean="0"/>
              <a:t>app.config</a:t>
            </a:r>
            <a:r>
              <a:rPr lang="en-US" dirty="0" smtClean="0"/>
              <a:t> file in a desktop application or the </a:t>
            </a:r>
            <a:r>
              <a:rPr lang="en-US" i="1" dirty="0" err="1" smtClean="0"/>
              <a:t>web.config</a:t>
            </a:r>
            <a:r>
              <a:rPr lang="en-US" dirty="0" smtClean="0"/>
              <a:t> file in a web application. </a:t>
            </a:r>
          </a:p>
          <a:p>
            <a:pPr>
              <a:buNone/>
            </a:pPr>
            <a:r>
              <a:rPr lang="en-US" dirty="0" smtClean="0"/>
              <a:t>    </a:t>
            </a:r>
          </a:p>
          <a:p>
            <a:pPr>
              <a:buNone/>
            </a:pPr>
            <a:r>
              <a:rPr lang="en-US" dirty="0" smtClean="0"/>
              <a:t>   There are a few pieces of information that need to be placed in the </a:t>
            </a:r>
            <a:r>
              <a:rPr lang="en-US" i="1" dirty="0" err="1" smtClean="0"/>
              <a:t>config</a:t>
            </a:r>
            <a:r>
              <a:rPr lang="en-US" dirty="0" smtClean="0"/>
              <a:t> file in order to make it work properly with log4net.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7" y="1049482"/>
            <a:ext cx="11042073" cy="5275118"/>
          </a:xfrm>
        </p:spPr>
        <p:txBody>
          <a:bodyPr/>
          <a:lstStyle/>
          <a:p>
            <a:pPr>
              <a:buNone/>
            </a:pPr>
            <a:r>
              <a:rPr lang="en-US" dirty="0" smtClean="0"/>
              <a:t>Which Log4net </a:t>
            </a:r>
            <a:r>
              <a:rPr lang="en-US" dirty="0" err="1" smtClean="0"/>
              <a:t>appender</a:t>
            </a:r>
            <a:r>
              <a:rPr lang="en-US" dirty="0" smtClean="0"/>
              <a:t> is used to write logging events to the .NET system?</a:t>
            </a:r>
          </a:p>
          <a:p>
            <a:pPr>
              <a:buNone/>
            </a:pPr>
            <a:endParaRPr lang="en-US" dirty="0" smtClean="0"/>
          </a:p>
          <a:p>
            <a:pPr marL="514350" indent="-514350">
              <a:buNone/>
            </a:pPr>
            <a:r>
              <a:rPr lang="en-US" dirty="0" smtClean="0"/>
              <a:t>a) log4net.Appender.ConsoleAppender</a:t>
            </a:r>
          </a:p>
          <a:p>
            <a:pPr marL="514350" indent="-514350">
              <a:buNone/>
            </a:pPr>
            <a:r>
              <a:rPr lang="en-US" dirty="0" smtClean="0"/>
              <a:t>b) log4net.Appender.EventLogAppender</a:t>
            </a:r>
          </a:p>
          <a:p>
            <a:pPr marL="514350" indent="-514350">
              <a:buNone/>
            </a:pPr>
            <a:r>
              <a:rPr lang="en-US" dirty="0" smtClean="0"/>
              <a:t>c) log4net.Appender.DebugAppender</a:t>
            </a:r>
          </a:p>
          <a:p>
            <a:pPr marL="514350" indent="-514350">
              <a:buNone/>
            </a:pPr>
            <a:r>
              <a:rPr lang="en-US" dirty="0" smtClean="0"/>
              <a:t>d) log4net.Appender.LocalSyslogAppender</a:t>
            </a:r>
          </a:p>
          <a:p>
            <a:pPr marL="514350" indent="-514350">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7" y="1049482"/>
            <a:ext cx="11042073" cy="5275118"/>
          </a:xfrm>
        </p:spPr>
        <p:txBody>
          <a:bodyPr/>
          <a:lstStyle/>
          <a:p>
            <a:pPr>
              <a:buNone/>
            </a:pPr>
            <a:r>
              <a:rPr lang="en-US" dirty="0" smtClean="0"/>
              <a:t>Which Log4net </a:t>
            </a:r>
            <a:r>
              <a:rPr lang="en-US" dirty="0" err="1" smtClean="0"/>
              <a:t>appender</a:t>
            </a:r>
            <a:r>
              <a:rPr lang="en-US" dirty="0" smtClean="0"/>
              <a:t> is used to write logging events to the .NET system?</a:t>
            </a:r>
          </a:p>
          <a:p>
            <a:pPr>
              <a:buNone/>
            </a:pPr>
            <a:endParaRPr lang="en-US" dirty="0" smtClean="0"/>
          </a:p>
          <a:p>
            <a:pPr marL="514350" indent="-514350">
              <a:buNone/>
            </a:pPr>
            <a:r>
              <a:rPr lang="en-US" dirty="0" smtClean="0"/>
              <a:t>a) log4net.Appender.ConsoleAppender</a:t>
            </a:r>
          </a:p>
          <a:p>
            <a:pPr marL="514350" indent="-514350">
              <a:buNone/>
            </a:pPr>
            <a:r>
              <a:rPr lang="en-US" dirty="0" smtClean="0"/>
              <a:t>b) log4net.Appender.EventLogAppender</a:t>
            </a:r>
          </a:p>
          <a:p>
            <a:pPr marL="514350" indent="-514350">
              <a:buNone/>
            </a:pPr>
            <a:r>
              <a:rPr lang="en-US" b="1" dirty="0" smtClean="0"/>
              <a:t>c) log4net.Appender.DebugAppender</a:t>
            </a:r>
          </a:p>
          <a:p>
            <a:pPr marL="514350" indent="-514350">
              <a:buNone/>
            </a:pPr>
            <a:r>
              <a:rPr lang="en-US" dirty="0" smtClean="0"/>
              <a:t>d) log4net.Appender.LocalSyslogAppender</a:t>
            </a:r>
          </a:p>
          <a:p>
            <a:pPr marL="514350" indent="-514350">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2" y="1132609"/>
            <a:ext cx="11104418" cy="5191991"/>
          </a:xfrm>
        </p:spPr>
        <p:txBody>
          <a:bodyPr/>
          <a:lstStyle/>
          <a:p>
            <a:pPr>
              <a:buNone/>
            </a:pPr>
            <a:r>
              <a:rPr lang="en-US" dirty="0" smtClean="0"/>
              <a:t>Which tool analysis compiled code</a:t>
            </a:r>
          </a:p>
          <a:p>
            <a:pPr marL="514350" indent="-514350">
              <a:buNone/>
            </a:pPr>
            <a:endParaRPr lang="en-US" dirty="0" smtClean="0"/>
          </a:p>
          <a:p>
            <a:pPr marL="514350" indent="-514350">
              <a:buNone/>
            </a:pPr>
            <a:r>
              <a:rPr lang="en-US" dirty="0" smtClean="0"/>
              <a:t>a) </a:t>
            </a:r>
            <a:r>
              <a:rPr lang="en-US" dirty="0" err="1" smtClean="0"/>
              <a:t>Fx</a:t>
            </a:r>
            <a:r>
              <a:rPr lang="en-US" dirty="0" smtClean="0"/>
              <a:t> Cop</a:t>
            </a:r>
          </a:p>
          <a:p>
            <a:pPr marL="514350" indent="-514350">
              <a:buNone/>
            </a:pPr>
            <a:r>
              <a:rPr lang="en-US" dirty="0" smtClean="0"/>
              <a:t>b) Style Cop</a:t>
            </a:r>
          </a:p>
          <a:p>
            <a:pPr marL="514350" indent="-514350">
              <a:buNone/>
            </a:pPr>
            <a:r>
              <a:rPr lang="en-US" dirty="0" smtClean="0"/>
              <a:t>c) Log4net</a:t>
            </a:r>
          </a:p>
          <a:p>
            <a:pPr marL="514350" indent="-514350">
              <a:buNone/>
            </a:pPr>
            <a:r>
              <a:rPr lang="en-US" dirty="0" smtClean="0"/>
              <a:t>d) None of the above</a:t>
            </a:r>
          </a:p>
          <a:p>
            <a:pPr marL="514350" indent="-51435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a:xfrm>
            <a:off x="680321" y="2336873"/>
            <a:ext cx="9613861" cy="4221582"/>
          </a:xfrm>
        </p:spPr>
        <p:txBody>
          <a:bodyPr>
            <a:normAutofit/>
          </a:bodyPr>
          <a:lstStyle/>
          <a:p>
            <a:pPr>
              <a:lnSpc>
                <a:spcPct val="150000"/>
              </a:lnSpc>
            </a:pPr>
            <a:r>
              <a:rPr lang="en-US" dirty="0" smtClean="0"/>
              <a:t>Level of Software Testing in which every unit/component is tested and validated.</a:t>
            </a:r>
          </a:p>
          <a:p>
            <a:pPr>
              <a:lnSpc>
                <a:spcPct val="150000"/>
              </a:lnSpc>
            </a:pPr>
            <a:r>
              <a:rPr lang="en-US" dirty="0" smtClean="0"/>
              <a:t>First level of testing.</a:t>
            </a:r>
          </a:p>
          <a:p>
            <a:pPr>
              <a:lnSpc>
                <a:spcPct val="150000"/>
              </a:lnSpc>
            </a:pPr>
            <a:r>
              <a:rPr lang="en-US" dirty="0" smtClean="0"/>
              <a:t>Fixes bugs early in the  development life cycle of the project.</a:t>
            </a:r>
          </a:p>
          <a:p>
            <a:pPr>
              <a:lnSpc>
                <a:spcPct val="150000"/>
              </a:lnSpc>
            </a:pPr>
            <a:r>
              <a:rPr lang="en-US" dirty="0" smtClean="0"/>
              <a:t>Can be done Manually or it can be Automated.</a:t>
            </a:r>
          </a:p>
          <a:p>
            <a:pPr>
              <a:lnSpc>
                <a:spcPct val="150000"/>
              </a:lnSpc>
            </a:pPr>
            <a:endParaRPr lang="en-US" dirty="0" smtClean="0"/>
          </a:p>
          <a:p>
            <a:pPr>
              <a:lnSpc>
                <a:spcPct val="150000"/>
              </a:lnSpc>
            </a:pPr>
            <a:endParaRPr lang="en-US" dirty="0" smtClean="0"/>
          </a:p>
          <a:p>
            <a:pPr marL="0" indent="0">
              <a:buNone/>
            </a:pPr>
            <a:endParaRPr lang="en-US" dirty="0"/>
          </a:p>
        </p:txBody>
      </p:sp>
    </p:spTree>
    <p:extLst>
      <p:ext uri="{BB962C8B-B14F-4D97-AF65-F5344CB8AC3E}">
        <p14:creationId xmlns:p14="http://schemas.microsoft.com/office/powerpoint/2010/main" val="780155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2" y="1132609"/>
            <a:ext cx="11104418" cy="5191991"/>
          </a:xfrm>
        </p:spPr>
        <p:txBody>
          <a:bodyPr/>
          <a:lstStyle/>
          <a:p>
            <a:pPr>
              <a:buNone/>
            </a:pPr>
            <a:r>
              <a:rPr lang="en-US" dirty="0" smtClean="0"/>
              <a:t>Which tool analysis complied code</a:t>
            </a:r>
          </a:p>
          <a:p>
            <a:pPr marL="514350" indent="-514350">
              <a:buNone/>
            </a:pPr>
            <a:endParaRPr lang="en-US" dirty="0" smtClean="0"/>
          </a:p>
          <a:p>
            <a:pPr marL="514350" indent="-514350">
              <a:buNone/>
            </a:pPr>
            <a:r>
              <a:rPr lang="en-US" b="1" dirty="0" smtClean="0"/>
              <a:t>a) </a:t>
            </a:r>
            <a:r>
              <a:rPr lang="en-US" b="1" dirty="0" err="1" smtClean="0"/>
              <a:t>Fx</a:t>
            </a:r>
            <a:r>
              <a:rPr lang="en-US" b="1" dirty="0" smtClean="0"/>
              <a:t> Cop</a:t>
            </a:r>
          </a:p>
          <a:p>
            <a:pPr marL="514350" indent="-514350">
              <a:buNone/>
            </a:pPr>
            <a:r>
              <a:rPr lang="en-US" dirty="0" smtClean="0"/>
              <a:t>b) Style Cop</a:t>
            </a:r>
          </a:p>
          <a:p>
            <a:pPr marL="514350" indent="-514350">
              <a:buNone/>
            </a:pPr>
            <a:r>
              <a:rPr lang="en-US" dirty="0" smtClean="0"/>
              <a:t>c) Log4net</a:t>
            </a:r>
          </a:p>
          <a:p>
            <a:pPr marL="514350" indent="-514350">
              <a:buNone/>
            </a:pPr>
            <a:r>
              <a:rPr lang="en-US" dirty="0" smtClean="0"/>
              <a:t>d) None of the above</a:t>
            </a:r>
          </a:p>
          <a:p>
            <a:pPr marL="514350" indent="-51435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2" y="924791"/>
            <a:ext cx="11104418" cy="5399809"/>
          </a:xfrm>
        </p:spPr>
        <p:txBody>
          <a:bodyPr/>
          <a:lstStyle/>
          <a:p>
            <a:pPr>
              <a:buNone/>
            </a:pPr>
            <a:r>
              <a:rPr lang="en-US" dirty="0" smtClean="0"/>
              <a:t>   The output of the requirement analysis and the requirement specification is used as the input for writing ____________</a:t>
            </a:r>
            <a:br>
              <a:rPr lang="en-US" dirty="0" smtClean="0"/>
            </a:br>
            <a:endParaRPr lang="en-US" dirty="0" smtClean="0"/>
          </a:p>
          <a:p>
            <a:pPr>
              <a:buNone/>
            </a:pPr>
            <a:r>
              <a:rPr lang="en-US" dirty="0" smtClean="0"/>
              <a:t>	a) User Acceptance Test Cases</a:t>
            </a:r>
            <a:br>
              <a:rPr lang="en-US" dirty="0" smtClean="0"/>
            </a:br>
            <a:r>
              <a:rPr lang="en-US" dirty="0" smtClean="0"/>
              <a:t>b) User Rejection Test Cases</a:t>
            </a:r>
            <a:br>
              <a:rPr lang="en-US" dirty="0" smtClean="0"/>
            </a:br>
            <a:r>
              <a:rPr lang="en-US" dirty="0" smtClean="0"/>
              <a:t>c) Product Rejection Test Cases</a:t>
            </a:r>
            <a:br>
              <a:rPr lang="en-US" dirty="0" smtClean="0"/>
            </a:br>
            <a:r>
              <a:rPr lang="en-US" dirty="0" smtClean="0"/>
              <a:t>d) Product Acceptance Test Cases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2" y="924791"/>
            <a:ext cx="11104418" cy="5399809"/>
          </a:xfrm>
        </p:spPr>
        <p:txBody>
          <a:bodyPr/>
          <a:lstStyle/>
          <a:p>
            <a:pPr>
              <a:buNone/>
            </a:pPr>
            <a:r>
              <a:rPr lang="en-US" dirty="0" smtClean="0"/>
              <a:t>   The output of the requirement analysis and the requirement specification is used as the input for writing ____________</a:t>
            </a:r>
            <a:br>
              <a:rPr lang="en-US" dirty="0" smtClean="0"/>
            </a:br>
            <a:endParaRPr lang="en-US" dirty="0" smtClean="0"/>
          </a:p>
          <a:p>
            <a:pPr>
              <a:buNone/>
            </a:pPr>
            <a:r>
              <a:rPr lang="en-US" b="1" dirty="0" smtClean="0"/>
              <a:t>	a) User Acceptance Test Cases</a:t>
            </a:r>
            <a:r>
              <a:rPr lang="en-US" dirty="0" smtClean="0"/>
              <a:t/>
            </a:r>
            <a:br>
              <a:rPr lang="en-US" dirty="0" smtClean="0"/>
            </a:br>
            <a:r>
              <a:rPr lang="en-US" dirty="0" smtClean="0"/>
              <a:t>b) User Rejection Test Cases</a:t>
            </a:r>
            <a:br>
              <a:rPr lang="en-US" dirty="0" smtClean="0"/>
            </a:br>
            <a:r>
              <a:rPr lang="en-US" dirty="0" smtClean="0"/>
              <a:t>c) Product Rejection Test Cases</a:t>
            </a:r>
            <a:br>
              <a:rPr lang="en-US" dirty="0" smtClean="0"/>
            </a:br>
            <a:r>
              <a:rPr lang="en-US" dirty="0" smtClean="0"/>
              <a:t>d) Product Acceptance Test Cases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Unit Testing</a:t>
            </a:r>
            <a:endParaRPr lang="en-US" dirty="0"/>
          </a:p>
        </p:txBody>
      </p:sp>
      <p:sp>
        <p:nvSpPr>
          <p:cNvPr id="3" name="Content Placeholder 2"/>
          <p:cNvSpPr>
            <a:spLocks noGrp="1"/>
          </p:cNvSpPr>
          <p:nvPr>
            <p:ph idx="1"/>
          </p:nvPr>
        </p:nvSpPr>
        <p:spPr/>
        <p:txBody>
          <a:bodyPr/>
          <a:lstStyle/>
          <a:p>
            <a:r>
              <a:rPr lang="en-US" dirty="0" smtClean="0"/>
              <a:t>Codes are more Modular and Reusable.</a:t>
            </a:r>
          </a:p>
          <a:p>
            <a:r>
              <a:rPr lang="en-US" dirty="0" smtClean="0"/>
              <a:t>Cost of fixing a defect is lesser.</a:t>
            </a:r>
          </a:p>
          <a:p>
            <a:r>
              <a:rPr lang="en-US" dirty="0" smtClean="0"/>
              <a:t>Debugging is easy.</a:t>
            </a:r>
          </a:p>
          <a:p>
            <a:r>
              <a:rPr lang="en-US" dirty="0" smtClean="0"/>
              <a:t>Codes are more Reliable.</a:t>
            </a:r>
          </a:p>
          <a:p>
            <a:endParaRPr lang="en-US" dirty="0" smtClean="0"/>
          </a:p>
          <a:p>
            <a:endParaRPr lang="en-US" dirty="0"/>
          </a:p>
        </p:txBody>
      </p:sp>
    </p:spTree>
    <p:extLst>
      <p:ext uri="{BB962C8B-B14F-4D97-AF65-F5344CB8AC3E}">
        <p14:creationId xmlns:p14="http://schemas.microsoft.com/office/powerpoint/2010/main" val="197475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NUnit Testing Framework</a:t>
            </a:r>
            <a:endParaRPr lang="en-US" dirty="0"/>
          </a:p>
        </p:txBody>
      </p:sp>
      <p:sp>
        <p:nvSpPr>
          <p:cNvPr id="3" name="Content Placeholder 2"/>
          <p:cNvSpPr>
            <a:spLocks noGrp="1"/>
          </p:cNvSpPr>
          <p:nvPr>
            <p:ph idx="1"/>
          </p:nvPr>
        </p:nvSpPr>
        <p:spPr/>
        <p:txBody>
          <a:bodyPr/>
          <a:lstStyle/>
          <a:p>
            <a:r>
              <a:rPr lang="en-US" b="1" dirty="0" smtClean="0"/>
              <a:t>NUnit </a:t>
            </a:r>
            <a:r>
              <a:rPr lang="en-US" dirty="0" smtClean="0"/>
              <a:t>is </a:t>
            </a:r>
            <a:r>
              <a:rPr lang="en-US" dirty="0"/>
              <a:t>a unit testing framework for .NET. It is the most used framework for writing unit test cases</a:t>
            </a:r>
            <a:r>
              <a:rPr lang="en-US" dirty="0" smtClean="0"/>
              <a:t>.</a:t>
            </a:r>
          </a:p>
          <a:p>
            <a:r>
              <a:rPr lang="en-US" dirty="0" err="1" smtClean="0"/>
              <a:t>Nunit</a:t>
            </a:r>
            <a:r>
              <a:rPr lang="en-US" dirty="0" smtClean="0"/>
              <a:t> is not an automated GUI testing tool.</a:t>
            </a:r>
          </a:p>
          <a:p>
            <a:r>
              <a:rPr lang="en-US" dirty="0" smtClean="0"/>
              <a:t>The test scripts are written in C# or VB.NET and </a:t>
            </a:r>
            <a:r>
              <a:rPr lang="en-US" dirty="0" err="1" smtClean="0"/>
              <a:t>Nunit</a:t>
            </a:r>
            <a:r>
              <a:rPr lang="en-US" dirty="0" smtClean="0"/>
              <a:t> allows its tools and classes to make unit testing easier.</a:t>
            </a:r>
          </a:p>
          <a:p>
            <a:r>
              <a:rPr lang="en-US" dirty="0"/>
              <a:t>NUnit works by providing a class framework and a test runner application</a:t>
            </a:r>
            <a:endParaRPr lang="en-US" dirty="0" smtClean="0"/>
          </a:p>
          <a:p>
            <a:endParaRPr lang="en-US" dirty="0"/>
          </a:p>
        </p:txBody>
      </p:sp>
    </p:spTree>
    <p:extLst>
      <p:ext uri="{BB962C8B-B14F-4D97-AF65-F5344CB8AC3E}">
        <p14:creationId xmlns:p14="http://schemas.microsoft.com/office/powerpoint/2010/main" val="410997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718" y="1080655"/>
            <a:ext cx="11031682" cy="5243945"/>
          </a:xfrm>
        </p:spPr>
        <p:txBody>
          <a:bodyPr/>
          <a:lstStyle/>
          <a:p>
            <a:pPr>
              <a:buNone/>
            </a:pPr>
            <a:r>
              <a:rPr lang="en-US" dirty="0" smtClean="0"/>
              <a:t>[Ignore] attribute is used for the code that needs to be____________?</a:t>
            </a:r>
          </a:p>
          <a:p>
            <a:pPr>
              <a:buNone/>
            </a:pPr>
            <a:endParaRPr lang="en-US" dirty="0" smtClean="0"/>
          </a:p>
          <a:p>
            <a:pPr>
              <a:buNone/>
            </a:pPr>
            <a:r>
              <a:rPr lang="en-US" dirty="0" smtClean="0"/>
              <a:t>a) Commented</a:t>
            </a:r>
          </a:p>
          <a:p>
            <a:pPr>
              <a:buNone/>
            </a:pPr>
            <a:r>
              <a:rPr lang="en-US" dirty="0" smtClean="0"/>
              <a:t>b) Bypassed</a:t>
            </a:r>
          </a:p>
          <a:p>
            <a:pPr>
              <a:buNone/>
            </a:pPr>
            <a:r>
              <a:rPr lang="en-US" dirty="0" smtClean="0"/>
              <a:t>c) Asserted</a:t>
            </a:r>
          </a:p>
          <a:p>
            <a:pPr>
              <a:buNone/>
            </a:pPr>
            <a:r>
              <a:rPr lang="en-US" dirty="0" smtClean="0"/>
              <a:t>d) Tested </a:t>
            </a:r>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718" y="1080655"/>
            <a:ext cx="11031682" cy="5243945"/>
          </a:xfrm>
        </p:spPr>
        <p:txBody>
          <a:bodyPr/>
          <a:lstStyle/>
          <a:p>
            <a:pPr>
              <a:buNone/>
            </a:pPr>
            <a:r>
              <a:rPr lang="en-US" dirty="0" smtClean="0"/>
              <a:t>[Ignore] attribute is used for the code that needs to be____________?</a:t>
            </a:r>
          </a:p>
          <a:p>
            <a:pPr>
              <a:buNone/>
            </a:pPr>
            <a:endParaRPr lang="en-US" dirty="0" smtClean="0"/>
          </a:p>
          <a:p>
            <a:pPr>
              <a:buNone/>
            </a:pPr>
            <a:r>
              <a:rPr lang="en-US" dirty="0" smtClean="0"/>
              <a:t>a) Commented</a:t>
            </a:r>
          </a:p>
          <a:p>
            <a:pPr>
              <a:buNone/>
            </a:pPr>
            <a:r>
              <a:rPr lang="en-US" b="1" dirty="0" smtClean="0"/>
              <a:t>b) Bypassed</a:t>
            </a:r>
          </a:p>
          <a:p>
            <a:pPr>
              <a:buNone/>
            </a:pPr>
            <a:r>
              <a:rPr lang="en-US" dirty="0" smtClean="0"/>
              <a:t>c) Asserted</a:t>
            </a:r>
          </a:p>
          <a:p>
            <a:pPr>
              <a:buNone/>
            </a:pPr>
            <a:r>
              <a:rPr lang="en-US" dirty="0" smtClean="0"/>
              <a:t>d) Tested </a:t>
            </a:r>
          </a:p>
          <a:p>
            <a:pPr>
              <a:buNone/>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TotalTime>
  <Words>1736</Words>
  <Application>Microsoft Office PowerPoint</Application>
  <PresentationFormat>Widescreen</PresentationFormat>
  <Paragraphs>255</Paragraphs>
  <Slides>30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Constantia</vt:lpstr>
      <vt:lpstr>Wingdings 2</vt:lpstr>
      <vt:lpstr>Flow</vt:lpstr>
      <vt:lpstr>Developer Tools</vt:lpstr>
      <vt:lpstr>PowerPoint Presentation</vt:lpstr>
      <vt:lpstr>Unit Testing</vt:lpstr>
      <vt:lpstr>PowerPoint Presentation</vt:lpstr>
      <vt:lpstr>PowerPoint Presentation</vt:lpstr>
      <vt:lpstr>Benefits of Unit Testing</vt:lpstr>
      <vt:lpstr>NUnit Testing Framework</vt:lpstr>
      <vt:lpstr>PowerPoint Presentation</vt:lpstr>
      <vt:lpstr>PowerPoint Presentation</vt:lpstr>
      <vt:lpstr>Microsoft Test Framework</vt:lpstr>
      <vt:lpstr>PowerPoint Presentation</vt:lpstr>
      <vt:lpstr>PowerPoint Presentation</vt:lpstr>
      <vt:lpstr>Code Coverage</vt:lpstr>
      <vt:lpstr>Visual studio Code Analysis</vt:lpstr>
      <vt:lpstr>Overview of FxCop </vt:lpstr>
      <vt:lpstr>PowerPoint Presentation</vt:lpstr>
      <vt:lpstr>PowerPoint Presentation</vt:lpstr>
      <vt:lpstr>PowerPoint Presentation</vt:lpstr>
      <vt:lpstr>PowerPoint Presentation</vt:lpstr>
      <vt:lpstr>Overview of StyleCOP</vt:lpstr>
      <vt:lpstr>PowerPoint Presentation</vt:lpstr>
      <vt:lpstr>PowerPoint Presentation</vt:lpstr>
      <vt:lpstr>PowerPoint Presentation</vt:lpstr>
      <vt:lpstr>PowerPoint Presentation</vt:lpstr>
      <vt:lpstr>Working with Log4Net</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 Tools</dc:title>
  <dc:creator>Windows User</dc:creator>
  <cp:lastModifiedBy>Windows User</cp:lastModifiedBy>
  <cp:revision>57</cp:revision>
  <dcterms:created xsi:type="dcterms:W3CDTF">2019-09-17T08:36:11Z</dcterms:created>
  <dcterms:modified xsi:type="dcterms:W3CDTF">2019-09-24T07:06:03Z</dcterms:modified>
</cp:coreProperties>
</file>