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66" r:id="rId2"/>
    <p:sldId id="273" r:id="rId3"/>
    <p:sldId id="257" r:id="rId4"/>
    <p:sldId id="258" r:id="rId5"/>
    <p:sldId id="268" r:id="rId6"/>
    <p:sldId id="269" r:id="rId7"/>
    <p:sldId id="270" r:id="rId8"/>
    <p:sldId id="283" r:id="rId9"/>
    <p:sldId id="284" r:id="rId10"/>
    <p:sldId id="259" r:id="rId11"/>
    <p:sldId id="260" r:id="rId12"/>
    <p:sldId id="285" r:id="rId13"/>
    <p:sldId id="289" r:id="rId14"/>
    <p:sldId id="287" r:id="rId15"/>
    <p:sldId id="288" r:id="rId16"/>
    <p:sldId id="263" r:id="rId17"/>
    <p:sldId id="290" r:id="rId18"/>
    <p:sldId id="291" r:id="rId19"/>
    <p:sldId id="264" r:id="rId20"/>
    <p:sldId id="274" r:id="rId21"/>
    <p:sldId id="275" r:id="rId22"/>
    <p:sldId id="276" r:id="rId23"/>
    <p:sldId id="277" r:id="rId24"/>
    <p:sldId id="278" r:id="rId25"/>
    <p:sldId id="279" r:id="rId26"/>
    <p:sldId id="281" r:id="rId27"/>
    <p:sldId id="280" r:id="rId28"/>
    <p:sldId id="28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34" autoAdjust="0"/>
  </p:normalViewPr>
  <p:slideViewPr>
    <p:cSldViewPr>
      <p:cViewPr varScale="1">
        <p:scale>
          <a:sx n="46" d="100"/>
          <a:sy n="46" d="100"/>
        </p:scale>
        <p:origin x="185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035C5E-5BF7-4E83-BE9C-EDC9CD3E2FC6}" type="datetimeFigureOut">
              <a:rPr lang="en-US" smtClean="0"/>
              <a:pPr/>
              <a:t>9/24/2019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E8B54D-F566-40AE-9BC5-40EC11E7A29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Visual_Basic_.NET" TargetMode="External"/><Relationship Id="rId13" Type="http://schemas.openxmlformats.org/officeDocument/2006/relationships/hyperlink" Target="https://en.wikipedia.org/wiki/XML" TargetMode="External"/><Relationship Id="rId18" Type="http://schemas.openxmlformats.org/officeDocument/2006/relationships/hyperlink" Target="https://en.wikipedia.org/wiki/Ruby_(programming_language)" TargetMode="External"/><Relationship Id="rId3" Type="http://schemas.openxmlformats.org/officeDocument/2006/relationships/hyperlink" Target="https://en.wikipedia.org/wiki/Programming_language" TargetMode="External"/><Relationship Id="rId21" Type="http://schemas.openxmlformats.org/officeDocument/2006/relationships/hyperlink" Target="https://en.wikipedia.org/wiki/Plug-in_(computing)" TargetMode="External"/><Relationship Id="rId7" Type="http://schemas.openxmlformats.org/officeDocument/2006/relationships/hyperlink" Target="https://en.wikipedia.org/wiki/C++/CLI" TargetMode="External"/><Relationship Id="rId12" Type="http://schemas.openxmlformats.org/officeDocument/2006/relationships/hyperlink" Target="https://en.wikipedia.org/wiki/TypeScript" TargetMode="External"/><Relationship Id="rId17" Type="http://schemas.openxmlformats.org/officeDocument/2006/relationships/hyperlink" Target="https://en.wikipedia.org/wiki/Python_(programming_language)" TargetMode="External"/><Relationship Id="rId2" Type="http://schemas.openxmlformats.org/officeDocument/2006/relationships/slide" Target="../slides/slide3.xml"/><Relationship Id="rId16" Type="http://schemas.openxmlformats.org/officeDocument/2006/relationships/hyperlink" Target="https://en.wikipedia.org/wiki/Cascading_Style_Sheets" TargetMode="External"/><Relationship Id="rId20" Type="http://schemas.openxmlformats.org/officeDocument/2006/relationships/hyperlink" Target="https://en.wikipedia.org/wiki/MUMPS" TargetMode="External"/><Relationship Id="rId1" Type="http://schemas.openxmlformats.org/officeDocument/2006/relationships/notesMaster" Target="../notesMasters/notesMaster1.xml"/><Relationship Id="rId6" Type="http://schemas.openxmlformats.org/officeDocument/2006/relationships/hyperlink" Target="https://en.wikipedia.org/wiki/C++" TargetMode="External"/><Relationship Id="rId11" Type="http://schemas.openxmlformats.org/officeDocument/2006/relationships/hyperlink" Target="https://en.wikipedia.org/wiki/JavaScript" TargetMode="External"/><Relationship Id="rId5" Type="http://schemas.openxmlformats.org/officeDocument/2006/relationships/hyperlink" Target="https://en.wikipedia.org/wiki/Microsoft_Visual_Studio" TargetMode="External"/><Relationship Id="rId15" Type="http://schemas.openxmlformats.org/officeDocument/2006/relationships/hyperlink" Target="https://en.wikipedia.org/wiki/HTML" TargetMode="External"/><Relationship Id="rId23" Type="http://schemas.openxmlformats.org/officeDocument/2006/relationships/hyperlink" Target="https://en.wikipedia.org/wiki/J_Sharp" TargetMode="External"/><Relationship Id="rId10" Type="http://schemas.openxmlformats.org/officeDocument/2006/relationships/hyperlink" Target="https://en.wikipedia.org/wiki/F_Sharp_(programming_language)" TargetMode="External"/><Relationship Id="rId19" Type="http://schemas.openxmlformats.org/officeDocument/2006/relationships/hyperlink" Target="https://en.wikipedia.org/wiki/Node.js" TargetMode="External"/><Relationship Id="rId4" Type="http://schemas.openxmlformats.org/officeDocument/2006/relationships/hyperlink" Target="https://en.wikipedia.org/wiki/C_(programming_language)" TargetMode="External"/><Relationship Id="rId9" Type="http://schemas.openxmlformats.org/officeDocument/2006/relationships/hyperlink" Target="https://en.wikipedia.org/wiki/C_Sharp_(programming_language)" TargetMode="External"/><Relationship Id="rId14" Type="http://schemas.openxmlformats.org/officeDocument/2006/relationships/hyperlink" Target="https://en.wikipedia.org/wiki/XSLT" TargetMode="External"/><Relationship Id="rId22" Type="http://schemas.openxmlformats.org/officeDocument/2006/relationships/hyperlink" Target="https://en.wikipedia.org/wiki/Java_(programming_language)"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 It is not a language-specific IDE as you can use this to write code in C#, C++, VB(Visual Basic), Python, JavaScript, and many more languages. It is available for Windows as well as for </a:t>
            </a:r>
            <a:r>
              <a:rPr lang="en-US" sz="1200" b="0" i="0" kern="1200" dirty="0" err="1" smtClean="0">
                <a:solidFill>
                  <a:schemeClr val="tx1"/>
                </a:solidFill>
                <a:latin typeface="+mn-lt"/>
                <a:ea typeface="+mn-ea"/>
                <a:cs typeface="+mn-cs"/>
              </a:rPr>
              <a:t>macOS</a:t>
            </a: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Visual Studio supports 36 different </a:t>
            </a:r>
            <a:r>
              <a:rPr lang="en-US" sz="1200" b="0" i="0" u="none" strike="noStrike" kern="1200" dirty="0" smtClean="0">
                <a:solidFill>
                  <a:schemeClr val="tx1"/>
                </a:solidFill>
                <a:latin typeface="+mn-lt"/>
                <a:ea typeface="+mn-ea"/>
                <a:cs typeface="+mn-cs"/>
                <a:hlinkClick r:id="rId3" tooltip="Programming language"/>
              </a:rPr>
              <a:t>programming languages</a:t>
            </a:r>
            <a:r>
              <a:rPr lang="en-US" sz="1200" b="0" i="0" kern="1200" dirty="0" smtClean="0">
                <a:solidFill>
                  <a:schemeClr val="tx1"/>
                </a:solidFill>
                <a:latin typeface="+mn-lt"/>
                <a:ea typeface="+mn-ea"/>
                <a:cs typeface="+mn-cs"/>
              </a:rPr>
              <a:t> and allows the code editor and debugger to support (to varying degrees) nearly any programming language, provided a language-specific service exists. Built-in languages include </a:t>
            </a:r>
            <a:r>
              <a:rPr lang="en-US" sz="1200" b="0" i="0" u="none" strike="noStrike" kern="1200" dirty="0" smtClean="0">
                <a:solidFill>
                  <a:schemeClr val="tx1"/>
                </a:solidFill>
                <a:latin typeface="+mn-lt"/>
                <a:ea typeface="+mn-ea"/>
                <a:cs typeface="+mn-cs"/>
                <a:hlinkClick r:id="rId4" tooltip="C (programming language)"/>
              </a:rPr>
              <a:t>C</a:t>
            </a:r>
            <a:r>
              <a:rPr lang="en-US" sz="1200" b="0" i="0" kern="1200" dirty="0" smtClean="0">
                <a:solidFill>
                  <a:schemeClr val="tx1"/>
                </a:solidFill>
                <a:latin typeface="+mn-lt"/>
                <a:ea typeface="+mn-ea"/>
                <a:cs typeface="+mn-cs"/>
              </a:rPr>
              <a:t>,</a:t>
            </a:r>
            <a:r>
              <a:rPr lang="en-US" sz="1200" b="0" i="0" u="none" strike="noStrike" kern="1200" baseline="30000" dirty="0" smtClean="0">
                <a:solidFill>
                  <a:schemeClr val="tx1"/>
                </a:solidFill>
                <a:latin typeface="+mn-lt"/>
                <a:ea typeface="+mn-ea"/>
                <a:cs typeface="+mn-cs"/>
                <a:hlinkClick r:id="rId5"/>
              </a:rPr>
              <a:t>[7]</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6" tooltip="C++"/>
              </a:rPr>
              <a:t>C++</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7" tooltip="C++/CLI"/>
              </a:rPr>
              <a:t>C++/CLI</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8" tooltip="Visual Basic .NET"/>
              </a:rPr>
              <a:t>Visual Basic .NET</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9" tooltip="C Sharp (programming language)"/>
              </a:rPr>
              <a:t>C#</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0" tooltip="F Sharp (programming language)"/>
              </a:rPr>
              <a:t>F#</a:t>
            </a:r>
            <a:r>
              <a:rPr lang="en-US" sz="1200" b="0" i="0" kern="1200" dirty="0" smtClean="0">
                <a:solidFill>
                  <a:schemeClr val="tx1"/>
                </a:solidFill>
                <a:latin typeface="+mn-lt"/>
                <a:ea typeface="+mn-ea"/>
                <a:cs typeface="+mn-cs"/>
              </a:rPr>
              <a:t>,</a:t>
            </a:r>
            <a:r>
              <a:rPr lang="en-US" sz="1200" b="0" i="0" u="none" strike="noStrike" kern="1200" baseline="30000" dirty="0" smtClean="0">
                <a:solidFill>
                  <a:schemeClr val="tx1"/>
                </a:solidFill>
                <a:latin typeface="+mn-lt"/>
                <a:ea typeface="+mn-ea"/>
                <a:cs typeface="+mn-cs"/>
                <a:hlinkClick r:id="rId5"/>
              </a:rPr>
              <a:t>[8]</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1" tooltip="JavaScript"/>
              </a:rPr>
              <a:t>JavaScript</a:t>
            </a:r>
            <a:r>
              <a:rPr lang="en-US" sz="1200" b="0" i="0" kern="1200" dirty="0" smtClean="0">
                <a:solidFill>
                  <a:schemeClr val="tx1"/>
                </a:solidFill>
                <a:latin typeface="+mn-lt"/>
                <a:ea typeface="+mn-ea"/>
                <a:cs typeface="+mn-cs"/>
              </a:rPr>
              <a:t>, </a:t>
            </a:r>
            <a:r>
              <a:rPr lang="en-US" sz="1200" b="0" i="0" u="none" strike="noStrike" kern="1200" dirty="0" err="1" smtClean="0">
                <a:solidFill>
                  <a:schemeClr val="tx1"/>
                </a:solidFill>
                <a:latin typeface="+mn-lt"/>
                <a:ea typeface="+mn-ea"/>
                <a:cs typeface="+mn-cs"/>
                <a:hlinkClick r:id="rId12" tooltip="TypeScript"/>
              </a:rPr>
              <a:t>TypeScript</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3" tooltip="XML"/>
              </a:rPr>
              <a:t>XML</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4" tooltip="XSLT"/>
              </a:rPr>
              <a:t>XSLT</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5" tooltip="HTML"/>
              </a:rPr>
              <a:t>HTML</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16" tooltip="Cascading Style Sheets"/>
              </a:rPr>
              <a:t>CSS</a:t>
            </a:r>
            <a:r>
              <a:rPr lang="en-US" sz="1200" b="0" i="0" kern="1200" dirty="0" smtClean="0">
                <a:solidFill>
                  <a:schemeClr val="tx1"/>
                </a:solidFill>
                <a:latin typeface="+mn-lt"/>
                <a:ea typeface="+mn-ea"/>
                <a:cs typeface="+mn-cs"/>
              </a:rPr>
              <a:t>. Support for other languages such as </a:t>
            </a:r>
            <a:r>
              <a:rPr lang="en-US" sz="1200" b="0" i="0" u="none" strike="noStrike" kern="1200" dirty="0" smtClean="0">
                <a:solidFill>
                  <a:schemeClr val="tx1"/>
                </a:solidFill>
                <a:latin typeface="+mn-lt"/>
                <a:ea typeface="+mn-ea"/>
                <a:cs typeface="+mn-cs"/>
                <a:hlinkClick r:id="rId17" tooltip="Python (programming language)"/>
              </a:rPr>
              <a:t>Python</a:t>
            </a:r>
            <a:r>
              <a:rPr lang="en-US" sz="1200" b="0" i="0" kern="1200" dirty="0" smtClean="0">
                <a:solidFill>
                  <a:schemeClr val="tx1"/>
                </a:solidFill>
                <a:latin typeface="+mn-lt"/>
                <a:ea typeface="+mn-ea"/>
                <a:cs typeface="+mn-cs"/>
              </a:rPr>
              <a:t>,</a:t>
            </a:r>
            <a:r>
              <a:rPr lang="en-US" sz="1200" b="0" i="0" u="none" strike="noStrike" kern="1200" baseline="30000" dirty="0" smtClean="0">
                <a:solidFill>
                  <a:schemeClr val="tx1"/>
                </a:solidFill>
                <a:latin typeface="+mn-lt"/>
                <a:ea typeface="+mn-ea"/>
                <a:cs typeface="+mn-cs"/>
                <a:hlinkClick r:id="rId5"/>
              </a:rPr>
              <a:t>[9]</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8" tooltip="Ruby (programming language)"/>
              </a:rPr>
              <a:t>Ruby</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9" tooltip="Node.js"/>
              </a:rPr>
              <a:t>Node.js</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20" tooltip="MUMPS"/>
              </a:rPr>
              <a:t>M</a:t>
            </a:r>
            <a:r>
              <a:rPr lang="en-US" sz="1200" b="0" i="0" kern="1200" dirty="0" smtClean="0">
                <a:solidFill>
                  <a:schemeClr val="tx1"/>
                </a:solidFill>
                <a:latin typeface="+mn-lt"/>
                <a:ea typeface="+mn-ea"/>
                <a:cs typeface="+mn-cs"/>
              </a:rPr>
              <a:t> among others is available via </a:t>
            </a:r>
            <a:r>
              <a:rPr lang="en-US" sz="1200" b="0" i="0" u="none" strike="noStrike" kern="1200" dirty="0" smtClean="0">
                <a:solidFill>
                  <a:schemeClr val="tx1"/>
                </a:solidFill>
                <a:latin typeface="+mn-lt"/>
                <a:ea typeface="+mn-ea"/>
                <a:cs typeface="+mn-cs"/>
                <a:hlinkClick r:id="rId21" tooltip="Plug-in (computing)"/>
              </a:rPr>
              <a:t>plug-ins</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22" tooltip="Java (programming language)"/>
              </a:rPr>
              <a:t>Java</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23" tooltip="J Sharp"/>
              </a:rPr>
              <a:t>J#</a:t>
            </a:r>
            <a:r>
              <a:rPr lang="en-US" sz="1200" b="0" i="0" kern="1200" dirty="0" smtClean="0">
                <a:solidFill>
                  <a:schemeClr val="tx1"/>
                </a:solidFill>
                <a:latin typeface="+mn-lt"/>
                <a:ea typeface="+mn-ea"/>
                <a:cs typeface="+mn-cs"/>
              </a:rPr>
              <a:t>) were supported in the past.</a:t>
            </a:r>
            <a:endParaRPr lang="en-US" dirty="0"/>
          </a:p>
        </p:txBody>
      </p:sp>
      <p:sp>
        <p:nvSpPr>
          <p:cNvPr id="4" name="Slide Number Placeholder 3"/>
          <p:cNvSpPr>
            <a:spLocks noGrp="1"/>
          </p:cNvSpPr>
          <p:nvPr>
            <p:ph type="sldNum" sz="quarter" idx="10"/>
          </p:nvPr>
        </p:nvSpPr>
        <p:spPr/>
        <p:txBody>
          <a:bodyPr/>
          <a:lstStyle/>
          <a:p>
            <a:fld id="{41E8B54D-F566-40AE-9BC5-40EC11E7A297}"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On a very basic level, there are two awesome things a </a:t>
            </a:r>
            <a:r>
              <a:rPr lang="en-US" sz="1200" b="0" i="1" kern="1200" dirty="0" smtClean="0">
                <a:solidFill>
                  <a:schemeClr val="tx1"/>
                </a:solidFill>
                <a:latin typeface="+mn-lt"/>
                <a:ea typeface="+mn-ea"/>
                <a:cs typeface="+mn-cs"/>
              </a:rPr>
              <a:t>VCS </a:t>
            </a:r>
            <a:r>
              <a:rPr lang="en-US" sz="1200" b="0" i="0" kern="1200" dirty="0" smtClean="0">
                <a:solidFill>
                  <a:schemeClr val="tx1"/>
                </a:solidFill>
                <a:latin typeface="+mn-lt"/>
                <a:ea typeface="+mn-ea"/>
                <a:cs typeface="+mn-cs"/>
              </a:rPr>
              <a:t>allows you to do: You can track changes in your files, and it simplifies working on files and projects with multiple people. There are multiple Version Control Systems, but </a:t>
            </a:r>
            <a:r>
              <a:rPr lang="en-US" sz="1200" b="0" i="0" kern="1200" dirty="0" err="1" smtClean="0">
                <a:solidFill>
                  <a:schemeClr val="tx1"/>
                </a:solidFill>
                <a:latin typeface="+mn-lt"/>
                <a:ea typeface="+mn-ea"/>
                <a:cs typeface="+mn-cs"/>
              </a:rPr>
              <a:t>Git</a:t>
            </a:r>
            <a:r>
              <a:rPr lang="en-US" sz="1200" b="0" i="0" kern="1200" dirty="0" smtClean="0">
                <a:solidFill>
                  <a:schemeClr val="tx1"/>
                </a:solidFill>
                <a:latin typeface="+mn-lt"/>
                <a:ea typeface="+mn-ea"/>
                <a:cs typeface="+mn-cs"/>
              </a:rPr>
              <a:t> is by far and large the most popular — both for individual and company use.</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On the other hand, </a:t>
            </a:r>
            <a:r>
              <a:rPr lang="en-US" sz="1200" b="1" i="0" u="none" strike="noStrike" kern="1200" dirty="0" smtClean="0">
                <a:solidFill>
                  <a:schemeClr val="tx1"/>
                </a:solidFill>
                <a:latin typeface="+mn-lt"/>
                <a:ea typeface="+mn-ea"/>
                <a:cs typeface="+mn-cs"/>
              </a:rPr>
              <a:t>GitHub</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is a web based </a:t>
            </a:r>
            <a:r>
              <a:rPr lang="en-US" sz="1200" b="0" i="0" kern="1200" dirty="0" err="1" smtClean="0">
                <a:solidFill>
                  <a:schemeClr val="tx1"/>
                </a:solidFill>
                <a:latin typeface="+mn-lt"/>
                <a:ea typeface="+mn-ea"/>
                <a:cs typeface="+mn-cs"/>
              </a:rPr>
              <a:t>Git</a:t>
            </a:r>
            <a:r>
              <a:rPr lang="en-US" sz="1200" b="0" i="0" kern="1200" dirty="0" smtClean="0">
                <a:solidFill>
                  <a:schemeClr val="tx1"/>
                </a:solidFill>
                <a:latin typeface="+mn-lt"/>
                <a:ea typeface="+mn-ea"/>
                <a:cs typeface="+mn-cs"/>
              </a:rPr>
              <a:t> repository. It provides a free and easy place to use </a:t>
            </a:r>
            <a:r>
              <a:rPr lang="en-US" sz="1200" b="0" i="0" kern="1200" dirty="0" err="1" smtClean="0">
                <a:solidFill>
                  <a:schemeClr val="tx1"/>
                </a:solidFill>
                <a:latin typeface="+mn-lt"/>
                <a:ea typeface="+mn-ea"/>
                <a:cs typeface="+mn-cs"/>
              </a:rPr>
              <a:t>Git</a:t>
            </a:r>
            <a:r>
              <a:rPr lang="en-US" sz="1200" b="0" i="0" kern="1200" dirty="0" smtClean="0">
                <a:solidFill>
                  <a:schemeClr val="tx1"/>
                </a:solidFill>
                <a:latin typeface="+mn-lt"/>
                <a:ea typeface="+mn-ea"/>
                <a:cs typeface="+mn-cs"/>
              </a:rPr>
              <a:t>, the cloud to store your code in, and it allows you to interact with other developers on Open Source projects.</a:t>
            </a:r>
          </a:p>
          <a:p>
            <a:endParaRPr lang="en-US" dirty="0"/>
          </a:p>
        </p:txBody>
      </p:sp>
      <p:sp>
        <p:nvSpPr>
          <p:cNvPr id="4" name="Slide Number Placeholder 3"/>
          <p:cNvSpPr>
            <a:spLocks noGrp="1"/>
          </p:cNvSpPr>
          <p:nvPr>
            <p:ph type="sldNum" sz="quarter" idx="10"/>
          </p:nvPr>
        </p:nvSpPr>
        <p:spPr/>
        <p:txBody>
          <a:bodyPr/>
          <a:lstStyle/>
          <a:p>
            <a:fld id="{41E8B54D-F566-40AE-9BC5-40EC11E7A297}" type="slidenum">
              <a:rPr lang="en-US" smtClean="0"/>
              <a:pPr/>
              <a:t>24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Git</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Developers can commit each set of changes on their dev machine and perform version control operations such as history and compare without a network connection. Branches are lightweight. When you need to switch contexts, you can create a private local branch. You can quickly switch from one branch to another to pivot among different variations of your codebase. Later, you can merge, publish, or dispose of the branch.</a:t>
            </a:r>
          </a:p>
          <a:p>
            <a:endParaRPr lang="en-US" dirty="0" smtClean="0"/>
          </a:p>
          <a:p>
            <a:r>
              <a:rPr lang="en-US" sz="1200" b="0" i="0" kern="1200" dirty="0" smtClean="0">
                <a:solidFill>
                  <a:schemeClr val="tx1"/>
                </a:solidFill>
                <a:latin typeface="+mn-lt"/>
                <a:ea typeface="+mn-ea"/>
                <a:cs typeface="+mn-cs"/>
              </a:rPr>
              <a:t>TFVC has two</a:t>
            </a:r>
            <a:r>
              <a:rPr lang="en-US" sz="1200" b="0" i="0" u="none" kern="1200" dirty="0" smtClean="0">
                <a:solidFill>
                  <a:schemeClr val="tx1"/>
                </a:solidFill>
                <a:latin typeface="+mn-lt"/>
                <a:ea typeface="+mn-ea"/>
                <a:cs typeface="+mn-cs"/>
              </a:rPr>
              <a:t> workflow </a:t>
            </a:r>
            <a:r>
              <a:rPr lang="en-US" sz="1200" b="0" i="0" u="none" kern="1200" dirty="0" smtClean="0">
                <a:solidFill>
                  <a:schemeClr val="tx1"/>
                </a:solidFill>
                <a:latin typeface="+mn-lt"/>
                <a:ea typeface="+mn-ea"/>
                <a:cs typeface="+mn-cs"/>
              </a:rPr>
              <a:t>models:</a:t>
            </a:r>
            <a:endParaRPr lang="en-US" sz="1200" b="0" i="0" u="none"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Server workspaces</a:t>
            </a:r>
            <a:r>
              <a:rPr lang="en-US" sz="1200" b="0" i="0" kern="1200" dirty="0" smtClean="0">
                <a:solidFill>
                  <a:schemeClr val="tx1"/>
                </a:solidFill>
                <a:latin typeface="+mn-lt"/>
                <a:ea typeface="+mn-ea"/>
                <a:cs typeface="+mn-cs"/>
              </a:rPr>
              <a:t> - Before making changes, team members publicly check out files. Most operations require developers to be connected to the server. This system facilitates locking workflows. Other systems that work this way include Visual Source Safe, Perforce, and CVS. With server workspaces, you can scale up to very large codebases with millions of files per branch and large binary files.</a:t>
            </a:r>
          </a:p>
          <a:p>
            <a:r>
              <a:rPr lang="en-US" sz="1200" b="1" i="0" kern="1200" dirty="0" smtClean="0">
                <a:solidFill>
                  <a:schemeClr val="tx1"/>
                </a:solidFill>
                <a:latin typeface="+mn-lt"/>
                <a:ea typeface="+mn-ea"/>
                <a:cs typeface="+mn-cs"/>
              </a:rPr>
              <a:t>Local workspaces</a:t>
            </a:r>
            <a:r>
              <a:rPr lang="en-US" sz="1200" b="0" i="0" kern="1200" dirty="0" smtClean="0">
                <a:solidFill>
                  <a:schemeClr val="tx1"/>
                </a:solidFill>
                <a:latin typeface="+mn-lt"/>
                <a:ea typeface="+mn-ea"/>
                <a:cs typeface="+mn-cs"/>
              </a:rPr>
              <a:t> - Each team member takes a copy of the latest version of the codebase with them and works offline as needed. Developers check in their changes and resolve conflicts as necessary. Another system that works this way is Subversion.</a:t>
            </a:r>
          </a:p>
          <a:p>
            <a:endParaRPr lang="en-US" dirty="0"/>
          </a:p>
        </p:txBody>
      </p:sp>
      <p:sp>
        <p:nvSpPr>
          <p:cNvPr id="4" name="Slide Number Placeholder 3"/>
          <p:cNvSpPr>
            <a:spLocks noGrp="1"/>
          </p:cNvSpPr>
          <p:nvPr>
            <p:ph type="sldNum" sz="quarter" idx="10"/>
          </p:nvPr>
        </p:nvSpPr>
        <p:spPr/>
        <p:txBody>
          <a:bodyPr/>
          <a:lstStyle/>
          <a:p>
            <a:fld id="{41E8B54D-F566-40AE-9BC5-40EC11E7A297}" type="slidenum">
              <a:rPr lang="en-US" smtClean="0"/>
              <a:pPr/>
              <a:t>25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E8B54D-F566-40AE-9BC5-40EC11E7A297}" type="slidenum">
              <a:rPr lang="en-US" smtClean="0"/>
              <a:pPr/>
              <a:t>27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E8B54D-F566-40AE-9BC5-40EC11E7A297}" type="slidenum">
              <a:rPr lang="en-US" smtClean="0"/>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a:t>
            </a:r>
            <a:r>
              <a:rPr lang="en-US" dirty="0" smtClean="0"/>
              <a:t>The first version of VS(Visual Studio) was released in 1997, named as Visual Studio 97 having version number 5.0. </a:t>
            </a:r>
          </a:p>
          <a:p>
            <a:pPr marL="0" marR="0" indent="0" algn="l" defTabSz="914400" rtl="0" eaLnBrk="1" fontAlgn="base" latinLnBrk="0" hangingPunct="1">
              <a:lnSpc>
                <a:spcPct val="100000"/>
              </a:lnSpc>
              <a:spcBef>
                <a:spcPts val="0"/>
              </a:spcBef>
              <a:spcAft>
                <a:spcPts val="0"/>
              </a:spcAft>
              <a:buClrTx/>
              <a:buSzTx/>
              <a:buFontTx/>
              <a:buNone/>
              <a:tabLst/>
              <a:defRPr/>
            </a:pPr>
            <a:r>
              <a:rPr lang="en-US" dirty="0" smtClean="0"/>
              <a:t>*Latest</a:t>
            </a:r>
            <a:r>
              <a:rPr lang="en-US" baseline="0" dirty="0" smtClean="0"/>
              <a:t> version available </a:t>
            </a:r>
            <a:r>
              <a:rPr lang="en-US" sz="1200" b="0" i="0" kern="1200" dirty="0" smtClean="0">
                <a:solidFill>
                  <a:schemeClr val="tx1"/>
                </a:solidFill>
                <a:latin typeface="+mn-lt"/>
                <a:ea typeface="+mn-ea"/>
                <a:cs typeface="+mn-cs"/>
              </a:rPr>
              <a:t>2019 - version 16.2.5 </a:t>
            </a:r>
            <a:r>
              <a:rPr lang="en-US" sz="1200" b="0" i="0" u="none" kern="1200" dirty="0" smtClean="0">
                <a:solidFill>
                  <a:schemeClr val="tx1"/>
                </a:solidFill>
                <a:latin typeface="+mn-lt"/>
                <a:ea typeface="+mn-ea"/>
                <a:cs typeface="+mn-cs"/>
              </a:rPr>
              <a:t>(</a:t>
            </a:r>
            <a:r>
              <a:rPr lang="en-US" sz="1200" b="0" i="0" u="none" strike="noStrike" kern="1200" dirty="0" smtClean="0">
                <a:solidFill>
                  <a:schemeClr val="tx1"/>
                </a:solidFill>
                <a:latin typeface="+mn-lt"/>
                <a:ea typeface="+mn-ea"/>
                <a:cs typeface="+mn-cs"/>
              </a:rPr>
              <a:t>September 10, 2019</a:t>
            </a:r>
            <a:r>
              <a:rPr lang="en-US" sz="1200" b="0" i="0" u="none" kern="1200" dirty="0" smtClean="0">
                <a:solidFill>
                  <a:schemeClr val="tx1"/>
                </a:solidFill>
                <a:latin typeface="+mn-lt"/>
                <a:ea typeface="+mn-ea"/>
                <a:cs typeface="+mn-cs"/>
              </a:rPr>
              <a:t>)</a:t>
            </a:r>
            <a:endParaRPr lang="en-US" u="none" dirty="0" smtClean="0"/>
          </a:p>
          <a:p>
            <a:pPr fontAlgn="base"/>
            <a:endParaRPr lang="en-US" dirty="0" smtClean="0"/>
          </a:p>
          <a:p>
            <a:pPr marL="228600" indent="-228600">
              <a:buAutoNum type="arabicPeriod"/>
            </a:pPr>
            <a:r>
              <a:rPr lang="en-US" sz="1200" b="1" i="0" kern="1200" dirty="0" smtClean="0">
                <a:solidFill>
                  <a:schemeClr val="tx1"/>
                </a:solidFill>
                <a:latin typeface="+mn-lt"/>
                <a:ea typeface="+mn-ea"/>
                <a:cs typeface="+mn-cs"/>
              </a:rPr>
              <a:t>Community:</a:t>
            </a:r>
            <a:r>
              <a:rPr lang="en-US" sz="1200" b="0" i="0" kern="1200" dirty="0" smtClean="0">
                <a:solidFill>
                  <a:schemeClr val="tx1"/>
                </a:solidFill>
                <a:latin typeface="+mn-lt"/>
                <a:ea typeface="+mn-ea"/>
                <a:cs typeface="+mn-cs"/>
              </a:rPr>
              <a:t> It is a </a:t>
            </a:r>
            <a:r>
              <a:rPr lang="en-US" sz="1200" b="1" i="0" kern="1200" dirty="0" smtClean="0">
                <a:solidFill>
                  <a:schemeClr val="tx1"/>
                </a:solidFill>
                <a:latin typeface="+mn-lt"/>
                <a:ea typeface="+mn-ea"/>
                <a:cs typeface="+mn-cs"/>
              </a:rPr>
              <a:t>free</a:t>
            </a:r>
            <a:r>
              <a:rPr lang="en-US" sz="1200" b="0" i="0" kern="1200" dirty="0" smtClean="0">
                <a:solidFill>
                  <a:schemeClr val="tx1"/>
                </a:solidFill>
                <a:latin typeface="+mn-lt"/>
                <a:ea typeface="+mn-ea"/>
                <a:cs typeface="+mn-cs"/>
              </a:rPr>
              <a:t> version which is announced in 2014. </a:t>
            </a:r>
            <a:r>
              <a:rPr lang="en-US" sz="1200" b="0" i="1" kern="1200" dirty="0" smtClean="0">
                <a:solidFill>
                  <a:schemeClr val="tx1"/>
                </a:solidFill>
                <a:latin typeface="+mn-lt"/>
                <a:ea typeface="+mn-ea"/>
                <a:cs typeface="+mn-cs"/>
              </a:rPr>
              <a:t>All other editions are paid</a:t>
            </a:r>
            <a:r>
              <a:rPr lang="en-US" sz="1200" b="0" i="0" kern="1200" dirty="0" smtClean="0">
                <a:solidFill>
                  <a:schemeClr val="tx1"/>
                </a:solidFill>
                <a:latin typeface="+mn-lt"/>
                <a:ea typeface="+mn-ea"/>
                <a:cs typeface="+mn-cs"/>
              </a:rPr>
              <a:t>. This contains the features similar to Professional edition. Using this edition, any individual developer can develop their own free or paid apps like </a:t>
            </a:r>
            <a:r>
              <a:rPr lang="en-US" sz="1200" b="0" i="1" kern="1200" dirty="0" err="1" smtClean="0">
                <a:solidFill>
                  <a:schemeClr val="tx1"/>
                </a:solidFill>
                <a:latin typeface="+mn-lt"/>
                <a:ea typeface="+mn-ea"/>
                <a:cs typeface="+mn-cs"/>
              </a:rPr>
              <a:t>.Net</a:t>
            </a:r>
            <a:r>
              <a:rPr lang="en-US" sz="1200" b="0" i="1" kern="1200" dirty="0" smtClean="0">
                <a:solidFill>
                  <a:schemeClr val="tx1"/>
                </a:solidFill>
                <a:latin typeface="+mn-lt"/>
                <a:ea typeface="+mn-ea"/>
                <a:cs typeface="+mn-cs"/>
              </a:rPr>
              <a:t> applications</a:t>
            </a:r>
            <a:r>
              <a:rPr lang="en-US" sz="1200" b="0" i="0" kern="1200" dirty="0" smtClean="0">
                <a:solidFill>
                  <a:schemeClr val="tx1"/>
                </a:solidFill>
                <a:latin typeface="+mn-lt"/>
                <a:ea typeface="+mn-ea"/>
                <a:cs typeface="+mn-cs"/>
              </a:rPr>
              <a:t>, Web applications and many more. Its main purpose is to provide the Ecosystem(Access to thousands of extensions) and Languages(You can code in C#, VB, F#, C++, HTML, JavaScript, Python, etc.) support.</a:t>
            </a:r>
          </a:p>
          <a:p>
            <a:pPr marL="228600" indent="-228600">
              <a:buAutoNum type="arabicPeriod"/>
            </a:pPr>
            <a:r>
              <a:rPr lang="en-US" sz="1200" b="1" i="0" kern="1200" dirty="0" smtClean="0">
                <a:solidFill>
                  <a:schemeClr val="tx1"/>
                </a:solidFill>
                <a:latin typeface="+mn-lt"/>
                <a:ea typeface="+mn-ea"/>
                <a:cs typeface="+mn-cs"/>
              </a:rPr>
              <a:t>Professional:</a:t>
            </a:r>
            <a:r>
              <a:rPr lang="en-US" sz="1200" b="0" i="0" kern="1200" dirty="0" smtClean="0">
                <a:solidFill>
                  <a:schemeClr val="tx1"/>
                </a:solidFill>
                <a:latin typeface="+mn-lt"/>
                <a:ea typeface="+mn-ea"/>
                <a:cs typeface="+mn-cs"/>
              </a:rPr>
              <a:t> It is the commercial edition of Visual Studio. It comes in Visual Studio 2010 and later versions. It provides the support for XML and XSLT editing and includes the tool like Server Explorer and integration with Microsoft SQL Server. Its main purpose is to provide Flexibility(Professional developer tools for building any application type), Productivity(Powerful features such as </a:t>
            </a:r>
            <a:r>
              <a:rPr lang="en-US" sz="1200" b="0" i="0" kern="1200" dirty="0" err="1" smtClean="0">
                <a:solidFill>
                  <a:schemeClr val="tx1"/>
                </a:solidFill>
                <a:latin typeface="+mn-lt"/>
                <a:ea typeface="+mn-ea"/>
                <a:cs typeface="+mn-cs"/>
              </a:rPr>
              <a:t>CodeLens</a:t>
            </a:r>
            <a:r>
              <a:rPr lang="en-US" sz="1200" b="0" i="0" kern="1200" dirty="0" smtClean="0">
                <a:solidFill>
                  <a:schemeClr val="tx1"/>
                </a:solidFill>
                <a:latin typeface="+mn-lt"/>
                <a:ea typeface="+mn-ea"/>
                <a:cs typeface="+mn-cs"/>
              </a:rPr>
              <a:t> improve your team’s productivity), Collaboration(Agile project planning tools, charts, etc.) and Subscriber benefits like Microsoft software, plus Azure, </a:t>
            </a:r>
            <a:r>
              <a:rPr lang="en-US" sz="1200" b="0" i="0" kern="1200" dirty="0" err="1" smtClean="0">
                <a:solidFill>
                  <a:schemeClr val="tx1"/>
                </a:solidFill>
                <a:latin typeface="+mn-lt"/>
                <a:ea typeface="+mn-ea"/>
                <a:cs typeface="+mn-cs"/>
              </a:rPr>
              <a:t>Pluralsight</a:t>
            </a:r>
            <a:r>
              <a:rPr lang="en-US" sz="1200" b="0" i="0" kern="1200" dirty="0" smtClean="0">
                <a:solidFill>
                  <a:schemeClr val="tx1"/>
                </a:solidFill>
                <a:latin typeface="+mn-lt"/>
                <a:ea typeface="+mn-ea"/>
                <a:cs typeface="+mn-cs"/>
              </a:rPr>
              <a:t>, etc.</a:t>
            </a:r>
          </a:p>
          <a:p>
            <a:pPr marL="228600" indent="-228600">
              <a:buAutoNum type="arabicPeriod"/>
            </a:pPr>
            <a:r>
              <a:rPr lang="en-US" sz="1200" b="1" i="0" kern="1200" dirty="0" smtClean="0">
                <a:solidFill>
                  <a:schemeClr val="tx1"/>
                </a:solidFill>
                <a:latin typeface="+mn-lt"/>
                <a:ea typeface="+mn-ea"/>
                <a:cs typeface="+mn-cs"/>
              </a:rPr>
              <a:t>Enterprise:</a:t>
            </a:r>
            <a:r>
              <a:rPr lang="en-US" sz="1200" b="0" i="0" kern="1200" dirty="0" smtClean="0">
                <a:solidFill>
                  <a:schemeClr val="tx1"/>
                </a:solidFill>
                <a:latin typeface="+mn-lt"/>
                <a:ea typeface="+mn-ea"/>
                <a:cs typeface="+mn-cs"/>
              </a:rPr>
              <a:t> It is an integrated, end to end solution for teams of any size with the demanding quality and scale needs. The main benefit of this edition is that it is highly scalable and deliver high-quality software.</a:t>
            </a:r>
            <a:endParaRPr lang="en-US" dirty="0"/>
          </a:p>
        </p:txBody>
      </p:sp>
      <p:sp>
        <p:nvSpPr>
          <p:cNvPr id="4" name="Slide Number Placeholder 3"/>
          <p:cNvSpPr>
            <a:spLocks noGrp="1"/>
          </p:cNvSpPr>
          <p:nvPr>
            <p:ph type="sldNum" sz="quarter" idx="10"/>
          </p:nvPr>
        </p:nvSpPr>
        <p:spPr/>
        <p:txBody>
          <a:bodyPr/>
          <a:lstStyle/>
          <a:p>
            <a:fld id="{41E8B54D-F566-40AE-9BC5-40EC11E7A297}"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While </a:t>
            </a:r>
            <a:r>
              <a:rPr lang="en-US" sz="1200" b="0" i="0" kern="1200" dirty="0" err="1" smtClean="0">
                <a:solidFill>
                  <a:schemeClr val="tx1"/>
                </a:solidFill>
                <a:latin typeface="+mn-lt"/>
                <a:ea typeface="+mn-ea"/>
                <a:cs typeface="+mn-cs"/>
              </a:rPr>
              <a:t>DevOps</a:t>
            </a:r>
            <a:r>
              <a:rPr lang="en-US" sz="1200" b="0" i="0" kern="1200" dirty="0" smtClean="0">
                <a:solidFill>
                  <a:schemeClr val="tx1"/>
                </a:solidFill>
                <a:latin typeface="+mn-lt"/>
                <a:ea typeface="+mn-ea"/>
                <a:cs typeface="+mn-cs"/>
              </a:rPr>
              <a:t> is not a technology, but there are tools used commonly in </a:t>
            </a:r>
            <a:r>
              <a:rPr lang="en-US" sz="1200" b="0" i="0" kern="1200" dirty="0" err="1" smtClean="0">
                <a:solidFill>
                  <a:schemeClr val="tx1"/>
                </a:solidFill>
                <a:latin typeface="+mn-lt"/>
                <a:ea typeface="+mn-ea"/>
                <a:cs typeface="+mn-cs"/>
              </a:rPr>
              <a:t>DevOps</a:t>
            </a:r>
            <a:r>
              <a:rPr lang="en-US" sz="1200" b="0" i="0" kern="1200" dirty="0" smtClean="0">
                <a:solidFill>
                  <a:schemeClr val="tx1"/>
                </a:solidFill>
                <a:latin typeface="+mn-lt"/>
                <a:ea typeface="+mn-ea"/>
                <a:cs typeface="+mn-cs"/>
              </a:rPr>
              <a:t> environments. These include </a:t>
            </a:r>
            <a:r>
              <a:rPr lang="en-US" sz="1200" b="0" i="0" u="none" kern="1200" dirty="0" smtClean="0">
                <a:solidFill>
                  <a:schemeClr val="tx1"/>
                </a:solidFill>
                <a:latin typeface="+mn-lt"/>
                <a:ea typeface="+mn-ea"/>
                <a:cs typeface="+mn-cs"/>
              </a:rPr>
              <a:t>continuous integration</a:t>
            </a:r>
            <a:r>
              <a:rPr lang="en-US" sz="1200" b="0" i="0" kern="1200" dirty="0" smtClean="0">
                <a:solidFill>
                  <a:schemeClr val="tx1"/>
                </a:solidFill>
                <a:latin typeface="+mn-lt"/>
                <a:ea typeface="+mn-ea"/>
                <a:cs typeface="+mn-cs"/>
              </a:rPr>
              <a:t> and continuous delivery or</a:t>
            </a:r>
            <a:r>
              <a:rPr lang="en-US" sz="1200" b="0" i="0" u="none" kern="1200" dirty="0" smtClean="0">
                <a:solidFill>
                  <a:schemeClr val="tx1"/>
                </a:solidFill>
                <a:latin typeface="+mn-lt"/>
                <a:ea typeface="+mn-ea"/>
                <a:cs typeface="+mn-cs"/>
              </a:rPr>
              <a:t> continuous </a:t>
            </a:r>
            <a:r>
              <a:rPr lang="en-US" sz="1200" b="0" i="0" u="none" kern="1200" dirty="0" smtClean="0">
                <a:solidFill>
                  <a:schemeClr val="tx1"/>
                </a:solidFill>
                <a:latin typeface="+mn-lt"/>
                <a:ea typeface="+mn-ea"/>
                <a:cs typeface="+mn-cs"/>
              </a:rPr>
              <a:t>deployment</a:t>
            </a:r>
            <a:r>
              <a:rPr lang="en-US" sz="1200" b="0" i="0" u="none"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tools</a:t>
            </a:r>
            <a:r>
              <a:rPr lang="en-US" sz="1200" b="0" i="0" kern="1200" dirty="0" smtClean="0">
                <a:solidFill>
                  <a:schemeClr val="tx1"/>
                </a:solidFill>
                <a:latin typeface="+mn-lt"/>
                <a:ea typeface="+mn-ea"/>
                <a:cs typeface="+mn-cs"/>
              </a:rPr>
              <a:t>, with an emphasis on task automation. Other products to support </a:t>
            </a:r>
            <a:r>
              <a:rPr lang="en-US" sz="1200" b="0" i="0" kern="1200" dirty="0" err="1" smtClean="0">
                <a:solidFill>
                  <a:schemeClr val="tx1"/>
                </a:solidFill>
                <a:latin typeface="+mn-lt"/>
                <a:ea typeface="+mn-ea"/>
                <a:cs typeface="+mn-cs"/>
              </a:rPr>
              <a:t>DevOps</a:t>
            </a:r>
            <a:r>
              <a:rPr lang="en-US" sz="1200" b="0" i="0" kern="1200" dirty="0" smtClean="0">
                <a:solidFill>
                  <a:schemeClr val="tx1"/>
                </a:solidFill>
                <a:latin typeface="+mn-lt"/>
                <a:ea typeface="+mn-ea"/>
                <a:cs typeface="+mn-cs"/>
              </a:rPr>
              <a:t> include real-time monitoring and incident response systems, as well as collaboration platforms.</a:t>
            </a:r>
          </a:p>
          <a:p>
            <a:r>
              <a:rPr lang="en-US" sz="1200" b="0" i="0" kern="1200" dirty="0" smtClean="0">
                <a:solidFill>
                  <a:schemeClr val="tx1"/>
                </a:solidFill>
                <a:latin typeface="+mn-lt"/>
                <a:ea typeface="+mn-ea"/>
                <a:cs typeface="+mn-cs"/>
              </a:rPr>
              <a:t>A DevOps approach can coexist with </a:t>
            </a:r>
            <a:r>
              <a:rPr lang="en-US" sz="1200" b="0" i="0" u="none" kern="1200" dirty="0" smtClean="0">
                <a:solidFill>
                  <a:schemeClr val="tx1"/>
                </a:solidFill>
                <a:latin typeface="+mn-lt"/>
                <a:ea typeface="+mn-ea"/>
                <a:cs typeface="+mn-cs"/>
              </a:rPr>
              <a:t>Agile software </a:t>
            </a:r>
            <a:r>
              <a:rPr lang="en-US" sz="1200" b="0" i="0" u="none" kern="1200" dirty="0" smtClean="0">
                <a:solidFill>
                  <a:schemeClr val="tx1"/>
                </a:solidFill>
                <a:latin typeface="+mn-lt"/>
                <a:ea typeface="+mn-ea"/>
                <a:cs typeface="+mn-cs"/>
              </a:rPr>
              <a:t>development</a:t>
            </a:r>
            <a:r>
              <a:rPr lang="en-US" sz="1200" b="0"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IT service management frameworks, such as </a:t>
            </a:r>
            <a:r>
              <a:rPr lang="en-US" sz="1200" b="0" i="0" u="none" kern="1200" dirty="0" smtClean="0">
                <a:solidFill>
                  <a:schemeClr val="tx1"/>
                </a:solidFill>
                <a:latin typeface="+mn-lt"/>
                <a:ea typeface="+mn-ea"/>
                <a:cs typeface="+mn-cs"/>
              </a:rPr>
              <a:t>IT Infrastructure </a:t>
            </a:r>
            <a:r>
              <a:rPr lang="en-US" sz="1200" b="0" i="0" u="none" kern="1200" dirty="0" smtClean="0">
                <a:solidFill>
                  <a:schemeClr val="tx1"/>
                </a:solidFill>
                <a:latin typeface="+mn-lt"/>
                <a:ea typeface="+mn-ea"/>
                <a:cs typeface="+mn-cs"/>
              </a:rPr>
              <a:t>Library</a:t>
            </a:r>
            <a:r>
              <a:rPr lang="en-US" sz="1200" b="0"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project management directives, such as lean and</a:t>
            </a:r>
            <a:r>
              <a:rPr lang="en-US" sz="1200" b="0" i="0" u="none" kern="1200" dirty="0" smtClean="0">
                <a:solidFill>
                  <a:schemeClr val="tx1"/>
                </a:solidFill>
                <a:latin typeface="+mn-lt"/>
                <a:ea typeface="+mn-ea"/>
                <a:cs typeface="+mn-cs"/>
              </a:rPr>
              <a:t> six </a:t>
            </a:r>
            <a:r>
              <a:rPr lang="en-US" sz="1200" b="0" i="0" u="none" kern="1200" dirty="0" smtClean="0">
                <a:solidFill>
                  <a:schemeClr val="tx1"/>
                </a:solidFill>
                <a:latin typeface="+mn-lt"/>
                <a:ea typeface="+mn-ea"/>
                <a:cs typeface="+mn-cs"/>
              </a:rPr>
              <a:t>sigma</a:t>
            </a:r>
            <a:r>
              <a:rPr lang="en-US" sz="1200" b="0"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and other strategies to execute IT projects to meet business needs. While it is typically associated with Agile development, the two methodologies do not need to be used in concert.</a:t>
            </a:r>
          </a:p>
          <a:p>
            <a:endParaRPr lang="en-US" b="0" dirty="0"/>
          </a:p>
        </p:txBody>
      </p:sp>
      <p:sp>
        <p:nvSpPr>
          <p:cNvPr id="4" name="Slide Number Placeholder 3"/>
          <p:cNvSpPr>
            <a:spLocks noGrp="1"/>
          </p:cNvSpPr>
          <p:nvPr>
            <p:ph type="sldNum" sz="quarter" idx="10"/>
          </p:nvPr>
        </p:nvSpPr>
        <p:spPr/>
        <p:txBody>
          <a:bodyPr/>
          <a:lstStyle/>
          <a:p>
            <a:fld id="{41E8B54D-F566-40AE-9BC5-40EC11E7A297}"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sz="1200" b="0" i="0" kern="1200" dirty="0" smtClean="0">
                <a:solidFill>
                  <a:schemeClr val="tx1"/>
                </a:solidFill>
                <a:latin typeface="+mn-lt"/>
                <a:ea typeface="+mn-ea"/>
                <a:cs typeface="+mn-cs"/>
              </a:rPr>
              <a:t>Agile is a software development approach focused on incremental and rapid cycles of code creation and delivery, referred to as </a:t>
            </a:r>
            <a:r>
              <a:rPr lang="en-US" sz="1200" b="0" i="1" kern="1200" dirty="0" smtClean="0">
                <a:solidFill>
                  <a:schemeClr val="tx1"/>
                </a:solidFill>
                <a:latin typeface="+mn-lt"/>
                <a:ea typeface="+mn-ea"/>
                <a:cs typeface="+mn-cs"/>
              </a:rPr>
              <a:t>sprints</a:t>
            </a:r>
            <a:r>
              <a:rPr lang="en-US" sz="1200" b="0" i="0" kern="1200" dirty="0" smtClean="0">
                <a:solidFill>
                  <a:schemeClr val="tx1"/>
                </a:solidFill>
                <a:latin typeface="+mn-lt"/>
                <a:ea typeface="+mn-ea"/>
                <a:cs typeface="+mn-cs"/>
              </a:rPr>
              <a:t> . Each sprint iterates upon the last, which creates a high level of flexibility; IT administrators can evaluate more easily the changes, scope and direction between each cycle. However, it is possible for the original vision of a project to be lost through this cycle.</a:t>
            </a:r>
            <a:endParaRPr lang="en-US" dirty="0"/>
          </a:p>
        </p:txBody>
      </p:sp>
      <p:sp>
        <p:nvSpPr>
          <p:cNvPr id="4" name="Slide Number Placeholder 3"/>
          <p:cNvSpPr>
            <a:spLocks noGrp="1"/>
          </p:cNvSpPr>
          <p:nvPr>
            <p:ph type="sldNum" sz="quarter" idx="10"/>
          </p:nvPr>
        </p:nvSpPr>
        <p:spPr/>
        <p:txBody>
          <a:bodyPr/>
          <a:lstStyle/>
          <a:p>
            <a:fld id="{41E8B54D-F566-40AE-9BC5-40EC11E7A297}"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Continuous Development</a:t>
            </a:r>
          </a:p>
          <a:p>
            <a:r>
              <a:rPr lang="en-US" dirty="0" smtClean="0"/>
              <a:t>(Plan application objectives and Code the requirements)</a:t>
            </a:r>
          </a:p>
          <a:p>
            <a:endParaRPr lang="en-US" dirty="0" smtClean="0"/>
          </a:p>
          <a:p>
            <a:r>
              <a:rPr lang="en-US" dirty="0" smtClean="0"/>
              <a:t>2). Continuous Integration</a:t>
            </a:r>
          </a:p>
          <a:p>
            <a:r>
              <a:rPr lang="en-US" dirty="0" smtClean="0"/>
              <a:t>(Plan Tests and Build the product)</a:t>
            </a:r>
          </a:p>
          <a:p>
            <a:endParaRPr lang="en-US" dirty="0" smtClean="0"/>
          </a:p>
          <a:p>
            <a:r>
              <a:rPr lang="en-US" sz="1200" kern="1200" dirty="0" smtClean="0">
                <a:solidFill>
                  <a:schemeClr val="tx1"/>
                </a:solidFill>
                <a:latin typeface="+mn-lt"/>
                <a:ea typeface="+mn-ea"/>
                <a:cs typeface="+mn-cs"/>
              </a:rPr>
              <a:t>3). Continuous Testing</a:t>
            </a:r>
          </a:p>
          <a:p>
            <a:r>
              <a:rPr lang="en-US" sz="1200" kern="1200" dirty="0" smtClean="0">
                <a:solidFill>
                  <a:schemeClr val="tx1"/>
                </a:solidFill>
                <a:latin typeface="+mn-lt"/>
                <a:ea typeface="+mn-ea"/>
                <a:cs typeface="+mn-cs"/>
              </a:rPr>
              <a:t>(Verify the product for actual usage in a live environment)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4). Continuous Monitoring</a:t>
            </a:r>
          </a:p>
          <a:p>
            <a:r>
              <a:rPr lang="en-US" sz="1200" kern="1200" dirty="0" smtClean="0">
                <a:solidFill>
                  <a:schemeClr val="tx1"/>
                </a:solidFill>
                <a:latin typeface="+mn-lt"/>
                <a:ea typeface="+mn-ea"/>
                <a:cs typeface="+mn-cs"/>
              </a:rPr>
              <a:t>(Monitor the product output and find the problem areas)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5). Continuous Feedback</a:t>
            </a:r>
          </a:p>
          <a:p>
            <a:r>
              <a:rPr lang="en-US" sz="1200" kern="1200" dirty="0" smtClean="0">
                <a:solidFill>
                  <a:schemeClr val="tx1"/>
                </a:solidFill>
                <a:latin typeface="+mn-lt"/>
                <a:ea typeface="+mn-ea"/>
                <a:cs typeface="+mn-cs"/>
              </a:rPr>
              <a:t>(Improvise the current product and helps to release new versions quickly)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6). Continuous Deployment</a:t>
            </a:r>
          </a:p>
          <a:p>
            <a:r>
              <a:rPr lang="en-US" sz="1200" kern="1200" dirty="0" smtClean="0">
                <a:solidFill>
                  <a:schemeClr val="tx1"/>
                </a:solidFill>
                <a:latin typeface="+mn-lt"/>
                <a:ea typeface="+mn-ea"/>
                <a:cs typeface="+mn-cs"/>
              </a:rPr>
              <a:t>(Ensures product is deployed with maximum accuracy)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7). Continuous operations</a:t>
            </a:r>
          </a:p>
          <a:p>
            <a:r>
              <a:rPr lang="en-US" sz="1200" kern="1200" dirty="0" smtClean="0">
                <a:solidFill>
                  <a:schemeClr val="tx1"/>
                </a:solidFill>
                <a:latin typeface="+mn-lt"/>
                <a:ea typeface="+mn-ea"/>
                <a:cs typeface="+mn-cs"/>
              </a:rPr>
              <a:t>(Automate release process with shorter development cycles)</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1E8B54D-F566-40AE-9BC5-40EC11E7A297}" type="slidenum">
              <a:rPr lang="en-US" smtClean="0"/>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From code to cloud, automate each part of the </a:t>
            </a:r>
            <a:r>
              <a:rPr lang="en-US" dirty="0" err="1" smtClean="0"/>
              <a:t>DevOps</a:t>
            </a:r>
            <a:r>
              <a:rPr lang="en-US" dirty="0" smtClean="0"/>
              <a:t> process with continuous integration and continuous delivery and your choice of tooling:</a:t>
            </a:r>
          </a:p>
          <a:p>
            <a:endParaRPr lang="en-US" dirty="0" smtClean="0"/>
          </a:p>
          <a:p>
            <a:r>
              <a:rPr lang="en-US" dirty="0" smtClean="0"/>
              <a:t>Define a CI/CD pipeline and manage releases with multiple environments using Azure Pipelines.</a:t>
            </a:r>
          </a:p>
          <a:p>
            <a:endParaRPr lang="en-US" dirty="0" smtClean="0"/>
          </a:p>
          <a:p>
            <a:r>
              <a:rPr lang="en-US" dirty="0" smtClean="0"/>
              <a:t>Target any service on Azure including Azure </a:t>
            </a:r>
            <a:r>
              <a:rPr lang="en-US" dirty="0" err="1" smtClean="0"/>
              <a:t>Kubernetes</a:t>
            </a:r>
            <a:r>
              <a:rPr lang="en-US" dirty="0" smtClean="0"/>
              <a:t> Service (AKS), Azure Virtual Machines or Azure Functions.</a:t>
            </a:r>
          </a:p>
          <a:p>
            <a:endParaRPr lang="en-US" dirty="0" smtClean="0"/>
          </a:p>
          <a:p>
            <a:r>
              <a:rPr lang="en-US" dirty="0" smtClean="0"/>
              <a:t>Automate workflows with </a:t>
            </a:r>
            <a:r>
              <a:rPr lang="en-US" dirty="0" err="1" smtClean="0"/>
              <a:t>GitHub</a:t>
            </a:r>
            <a:r>
              <a:rPr lang="en-US" dirty="0" smtClean="0"/>
              <a:t> Actions.</a:t>
            </a:r>
          </a:p>
          <a:p>
            <a:endParaRPr lang="en-US" dirty="0" smtClean="0"/>
          </a:p>
          <a:p>
            <a:r>
              <a:rPr lang="en-US" dirty="0" smtClean="0"/>
              <a:t>Host Jenkins workloads, extend existing configuration or simplify CI/CD with Jenkins plug-ins for Azure.</a:t>
            </a:r>
          </a:p>
          <a:p>
            <a:endParaRPr lang="en-US" dirty="0" smtClean="0"/>
          </a:p>
          <a:p>
            <a:r>
              <a:rPr lang="en-US" dirty="0" smtClean="0"/>
              <a:t>Create fast and repeatable deployments into Azure with Spinnaker.</a:t>
            </a:r>
          </a:p>
          <a:p>
            <a:endParaRPr lang="en-US" dirty="0"/>
          </a:p>
        </p:txBody>
      </p:sp>
      <p:sp>
        <p:nvSpPr>
          <p:cNvPr id="4" name="Slide Number Placeholder 3"/>
          <p:cNvSpPr>
            <a:spLocks noGrp="1"/>
          </p:cNvSpPr>
          <p:nvPr>
            <p:ph type="sldNum" sz="quarter" idx="10"/>
          </p:nvPr>
        </p:nvSpPr>
        <p:spPr/>
        <p:txBody>
          <a:bodyPr/>
          <a:lstStyle/>
          <a:p>
            <a:fld id="{41E8B54D-F566-40AE-9BC5-40EC11E7A297}" type="slidenum">
              <a:rPr lang="en-US" smtClean="0"/>
              <a:pPr/>
              <a:t>19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0" i="0" kern="1200" dirty="0" smtClean="0">
                <a:solidFill>
                  <a:schemeClr val="tx1"/>
                </a:solidFill>
                <a:latin typeface="+mn-lt"/>
                <a:ea typeface="+mn-ea"/>
                <a:cs typeface="+mn-cs"/>
              </a:rPr>
              <a:t>A version control software saves all the changes in a repository. Hence, if the developers make a mistake, they can undo it. At the same time, they can compare the new code with a previous version(s) to resolve their grievance. This can reduce human errors and unintended consequences to a great extent. A great fit for any web development company around the globe.</a:t>
            </a:r>
          </a:p>
          <a:p>
            <a:pPr fontAlgn="base"/>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Additionally, it can be integrated with several software development tools like </a:t>
            </a:r>
            <a:r>
              <a:rPr lang="en-US" sz="1200" b="0" i="0" kern="1200" dirty="0" err="1" smtClean="0">
                <a:solidFill>
                  <a:schemeClr val="tx1"/>
                </a:solidFill>
                <a:latin typeface="+mn-lt"/>
                <a:ea typeface="+mn-ea"/>
                <a:cs typeface="+mn-cs"/>
              </a:rPr>
              <a:t>PaaS</a:t>
            </a:r>
            <a:r>
              <a:rPr lang="en-US" sz="1200" b="0" i="0" kern="1200" dirty="0" smtClean="0">
                <a:solidFill>
                  <a:schemeClr val="tx1"/>
                </a:solidFill>
                <a:latin typeface="+mn-lt"/>
                <a:ea typeface="+mn-ea"/>
                <a:cs typeface="+mn-cs"/>
              </a:rPr>
              <a:t> providers, integrated development environments (IDE) and build automation tools.</a:t>
            </a:r>
          </a:p>
          <a:p>
            <a:endParaRPr lang="en-US" dirty="0"/>
          </a:p>
        </p:txBody>
      </p:sp>
      <p:sp>
        <p:nvSpPr>
          <p:cNvPr id="4" name="Slide Number Placeholder 3"/>
          <p:cNvSpPr>
            <a:spLocks noGrp="1"/>
          </p:cNvSpPr>
          <p:nvPr>
            <p:ph type="sldNum" sz="quarter" idx="10"/>
          </p:nvPr>
        </p:nvSpPr>
        <p:spPr/>
        <p:txBody>
          <a:bodyPr/>
          <a:lstStyle/>
          <a:p>
            <a:fld id="{41E8B54D-F566-40AE-9BC5-40EC11E7A297}" type="slidenum">
              <a:rPr lang="en-US" smtClean="0"/>
              <a:pPr/>
              <a:t>20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0" i="0" kern="1200" dirty="0" smtClean="0">
                <a:solidFill>
                  <a:schemeClr val="tx1"/>
                </a:solidFill>
                <a:latin typeface="+mn-lt"/>
                <a:ea typeface="+mn-ea"/>
                <a:cs typeface="+mn-cs"/>
              </a:rPr>
              <a:t>There can be several branches in a version control system, according to the number of collaborators. The branches maintain individuality as the code changes remain in a specified branch(s).</a:t>
            </a:r>
          </a:p>
          <a:p>
            <a:pPr fontAlgn="base"/>
            <a:r>
              <a:rPr lang="en-US" sz="1200" b="0" i="0" kern="1200" dirty="0" smtClean="0">
                <a:solidFill>
                  <a:schemeClr val="tx1"/>
                </a:solidFill>
                <a:latin typeface="+mn-lt"/>
                <a:ea typeface="+mn-ea"/>
                <a:cs typeface="+mn-cs"/>
              </a:rPr>
              <a:t>Developers can combine the code changes when required. Further, they can view the history of changes, go back to the previous version(s) and use/manage code in the desired fashion.</a:t>
            </a:r>
          </a:p>
          <a:p>
            <a:endParaRPr lang="en-US" dirty="0"/>
          </a:p>
        </p:txBody>
      </p:sp>
      <p:sp>
        <p:nvSpPr>
          <p:cNvPr id="4" name="Slide Number Placeholder 3"/>
          <p:cNvSpPr>
            <a:spLocks noGrp="1"/>
          </p:cNvSpPr>
          <p:nvPr>
            <p:ph type="sldNum" sz="quarter" idx="10"/>
          </p:nvPr>
        </p:nvSpPr>
        <p:spPr/>
        <p:txBody>
          <a:bodyPr/>
          <a:lstStyle/>
          <a:p>
            <a:fld id="{41E8B54D-F566-40AE-9BC5-40EC11E7A297}" type="slidenum">
              <a:rPr lang="en-US" smtClean="0"/>
              <a:pPr/>
              <a:t>22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Microsoft TFS not only automates the workflow, it guides the software development process in a more streamlined way.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TFS also uniquely collects real-time data intelligence based on project history, differing from the approaches that rely on industry benchmark data.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TFS serves as a data warehouse that critically links the various roles in the software development lifecycle – from the individual developer to the architect, testers, system administrators, and all the way to the CIO and Project Management Office, This helps in capacity planning, resource management, and impact and risk analysis. So that the right software projects may be selected for the best Return on Investment (ROI).</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TFS tackles the problem of having to constantly update outdated information, thereby ensuring that collaboration which is particularly important in outsourcing or distributed development scenarios.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 good example of this is, the professional developer and the creative professional (designer) they need to come together and work collaboratively to build the next generation of differentiated user experiences.</a:t>
            </a:r>
          </a:p>
          <a:p>
            <a:endParaRPr lang="en-US" dirty="0"/>
          </a:p>
        </p:txBody>
      </p:sp>
      <p:sp>
        <p:nvSpPr>
          <p:cNvPr id="4" name="Slide Number Placeholder 3"/>
          <p:cNvSpPr>
            <a:spLocks noGrp="1"/>
          </p:cNvSpPr>
          <p:nvPr>
            <p:ph type="sldNum" sz="quarter" idx="10"/>
          </p:nvPr>
        </p:nvSpPr>
        <p:spPr/>
        <p:txBody>
          <a:bodyPr/>
          <a:lstStyle/>
          <a:p>
            <a:fld id="{41E8B54D-F566-40AE-9BC5-40EC11E7A297}"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CAECAA5-A9AE-458B-B34F-ED35393A3111}" type="datetimeFigureOut">
              <a:rPr lang="en-US" smtClean="0"/>
              <a:pPr/>
              <a:t>9/24/2019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7DE6BB7-771D-476F-9E19-4B0C0E67D5A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AECAA5-A9AE-458B-B34F-ED35393A3111}" type="datetimeFigureOut">
              <a:rPr lang="en-US" smtClean="0"/>
              <a:pPr/>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DE6BB7-771D-476F-9E19-4B0C0E67D5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AECAA5-A9AE-458B-B34F-ED35393A3111}" type="datetimeFigureOut">
              <a:rPr lang="en-US" smtClean="0"/>
              <a:pPr/>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DE6BB7-771D-476F-9E19-4B0C0E67D5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AECAA5-A9AE-458B-B34F-ED35393A3111}" type="datetimeFigureOut">
              <a:rPr lang="en-US" smtClean="0"/>
              <a:pPr/>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DE6BB7-771D-476F-9E19-4B0C0E67D5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CAECAA5-A9AE-458B-B34F-ED35393A3111}" type="datetimeFigureOut">
              <a:rPr lang="en-US" smtClean="0"/>
              <a:pPr/>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DE6BB7-771D-476F-9E19-4B0C0E67D5A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AECAA5-A9AE-458B-B34F-ED35393A3111}" type="datetimeFigureOut">
              <a:rPr lang="en-US" smtClean="0"/>
              <a:pPr/>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DE6BB7-771D-476F-9E19-4B0C0E67D5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CAECAA5-A9AE-458B-B34F-ED35393A3111}" type="datetimeFigureOut">
              <a:rPr lang="en-US" smtClean="0"/>
              <a:pPr/>
              <a:t>9/24/2019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DE6BB7-771D-476F-9E19-4B0C0E67D5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CAECAA5-A9AE-458B-B34F-ED35393A3111}" type="datetimeFigureOut">
              <a:rPr lang="en-US" smtClean="0"/>
              <a:pPr/>
              <a:t>9/24/2019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DE6BB7-771D-476F-9E19-4B0C0E67D5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ECAA5-A9AE-458B-B34F-ED35393A3111}" type="datetimeFigureOut">
              <a:rPr lang="en-US" smtClean="0"/>
              <a:pPr/>
              <a:t>9/24/2019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DE6BB7-771D-476F-9E19-4B0C0E67D5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AECAA5-A9AE-458B-B34F-ED35393A3111}" type="datetimeFigureOut">
              <a:rPr lang="en-US" smtClean="0"/>
              <a:pPr/>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DE6BB7-771D-476F-9E19-4B0C0E67D5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CAECAA5-A9AE-458B-B34F-ED35393A3111}" type="datetimeFigureOut">
              <a:rPr lang="en-US" smtClean="0"/>
              <a:pPr/>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7DE6BB7-771D-476F-9E19-4B0C0E67D5A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CAECAA5-A9AE-458B-B34F-ED35393A3111}" type="datetimeFigureOut">
              <a:rPr lang="en-US" smtClean="0"/>
              <a:pPr/>
              <a:t>9/24/2019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7DE6BB7-771D-476F-9E19-4B0C0E67D5A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DevOps</a:t>
            </a:r>
            <a:r>
              <a:rPr lang="en-US" dirty="0" smtClean="0"/>
              <a:t> with TFS</a:t>
            </a:r>
            <a:r>
              <a:rPr lang="en-US" dirty="0"/>
              <a:t/>
            </a: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DevOps</a:t>
            </a:r>
            <a:r>
              <a:rPr lang="en-US" dirty="0" smtClean="0"/>
              <a:t>?</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err="1" smtClean="0"/>
              <a:t>DevOps</a:t>
            </a:r>
            <a:r>
              <a:rPr lang="en-US" dirty="0" smtClean="0"/>
              <a:t> is considered a practice of bringing development and operations teams together, thus focusing on constant testing and delivery.</a:t>
            </a:r>
          </a:p>
          <a:p>
            <a:r>
              <a:rPr lang="en-US" dirty="0" smtClean="0"/>
              <a:t>Purpose - </a:t>
            </a:r>
            <a:r>
              <a:rPr lang="en-US" dirty="0" err="1" smtClean="0"/>
              <a:t>DevOps</a:t>
            </a:r>
            <a:r>
              <a:rPr lang="en-US" dirty="0" smtClean="0"/>
              <a:t> central concept is to manage end-to-end engineering processes.</a:t>
            </a:r>
          </a:p>
          <a:p>
            <a:r>
              <a:rPr lang="en-US" dirty="0" smtClean="0"/>
              <a:t>Tools used - Puppet, Chef, </a:t>
            </a:r>
            <a:r>
              <a:rPr lang="en-US" dirty="0" err="1" smtClean="0"/>
              <a:t>TeamCity</a:t>
            </a:r>
            <a:r>
              <a:rPr lang="en-US" dirty="0" smtClean="0"/>
              <a:t> </a:t>
            </a:r>
            <a:r>
              <a:rPr lang="en-US" dirty="0" err="1" smtClean="0"/>
              <a:t>OpenStack</a:t>
            </a:r>
            <a:r>
              <a:rPr lang="en-US" dirty="0" smtClean="0"/>
              <a:t>, AWS are popular </a:t>
            </a:r>
            <a:r>
              <a:rPr lang="en-US" dirty="0" err="1" smtClean="0"/>
              <a:t>DevOps</a:t>
            </a:r>
            <a:r>
              <a:rPr lang="en-US" dirty="0" smtClean="0"/>
              <a:t> tools.</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Agile</a:t>
            </a:r>
            <a:endParaRPr lang="en-US" dirty="0"/>
          </a:p>
        </p:txBody>
      </p:sp>
      <p:sp>
        <p:nvSpPr>
          <p:cNvPr id="3" name="Content Placeholder 2"/>
          <p:cNvSpPr>
            <a:spLocks noGrp="1"/>
          </p:cNvSpPr>
          <p:nvPr>
            <p:ph idx="1"/>
          </p:nvPr>
        </p:nvSpPr>
        <p:spPr/>
        <p:txBody>
          <a:bodyPr/>
          <a:lstStyle/>
          <a:p>
            <a:r>
              <a:rPr lang="en-US" dirty="0" smtClean="0"/>
              <a:t> Agile refers to an iterative approach which provides full visibility into your software development process through shorter release cycles </a:t>
            </a:r>
          </a:p>
          <a:p>
            <a:r>
              <a:rPr lang="en-US" dirty="0" smtClean="0"/>
              <a:t>Purpose - Agile helps to manage complex projects.</a:t>
            </a:r>
          </a:p>
          <a:p>
            <a:r>
              <a:rPr lang="en-US" dirty="0" smtClean="0"/>
              <a:t>Tools used - JIRA, </a:t>
            </a:r>
            <a:r>
              <a:rPr lang="en-US" dirty="0" err="1" smtClean="0"/>
              <a:t>Bugzilla</a:t>
            </a:r>
            <a:r>
              <a:rPr lang="en-US" dirty="0" smtClean="0"/>
              <a:t>, </a:t>
            </a:r>
            <a:r>
              <a:rPr lang="en-US" dirty="0" err="1" smtClean="0"/>
              <a:t>Kanboard</a:t>
            </a:r>
            <a:r>
              <a:rPr lang="en-US" dirty="0" smtClean="0"/>
              <a:t> are some popular Agile tools.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600"/>
            <a:ext cx="8229600" cy="5257800"/>
          </a:xfrm>
        </p:spPr>
        <p:txBody>
          <a:bodyPr/>
          <a:lstStyle/>
          <a:p>
            <a:pPr>
              <a:buNone/>
            </a:pPr>
            <a:r>
              <a:rPr lang="en-US" dirty="0" smtClean="0"/>
              <a:t>   Any code commit that passes the automated testing phase is automatically released into the production environment is called?</a:t>
            </a:r>
          </a:p>
          <a:p>
            <a:pPr>
              <a:buNone/>
            </a:pPr>
            <a:endParaRPr lang="en-US" dirty="0" smtClean="0"/>
          </a:p>
          <a:p>
            <a:pPr marL="514350" indent="-514350">
              <a:buNone/>
            </a:pPr>
            <a:r>
              <a:rPr lang="en-US" dirty="0" smtClean="0"/>
              <a:t>	a) Continuous Integration</a:t>
            </a:r>
          </a:p>
          <a:p>
            <a:pPr marL="514350" indent="-514350">
              <a:buNone/>
            </a:pPr>
            <a:r>
              <a:rPr lang="en-US" dirty="0" smtClean="0"/>
              <a:t>	b) Component Integration</a:t>
            </a:r>
          </a:p>
          <a:p>
            <a:pPr marL="514350" indent="-514350">
              <a:buNone/>
            </a:pPr>
            <a:r>
              <a:rPr lang="en-US" dirty="0" smtClean="0"/>
              <a:t>	c) Continuous Deployment</a:t>
            </a:r>
          </a:p>
          <a:p>
            <a:pPr marL="514350" indent="-514350">
              <a:buNone/>
            </a:pPr>
            <a:r>
              <a:rPr lang="en-US" dirty="0" smtClean="0"/>
              <a:t>	d) Computer Deployment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600"/>
            <a:ext cx="8229600" cy="5257800"/>
          </a:xfrm>
        </p:spPr>
        <p:txBody>
          <a:bodyPr/>
          <a:lstStyle/>
          <a:p>
            <a:pPr>
              <a:buNone/>
            </a:pPr>
            <a:r>
              <a:rPr lang="en-US" dirty="0" smtClean="0"/>
              <a:t>   Any code commit that passes the automated testing phase is automatically released into the production environment is called?</a:t>
            </a:r>
          </a:p>
          <a:p>
            <a:pPr>
              <a:buNone/>
            </a:pPr>
            <a:endParaRPr lang="en-US" dirty="0" smtClean="0"/>
          </a:p>
          <a:p>
            <a:pPr marL="514350" indent="-514350">
              <a:buNone/>
            </a:pPr>
            <a:r>
              <a:rPr lang="en-US" dirty="0" smtClean="0"/>
              <a:t>	a) Continuous Integration</a:t>
            </a:r>
          </a:p>
          <a:p>
            <a:pPr marL="514350" indent="-514350">
              <a:buNone/>
            </a:pPr>
            <a:r>
              <a:rPr lang="en-US" dirty="0" smtClean="0"/>
              <a:t>	b) Component Integration</a:t>
            </a:r>
          </a:p>
          <a:p>
            <a:pPr marL="514350" indent="-514350">
              <a:buNone/>
            </a:pPr>
            <a:r>
              <a:rPr lang="en-US" dirty="0" smtClean="0"/>
              <a:t>	</a:t>
            </a:r>
            <a:r>
              <a:rPr lang="en-US" b="1" dirty="0" smtClean="0"/>
              <a:t>c) Continuous Deployment</a:t>
            </a:r>
          </a:p>
          <a:p>
            <a:pPr marL="514350" indent="-514350">
              <a:buNone/>
            </a:pPr>
            <a:r>
              <a:rPr lang="en-US" dirty="0" smtClean="0"/>
              <a:t>	d) Computer Deployment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pPr>
              <a:buNone/>
            </a:pPr>
            <a:r>
              <a:rPr lang="en-US" dirty="0" smtClean="0"/>
              <a:t>Which of the following is not an agile process?</a:t>
            </a:r>
          </a:p>
          <a:p>
            <a:pPr>
              <a:buNone/>
            </a:pPr>
            <a:endParaRPr lang="en-US" dirty="0" smtClean="0"/>
          </a:p>
          <a:p>
            <a:pPr>
              <a:buNone/>
            </a:pPr>
            <a:r>
              <a:rPr lang="en-US" dirty="0" smtClean="0"/>
              <a:t>a) Planning</a:t>
            </a:r>
          </a:p>
          <a:p>
            <a:pPr>
              <a:buNone/>
            </a:pPr>
            <a:r>
              <a:rPr lang="en-US" dirty="0" smtClean="0"/>
              <a:t>b) Requirement </a:t>
            </a:r>
            <a:r>
              <a:rPr lang="en-US" dirty="0" err="1" smtClean="0"/>
              <a:t>analysing</a:t>
            </a:r>
            <a:endParaRPr lang="en-US" dirty="0" smtClean="0"/>
          </a:p>
          <a:p>
            <a:pPr>
              <a:buNone/>
            </a:pPr>
            <a:r>
              <a:rPr lang="en-US" dirty="0" smtClean="0"/>
              <a:t>c) Designing</a:t>
            </a:r>
          </a:p>
          <a:p>
            <a:pPr>
              <a:buNone/>
            </a:pPr>
            <a:r>
              <a:rPr lang="en-US" dirty="0" smtClean="0"/>
              <a:t>d) Releasing</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pPr>
              <a:buNone/>
            </a:pPr>
            <a:r>
              <a:rPr lang="en-US" dirty="0" smtClean="0"/>
              <a:t>Which of the following is not an agile process?</a:t>
            </a:r>
          </a:p>
          <a:p>
            <a:pPr>
              <a:buNone/>
            </a:pPr>
            <a:endParaRPr lang="en-US" dirty="0" smtClean="0"/>
          </a:p>
          <a:p>
            <a:pPr>
              <a:buNone/>
            </a:pPr>
            <a:r>
              <a:rPr lang="en-US" dirty="0" smtClean="0"/>
              <a:t>a) Planning</a:t>
            </a:r>
          </a:p>
          <a:p>
            <a:pPr>
              <a:buNone/>
            </a:pPr>
            <a:r>
              <a:rPr lang="en-US" dirty="0" smtClean="0"/>
              <a:t>b) Requirement </a:t>
            </a:r>
            <a:r>
              <a:rPr lang="en-US" dirty="0" err="1" smtClean="0"/>
              <a:t>analysing</a:t>
            </a:r>
            <a:endParaRPr lang="en-US" dirty="0" smtClean="0"/>
          </a:p>
          <a:p>
            <a:pPr>
              <a:buNone/>
            </a:pPr>
            <a:r>
              <a:rPr lang="en-US" dirty="0" smtClean="0"/>
              <a:t>c) Designing</a:t>
            </a:r>
          </a:p>
          <a:p>
            <a:pPr>
              <a:buNone/>
            </a:pPr>
            <a:r>
              <a:rPr lang="en-US" b="1" dirty="0" smtClean="0"/>
              <a:t>d) Releasing</a:t>
            </a: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PNG"/>
          <p:cNvPicPr>
            <a:picLocks noGrp="1" noChangeAspect="1"/>
          </p:cNvPicPr>
          <p:nvPr>
            <p:ph idx="1"/>
          </p:nvPr>
        </p:nvPicPr>
        <p:blipFill>
          <a:blip r:embed="rId3" cstate="print"/>
          <a:stretch>
            <a:fillRect/>
          </a:stretch>
        </p:blipFill>
        <p:spPr>
          <a:xfrm>
            <a:off x="609600" y="990600"/>
            <a:ext cx="7701023" cy="48768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458200" cy="5334000"/>
          </a:xfrm>
        </p:spPr>
        <p:txBody>
          <a:bodyPr/>
          <a:lstStyle/>
          <a:p>
            <a:pPr>
              <a:buNone/>
            </a:pPr>
            <a:r>
              <a:rPr lang="en-US" dirty="0" smtClean="0"/>
              <a:t>Which phase is the operational phase in </a:t>
            </a:r>
            <a:r>
              <a:rPr lang="en-US" dirty="0" err="1" smtClean="0"/>
              <a:t>Devops</a:t>
            </a:r>
            <a:r>
              <a:rPr lang="en-US" dirty="0" smtClean="0"/>
              <a:t> lifecycle?</a:t>
            </a:r>
          </a:p>
          <a:p>
            <a:pPr>
              <a:buNone/>
            </a:pPr>
            <a:endParaRPr lang="en-US" dirty="0" smtClean="0"/>
          </a:p>
          <a:p>
            <a:pPr>
              <a:buNone/>
            </a:pPr>
            <a:r>
              <a:rPr lang="en-US" dirty="0" smtClean="0"/>
              <a:t>a) Continuous Testing</a:t>
            </a:r>
          </a:p>
          <a:p>
            <a:pPr>
              <a:buNone/>
            </a:pPr>
            <a:r>
              <a:rPr lang="en-US" dirty="0" smtClean="0"/>
              <a:t>b) Continuous Monitoring</a:t>
            </a:r>
          </a:p>
          <a:p>
            <a:pPr>
              <a:buNone/>
            </a:pPr>
            <a:r>
              <a:rPr lang="en-US" dirty="0" smtClean="0"/>
              <a:t>c) Continuous Feedback</a:t>
            </a:r>
          </a:p>
          <a:p>
            <a:pPr>
              <a:buNone/>
            </a:pPr>
            <a:r>
              <a:rPr lang="en-US" dirty="0" smtClean="0"/>
              <a:t>d) Continuous Operations</a:t>
            </a:r>
          </a:p>
          <a:p>
            <a:pPr>
              <a:buNone/>
            </a:pPr>
            <a:endParaRPr lang="en-US" dirty="0" smtClean="0"/>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458200" cy="5334000"/>
          </a:xfrm>
        </p:spPr>
        <p:txBody>
          <a:bodyPr/>
          <a:lstStyle/>
          <a:p>
            <a:pPr>
              <a:buNone/>
            </a:pPr>
            <a:r>
              <a:rPr lang="en-US" dirty="0" smtClean="0"/>
              <a:t>Which phase is the operational phase in </a:t>
            </a:r>
            <a:r>
              <a:rPr lang="en-US" dirty="0" err="1" smtClean="0"/>
              <a:t>Devops</a:t>
            </a:r>
            <a:r>
              <a:rPr lang="en-US" dirty="0" smtClean="0"/>
              <a:t> lifecycle?</a:t>
            </a:r>
          </a:p>
          <a:p>
            <a:pPr>
              <a:buNone/>
            </a:pPr>
            <a:endParaRPr lang="en-US" dirty="0" smtClean="0"/>
          </a:p>
          <a:p>
            <a:pPr>
              <a:buNone/>
            </a:pPr>
            <a:r>
              <a:rPr lang="en-US" dirty="0" smtClean="0"/>
              <a:t>a) Continuous Testing</a:t>
            </a:r>
          </a:p>
          <a:p>
            <a:pPr>
              <a:buNone/>
            </a:pPr>
            <a:r>
              <a:rPr lang="en-US" b="1" dirty="0" smtClean="0"/>
              <a:t>b) Continuous Monitoring</a:t>
            </a:r>
          </a:p>
          <a:p>
            <a:pPr>
              <a:buNone/>
            </a:pPr>
            <a:r>
              <a:rPr lang="en-US" dirty="0" smtClean="0"/>
              <a:t>c) Continuous Feedback</a:t>
            </a:r>
          </a:p>
          <a:p>
            <a:pPr>
              <a:buNone/>
            </a:pPr>
            <a:r>
              <a:rPr lang="en-US" dirty="0" smtClean="0"/>
              <a:t>d) Continuous Operations</a:t>
            </a:r>
          </a:p>
          <a:p>
            <a:pPr>
              <a:buNone/>
            </a:pPr>
            <a:endParaRPr lang="en-US" dirty="0" smtClean="0"/>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DevOps</a:t>
            </a:r>
            <a:r>
              <a:rPr lang="en-US" dirty="0" smtClean="0"/>
              <a:t> Solution</a:t>
            </a:r>
            <a:endParaRPr lang="en-US" dirty="0"/>
          </a:p>
        </p:txBody>
      </p:sp>
      <p:sp>
        <p:nvSpPr>
          <p:cNvPr id="3" name="Content Placeholder 2"/>
          <p:cNvSpPr>
            <a:spLocks noGrp="1"/>
          </p:cNvSpPr>
          <p:nvPr>
            <p:ph idx="1"/>
          </p:nvPr>
        </p:nvSpPr>
        <p:spPr>
          <a:xfrm>
            <a:off x="304800" y="2209800"/>
            <a:ext cx="8382000" cy="4312920"/>
          </a:xfrm>
        </p:spPr>
        <p:txBody>
          <a:bodyPr/>
          <a:lstStyle/>
          <a:p>
            <a:r>
              <a:rPr lang="en-US" dirty="0" err="1" smtClean="0"/>
              <a:t>DevOps</a:t>
            </a:r>
            <a:r>
              <a:rPr lang="en-US" dirty="0" smtClean="0"/>
              <a:t> practices include continuous integration and continuous delivery (CI/CD), infrastructure as code, and continuous monitoring with Azure and the </a:t>
            </a:r>
            <a:r>
              <a:rPr lang="en-US" dirty="0" err="1" smtClean="0"/>
              <a:t>DevOps</a:t>
            </a:r>
            <a:r>
              <a:rPr lang="en-US" dirty="0" smtClean="0"/>
              <a:t> </a:t>
            </a:r>
            <a:r>
              <a:rPr lang="en-US" dirty="0" err="1" smtClean="0"/>
              <a:t>toolchain</a:t>
            </a:r>
            <a:r>
              <a:rPr lang="en-US" dirty="0" smtClean="0"/>
              <a:t> of your choice.</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7851648" cy="1828800"/>
          </a:xfrm>
        </p:spPr>
        <p:txBody>
          <a:bodyPr>
            <a:normAutofit fontScale="90000"/>
          </a:bodyPr>
          <a:lstStyle/>
          <a:p>
            <a:pPr algn="l"/>
            <a:r>
              <a:rPr lang="en-US" sz="6200" dirty="0" smtClean="0"/>
              <a:t>Topics</a:t>
            </a:r>
            <a:r>
              <a:rPr lang="en-US" sz="6000" dirty="0" smtClean="0">
                <a:solidFill>
                  <a:srgbClr val="002060"/>
                </a:solidFill>
              </a:rPr>
              <a:t> </a:t>
            </a:r>
            <a:r>
              <a:rPr lang="en-US" sz="6000" dirty="0" smtClean="0"/>
              <a:t>Covered </a:t>
            </a:r>
            <a:r>
              <a:rPr lang="en-US" sz="6000" dirty="0" smtClean="0">
                <a:solidFill>
                  <a:srgbClr val="002060"/>
                </a:solidFill>
              </a:rPr>
              <a:t/>
            </a:r>
            <a:br>
              <a:rPr lang="en-US" sz="6000" dirty="0" smtClean="0">
                <a:solidFill>
                  <a:srgbClr val="002060"/>
                </a:solidFill>
              </a:rPr>
            </a:br>
            <a:r>
              <a:rPr lang="en-US" dirty="0"/>
              <a:t/>
            </a:r>
            <a:br>
              <a:rPr lang="en-US" dirty="0"/>
            </a:br>
            <a:endParaRPr lang="en-US" dirty="0"/>
          </a:p>
        </p:txBody>
      </p:sp>
      <p:sp>
        <p:nvSpPr>
          <p:cNvPr id="3" name="Subtitle 2"/>
          <p:cNvSpPr>
            <a:spLocks noGrp="1"/>
          </p:cNvSpPr>
          <p:nvPr>
            <p:ph type="subTitle" idx="1"/>
          </p:nvPr>
        </p:nvSpPr>
        <p:spPr>
          <a:xfrm>
            <a:off x="685800" y="1600200"/>
            <a:ext cx="7854696" cy="4981136"/>
          </a:xfrm>
        </p:spPr>
        <p:txBody>
          <a:bodyPr>
            <a:normAutofit fontScale="77500" lnSpcReduction="20000"/>
          </a:bodyPr>
          <a:lstStyle/>
          <a:p>
            <a:pPr algn="l"/>
            <a:r>
              <a:rPr lang="en-US" dirty="0" smtClean="0"/>
              <a:t>Introducing </a:t>
            </a:r>
            <a:r>
              <a:rPr lang="en-US" dirty="0" err="1" smtClean="0"/>
              <a:t>DevOps</a:t>
            </a:r>
            <a:endParaRPr lang="en-US" dirty="0" smtClean="0"/>
          </a:p>
          <a:p>
            <a:pPr algn="l">
              <a:buFont typeface="Arial" pitchFamily="34" charset="0"/>
              <a:buChar char="•"/>
            </a:pPr>
            <a:r>
              <a:rPr lang="en-US" dirty="0" smtClean="0"/>
              <a:t>  Visual Studio </a:t>
            </a:r>
          </a:p>
          <a:p>
            <a:pPr algn="l">
              <a:buFont typeface="Arial" pitchFamily="34" charset="0"/>
              <a:buChar char="•"/>
            </a:pPr>
            <a:r>
              <a:rPr lang="en-US" dirty="0" smtClean="0"/>
              <a:t>  What is </a:t>
            </a:r>
            <a:r>
              <a:rPr lang="en-US" dirty="0" err="1" smtClean="0"/>
              <a:t>DevOps</a:t>
            </a:r>
            <a:r>
              <a:rPr lang="en-US" dirty="0" smtClean="0"/>
              <a:t>?</a:t>
            </a:r>
          </a:p>
          <a:p>
            <a:pPr algn="l">
              <a:buFont typeface="Arial" pitchFamily="34" charset="0"/>
              <a:buChar char="•"/>
            </a:pPr>
            <a:r>
              <a:rPr lang="en-US" dirty="0" smtClean="0"/>
              <a:t>  Agile Vs </a:t>
            </a:r>
            <a:r>
              <a:rPr lang="en-US" dirty="0" err="1" smtClean="0"/>
              <a:t>DevOps</a:t>
            </a:r>
            <a:endParaRPr lang="en-US" dirty="0" smtClean="0"/>
          </a:p>
          <a:p>
            <a:pPr algn="l">
              <a:buFont typeface="Arial" pitchFamily="34" charset="0"/>
              <a:buChar char="•"/>
            </a:pPr>
            <a:r>
              <a:rPr lang="en-US" dirty="0" smtClean="0"/>
              <a:t>  </a:t>
            </a:r>
            <a:r>
              <a:rPr lang="en-US" dirty="0" err="1" smtClean="0"/>
              <a:t>DevOps</a:t>
            </a:r>
            <a:r>
              <a:rPr lang="en-US" dirty="0" smtClean="0"/>
              <a:t> Lifecycle</a:t>
            </a:r>
          </a:p>
          <a:p>
            <a:pPr algn="l">
              <a:buFont typeface="Arial" pitchFamily="34" charset="0"/>
              <a:buChar char="•"/>
            </a:pPr>
            <a:r>
              <a:rPr lang="en-US" dirty="0" smtClean="0"/>
              <a:t>  Tools for Adopting </a:t>
            </a:r>
            <a:r>
              <a:rPr lang="en-US" dirty="0" err="1" smtClean="0"/>
              <a:t>DevOps</a:t>
            </a:r>
            <a:endParaRPr lang="en-US" dirty="0" smtClean="0"/>
          </a:p>
          <a:p>
            <a:pPr algn="l">
              <a:buFont typeface="Arial" pitchFamily="34" charset="0"/>
              <a:buChar char="•"/>
            </a:pPr>
            <a:r>
              <a:rPr lang="en-US" dirty="0" smtClean="0"/>
              <a:t>  Microsoft </a:t>
            </a:r>
            <a:r>
              <a:rPr lang="en-US" dirty="0" err="1" smtClean="0"/>
              <a:t>DevOps</a:t>
            </a:r>
            <a:r>
              <a:rPr lang="en-US" dirty="0" smtClean="0"/>
              <a:t> Solution</a:t>
            </a:r>
          </a:p>
          <a:p>
            <a:pPr algn="l"/>
            <a:endParaRPr lang="en-US" dirty="0" smtClean="0"/>
          </a:p>
          <a:p>
            <a:pPr algn="l"/>
            <a:r>
              <a:rPr lang="en-US" dirty="0" smtClean="0"/>
              <a:t>Consolidation using Version Control</a:t>
            </a:r>
          </a:p>
          <a:p>
            <a:pPr algn="l">
              <a:buFont typeface="Arial" pitchFamily="34" charset="0"/>
              <a:buChar char="•"/>
            </a:pPr>
            <a:r>
              <a:rPr lang="en-US" dirty="0" smtClean="0"/>
              <a:t>  Why Version Control?</a:t>
            </a:r>
          </a:p>
          <a:p>
            <a:pPr algn="l">
              <a:buFont typeface="Arial" pitchFamily="34" charset="0"/>
              <a:buChar char="•"/>
            </a:pPr>
            <a:r>
              <a:rPr lang="en-US" dirty="0" smtClean="0"/>
              <a:t>  Version Control in TFS</a:t>
            </a:r>
          </a:p>
          <a:p>
            <a:pPr algn="l">
              <a:buFont typeface="Arial" pitchFamily="34" charset="0"/>
              <a:buChar char="•"/>
            </a:pPr>
            <a:r>
              <a:rPr lang="en-US" dirty="0" smtClean="0"/>
              <a:t>  Team Projects &amp; Team Project Collections</a:t>
            </a:r>
          </a:p>
          <a:p>
            <a:pPr algn="l">
              <a:buFont typeface="Arial" pitchFamily="34" charset="0"/>
              <a:buChar char="•"/>
            </a:pPr>
            <a:r>
              <a:rPr lang="en-US" dirty="0" smtClean="0"/>
              <a:t>  TFVC Overview</a:t>
            </a:r>
          </a:p>
          <a:p>
            <a:pPr algn="l">
              <a:buFont typeface="Arial" pitchFamily="34" charset="0"/>
              <a:buChar char="•"/>
            </a:pPr>
            <a:r>
              <a:rPr lang="en-US" dirty="0" smtClean="0"/>
              <a:t>  Get + TFS Overview</a:t>
            </a:r>
          </a:p>
          <a:p>
            <a:pPr algn="l">
              <a:buFont typeface="Arial" pitchFamily="34" charset="0"/>
              <a:buChar char="•"/>
            </a:pPr>
            <a:r>
              <a:rPr lang="en-US" dirty="0" smtClean="0"/>
              <a:t>  Get or TFVC</a:t>
            </a:r>
          </a:p>
          <a:p>
            <a:pPr algn="l"/>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a:t>
            </a:r>
            <a:endParaRPr lang="en-US" dirty="0"/>
          </a:p>
        </p:txBody>
      </p:sp>
      <p:sp>
        <p:nvSpPr>
          <p:cNvPr id="3" name="Content Placeholder 2"/>
          <p:cNvSpPr>
            <a:spLocks noGrp="1"/>
          </p:cNvSpPr>
          <p:nvPr>
            <p:ph idx="1"/>
          </p:nvPr>
        </p:nvSpPr>
        <p:spPr/>
        <p:txBody>
          <a:bodyPr/>
          <a:lstStyle/>
          <a:p>
            <a:pPr>
              <a:buNone/>
            </a:pPr>
            <a:r>
              <a:rPr lang="en-US" dirty="0" smtClean="0"/>
              <a:t>   </a:t>
            </a:r>
          </a:p>
          <a:p>
            <a:pPr>
              <a:buNone/>
            </a:pPr>
            <a:r>
              <a:rPr lang="en-US" dirty="0" smtClean="0"/>
              <a:t>    A version control system allows users to keep track of the changes in software development projects, and enable them to collaborate on those projects. Using it, the developers can work together on code and separate their tasks through branches.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hackernoon.com/hn-images/1*YO3XrKVMEgTZ6UJZRntXPQ.jpeg"/>
          <p:cNvPicPr>
            <a:picLocks noChangeAspect="1" noChangeArrowheads="1"/>
          </p:cNvPicPr>
          <p:nvPr/>
        </p:nvPicPr>
        <p:blipFill>
          <a:blip r:embed="rId2" cstate="print"/>
          <a:srcRect/>
          <a:stretch>
            <a:fillRect/>
          </a:stretch>
        </p:blipFill>
        <p:spPr bwMode="auto">
          <a:xfrm>
            <a:off x="914400" y="914400"/>
            <a:ext cx="6781800" cy="5091666"/>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in TFS</a:t>
            </a:r>
            <a:endParaRPr lang="en-US" dirty="0"/>
          </a:p>
        </p:txBody>
      </p:sp>
      <p:sp>
        <p:nvSpPr>
          <p:cNvPr id="3" name="Content Placeholder 2"/>
          <p:cNvSpPr>
            <a:spLocks noGrp="1"/>
          </p:cNvSpPr>
          <p:nvPr>
            <p:ph idx="1"/>
          </p:nvPr>
        </p:nvSpPr>
        <p:spPr/>
        <p:txBody>
          <a:bodyPr/>
          <a:lstStyle/>
          <a:p>
            <a:pPr fontAlgn="base"/>
            <a:r>
              <a:rPr lang="en-US" dirty="0" smtClean="0"/>
              <a:t>Developed by Microsoft, the Team Foundation Server is an enterprise-grade tool to manage source code and other services that need versioning. It can keep track of work items to find defects, requirements, and scenarios in a project.</a:t>
            </a:r>
          </a:p>
          <a:p>
            <a:pPr fontAlgn="base"/>
            <a:r>
              <a:rPr lang="en-US" dirty="0" smtClean="0"/>
              <a:t>It comes with several unique features like Team Build, data collection and reporting, Team Project Portal, Team Foundation Shared Services, etc.</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TFVC Overview</a:t>
            </a:r>
            <a:endParaRPr lang="en-US" dirty="0"/>
          </a:p>
        </p:txBody>
      </p:sp>
      <p:sp>
        <p:nvSpPr>
          <p:cNvPr id="3" name="Content Placeholder 2"/>
          <p:cNvSpPr>
            <a:spLocks noGrp="1"/>
          </p:cNvSpPr>
          <p:nvPr>
            <p:ph idx="1"/>
          </p:nvPr>
        </p:nvSpPr>
        <p:spPr/>
        <p:txBody>
          <a:bodyPr/>
          <a:lstStyle/>
          <a:p>
            <a:r>
              <a:rPr lang="en-US" dirty="0" smtClean="0"/>
              <a:t>TFVC is a democratized approach that enables the software development process to easily adopt robust tools and best practices without cost and complexity as key inhibitors. </a:t>
            </a:r>
          </a:p>
          <a:p>
            <a:r>
              <a:rPr lang="en-US" dirty="0" smtClean="0"/>
              <a:t>Building the TFS project requires identifying and fleshing out all work items, which TFS will push out to all related systems.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Overview</a:t>
            </a:r>
            <a:endParaRPr lang="en-US" dirty="0"/>
          </a:p>
        </p:txBody>
      </p:sp>
      <p:sp>
        <p:nvSpPr>
          <p:cNvPr id="3" name="Content Placeholder 2"/>
          <p:cNvSpPr>
            <a:spLocks noGrp="1"/>
          </p:cNvSpPr>
          <p:nvPr>
            <p:ph idx="1"/>
          </p:nvPr>
        </p:nvSpPr>
        <p:spPr/>
        <p:txBody>
          <a:bodyPr>
            <a:normAutofit lnSpcReduction="10000"/>
          </a:bodyPr>
          <a:lstStyle/>
          <a:p>
            <a:pPr fontAlgn="base"/>
            <a:r>
              <a:rPr lang="en-US" dirty="0" err="1" smtClean="0"/>
              <a:t>GitHub</a:t>
            </a:r>
            <a:r>
              <a:rPr lang="en-US" dirty="0" smtClean="0"/>
              <a:t> helps software teams to collaborate and maintain the entire history of code changes. You can track changes in code, turn back the clock to undo errors and share your efforts with other team members.</a:t>
            </a:r>
          </a:p>
          <a:p>
            <a:pPr fontAlgn="base"/>
            <a:r>
              <a:rPr lang="en-US" dirty="0" smtClean="0"/>
              <a:t>It is an open source version control system that features local branching, multiple workflows, and convenient staging areas. </a:t>
            </a:r>
            <a:r>
              <a:rPr lang="en-US" dirty="0" err="1" smtClean="0"/>
              <a:t>Git</a:t>
            </a:r>
            <a:r>
              <a:rPr lang="en-US" dirty="0" smtClean="0"/>
              <a:t> version control is an easy to learn option and offers faster operation speed.</a:t>
            </a:r>
          </a:p>
          <a:p>
            <a:pPr>
              <a:buNone/>
            </a:pPr>
            <a:r>
              <a:rPr lang="en-US" dirty="0" smtClean="0"/>
              <a:t/>
            </a:r>
            <a:br>
              <a:rPr lang="en-US" dirty="0" smtClean="0"/>
            </a:b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a:t>
            </a:r>
            <a:r>
              <a:rPr lang="en-US" dirty="0" err="1" smtClean="0"/>
              <a:t>vs</a:t>
            </a:r>
            <a:r>
              <a:rPr lang="en-US" dirty="0" smtClean="0"/>
              <a:t> TFVC</a:t>
            </a:r>
            <a:endParaRPr lang="en-US" dirty="0"/>
          </a:p>
        </p:txBody>
      </p:sp>
      <p:sp>
        <p:nvSpPr>
          <p:cNvPr id="3" name="Content Placeholder 2"/>
          <p:cNvSpPr>
            <a:spLocks noGrp="1"/>
          </p:cNvSpPr>
          <p:nvPr>
            <p:ph idx="1"/>
          </p:nvPr>
        </p:nvSpPr>
        <p:spPr/>
        <p:txBody>
          <a:bodyPr>
            <a:normAutofit/>
          </a:bodyPr>
          <a:lstStyle/>
          <a:p>
            <a:r>
              <a:rPr lang="en-US" dirty="0" err="1" smtClean="0"/>
              <a:t>Git</a:t>
            </a:r>
            <a:r>
              <a:rPr lang="en-US" dirty="0" smtClean="0"/>
              <a:t> is a distributed version control system. Each developer has a copy of the source repository on their dev machine. </a:t>
            </a:r>
          </a:p>
          <a:p>
            <a:r>
              <a:rPr lang="en-US" dirty="0" smtClean="0"/>
              <a:t>Team Foundation Version Control (TFVC) is a centralized version control system. Typically, team members have only one version of each file on their dev machines. Historical data is maintained only on the server. Branches are path-based and created on the server.</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or TFVS</a:t>
            </a:r>
            <a:endParaRPr lang="en-US" dirty="0"/>
          </a:p>
        </p:txBody>
      </p:sp>
      <p:sp>
        <p:nvSpPr>
          <p:cNvPr id="3" name="Content Placeholder 2"/>
          <p:cNvSpPr>
            <a:spLocks noGrp="1"/>
          </p:cNvSpPr>
          <p:nvPr>
            <p:ph idx="1"/>
          </p:nvPr>
        </p:nvSpPr>
        <p:spPr/>
        <p:txBody>
          <a:bodyPr/>
          <a:lstStyle/>
          <a:p>
            <a:pPr>
              <a:buNone/>
            </a:pPr>
            <a:r>
              <a:rPr lang="en-US" dirty="0" smtClean="0"/>
              <a:t>   </a:t>
            </a:r>
            <a:r>
              <a:rPr lang="en-US" dirty="0" err="1" smtClean="0"/>
              <a:t>Git</a:t>
            </a:r>
            <a:r>
              <a:rPr lang="en-US" dirty="0" smtClean="0"/>
              <a:t> is the default version control provider for new projects. You should use </a:t>
            </a:r>
            <a:r>
              <a:rPr lang="en-US" dirty="0" err="1" smtClean="0"/>
              <a:t>Git</a:t>
            </a:r>
            <a:r>
              <a:rPr lang="en-US" dirty="0" smtClean="0"/>
              <a:t> for version control in your projects unless you have a specific need for centralized version control features in TFVC.</a:t>
            </a:r>
          </a:p>
          <a:p>
            <a:pPr>
              <a:buNone/>
            </a:pPr>
            <a:r>
              <a:rPr lang="en-US" dirty="0" smtClean="0"/>
              <a:t>    You can use TFVC repos with </a:t>
            </a:r>
            <a:r>
              <a:rPr lang="en-US" dirty="0" err="1" smtClean="0"/>
              <a:t>Git</a:t>
            </a:r>
            <a:r>
              <a:rPr lang="en-US" dirty="0" smtClean="0"/>
              <a:t> in the same Project so it's easy to add TFVC later if you need centralized version control. To setup a new repo type for an existing project</a:t>
            </a:r>
          </a:p>
          <a:p>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382000" cy="5334000"/>
          </a:xfrm>
        </p:spPr>
        <p:txBody>
          <a:bodyPr>
            <a:normAutofit/>
          </a:bodyPr>
          <a:lstStyle/>
          <a:p>
            <a:pPr>
              <a:buNone/>
            </a:pPr>
            <a:r>
              <a:rPr lang="en-US" dirty="0" smtClean="0"/>
              <a:t>   In Which version control can file history be replicated to dev machine?</a:t>
            </a:r>
          </a:p>
          <a:p>
            <a:pPr>
              <a:buNone/>
            </a:pPr>
            <a:endParaRPr lang="en-US" dirty="0" smtClean="0"/>
          </a:p>
          <a:p>
            <a:pPr>
              <a:buNone/>
            </a:pPr>
            <a:r>
              <a:rPr lang="en-US" dirty="0" smtClean="0"/>
              <a:t>a) TFVC</a:t>
            </a:r>
          </a:p>
          <a:p>
            <a:pPr>
              <a:buNone/>
            </a:pPr>
            <a:r>
              <a:rPr lang="en-US" dirty="0" smtClean="0"/>
              <a:t>b) GIT</a:t>
            </a:r>
          </a:p>
          <a:p>
            <a:pPr>
              <a:buNone/>
            </a:pPr>
            <a:r>
              <a:rPr lang="en-US" dirty="0" smtClean="0"/>
              <a:t>C) Both</a:t>
            </a:r>
          </a:p>
          <a:p>
            <a:pPr>
              <a:buNone/>
            </a:pPr>
            <a:r>
              <a:rPr lang="en-US" dirty="0" smtClean="0"/>
              <a:t>d) Neither</a:t>
            </a:r>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382000" cy="5334000"/>
          </a:xfrm>
        </p:spPr>
        <p:txBody>
          <a:bodyPr>
            <a:normAutofit/>
          </a:bodyPr>
          <a:lstStyle/>
          <a:p>
            <a:pPr>
              <a:buNone/>
            </a:pPr>
            <a:r>
              <a:rPr lang="en-US" dirty="0" smtClean="0"/>
              <a:t>   In Which version control can file history be replicated to dev machine?</a:t>
            </a:r>
          </a:p>
          <a:p>
            <a:pPr>
              <a:buNone/>
            </a:pPr>
            <a:endParaRPr lang="en-US" dirty="0" smtClean="0"/>
          </a:p>
          <a:p>
            <a:pPr>
              <a:buNone/>
            </a:pPr>
            <a:r>
              <a:rPr lang="en-US" dirty="0" smtClean="0"/>
              <a:t>a) TFVC</a:t>
            </a:r>
          </a:p>
          <a:p>
            <a:pPr>
              <a:buNone/>
            </a:pPr>
            <a:r>
              <a:rPr lang="en-US" b="1" dirty="0" smtClean="0"/>
              <a:t>b) GIT</a:t>
            </a:r>
          </a:p>
          <a:p>
            <a:pPr>
              <a:buNone/>
            </a:pPr>
            <a:r>
              <a:rPr lang="en-US" dirty="0" smtClean="0"/>
              <a:t>C) Both</a:t>
            </a:r>
          </a:p>
          <a:p>
            <a:pPr>
              <a:buNone/>
            </a:pPr>
            <a:r>
              <a:rPr lang="en-US" dirty="0" smtClean="0"/>
              <a:t>d) Neither</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Visual Studio </a:t>
            </a:r>
            <a:br>
              <a:rPr lang="en-US" dirty="0" smtClean="0"/>
            </a:br>
            <a:endParaRPr lang="en-US" dirty="0"/>
          </a:p>
        </p:txBody>
      </p:sp>
      <p:sp>
        <p:nvSpPr>
          <p:cNvPr id="3" name="Content Placeholder 2"/>
          <p:cNvSpPr>
            <a:spLocks noGrp="1"/>
          </p:cNvSpPr>
          <p:nvPr>
            <p:ph idx="1"/>
          </p:nvPr>
        </p:nvSpPr>
        <p:spPr/>
        <p:txBody>
          <a:bodyPr/>
          <a:lstStyle/>
          <a:p>
            <a:r>
              <a:rPr lang="en-US" dirty="0" smtClean="0"/>
              <a:t>Visual Studio is an </a:t>
            </a:r>
            <a:r>
              <a:rPr lang="en-US" b="1" dirty="0" smtClean="0"/>
              <a:t>Integrated Development Environment(IDE)</a:t>
            </a:r>
            <a:r>
              <a:rPr lang="en-US" dirty="0" smtClean="0"/>
              <a:t> developed by Microsoft to develop GUI(Graphical User Interface), console, Web applications, web apps, mobile apps, cloud, and web services, etc.</a:t>
            </a:r>
          </a:p>
          <a:p>
            <a:r>
              <a:rPr lang="en-US" dirty="0" smtClean="0"/>
              <a:t> It uses various platforms of Microsoft software development software like Windows store, Microsoft Silverlight, and Windows API, etc.</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Evolution of Visual Studio</a:t>
            </a:r>
            <a:endParaRPr lang="en-US" dirty="0"/>
          </a:p>
        </p:txBody>
      </p:sp>
      <p:sp>
        <p:nvSpPr>
          <p:cNvPr id="3" name="Content Placeholder 2"/>
          <p:cNvSpPr>
            <a:spLocks noGrp="1"/>
          </p:cNvSpPr>
          <p:nvPr>
            <p:ph idx="1"/>
          </p:nvPr>
        </p:nvSpPr>
        <p:spPr>
          <a:xfrm>
            <a:off x="304800" y="2362200"/>
            <a:ext cx="8839200" cy="4495800"/>
          </a:xfrm>
        </p:spPr>
        <p:txBody>
          <a:bodyPr/>
          <a:lstStyle/>
          <a:p>
            <a:pPr>
              <a:buNone/>
            </a:pPr>
            <a:r>
              <a:rPr lang="en-US" sz="2800" b="1" dirty="0" smtClean="0"/>
              <a:t>Visual Studio Editions </a:t>
            </a:r>
          </a:p>
          <a:p>
            <a:pPr>
              <a:buNone/>
            </a:pPr>
            <a:r>
              <a:rPr lang="en-US" sz="2800" dirty="0" smtClean="0"/>
              <a:t>There are 3 editions of Microsoft Visual Studio as follows</a:t>
            </a:r>
          </a:p>
          <a:p>
            <a:pPr marL="514350" indent="-514350">
              <a:buFont typeface="+mj-lt"/>
              <a:buAutoNum type="arabicPeriod"/>
            </a:pPr>
            <a:r>
              <a:rPr lang="en-US" sz="2800" b="1" dirty="0" smtClean="0"/>
              <a:t>Community</a:t>
            </a:r>
          </a:p>
          <a:p>
            <a:pPr marL="514350" indent="-514350">
              <a:buFont typeface="+mj-lt"/>
              <a:buAutoNum type="arabicPeriod"/>
            </a:pPr>
            <a:r>
              <a:rPr lang="en-US" sz="2800" b="1" dirty="0" smtClean="0"/>
              <a:t>Professional</a:t>
            </a:r>
          </a:p>
          <a:p>
            <a:pPr marL="514350" indent="-514350">
              <a:buFont typeface="+mj-lt"/>
              <a:buAutoNum type="arabicPeriod"/>
            </a:pPr>
            <a:r>
              <a:rPr lang="en-US" sz="2800" b="1" dirty="0" smtClean="0"/>
              <a:t>Enterprise</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05800" cy="5791200"/>
          </a:xfrm>
        </p:spPr>
        <p:txBody>
          <a:bodyPr/>
          <a:lstStyle/>
          <a:p>
            <a:pPr lvl="0">
              <a:buClr>
                <a:srgbClr val="0BD0D9"/>
              </a:buClr>
              <a:buNone/>
            </a:pPr>
            <a:r>
              <a:rPr lang="en-US" sz="2800" b="1" dirty="0" smtClean="0">
                <a:solidFill>
                  <a:prstClr val="black"/>
                </a:solidFill>
              </a:rPr>
              <a:t>What you can do?</a:t>
            </a:r>
          </a:p>
          <a:p>
            <a:pPr lvl="0">
              <a:buClr>
                <a:srgbClr val="0BD0D9"/>
              </a:buClr>
              <a:buNone/>
            </a:pPr>
            <a:r>
              <a:rPr lang="en-US" sz="2800" dirty="0" smtClean="0">
                <a:solidFill>
                  <a:prstClr val="black"/>
                </a:solidFill>
              </a:rPr>
              <a:t>Develop, Analyze, Debug, Test, Collaborate &amp; Deploy</a:t>
            </a:r>
          </a:p>
          <a:p>
            <a:pPr lvl="0">
              <a:buClr>
                <a:srgbClr val="0BD0D9"/>
              </a:buClr>
              <a:buNone/>
            </a:pPr>
            <a:endParaRPr lang="en-US" sz="2800" b="1" dirty="0" smtClean="0">
              <a:solidFill>
                <a:prstClr val="black"/>
              </a:solidFill>
            </a:endParaRPr>
          </a:p>
          <a:p>
            <a:pPr lvl="0">
              <a:buClr>
                <a:srgbClr val="0BD0D9"/>
              </a:buClr>
              <a:buNone/>
            </a:pPr>
            <a:r>
              <a:rPr lang="en-US" sz="2800" b="1" dirty="0" smtClean="0">
                <a:solidFill>
                  <a:prstClr val="black"/>
                </a:solidFill>
              </a:rPr>
              <a:t>Download and Installation</a:t>
            </a:r>
          </a:p>
          <a:p>
            <a:r>
              <a:rPr lang="en-US" dirty="0" smtClean="0"/>
              <a:t>Download the VS exe file of your required version</a:t>
            </a:r>
          </a:p>
          <a:p>
            <a:r>
              <a:rPr lang="en-US" dirty="0" smtClean="0"/>
              <a:t>In the next screen, click continue</a:t>
            </a:r>
          </a:p>
          <a:p>
            <a:pPr>
              <a:buNone/>
            </a:pPr>
            <a:endParaRPr lang="en-US" dirty="0" smtClean="0"/>
          </a:p>
          <a:p>
            <a:pPr>
              <a:buNone/>
            </a:pPr>
            <a:endParaRPr lang="en-US" dirty="0" smtClean="0"/>
          </a:p>
          <a:p>
            <a:pPr>
              <a:buNone/>
            </a:pPr>
            <a:endParaRPr lang="en-US" dirty="0" smtClean="0"/>
          </a:p>
          <a:p>
            <a:pPr>
              <a:buNone/>
            </a:pPr>
            <a:endParaRPr lang="en-US" dirty="0"/>
          </a:p>
        </p:txBody>
      </p:sp>
      <p:pic>
        <p:nvPicPr>
          <p:cNvPr id="8" name="Picture 4"/>
          <p:cNvPicPr>
            <a:picLocks noChangeAspect="1" noChangeArrowheads="1"/>
          </p:cNvPicPr>
          <p:nvPr/>
        </p:nvPicPr>
        <p:blipFill>
          <a:blip r:embed="rId2" cstate="print"/>
          <a:srcRect/>
          <a:stretch>
            <a:fillRect/>
          </a:stretch>
        </p:blipFill>
        <p:spPr bwMode="auto">
          <a:xfrm>
            <a:off x="762000" y="3581400"/>
            <a:ext cx="4198620" cy="227088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305800" cy="5715000"/>
          </a:xfrm>
        </p:spPr>
        <p:txBody>
          <a:bodyPr/>
          <a:lstStyle/>
          <a:p>
            <a:r>
              <a:rPr lang="en-US" dirty="0" smtClean="0"/>
              <a:t>Visual Studio will start downloading the initial files. </a:t>
            </a:r>
          </a:p>
          <a:p>
            <a:r>
              <a:rPr lang="en-US" dirty="0" smtClean="0"/>
              <a:t>Once downloaded, click on Install</a:t>
            </a:r>
          </a:p>
          <a:p>
            <a:r>
              <a:rPr lang="en-US" dirty="0" smtClean="0"/>
              <a:t> In next screen, select required options &amp; click install. Visual Studio will download the relevant files based on your selection </a:t>
            </a:r>
          </a:p>
          <a:p>
            <a:endParaRPr lang="en-US" dirty="0" smtClean="0"/>
          </a:p>
          <a:p>
            <a:pPr>
              <a:buNone/>
            </a:pPr>
            <a:endParaRPr lang="en-US" dirty="0" smtClean="0"/>
          </a:p>
        </p:txBody>
      </p:sp>
      <p:pic>
        <p:nvPicPr>
          <p:cNvPr id="6" name="Picture 2"/>
          <p:cNvPicPr>
            <a:picLocks noChangeAspect="1" noChangeArrowheads="1"/>
          </p:cNvPicPr>
          <p:nvPr/>
        </p:nvPicPr>
        <p:blipFill>
          <a:blip r:embed="rId2" cstate="print"/>
          <a:srcRect/>
          <a:stretch>
            <a:fillRect/>
          </a:stretch>
        </p:blipFill>
        <p:spPr bwMode="auto">
          <a:xfrm>
            <a:off x="838199" y="2971800"/>
            <a:ext cx="6909211" cy="33528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382000" cy="5562600"/>
          </a:xfrm>
        </p:spPr>
        <p:txBody>
          <a:bodyPr>
            <a:normAutofit lnSpcReduction="10000"/>
          </a:bodyPr>
          <a:lstStyle/>
          <a:p>
            <a:r>
              <a:rPr lang="en-US" dirty="0" smtClean="0"/>
              <a:t>Once the installation is done, reboot the PC.</a:t>
            </a:r>
          </a:p>
          <a:p>
            <a:r>
              <a:rPr lang="en-US" dirty="0" smtClean="0"/>
              <a:t>Post reboot, open the Visual Studio IDE, set the theme and click start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r>
              <a:rPr lang="en-US" dirty="0" smtClean="0"/>
              <a:t>You are ready to go</a:t>
            </a:r>
          </a:p>
          <a:p>
            <a:endParaRPr lang="en-US" dirty="0" smtClean="0"/>
          </a:p>
          <a:p>
            <a:pPr>
              <a:buNone/>
            </a:pP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2133600" y="2209801"/>
            <a:ext cx="2667000" cy="3068434"/>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pPr>
              <a:buNone/>
            </a:pPr>
            <a:r>
              <a:rPr lang="en-US" dirty="0" smtClean="0"/>
              <a:t>IDE stands for?</a:t>
            </a:r>
          </a:p>
          <a:p>
            <a:pPr>
              <a:buNone/>
            </a:pPr>
            <a:endParaRPr lang="en-US" dirty="0" smtClean="0"/>
          </a:p>
          <a:p>
            <a:pPr>
              <a:buNone/>
            </a:pPr>
            <a:r>
              <a:rPr lang="en-US" dirty="0" smtClean="0"/>
              <a:t>a) Integrated Distributed Environment</a:t>
            </a:r>
          </a:p>
          <a:p>
            <a:pPr>
              <a:buNone/>
            </a:pPr>
            <a:r>
              <a:rPr lang="en-US" dirty="0" smtClean="0"/>
              <a:t>b) Integrated Development Environment</a:t>
            </a:r>
          </a:p>
          <a:p>
            <a:pPr>
              <a:buNone/>
            </a:pPr>
            <a:r>
              <a:rPr lang="en-US" dirty="0" smtClean="0"/>
              <a:t>c) Installation Development Environment</a:t>
            </a:r>
          </a:p>
          <a:p>
            <a:pPr>
              <a:buNone/>
            </a:pPr>
            <a:r>
              <a:rPr lang="en-US" dirty="0" smtClean="0"/>
              <a:t>d) Integrated Development Evolution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pPr>
              <a:buNone/>
            </a:pPr>
            <a:r>
              <a:rPr lang="en-US" dirty="0" smtClean="0"/>
              <a:t>IDE stands for?</a:t>
            </a:r>
          </a:p>
          <a:p>
            <a:pPr>
              <a:buNone/>
            </a:pPr>
            <a:endParaRPr lang="en-US" dirty="0" smtClean="0"/>
          </a:p>
          <a:p>
            <a:pPr>
              <a:buNone/>
            </a:pPr>
            <a:r>
              <a:rPr lang="en-US" dirty="0" smtClean="0"/>
              <a:t>a) Integrated Distributed Environment</a:t>
            </a:r>
          </a:p>
          <a:p>
            <a:pPr>
              <a:buNone/>
            </a:pPr>
            <a:r>
              <a:rPr lang="en-US" b="1" dirty="0" smtClean="0"/>
              <a:t>b) Integrated Development Environment</a:t>
            </a:r>
          </a:p>
          <a:p>
            <a:pPr>
              <a:buNone/>
            </a:pPr>
            <a:r>
              <a:rPr lang="en-US" dirty="0" smtClean="0"/>
              <a:t>c) Installation Development Environment</a:t>
            </a:r>
          </a:p>
          <a:p>
            <a:pPr>
              <a:buNone/>
            </a:pPr>
            <a:r>
              <a:rPr lang="en-US" dirty="0" smtClean="0"/>
              <a:t>d) Integrated Development Evolution</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367</TotalTime>
  <Words>1451</Words>
  <Application>Microsoft Office PowerPoint</Application>
  <PresentationFormat>On-screen Show (4:3)</PresentationFormat>
  <Paragraphs>217</Paragraphs>
  <Slides>28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Constantia</vt:lpstr>
      <vt:lpstr>Wingdings 2</vt:lpstr>
      <vt:lpstr>Flow</vt:lpstr>
      <vt:lpstr>DevOps with TFS </vt:lpstr>
      <vt:lpstr>Topics Covered   </vt:lpstr>
      <vt:lpstr>Visual Studio  </vt:lpstr>
      <vt:lpstr>Evolution of Visual Studio</vt:lpstr>
      <vt:lpstr>PowerPoint Presentation</vt:lpstr>
      <vt:lpstr>PowerPoint Presentation</vt:lpstr>
      <vt:lpstr>PowerPoint Presentation</vt:lpstr>
      <vt:lpstr>PowerPoint Presentation</vt:lpstr>
      <vt:lpstr>PowerPoint Presentation</vt:lpstr>
      <vt:lpstr>What is DevOps? </vt:lpstr>
      <vt:lpstr>Agile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DevOps Solution</vt:lpstr>
      <vt:lpstr>Version Control</vt:lpstr>
      <vt:lpstr>PowerPoint Presentation</vt:lpstr>
      <vt:lpstr>Version Control in TFS</vt:lpstr>
      <vt:lpstr>TFVC Overview</vt:lpstr>
      <vt:lpstr>GIT Overview</vt:lpstr>
      <vt:lpstr>GIT vs TFVC</vt:lpstr>
      <vt:lpstr>GIT or TFVS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DevOps</dc:title>
  <dc:creator>Alagappan mohan</dc:creator>
  <cp:lastModifiedBy>Windows User</cp:lastModifiedBy>
  <cp:revision>51</cp:revision>
  <dcterms:created xsi:type="dcterms:W3CDTF">2019-09-21T09:03:07Z</dcterms:created>
  <dcterms:modified xsi:type="dcterms:W3CDTF">2019-09-24T07:05:15Z</dcterms:modified>
</cp:coreProperties>
</file>