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4" r:id="rId6"/>
    <p:sldId id="260" r:id="rId7"/>
    <p:sldId id="261" r:id="rId8"/>
    <p:sldId id="262" r:id="rId9"/>
    <p:sldId id="263" r:id="rId10"/>
    <p:sldId id="265" r:id="rId11"/>
    <p:sldId id="268" r:id="rId12"/>
    <p:sldId id="269" r:id="rId13"/>
    <p:sldId id="266"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6" r:id="rId30"/>
    <p:sldId id="285" r:id="rId31"/>
    <p:sldId id="289" r:id="rId32"/>
    <p:sldId id="287" r:id="rId33"/>
    <p:sldId id="288" r:id="rId34"/>
    <p:sldId id="290" r:id="rId35"/>
    <p:sldId id="292"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134" autoAdjust="0"/>
  </p:normalViewPr>
  <p:slideViewPr>
    <p:cSldViewPr>
      <p:cViewPr varScale="1">
        <p:scale>
          <a:sx n="30" d="100"/>
          <a:sy n="30" d="100"/>
        </p:scale>
        <p:origin x="2334" y="48"/>
      </p:cViewPr>
      <p:guideLst>
        <p:guide orient="horz" pos="2160"/>
        <p:guide pos="2880"/>
      </p:guideLst>
    </p:cSldViewPr>
  </p:slideViewPr>
  <p:notesTextViewPr>
    <p:cViewPr>
      <p:scale>
        <a:sx n="100" d="100"/>
        <a:sy n="100" d="100"/>
      </p:scale>
      <p:origin x="0" y="-24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026C5-5F8A-40AA-A622-5FD72F2BD73F}" type="datetimeFigureOut">
              <a:rPr lang="en-IN" smtClean="0"/>
              <a:t>14-10-2019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BA417-774A-4E15-8735-A7E90B12E7E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umentation.devexpress.com/WindowsForms/114044/Controls-and-Libraries/Form-Layout-Managers/Layout-and-Data-Layout-Controls/Table-Layou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umentation.devexpress.com/WindowsForms/17548/Controls-and-Libraries/Form-Layout-Managers/Layout-and-Data-Layout-Controls/Flow-Layou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dotnet/api/system.windows.forms.form.ismdicontainer"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dotnet/api/system.windows.forms.menustrip"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we design the software application the primary consideration should be the</a:t>
            </a:r>
            <a:r>
              <a:rPr lang="en-IN" baseline="0" dirty="0" smtClean="0"/>
              <a:t> people who will use the </a:t>
            </a:r>
            <a:r>
              <a:rPr lang="en-IN" baseline="0" dirty="0" err="1" smtClean="0"/>
              <a:t>application.By</a:t>
            </a:r>
            <a:r>
              <a:rPr lang="en-IN" baseline="0" dirty="0" smtClean="0"/>
              <a:t> keeping in mind the target audience we have to design the user </a:t>
            </a:r>
            <a:r>
              <a:rPr lang="en-IN" baseline="0" dirty="0" err="1" smtClean="0"/>
              <a:t>interface.user</a:t>
            </a:r>
            <a:r>
              <a:rPr lang="en-IN" baseline="0" dirty="0" smtClean="0"/>
              <a:t> interface provides the mechanism for users to interact with </a:t>
            </a:r>
            <a:r>
              <a:rPr lang="en-IN" baseline="0" dirty="0" err="1" smtClean="0"/>
              <a:t>application.Here</a:t>
            </a:r>
            <a:r>
              <a:rPr lang="en-IN" baseline="0" dirty="0" smtClean="0"/>
              <a:t> we are discussing about the different type of application which has different user </a:t>
            </a:r>
            <a:r>
              <a:rPr lang="en-IN" baseline="0" dirty="0" err="1" smtClean="0"/>
              <a:t>interface.We</a:t>
            </a:r>
            <a:r>
              <a:rPr lang="en-IN" baseline="0" dirty="0" smtClean="0"/>
              <a:t> are focussing more into windows applications and the challenges we have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We can add form to a windows application and can control the appearance of form with the help of different </a:t>
            </a:r>
            <a:r>
              <a:rPr lang="en-IN" dirty="0" err="1" smtClean="0"/>
              <a:t>methods.Common</a:t>
            </a:r>
            <a:r>
              <a:rPr lang="en-IN" baseline="0" dirty="0" smtClean="0"/>
              <a:t> forms methods </a:t>
            </a:r>
            <a:r>
              <a:rPr lang="en-IN" baseline="0" dirty="0" err="1" smtClean="0"/>
              <a:t>are:Form.Show</a:t>
            </a:r>
            <a:r>
              <a:rPr lang="en-IN" baseline="0" dirty="0" smtClean="0"/>
              <a:t>(),</a:t>
            </a:r>
            <a:r>
              <a:rPr lang="en-IN" baseline="0" dirty="0" err="1" smtClean="0"/>
              <a:t>Form.ShowDialog</a:t>
            </a:r>
            <a:r>
              <a:rPr lang="en-IN" baseline="0" dirty="0" smtClean="0"/>
              <a:t>(),</a:t>
            </a:r>
            <a:r>
              <a:rPr lang="en-IN" baseline="0" dirty="0" err="1" smtClean="0"/>
              <a:t>Form.Active</a:t>
            </a:r>
            <a:r>
              <a:rPr lang="en-IN" baseline="0" dirty="0" smtClean="0"/>
              <a:t>(),</a:t>
            </a:r>
            <a:r>
              <a:rPr lang="en-IN" baseline="0" dirty="0" err="1" smtClean="0"/>
              <a:t>Form.Hide</a:t>
            </a:r>
            <a:r>
              <a:rPr lang="en-IN" baseline="0" dirty="0" smtClean="0"/>
              <a:t>(),</a:t>
            </a:r>
            <a:r>
              <a:rPr lang="en-IN" baseline="0" dirty="0" err="1" smtClean="0"/>
              <a:t>Form.Close</a:t>
            </a:r>
            <a:r>
              <a:rPr lang="en-IN" baseline="0" dirty="0" smtClean="0"/>
              <a:t>()</a:t>
            </a:r>
          </a:p>
          <a:p>
            <a:endParaRPr lang="en-IN" baseline="0" dirty="0" smtClean="0"/>
          </a:p>
          <a:p>
            <a:r>
              <a:rPr lang="en-IN" baseline="0" dirty="0" smtClean="0"/>
              <a:t>The above controls mentioned in the slide  can be added to a windows form one by </a:t>
            </a:r>
            <a:r>
              <a:rPr lang="en-IN" baseline="0" dirty="0" err="1" smtClean="0"/>
              <a:t>one.Moving</a:t>
            </a:r>
            <a:r>
              <a:rPr lang="en-IN" baseline="0" dirty="0" smtClean="0"/>
              <a:t> the control from designer to form sets the position properties of the </a:t>
            </a:r>
            <a:r>
              <a:rPr lang="en-IN" baseline="0" dirty="0" err="1" smtClean="0"/>
              <a:t>control.After</a:t>
            </a:r>
            <a:r>
              <a:rPr lang="en-IN" baseline="0" dirty="0" smtClean="0"/>
              <a:t> adding the above controls you can right click on the control and set different properties.</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Layout defines</a:t>
            </a:r>
            <a:r>
              <a:rPr lang="en-IN" baseline="0" dirty="0" smtClean="0"/>
              <a:t> the way in which the controls are arranged in a windows </a:t>
            </a:r>
            <a:r>
              <a:rPr lang="en-IN" baseline="0" dirty="0" err="1" smtClean="0"/>
              <a:t>form.There</a:t>
            </a:r>
            <a:r>
              <a:rPr lang="en-IN" baseline="0" dirty="0" smtClean="0"/>
              <a:t> are two types of layout model is available in windows forms.</a:t>
            </a:r>
            <a:r>
              <a:rPr lang="en-IN" sz="1200" b="0" i="0" kern="1200" dirty="0" smtClean="0">
                <a:solidFill>
                  <a:schemeClr val="tx1"/>
                </a:solidFill>
                <a:latin typeface="+mn-lt"/>
                <a:ea typeface="+mn-ea"/>
                <a:cs typeface="+mn-cs"/>
              </a:rPr>
              <a:t> We can switch to Table or Flow Layout modes that provide specific patterns, according to which UI elements are arranged.</a:t>
            </a:r>
          </a:p>
          <a:p>
            <a:r>
              <a:rPr lang="en-IN" sz="1200" b="0" i="0" u="none" strike="noStrike" kern="1200" dirty="0" smtClean="0">
                <a:solidFill>
                  <a:schemeClr val="tx1"/>
                </a:solidFill>
                <a:latin typeface="+mn-lt"/>
                <a:ea typeface="+mn-ea"/>
                <a:cs typeface="+mn-cs"/>
                <a:hlinkClick r:id="rId3"/>
              </a:rPr>
              <a:t>Table Layout</a:t>
            </a:r>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Implements a grid-like mark-up for the content area. Form elements use row and column indexes to occupy specific grid cells. Row span and column span values allow you to stretch elements across multiple cells.</a:t>
            </a:r>
          </a:p>
          <a:p>
            <a:r>
              <a:rPr lang="en-IN" sz="1200" b="0" i="0" u="none" strike="noStrike" kern="1200" dirty="0" smtClean="0">
                <a:solidFill>
                  <a:schemeClr val="tx1"/>
                </a:solidFill>
                <a:latin typeface="+mn-lt"/>
                <a:ea typeface="+mn-ea"/>
                <a:cs typeface="+mn-cs"/>
                <a:hlinkClick r:id="rId4"/>
              </a:rPr>
              <a:t>Flow Layout</a:t>
            </a:r>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In this mode, layout group regions are divided into multiple blocks of the specific size. Layout elements are arranged one after another and are wrapped at the group's right edge if there are insufficient free blocks to host the wrapped element.</a:t>
            </a:r>
          </a:p>
          <a:p>
            <a:r>
              <a:rPr lang="en-IN" sz="1200" b="0" i="0" kern="1200" dirty="0" smtClean="0">
                <a:solidFill>
                  <a:schemeClr val="tx1"/>
                </a:solidFill>
                <a:latin typeface="+mn-lt"/>
                <a:ea typeface="+mn-ea"/>
                <a:cs typeface="+mn-cs"/>
              </a:rPr>
              <a:t>Once we create a form we can add </a:t>
            </a:r>
            <a:r>
              <a:rPr lang="en-IN" sz="1200" b="0" i="0" kern="1200" dirty="0" err="1" smtClean="0">
                <a:solidFill>
                  <a:schemeClr val="tx1"/>
                </a:solidFill>
                <a:latin typeface="+mn-lt"/>
                <a:ea typeface="+mn-ea"/>
                <a:cs typeface="+mn-cs"/>
              </a:rPr>
              <a:t>TableLayoutPanel</a:t>
            </a:r>
            <a:r>
              <a:rPr lang="en-IN" sz="1200" b="0" i="0" kern="1200" baseline="0" dirty="0" smtClean="0">
                <a:solidFill>
                  <a:schemeClr val="tx1"/>
                </a:solidFill>
                <a:latin typeface="+mn-lt"/>
                <a:ea typeface="+mn-ea"/>
                <a:cs typeface="+mn-cs"/>
              </a:rPr>
              <a:t> or </a:t>
            </a:r>
            <a:r>
              <a:rPr lang="en-IN" sz="1200" b="0" i="0" kern="1200" baseline="0" dirty="0" err="1" smtClean="0">
                <a:solidFill>
                  <a:schemeClr val="tx1"/>
                </a:solidFill>
                <a:latin typeface="+mn-lt"/>
                <a:ea typeface="+mn-ea"/>
                <a:cs typeface="+mn-cs"/>
              </a:rPr>
              <a:t>FlowLayout</a:t>
            </a:r>
            <a:r>
              <a:rPr lang="en-IN" sz="1200" b="0" i="0" kern="1200" baseline="0" dirty="0" smtClean="0">
                <a:solidFill>
                  <a:schemeClr val="tx1"/>
                </a:solidFill>
                <a:latin typeface="+mn-lt"/>
                <a:ea typeface="+mn-ea"/>
                <a:cs typeface="+mn-cs"/>
              </a:rPr>
              <a:t> </a:t>
            </a:r>
            <a:r>
              <a:rPr lang="en-IN" sz="1200" b="0" i="0" kern="1200" baseline="0" dirty="0" err="1" smtClean="0">
                <a:solidFill>
                  <a:schemeClr val="tx1"/>
                </a:solidFill>
                <a:latin typeface="+mn-lt"/>
                <a:ea typeface="+mn-ea"/>
                <a:cs typeface="+mn-cs"/>
              </a:rPr>
              <a:t>panel.Then</a:t>
            </a:r>
            <a:r>
              <a:rPr lang="en-IN" sz="1200" b="0" i="0" kern="1200" baseline="0" dirty="0" smtClean="0">
                <a:solidFill>
                  <a:schemeClr val="tx1"/>
                </a:solidFill>
                <a:latin typeface="+mn-lt"/>
                <a:ea typeface="+mn-ea"/>
                <a:cs typeface="+mn-cs"/>
              </a:rPr>
              <a:t> we can place the control so that it will be placed according to the layout pattern.</a:t>
            </a:r>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Events represent the incident that happens during program </a:t>
            </a:r>
            <a:r>
              <a:rPr lang="en-IN" dirty="0" err="1" smtClean="0"/>
              <a:t>execution.each</a:t>
            </a:r>
            <a:r>
              <a:rPr lang="en-IN" dirty="0" smtClean="0"/>
              <a:t> control can raise a variety of events</a:t>
            </a:r>
            <a:r>
              <a:rPr lang="en-IN" baseline="0" dirty="0" smtClean="0"/>
              <a:t> corresponds to different user </a:t>
            </a:r>
            <a:r>
              <a:rPr lang="en-IN" baseline="0" dirty="0" err="1" smtClean="0"/>
              <a:t>interactions.as</a:t>
            </a:r>
            <a:r>
              <a:rPr lang="en-IN" baseline="0" dirty="0" smtClean="0"/>
              <a:t> an example clicking a </a:t>
            </a:r>
            <a:r>
              <a:rPr lang="en-IN" baseline="0" dirty="0" err="1" smtClean="0"/>
              <a:t>button.when</a:t>
            </a:r>
            <a:r>
              <a:rPr lang="en-IN" baseline="0" dirty="0" smtClean="0"/>
              <a:t> a button clicked the application raises button click event and look for a method to handle the </a:t>
            </a:r>
            <a:r>
              <a:rPr lang="en-IN" baseline="0" dirty="0" err="1" smtClean="0"/>
              <a:t>event.if</a:t>
            </a:r>
            <a:r>
              <a:rPr lang="en-IN" baseline="0" dirty="0" smtClean="0"/>
              <a:t> methods are found it will </a:t>
            </a:r>
            <a:r>
              <a:rPr lang="en-IN" baseline="0" dirty="0" err="1" smtClean="0"/>
              <a:t>exexute</a:t>
            </a:r>
            <a:r>
              <a:rPr lang="en-IN" baseline="0" dirty="0" smtClean="0"/>
              <a:t> that method and </a:t>
            </a:r>
            <a:r>
              <a:rPr lang="en-IN" baseline="0" dirty="0" err="1" smtClean="0"/>
              <a:t>crresponding</a:t>
            </a:r>
            <a:r>
              <a:rPr lang="en-IN" baseline="0" dirty="0" smtClean="0"/>
              <a:t> output is coming as response .we can link the events to method by going to the </a:t>
            </a:r>
            <a:r>
              <a:rPr lang="en-IN" baseline="0" dirty="0" err="1" smtClean="0"/>
              <a:t>proprty</a:t>
            </a:r>
            <a:r>
              <a:rPr lang="en-IN" baseline="0" dirty="0" smtClean="0"/>
              <a:t> window of the corresponding controls events.</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event can be raised in the basic form of the windows</a:t>
            </a:r>
            <a:r>
              <a:rPr lang="en-IN" baseline="0" dirty="0" smtClean="0"/>
              <a:t> </a:t>
            </a:r>
            <a:r>
              <a:rPr lang="en-IN" baseline="0" dirty="0" err="1" smtClean="0"/>
              <a:t>application.the</a:t>
            </a:r>
            <a:r>
              <a:rPr lang="en-IN" baseline="0" dirty="0" smtClean="0"/>
              <a:t> events given in the slides are the common events happening in the </a:t>
            </a:r>
            <a:r>
              <a:rPr lang="en-IN" baseline="0" dirty="0" err="1" smtClean="0"/>
              <a:t>form.There</a:t>
            </a:r>
            <a:r>
              <a:rPr lang="en-IN" baseline="0" dirty="0" smtClean="0"/>
              <a:t> are many types of events associated to different </a:t>
            </a:r>
            <a:r>
              <a:rPr lang="en-IN" baseline="0" dirty="0" err="1" smtClean="0"/>
              <a:t>controls.Events</a:t>
            </a:r>
            <a:r>
              <a:rPr lang="en-IN" baseline="0" dirty="0" smtClean="0"/>
              <a:t> raised if any key board actions happens like </a:t>
            </a:r>
            <a:r>
              <a:rPr lang="en-IN" baseline="0" dirty="0" err="1" smtClean="0"/>
              <a:t>keyDown,keyup</a:t>
            </a:r>
            <a:r>
              <a:rPr lang="en-IN" baseline="0" dirty="0" smtClean="0"/>
              <a:t> actions are coming under keyboard </a:t>
            </a:r>
            <a:r>
              <a:rPr lang="en-IN" baseline="0" dirty="0" err="1" smtClean="0"/>
              <a:t>events.mouse</a:t>
            </a:r>
            <a:r>
              <a:rPr lang="en-IN" baseline="0" dirty="0" smtClean="0"/>
              <a:t> </a:t>
            </a:r>
            <a:r>
              <a:rPr lang="en-IN" baseline="0" dirty="0" err="1" smtClean="0"/>
              <a:t>click,mouse</a:t>
            </a:r>
            <a:r>
              <a:rPr lang="en-IN" baseline="0" dirty="0" smtClean="0"/>
              <a:t> hover all are coming mouse </a:t>
            </a:r>
            <a:r>
              <a:rPr lang="en-IN" baseline="0" dirty="0" err="1" smtClean="0"/>
              <a:t>events.Certain</a:t>
            </a:r>
            <a:r>
              <a:rPr lang="en-IN" baseline="0" dirty="0" smtClean="0"/>
              <a:t> controls control specific events like command </a:t>
            </a:r>
            <a:r>
              <a:rPr lang="en-IN" baseline="0" dirty="0" err="1" smtClean="0"/>
              <a:t>events,selection</a:t>
            </a:r>
            <a:r>
              <a:rPr lang="en-IN" baseline="0" dirty="0" smtClean="0"/>
              <a:t> changed events are </a:t>
            </a:r>
            <a:r>
              <a:rPr lang="en-IN" baseline="0" dirty="0" err="1" smtClean="0"/>
              <a:t>available.We</a:t>
            </a:r>
            <a:r>
              <a:rPr lang="en-IN" baseline="0" dirty="0" smtClean="0"/>
              <a:t> can link any event with the corresponding event handlers and handle them.</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we design the form once we add the control</a:t>
            </a:r>
            <a:r>
              <a:rPr lang="en-IN" baseline="0" dirty="0" smtClean="0"/>
              <a:t> the properties or </a:t>
            </a:r>
            <a:r>
              <a:rPr lang="en-IN" baseline="0" dirty="0" err="1" smtClean="0"/>
              <a:t>atributes</a:t>
            </a:r>
            <a:r>
              <a:rPr lang="en-IN" baseline="0" dirty="0" smtClean="0"/>
              <a:t> are appearing in the property </a:t>
            </a:r>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Windows Forms control</a:t>
            </a:r>
            <a:r>
              <a:rPr lang="en-IN" sz="1200" b="0" i="0" kern="1200" dirty="0" smtClean="0">
                <a:solidFill>
                  <a:schemeClr val="tx1"/>
                </a:solidFill>
                <a:latin typeface="+mn-lt"/>
                <a:ea typeface="+mn-ea"/>
                <a:cs typeface="+mn-cs"/>
              </a:rPr>
              <a:t> inherits many </a:t>
            </a:r>
            <a:r>
              <a:rPr lang="en-IN" sz="1200" b="1" i="0" kern="1200" dirty="0" smtClean="0">
                <a:solidFill>
                  <a:schemeClr val="tx1"/>
                </a:solidFill>
                <a:latin typeface="+mn-lt"/>
                <a:ea typeface="+mn-ea"/>
                <a:cs typeface="+mn-cs"/>
              </a:rPr>
              <a:t>properties form</a:t>
            </a:r>
            <a:r>
              <a:rPr lang="en-IN" sz="1200" b="0" i="0" kern="1200" dirty="0" smtClean="0">
                <a:solidFill>
                  <a:schemeClr val="tx1"/>
                </a:solidFill>
                <a:latin typeface="+mn-lt"/>
                <a:ea typeface="+mn-ea"/>
                <a:cs typeface="+mn-cs"/>
              </a:rPr>
              <a:t> the base class </a:t>
            </a:r>
            <a:r>
              <a:rPr lang="en-IN" sz="1200" b="0" i="0" kern="1200" dirty="0" err="1" smtClean="0">
                <a:solidFill>
                  <a:schemeClr val="tx1"/>
                </a:solidFill>
                <a:latin typeface="+mn-lt"/>
                <a:ea typeface="+mn-ea"/>
                <a:cs typeface="+mn-cs"/>
              </a:rPr>
              <a:t>System.</a:t>
            </a:r>
            <a:r>
              <a:rPr lang="en-IN" sz="1200" b="1" i="0" kern="1200" dirty="0" err="1" smtClean="0">
                <a:solidFill>
                  <a:schemeClr val="tx1"/>
                </a:solidFill>
                <a:latin typeface="+mn-lt"/>
                <a:ea typeface="+mn-ea"/>
                <a:cs typeface="+mn-cs"/>
              </a:rPr>
              <a:t>Windows</a:t>
            </a:r>
            <a:r>
              <a:rPr lang="en-IN" sz="1200" b="0" i="0" kern="1200" dirty="0" err="1" smtClean="0">
                <a:solidFill>
                  <a:schemeClr val="tx1"/>
                </a:solidFill>
                <a:latin typeface="+mn-lt"/>
                <a:ea typeface="+mn-ea"/>
                <a:cs typeface="+mn-cs"/>
              </a:rPr>
              <a:t>.</a:t>
            </a:r>
            <a:r>
              <a:rPr lang="en-IN" sz="1200" b="1" i="0" kern="1200" dirty="0" err="1" smtClean="0">
                <a:solidFill>
                  <a:schemeClr val="tx1"/>
                </a:solidFill>
                <a:latin typeface="+mn-lt"/>
                <a:ea typeface="+mn-ea"/>
                <a:cs typeface="+mn-cs"/>
              </a:rPr>
              <a:t>Forms</a:t>
            </a:r>
            <a:r>
              <a:rPr lang="en-IN" sz="1200" b="0" i="0" kern="1200" dirty="0" err="1" smtClean="0">
                <a:solidFill>
                  <a:schemeClr val="tx1"/>
                </a:solidFill>
                <a:latin typeface="+mn-lt"/>
                <a:ea typeface="+mn-ea"/>
                <a:cs typeface="+mn-cs"/>
              </a:rPr>
              <a:t>.</a:t>
            </a:r>
            <a:r>
              <a:rPr lang="en-IN" sz="1200" b="1" i="0" kern="1200" dirty="0" err="1" smtClean="0">
                <a:solidFill>
                  <a:schemeClr val="tx1"/>
                </a:solidFill>
                <a:latin typeface="+mn-lt"/>
                <a:ea typeface="+mn-ea"/>
                <a:cs typeface="+mn-cs"/>
              </a:rPr>
              <a:t>Control</a:t>
            </a:r>
            <a:r>
              <a:rPr lang="en-IN" sz="1200" b="0" i="0" kern="1200" dirty="0" smtClean="0">
                <a:solidFill>
                  <a:schemeClr val="tx1"/>
                </a:solidFill>
                <a:latin typeface="+mn-lt"/>
                <a:ea typeface="+mn-ea"/>
                <a:cs typeface="+mn-cs"/>
              </a:rPr>
              <a:t>. These include </a:t>
            </a:r>
            <a:r>
              <a:rPr lang="en-IN" sz="1200" b="1" i="0" kern="1200" dirty="0" smtClean="0">
                <a:solidFill>
                  <a:schemeClr val="tx1"/>
                </a:solidFill>
                <a:latin typeface="+mn-lt"/>
                <a:ea typeface="+mn-ea"/>
                <a:cs typeface="+mn-cs"/>
              </a:rPr>
              <a:t>properties</a:t>
            </a:r>
            <a:r>
              <a:rPr lang="en-IN" sz="1200" b="0" i="0" kern="1200" dirty="0" smtClean="0">
                <a:solidFill>
                  <a:schemeClr val="tx1"/>
                </a:solidFill>
                <a:latin typeface="+mn-lt"/>
                <a:ea typeface="+mn-ea"/>
                <a:cs typeface="+mn-cs"/>
              </a:rPr>
              <a:t> such as Font, </a:t>
            </a:r>
            <a:r>
              <a:rPr lang="en-IN" sz="1200" b="0" i="0" kern="1200" dirty="0" err="1" smtClean="0">
                <a:solidFill>
                  <a:schemeClr val="tx1"/>
                </a:solidFill>
                <a:latin typeface="+mn-lt"/>
                <a:ea typeface="+mn-ea"/>
                <a:cs typeface="+mn-cs"/>
              </a:rPr>
              <a:t>ForeColor</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BackColor</a:t>
            </a:r>
            <a:r>
              <a:rPr lang="en-IN" sz="1200" b="0" i="0" kern="1200" dirty="0" smtClean="0">
                <a:solidFill>
                  <a:schemeClr val="tx1"/>
                </a:solidFill>
                <a:latin typeface="+mn-lt"/>
                <a:ea typeface="+mn-ea"/>
                <a:cs typeface="+mn-cs"/>
              </a:rPr>
              <a:t>,  Enabled, Focused, Height, Width, Visible, </a:t>
            </a:r>
            <a:r>
              <a:rPr lang="en-IN" sz="1200" b="0" i="0" kern="1200" dirty="0" err="1" smtClean="0">
                <a:solidFill>
                  <a:schemeClr val="tx1"/>
                </a:solidFill>
                <a:latin typeface="+mn-lt"/>
                <a:ea typeface="+mn-ea"/>
                <a:cs typeface="+mn-cs"/>
              </a:rPr>
              <a:t>AutoSize</a:t>
            </a:r>
            <a:r>
              <a:rPr lang="en-IN" sz="1200" b="0" i="0" kern="1200" dirty="0" smtClean="0">
                <a:solidFill>
                  <a:schemeClr val="tx1"/>
                </a:solidFill>
                <a:latin typeface="+mn-lt"/>
                <a:ea typeface="+mn-ea"/>
                <a:cs typeface="+mn-cs"/>
              </a:rPr>
              <a:t>, and many others.</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After adding a control to a form, you can see its characteristics in the Properties window:</a:t>
            </a:r>
          </a:p>
          <a:p>
            <a:r>
              <a:rPr lang="en-IN" sz="1200" b="0" i="0" kern="1200" dirty="0" smtClean="0">
                <a:solidFill>
                  <a:schemeClr val="tx1"/>
                </a:solidFill>
                <a:latin typeface="+mn-lt"/>
                <a:ea typeface="+mn-ea"/>
                <a:cs typeface="+mn-cs"/>
              </a:rPr>
              <a:t>The box on the right side of each property name represents the value of the property that you can set for an object. There are various kinds of fields you will use to set the properties</a:t>
            </a:r>
            <a:endParaRPr lang="en-IN" dirty="0" smtClean="0"/>
          </a:p>
          <a:p>
            <a:r>
              <a:rPr lang="en-IN" dirty="0" smtClean="0"/>
              <a:t>For every control has font </a:t>
            </a:r>
            <a:r>
              <a:rPr lang="en-IN" dirty="0" err="1" smtClean="0"/>
              <a:t>propery</a:t>
            </a:r>
            <a:r>
              <a:rPr lang="en-IN" dirty="0" smtClean="0"/>
              <a:t> which set the </a:t>
            </a:r>
            <a:r>
              <a:rPr lang="en-IN" dirty="0" err="1" smtClean="0"/>
              <a:t>style,size</a:t>
            </a:r>
            <a:r>
              <a:rPr lang="en-IN" baseline="0" dirty="0" smtClean="0"/>
              <a:t> and </a:t>
            </a:r>
            <a:r>
              <a:rPr lang="en-IN" baseline="0" dirty="0" err="1" smtClean="0"/>
              <a:t>color</a:t>
            </a:r>
            <a:r>
              <a:rPr lang="en-IN" baseline="0" dirty="0" smtClean="0"/>
              <a:t> of the text appearing on the control</a:t>
            </a:r>
          </a:p>
          <a:p>
            <a:r>
              <a:rPr lang="en-IN" baseline="0" dirty="0" smtClean="0"/>
              <a:t>Size sets the height and width of the control.</a:t>
            </a:r>
          </a:p>
          <a:p>
            <a:r>
              <a:rPr lang="en-IN" baseline="0" dirty="0" smtClean="0"/>
              <a:t>The different </a:t>
            </a:r>
            <a:r>
              <a:rPr lang="en-IN" baseline="0" dirty="0" err="1" smtClean="0"/>
              <a:t>color</a:t>
            </a:r>
            <a:r>
              <a:rPr lang="en-IN" baseline="0" dirty="0" smtClean="0"/>
              <a:t> properties like </a:t>
            </a:r>
            <a:r>
              <a:rPr lang="en-IN" baseline="0" dirty="0" err="1" smtClean="0"/>
              <a:t>background,fore</a:t>
            </a:r>
            <a:r>
              <a:rPr lang="en-IN" baseline="0" dirty="0" smtClean="0"/>
              <a:t> </a:t>
            </a:r>
            <a:r>
              <a:rPr lang="en-IN" baseline="0" dirty="0" err="1" smtClean="0"/>
              <a:t>color</a:t>
            </a:r>
            <a:r>
              <a:rPr lang="en-IN" baseline="0" dirty="0" smtClean="0"/>
              <a:t> all we can set using </a:t>
            </a:r>
            <a:r>
              <a:rPr lang="en-IN" baseline="0" dirty="0" err="1" smtClean="0"/>
              <a:t>color</a:t>
            </a:r>
            <a:r>
              <a:rPr lang="en-IN" baseline="0" dirty="0" smtClean="0"/>
              <a:t> property</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users of the application can use the tab key to quickly move the focus from one control to </a:t>
            </a:r>
            <a:r>
              <a:rPr lang="en-IN" dirty="0" err="1" smtClean="0"/>
              <a:t>another.The</a:t>
            </a:r>
            <a:r>
              <a:rPr lang="en-IN" dirty="0" smtClean="0"/>
              <a:t> tab order sets</a:t>
            </a:r>
            <a:r>
              <a:rPr lang="en-IN" baseline="0" dirty="0" smtClean="0"/>
              <a:t> the order in which controls on the form receives </a:t>
            </a:r>
            <a:r>
              <a:rPr lang="en-IN" baseline="0" dirty="0" err="1" smtClean="0"/>
              <a:t>focus.The</a:t>
            </a:r>
            <a:r>
              <a:rPr lang="en-IN" baseline="0" dirty="0" smtClean="0"/>
              <a:t> tab order is specified by the tab index property. To change the order in which tab gets focus simply change the tab index value to a different </a:t>
            </a:r>
            <a:r>
              <a:rPr lang="en-IN" baseline="0" dirty="0" err="1" smtClean="0"/>
              <a:t>number.lower</a:t>
            </a:r>
            <a:r>
              <a:rPr lang="en-IN" baseline="0" dirty="0" smtClean="0"/>
              <a:t> values get first focus .tab index value starts from zero.</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19</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As described in the slide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20</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anchor property</a:t>
            </a:r>
            <a:r>
              <a:rPr lang="en-IN" baseline="0" dirty="0" smtClean="0"/>
              <a:t> of a control dictate how it behaves inside the form or parent </a:t>
            </a:r>
            <a:r>
              <a:rPr lang="en-IN" baseline="0" dirty="0" err="1" smtClean="0"/>
              <a:t>control.Anchor</a:t>
            </a:r>
            <a:r>
              <a:rPr lang="en-IN" baseline="0" dirty="0" smtClean="0"/>
              <a:t> property allows us to define a constant distance between a control and one or more edge of the </a:t>
            </a:r>
            <a:r>
              <a:rPr lang="en-IN" baseline="0" dirty="0" err="1" smtClean="0"/>
              <a:t>form.So</a:t>
            </a:r>
            <a:r>
              <a:rPr lang="en-IN" baseline="0" dirty="0" smtClean="0"/>
              <a:t> when the user resizes the form the controls will keep the </a:t>
            </a:r>
            <a:r>
              <a:rPr lang="en-IN" baseline="0" dirty="0" err="1" smtClean="0"/>
              <a:t>contant</a:t>
            </a:r>
            <a:r>
              <a:rPr lang="en-IN" baseline="0" dirty="0" smtClean="0"/>
              <a:t> distance from the </a:t>
            </a:r>
            <a:r>
              <a:rPr lang="en-IN" baseline="0" dirty="0" err="1" smtClean="0"/>
              <a:t>edges.The</a:t>
            </a:r>
            <a:r>
              <a:rPr lang="en-IN" baseline="0" dirty="0" smtClean="0"/>
              <a:t> four values of anchor property and how it will behave is described in the slide.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21</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Do the demo as described</a:t>
            </a:r>
            <a:r>
              <a:rPr lang="en-IN" baseline="0" dirty="0" smtClean="0"/>
              <a:t> in the slide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we design a character user interface or CUI the commands</a:t>
            </a:r>
            <a:r>
              <a:rPr lang="en-IN" baseline="0" dirty="0" smtClean="0"/>
              <a:t> to run the application should be known to the </a:t>
            </a:r>
            <a:r>
              <a:rPr lang="en-IN" baseline="0" dirty="0" err="1" smtClean="0"/>
              <a:t>user,the</a:t>
            </a:r>
            <a:r>
              <a:rPr lang="en-IN" baseline="0" dirty="0" smtClean="0"/>
              <a:t> user will be able to interact command by </a:t>
            </a:r>
            <a:r>
              <a:rPr lang="en-IN" baseline="0" dirty="0" err="1" smtClean="0"/>
              <a:t>command.when</a:t>
            </a:r>
            <a:r>
              <a:rPr lang="en-IN" baseline="0" dirty="0" smtClean="0"/>
              <a:t> we develop a console kind of application the user interface we are developing is </a:t>
            </a:r>
            <a:r>
              <a:rPr lang="en-IN" baseline="0" dirty="0" err="1" smtClean="0"/>
              <a:t>CUI.DOS,Linux</a:t>
            </a:r>
            <a:r>
              <a:rPr lang="en-IN" baseline="0" dirty="0" smtClean="0"/>
              <a:t> all are having CUI interface.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dock property  allows to</a:t>
            </a:r>
            <a:r>
              <a:rPr lang="en-IN" baseline="0" dirty="0" smtClean="0"/>
              <a:t> attach a control to the edge of the form or completely fill the form</a:t>
            </a:r>
            <a:r>
              <a:rPr lang="en-IN" baseline="0" dirty="0" smtClean="0"/>
              <a:t>. The </a:t>
            </a:r>
            <a:r>
              <a:rPr lang="en-IN" baseline="0" dirty="0" smtClean="0"/>
              <a:t>docked control will resize itself when the user resizes the form</a:t>
            </a:r>
            <a:r>
              <a:rPr lang="en-IN" baseline="0" dirty="0" smtClean="0"/>
              <a:t>. The </a:t>
            </a:r>
            <a:r>
              <a:rPr lang="en-IN" baseline="0" dirty="0" smtClean="0"/>
              <a:t>example of a docked control is a menu bar at the top of the form</a:t>
            </a:r>
            <a:r>
              <a:rPr lang="en-IN" baseline="0" dirty="0" smtClean="0"/>
              <a:t>. we </a:t>
            </a:r>
            <a:r>
              <a:rPr lang="en-IN" baseline="0" dirty="0" smtClean="0"/>
              <a:t>can select the dock property in the property window of the control and set to any value mentioned in the slides</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23</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Common Dialog Box of</a:t>
            </a:r>
            <a:r>
              <a:rPr lang="en-IN" sz="1200" b="0" i="0" kern="1200" dirty="0" smtClean="0">
                <a:solidFill>
                  <a:schemeClr val="tx1"/>
                </a:solidFill>
                <a:latin typeface="+mn-lt"/>
                <a:ea typeface="+mn-ea"/>
                <a:cs typeface="+mn-cs"/>
              </a:rPr>
              <a:t> windows library </a:t>
            </a:r>
            <a:r>
              <a:rPr lang="en-IN" sz="1200" b="0" i="0" kern="1200" dirty="0" err="1" smtClean="0">
                <a:solidFill>
                  <a:schemeClr val="tx1"/>
                </a:solidFill>
                <a:latin typeface="+mn-lt"/>
                <a:ea typeface="+mn-ea"/>
                <a:cs typeface="+mn-cs"/>
              </a:rPr>
              <a:t>Library</a:t>
            </a:r>
            <a:r>
              <a:rPr lang="en-IN" sz="1200" b="0" i="0" kern="1200" dirty="0" smtClean="0">
                <a:solidFill>
                  <a:schemeClr val="tx1"/>
                </a:solidFill>
                <a:latin typeface="+mn-lt"/>
                <a:ea typeface="+mn-ea"/>
                <a:cs typeface="+mn-cs"/>
              </a:rPr>
              <a:t> contains a set of </a:t>
            </a:r>
            <a:r>
              <a:rPr lang="en-IN" sz="1200" b="1" i="0" kern="1200" dirty="0" smtClean="0">
                <a:solidFill>
                  <a:schemeClr val="tx1"/>
                </a:solidFill>
                <a:latin typeface="+mn-lt"/>
                <a:ea typeface="+mn-ea"/>
                <a:cs typeface="+mn-cs"/>
              </a:rPr>
              <a:t>dialog boxes</a:t>
            </a:r>
            <a:r>
              <a:rPr lang="en-IN" sz="1200" b="0" i="0" kern="1200" dirty="0" smtClean="0">
                <a:solidFill>
                  <a:schemeClr val="tx1"/>
                </a:solidFill>
                <a:latin typeface="+mn-lt"/>
                <a:ea typeface="+mn-ea"/>
                <a:cs typeface="+mn-cs"/>
              </a:rPr>
              <a:t> for </a:t>
            </a:r>
            <a:r>
              <a:rPr lang="en-IN" sz="1200" b="0" i="0" kern="1200" dirty="0" err="1" smtClean="0">
                <a:solidFill>
                  <a:schemeClr val="tx1"/>
                </a:solidFill>
                <a:latin typeface="+mn-lt"/>
                <a:ea typeface="+mn-ea"/>
                <a:cs typeface="+mn-cs"/>
              </a:rPr>
              <a:t>performing</a:t>
            </a:r>
            <a:r>
              <a:rPr lang="en-IN" sz="1200" b="1" i="0" kern="1200" dirty="0" err="1" smtClean="0">
                <a:solidFill>
                  <a:schemeClr val="tx1"/>
                </a:solidFill>
                <a:latin typeface="+mn-lt"/>
                <a:ea typeface="+mn-ea"/>
                <a:cs typeface="+mn-cs"/>
              </a:rPr>
              <a:t>common</a:t>
            </a:r>
            <a:r>
              <a:rPr lang="en-IN" sz="1200" b="0" i="0" kern="1200" dirty="0" smtClean="0">
                <a:solidFill>
                  <a:schemeClr val="tx1"/>
                </a:solidFill>
                <a:latin typeface="+mn-lt"/>
                <a:ea typeface="+mn-ea"/>
                <a:cs typeface="+mn-cs"/>
              </a:rPr>
              <a:t> application tasks, such as opening files, choosing </a:t>
            </a:r>
            <a:r>
              <a:rPr lang="en-IN" sz="1200" b="0" i="0" kern="1200" dirty="0" err="1" smtClean="0">
                <a:solidFill>
                  <a:schemeClr val="tx1"/>
                </a:solidFill>
                <a:latin typeface="+mn-lt"/>
                <a:ea typeface="+mn-ea"/>
                <a:cs typeface="+mn-cs"/>
              </a:rPr>
              <a:t>color</a:t>
            </a:r>
            <a:r>
              <a:rPr lang="en-IN" sz="1200" b="0" i="0" kern="1200" dirty="0" smtClean="0">
                <a:solidFill>
                  <a:schemeClr val="tx1"/>
                </a:solidFill>
                <a:latin typeface="+mn-lt"/>
                <a:ea typeface="+mn-ea"/>
                <a:cs typeface="+mn-cs"/>
              </a:rPr>
              <a:t> values, and printing documents. The </a:t>
            </a:r>
            <a:r>
              <a:rPr lang="en-IN" sz="1200" b="1" i="0" kern="1200" dirty="0" smtClean="0">
                <a:solidFill>
                  <a:schemeClr val="tx1"/>
                </a:solidFill>
                <a:latin typeface="+mn-lt"/>
                <a:ea typeface="+mn-ea"/>
                <a:cs typeface="+mn-cs"/>
              </a:rPr>
              <a:t>common dialog boxes</a:t>
            </a:r>
            <a:r>
              <a:rPr lang="en-IN" sz="1200" b="0" i="0" kern="1200" dirty="0" smtClean="0">
                <a:solidFill>
                  <a:schemeClr val="tx1"/>
                </a:solidFill>
                <a:latin typeface="+mn-lt"/>
                <a:ea typeface="+mn-ea"/>
                <a:cs typeface="+mn-cs"/>
              </a:rPr>
              <a:t> allow you to implement a consistent approach to your application's user interface.</a:t>
            </a:r>
          </a:p>
          <a:p>
            <a:endParaRPr lang="en-IN" sz="1200" b="0" i="0" kern="1200" dirty="0" smtClean="0">
              <a:solidFill>
                <a:schemeClr val="tx1"/>
              </a:solidFill>
              <a:latin typeface="+mn-lt"/>
              <a:ea typeface="+mn-ea"/>
              <a:cs typeface="+mn-cs"/>
            </a:endParaRPr>
          </a:p>
          <a:p>
            <a:pPr algn="l"/>
            <a:r>
              <a:rPr lang="en-IN" u="none" strike="noStrike" dirty="0" err="1" smtClean="0"/>
              <a:t>Color</a:t>
            </a:r>
            <a:r>
              <a:rPr lang="en-IN" u="none" strike="noStrike" dirty="0" smtClean="0"/>
              <a:t> Dialog Box</a:t>
            </a:r>
            <a:r>
              <a:rPr lang="en-IN" dirty="0" smtClean="0"/>
              <a:t/>
            </a:r>
            <a:br>
              <a:rPr lang="en-IN" dirty="0" smtClean="0"/>
            </a:br>
            <a:r>
              <a:rPr lang="en-IN" dirty="0" smtClean="0"/>
              <a:t>Displays available </a:t>
            </a:r>
            <a:r>
              <a:rPr lang="en-IN" dirty="0" err="1" smtClean="0"/>
              <a:t>colors</a:t>
            </a:r>
            <a:r>
              <a:rPr lang="en-IN" dirty="0" smtClean="0"/>
              <a:t> and optionally lets the user create custom </a:t>
            </a:r>
            <a:r>
              <a:rPr lang="en-IN" dirty="0" err="1" smtClean="0"/>
              <a:t>colors</a:t>
            </a:r>
            <a:r>
              <a:rPr lang="en-IN" dirty="0" smtClean="0"/>
              <a:t>. The user can select a basic or custom </a:t>
            </a:r>
            <a:r>
              <a:rPr lang="en-IN" dirty="0" err="1" smtClean="0"/>
              <a:t>color</a:t>
            </a:r>
            <a:r>
              <a:rPr lang="en-IN" dirty="0" smtClean="0"/>
              <a:t>. Use the choose </a:t>
            </a:r>
            <a:r>
              <a:rPr lang="en-IN" dirty="0" err="1" smtClean="0"/>
              <a:t>color</a:t>
            </a:r>
            <a:r>
              <a:rPr lang="en-IN" dirty="0" smtClean="0"/>
              <a:t> function  </a:t>
            </a:r>
          </a:p>
          <a:p>
            <a:pPr algn="l"/>
            <a:endParaRPr lang="en-IN" dirty="0" smtClean="0"/>
          </a:p>
          <a:p>
            <a:pPr algn="l"/>
            <a:r>
              <a:rPr lang="en-IN" u="none" strike="noStrike" dirty="0" smtClean="0"/>
              <a:t>Font Dialog Box</a:t>
            </a:r>
            <a:r>
              <a:rPr lang="en-IN" dirty="0" smtClean="0"/>
              <a:t/>
            </a:r>
            <a:br>
              <a:rPr lang="en-IN" dirty="0" smtClean="0"/>
            </a:br>
            <a:r>
              <a:rPr lang="en-IN" dirty="0" smtClean="0"/>
              <a:t>Displays a dialog box in which the user can select a font family and associated font style, point sizes, and other font attributes such as font </a:t>
            </a:r>
            <a:r>
              <a:rPr lang="en-IN" dirty="0" err="1" smtClean="0"/>
              <a:t>color</a:t>
            </a:r>
            <a:r>
              <a:rPr lang="en-IN" dirty="0" smtClean="0"/>
              <a:t>, underline, or strikethrough. Use the </a:t>
            </a:r>
            <a:r>
              <a:rPr lang="en-IN" dirty="0" err="1" smtClean="0"/>
              <a:t>choosefont</a:t>
            </a:r>
            <a:r>
              <a:rPr lang="en-IN" dirty="0" smtClean="0"/>
              <a:t> function .</a:t>
            </a:r>
          </a:p>
          <a:p>
            <a:pPr algn="l"/>
            <a:endParaRPr lang="en-IN" dirty="0" smtClean="0"/>
          </a:p>
          <a:p>
            <a:pPr algn="l"/>
            <a:r>
              <a:rPr lang="en-IN" u="none" strike="noStrike" dirty="0" smtClean="0"/>
              <a:t>Open and Save As Dialog Boxes</a:t>
            </a:r>
            <a:endParaRPr lang="en-IN" dirty="0" smtClean="0"/>
          </a:p>
          <a:p>
            <a:pPr algn="l"/>
            <a:r>
              <a:rPr lang="en-IN" dirty="0" smtClean="0"/>
              <a:t>Displays a dialog box in which the user can type or select the name of a file to open. The dialog box includes lists of drives, directories that enable the user to browse. It also includes a list of file name extensions that enables the user to filter the file names displayed. Use the </a:t>
            </a:r>
            <a:r>
              <a:rPr lang="en-IN" b="1" u="none" strike="noStrike" dirty="0" err="1" smtClean="0">
                <a:solidFill>
                  <a:srgbClr val="0070C0"/>
                </a:solidFill>
              </a:rPr>
              <a:t>GetOpenFileName</a:t>
            </a:r>
            <a:r>
              <a:rPr lang="en-IN" dirty="0" smtClean="0"/>
              <a:t> function</a:t>
            </a:r>
          </a:p>
          <a:p>
            <a:pPr algn="l"/>
            <a:r>
              <a:rPr lang="en-IN" dirty="0" smtClean="0"/>
              <a:t>Displays a dialog box in which the user can type or select the name with which to save a file. The dialog box includes lists of drives, directories, and shell name-space extensions that enable the user to browse. It also includes a list of file name extensions that enables the user to filter the file names displayed. Use the </a:t>
            </a:r>
            <a:r>
              <a:rPr lang="en-IN" b="1" u="none" strike="noStrike" dirty="0" err="1" smtClean="0"/>
              <a:t>GetSaveFileName</a:t>
            </a:r>
            <a:r>
              <a:rPr lang="en-IN" dirty="0" smtClean="0"/>
              <a:t> function </a:t>
            </a:r>
          </a:p>
          <a:p>
            <a:pPr algn="l"/>
            <a:endParaRPr lang="en-IN" dirty="0" smtClean="0"/>
          </a:p>
          <a:p>
            <a:pPr algn="l"/>
            <a:r>
              <a:rPr lang="en-IN" dirty="0" err="1" smtClean="0"/>
              <a:t>FolderBwoser</a:t>
            </a:r>
            <a:r>
              <a:rPr lang="en-IN" dirty="0" smtClean="0"/>
              <a:t> Dialog boxes</a:t>
            </a:r>
          </a:p>
          <a:p>
            <a:pPr algn="l"/>
            <a:r>
              <a:rPr lang="en-IN" dirty="0" smtClean="0"/>
              <a:t>Displays a dialog box in which the user can type or select the name of the folder to browse. </a:t>
            </a:r>
          </a:p>
          <a:p>
            <a:pPr algn="l"/>
            <a:endParaRPr lang="en-IN" dirty="0" smtClean="0"/>
          </a:p>
          <a:p>
            <a:pPr algn="l"/>
            <a:r>
              <a:rPr lang="en-IN" dirty="0" err="1" smtClean="0"/>
              <a:t>PrintDialog</a:t>
            </a:r>
            <a:r>
              <a:rPr lang="en-IN" dirty="0" smtClean="0"/>
              <a:t> Box</a:t>
            </a:r>
          </a:p>
          <a:p>
            <a:pPr algn="l"/>
            <a:r>
              <a:rPr lang="en-IN" dirty="0" smtClean="0"/>
              <a:t>Displays information about the installed printer and its configuration. The user can select print job options, such as the range of pages to print and the number of copies, and start the printing process. </a:t>
            </a:r>
          </a:p>
          <a:p>
            <a:pPr algn="l"/>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24</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MDI (Multiple Document Interface) is a Microsoft Windows programming interface for creating an application that enables users to work with multiple documents at the same time. Each document is in a separate space with its own controls for scrolling. The user can see and work with different documents such as a spreadsheet, a text document, or a drawing space by simply moving the cursor from one space to another. MDI applications can be used for a variety of purposes - for example, working on one document while referring to another document, viewing different presentations of the same information</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SDI applications</a:t>
            </a:r>
            <a:r>
              <a:rPr lang="en-IN" sz="1200" b="0" i="0" kern="1200" dirty="0" smtClean="0">
                <a:solidFill>
                  <a:schemeClr val="tx1"/>
                </a:solidFill>
                <a:latin typeface="+mn-lt"/>
                <a:ea typeface="+mn-ea"/>
                <a:cs typeface="+mn-cs"/>
              </a:rPr>
              <a:t> allow only one open document frame window at a time.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26</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the child forms can be arranged within the parent MDI form in several different ways. The </a:t>
            </a:r>
            <a:r>
              <a:rPr lang="en-US" dirty="0" err="1" smtClean="0"/>
              <a:t>LayoutMdi</a:t>
            </a:r>
            <a:r>
              <a:rPr lang="en-US" dirty="0" smtClean="0"/>
              <a:t> method is used to arrange the child forms. This method takes different parameters to arrange the child forms. </a:t>
            </a:r>
          </a:p>
          <a:p>
            <a:endParaRPr lang="en-IN" dirty="0" smtClean="0"/>
          </a:p>
          <a:p>
            <a:r>
              <a:rPr lang="en-US" sz="1200" b="0" i="0" kern="1200" dirty="0" smtClean="0">
                <a:solidFill>
                  <a:schemeClr val="tx1"/>
                </a:solidFill>
                <a:effectLst/>
                <a:latin typeface="+mn-lt"/>
                <a:ea typeface="+mn-ea"/>
                <a:cs typeface="+mn-cs"/>
              </a:rPr>
              <a:t>protected void </a:t>
            </a:r>
            <a:r>
              <a:rPr lang="en-US" sz="1200" b="0" i="0" kern="1200" dirty="0" err="1" smtClean="0">
                <a:solidFill>
                  <a:schemeClr val="tx1"/>
                </a:solidFill>
                <a:effectLst/>
                <a:latin typeface="+mn-lt"/>
                <a:ea typeface="+mn-ea"/>
                <a:cs typeface="+mn-cs"/>
              </a:rPr>
              <a:t>MDIChildNew_Click</a:t>
            </a:r>
            <a:r>
              <a:rPr lang="en-US" sz="1200" b="0" i="0" kern="1200" dirty="0" smtClean="0">
                <a:solidFill>
                  <a:schemeClr val="tx1"/>
                </a:solidFill>
                <a:effectLst/>
                <a:latin typeface="+mn-lt"/>
                <a:ea typeface="+mn-ea"/>
                <a:cs typeface="+mn-cs"/>
              </a:rPr>
              <a:t>(object sender, </a:t>
            </a:r>
            <a:r>
              <a:rPr lang="en-US" sz="1200" b="0" i="0" kern="1200" dirty="0" err="1" smtClean="0">
                <a:solidFill>
                  <a:schemeClr val="tx1"/>
                </a:solidFill>
                <a:effectLst/>
                <a:latin typeface="+mn-lt"/>
                <a:ea typeface="+mn-ea"/>
                <a:cs typeface="+mn-cs"/>
              </a:rPr>
              <a:t>System.EventArgs</a:t>
            </a:r>
            <a:r>
              <a:rPr lang="en-US" sz="1200" b="0" i="0" kern="1200" dirty="0" smtClean="0">
                <a:solidFill>
                  <a:schemeClr val="tx1"/>
                </a:solidFill>
                <a:effectLst/>
                <a:latin typeface="+mn-lt"/>
                <a:ea typeface="+mn-ea"/>
                <a:cs typeface="+mn-cs"/>
              </a:rPr>
              <a:t> e)</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Form2 </a:t>
            </a:r>
            <a:r>
              <a:rPr lang="en-US" sz="1200" b="0" i="0" kern="1200" dirty="0" err="1" smtClean="0">
                <a:solidFill>
                  <a:schemeClr val="tx1"/>
                </a:solidFill>
                <a:effectLst/>
                <a:latin typeface="+mn-lt"/>
                <a:ea typeface="+mn-ea"/>
                <a:cs typeface="+mn-cs"/>
              </a:rPr>
              <a:t>newMDIChild</a:t>
            </a:r>
            <a:r>
              <a:rPr lang="en-US" sz="1200" b="0" i="0" kern="1200" dirty="0" smtClean="0">
                <a:solidFill>
                  <a:schemeClr val="tx1"/>
                </a:solidFill>
                <a:effectLst/>
                <a:latin typeface="+mn-lt"/>
                <a:ea typeface="+mn-ea"/>
                <a:cs typeface="+mn-cs"/>
              </a:rPr>
              <a:t> = new Form2();</a:t>
            </a:r>
          </a:p>
          <a:p>
            <a:r>
              <a:rPr lang="en-US" sz="1200" b="0" i="0" kern="1200" dirty="0" smtClean="0">
                <a:solidFill>
                  <a:schemeClr val="tx1"/>
                </a:solidFill>
                <a:effectLst/>
                <a:latin typeface="+mn-lt"/>
                <a:ea typeface="+mn-ea"/>
                <a:cs typeface="+mn-cs"/>
              </a:rPr>
              <a:t> // Set the Parent Form of the Child </a:t>
            </a:r>
          </a:p>
          <a:p>
            <a:r>
              <a:rPr lang="en-US" sz="1200" b="0" i="0" kern="1200" dirty="0" smtClean="0">
                <a:solidFill>
                  <a:schemeClr val="tx1"/>
                </a:solidFill>
                <a:effectLst/>
                <a:latin typeface="+mn-lt"/>
                <a:ea typeface="+mn-ea"/>
                <a:cs typeface="+mn-cs"/>
              </a:rPr>
              <a:t>window. </a:t>
            </a:r>
            <a:r>
              <a:rPr lang="en-US" sz="1200" b="0" i="0" kern="1200" dirty="0" err="1" smtClean="0">
                <a:solidFill>
                  <a:schemeClr val="tx1"/>
                </a:solidFill>
                <a:effectLst/>
                <a:latin typeface="+mn-lt"/>
                <a:ea typeface="+mn-ea"/>
                <a:cs typeface="+mn-cs"/>
              </a:rPr>
              <a:t>newMDIChild.MdiParent</a:t>
            </a:r>
            <a:r>
              <a:rPr lang="en-US" sz="1200" b="0" i="0" kern="1200" dirty="0" smtClean="0">
                <a:solidFill>
                  <a:schemeClr val="tx1"/>
                </a:solidFill>
                <a:effectLst/>
                <a:latin typeface="+mn-lt"/>
                <a:ea typeface="+mn-ea"/>
                <a:cs typeface="+mn-cs"/>
              </a:rPr>
              <a:t> = this; </a:t>
            </a:r>
          </a:p>
          <a:p>
            <a:r>
              <a:rPr lang="en-US" sz="1200" b="0" i="0" kern="1200" dirty="0" smtClean="0">
                <a:solidFill>
                  <a:schemeClr val="tx1"/>
                </a:solidFill>
                <a:effectLst/>
                <a:latin typeface="+mn-lt"/>
                <a:ea typeface="+mn-ea"/>
                <a:cs typeface="+mn-cs"/>
              </a:rPr>
              <a:t>// Display the new form. </a:t>
            </a:r>
            <a:r>
              <a:rPr lang="en-US" sz="1200" b="0" i="0" kern="1200" dirty="0" err="1" smtClean="0">
                <a:solidFill>
                  <a:schemeClr val="tx1"/>
                </a:solidFill>
                <a:effectLst/>
                <a:latin typeface="+mn-lt"/>
                <a:ea typeface="+mn-ea"/>
                <a:cs typeface="+mn-cs"/>
              </a:rPr>
              <a:t>newMDIChild.Show</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27</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values of the </a:t>
            </a:r>
            <a:r>
              <a:rPr lang="en-US" dirty="0" err="1" smtClean="0"/>
              <a:t>MdiLayout</a:t>
            </a:r>
            <a:r>
              <a:rPr lang="en-US" dirty="0" smtClean="0"/>
              <a:t> method for arranging child forms in several ways.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Create a new Windows Forms application project in Visual Studio. In the </a:t>
            </a:r>
            <a:r>
              <a:rPr lang="en-IN" sz="1200" b="1" i="0" kern="1200" dirty="0" smtClean="0">
                <a:solidFill>
                  <a:schemeClr val="tx1"/>
                </a:solidFill>
                <a:latin typeface="+mn-lt"/>
                <a:ea typeface="+mn-ea"/>
                <a:cs typeface="+mn-cs"/>
              </a:rPr>
              <a:t>Properties</a:t>
            </a:r>
            <a:r>
              <a:rPr lang="en-IN" sz="1200" b="0" i="0" kern="1200" dirty="0" smtClean="0">
                <a:solidFill>
                  <a:schemeClr val="tx1"/>
                </a:solidFill>
                <a:latin typeface="+mn-lt"/>
                <a:ea typeface="+mn-ea"/>
                <a:cs typeface="+mn-cs"/>
              </a:rPr>
              <a:t> window for the form, set its </a:t>
            </a:r>
            <a:r>
              <a:rPr lang="en-IN" sz="1200" b="0" i="0" u="sng" kern="1200" dirty="0" err="1" smtClean="0">
                <a:solidFill>
                  <a:schemeClr val="tx1"/>
                </a:solidFill>
                <a:latin typeface="+mn-lt"/>
                <a:ea typeface="+mn-ea"/>
                <a:cs typeface="+mn-cs"/>
                <a:hlinkClick r:id="rId3"/>
              </a:rPr>
              <a:t>IsMdiContainer</a:t>
            </a:r>
            <a:r>
              <a:rPr lang="en-IN" sz="1200" b="0" i="0" kern="1200" dirty="0" smtClean="0">
                <a:solidFill>
                  <a:schemeClr val="tx1"/>
                </a:solidFill>
                <a:latin typeface="+mn-lt"/>
                <a:ea typeface="+mn-ea"/>
                <a:cs typeface="+mn-cs"/>
              </a:rPr>
              <a:t> property to true and its </a:t>
            </a:r>
            <a:r>
              <a:rPr lang="en-IN" sz="1200" b="0" i="0" kern="1200" dirty="0" err="1" smtClean="0">
                <a:solidFill>
                  <a:schemeClr val="tx1"/>
                </a:solidFill>
                <a:latin typeface="+mn-lt"/>
                <a:ea typeface="+mn-ea"/>
                <a:cs typeface="+mn-cs"/>
              </a:rPr>
              <a:t>WindowsState</a:t>
            </a:r>
            <a:r>
              <a:rPr lang="en-IN" sz="1200" b="0" i="0" kern="1200" dirty="0" smtClean="0">
                <a:solidFill>
                  <a:schemeClr val="tx1"/>
                </a:solidFill>
                <a:latin typeface="+mn-lt"/>
                <a:ea typeface="+mn-ea"/>
                <a:cs typeface="+mn-cs"/>
              </a:rPr>
              <a:t> property to Maximized.</a:t>
            </a:r>
          </a:p>
          <a:p>
            <a:r>
              <a:rPr lang="en-IN" sz="1200" b="0" i="0" kern="1200" dirty="0" smtClean="0">
                <a:solidFill>
                  <a:schemeClr val="tx1"/>
                </a:solidFill>
                <a:latin typeface="+mn-lt"/>
                <a:ea typeface="+mn-ea"/>
                <a:cs typeface="+mn-cs"/>
              </a:rPr>
              <a:t>This designates the form as an MDI container for child windows.</a:t>
            </a:r>
          </a:p>
          <a:p>
            <a:r>
              <a:rPr lang="en-IN" sz="1200" b="0" i="0" kern="1200" dirty="0" smtClean="0">
                <a:solidFill>
                  <a:schemeClr val="tx1"/>
                </a:solidFill>
                <a:latin typeface="+mn-lt"/>
                <a:ea typeface="+mn-ea"/>
                <a:cs typeface="+mn-cs"/>
              </a:rPr>
              <a:t>From the Toolbox, drag a </a:t>
            </a:r>
            <a:r>
              <a:rPr lang="en-IN" sz="1200" b="0" i="0" u="sng" kern="1200" dirty="0" err="1" smtClean="0">
                <a:solidFill>
                  <a:schemeClr val="tx1"/>
                </a:solidFill>
                <a:latin typeface="+mn-lt"/>
                <a:ea typeface="+mn-ea"/>
                <a:cs typeface="+mn-cs"/>
                <a:hlinkClick r:id="rId4"/>
              </a:rPr>
              <a:t>MenuStrip</a:t>
            </a:r>
            <a:r>
              <a:rPr lang="en-IN" sz="1200" b="0" i="0" kern="1200" dirty="0" smtClean="0">
                <a:solidFill>
                  <a:schemeClr val="tx1"/>
                </a:solidFill>
                <a:latin typeface="+mn-lt"/>
                <a:ea typeface="+mn-ea"/>
                <a:cs typeface="+mn-cs"/>
              </a:rPr>
              <a:t> control to the form. Set its Text property to </a:t>
            </a:r>
            <a:r>
              <a:rPr lang="en-IN" sz="1200" b="1" i="0" kern="1200" dirty="0" smtClean="0">
                <a:solidFill>
                  <a:schemeClr val="tx1"/>
                </a:solidFill>
                <a:latin typeface="+mn-lt"/>
                <a:ea typeface="+mn-ea"/>
                <a:cs typeface="+mn-cs"/>
              </a:rPr>
              <a:t>File</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Click the ellipsis (…) next to the </a:t>
            </a:r>
            <a:r>
              <a:rPr lang="en-IN" sz="1200" b="1" i="0" kern="1200" dirty="0" smtClean="0">
                <a:solidFill>
                  <a:schemeClr val="tx1"/>
                </a:solidFill>
                <a:latin typeface="+mn-lt"/>
                <a:ea typeface="+mn-ea"/>
                <a:cs typeface="+mn-cs"/>
              </a:rPr>
              <a:t>Items</a:t>
            </a:r>
            <a:r>
              <a:rPr lang="en-IN" sz="1200" b="0" i="0" kern="1200" dirty="0" smtClean="0">
                <a:solidFill>
                  <a:schemeClr val="tx1"/>
                </a:solidFill>
                <a:latin typeface="+mn-lt"/>
                <a:ea typeface="+mn-ea"/>
                <a:cs typeface="+mn-cs"/>
              </a:rPr>
              <a:t> property, and click </a:t>
            </a:r>
            <a:r>
              <a:rPr lang="en-IN" sz="1200" b="1" i="0" kern="1200" dirty="0" smtClean="0">
                <a:solidFill>
                  <a:schemeClr val="tx1"/>
                </a:solidFill>
                <a:latin typeface="+mn-lt"/>
                <a:ea typeface="+mn-ea"/>
                <a:cs typeface="+mn-cs"/>
              </a:rPr>
              <a:t>Add</a:t>
            </a:r>
            <a:r>
              <a:rPr lang="en-IN" sz="1200" b="0" i="0" kern="1200" dirty="0" smtClean="0">
                <a:solidFill>
                  <a:schemeClr val="tx1"/>
                </a:solidFill>
                <a:latin typeface="+mn-lt"/>
                <a:ea typeface="+mn-ea"/>
                <a:cs typeface="+mn-cs"/>
              </a:rPr>
              <a:t> to add two child tool strip menu items. Set the Text property for these items to </a:t>
            </a:r>
            <a:r>
              <a:rPr lang="en-IN" sz="1200" b="1" i="0" kern="1200" dirty="0" smtClean="0">
                <a:solidFill>
                  <a:schemeClr val="tx1"/>
                </a:solidFill>
                <a:latin typeface="+mn-lt"/>
                <a:ea typeface="+mn-ea"/>
                <a:cs typeface="+mn-cs"/>
              </a:rPr>
              <a:t>New</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Window</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In </a:t>
            </a:r>
            <a:r>
              <a:rPr lang="en-IN" sz="1200" b="1" i="0" kern="1200" dirty="0" smtClean="0">
                <a:solidFill>
                  <a:schemeClr val="tx1"/>
                </a:solidFill>
                <a:latin typeface="+mn-lt"/>
                <a:ea typeface="+mn-ea"/>
                <a:cs typeface="+mn-cs"/>
              </a:rPr>
              <a:t>Solution Explorer</a:t>
            </a:r>
            <a:r>
              <a:rPr lang="en-IN" sz="1200" b="0" i="0" kern="1200" dirty="0" smtClean="0">
                <a:solidFill>
                  <a:schemeClr val="tx1"/>
                </a:solidFill>
                <a:latin typeface="+mn-lt"/>
                <a:ea typeface="+mn-ea"/>
                <a:cs typeface="+mn-cs"/>
              </a:rPr>
              <a:t>, right-click the project, and then select </a:t>
            </a:r>
            <a:r>
              <a:rPr lang="en-IN" sz="1200" b="1" i="0" kern="1200" dirty="0" smtClean="0">
                <a:solidFill>
                  <a:schemeClr val="tx1"/>
                </a:solidFill>
                <a:latin typeface="+mn-lt"/>
                <a:ea typeface="+mn-ea"/>
                <a:cs typeface="+mn-cs"/>
              </a:rPr>
              <a:t>Add</a:t>
            </a:r>
            <a:r>
              <a:rPr lang="en-IN" sz="1200" b="0" i="0" kern="1200" dirty="0" smtClean="0">
                <a:solidFill>
                  <a:schemeClr val="tx1"/>
                </a:solidFill>
                <a:latin typeface="+mn-lt"/>
                <a:ea typeface="+mn-ea"/>
                <a:cs typeface="+mn-cs"/>
              </a:rPr>
              <a:t> &gt; </a:t>
            </a:r>
            <a:r>
              <a:rPr lang="en-IN" sz="1200" b="1" i="0" kern="1200" dirty="0" smtClean="0">
                <a:solidFill>
                  <a:schemeClr val="tx1"/>
                </a:solidFill>
                <a:latin typeface="+mn-lt"/>
                <a:ea typeface="+mn-ea"/>
                <a:cs typeface="+mn-cs"/>
              </a:rPr>
              <a:t>New Item</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In the </a:t>
            </a:r>
            <a:r>
              <a:rPr lang="en-IN" sz="1200" b="1" i="0" kern="1200" dirty="0" smtClean="0">
                <a:solidFill>
                  <a:schemeClr val="tx1"/>
                </a:solidFill>
                <a:latin typeface="+mn-lt"/>
                <a:ea typeface="+mn-ea"/>
                <a:cs typeface="+mn-cs"/>
              </a:rPr>
              <a:t>Add New Item</a:t>
            </a:r>
            <a:r>
              <a:rPr lang="en-IN" sz="1200" b="0" i="0" kern="1200" dirty="0" smtClean="0">
                <a:solidFill>
                  <a:schemeClr val="tx1"/>
                </a:solidFill>
                <a:latin typeface="+mn-lt"/>
                <a:ea typeface="+mn-ea"/>
                <a:cs typeface="+mn-cs"/>
              </a:rPr>
              <a:t> dialog box, select </a:t>
            </a:r>
            <a:r>
              <a:rPr lang="en-IN" sz="1200" b="1" i="0" kern="1200" dirty="0" smtClean="0">
                <a:solidFill>
                  <a:schemeClr val="tx1"/>
                </a:solidFill>
                <a:latin typeface="+mn-lt"/>
                <a:ea typeface="+mn-ea"/>
                <a:cs typeface="+mn-cs"/>
              </a:rPr>
              <a:t>Windows Form</a:t>
            </a:r>
            <a:r>
              <a:rPr lang="en-IN" sz="1200" b="0" i="0" kern="1200" dirty="0" smtClean="0">
                <a:solidFill>
                  <a:schemeClr val="tx1"/>
                </a:solidFill>
                <a:latin typeface="+mn-lt"/>
                <a:ea typeface="+mn-ea"/>
                <a:cs typeface="+mn-cs"/>
              </a:rPr>
              <a:t> (in Visual Basic or in Visual C#) from the </a:t>
            </a:r>
            <a:r>
              <a:rPr lang="en-IN" sz="1200" b="1" i="0" kern="1200" dirty="0" smtClean="0">
                <a:solidFill>
                  <a:schemeClr val="tx1"/>
                </a:solidFill>
                <a:latin typeface="+mn-lt"/>
                <a:ea typeface="+mn-ea"/>
                <a:cs typeface="+mn-cs"/>
              </a:rPr>
              <a:t>Templates</a:t>
            </a:r>
            <a:r>
              <a:rPr lang="en-IN" sz="1200" b="0" i="0" kern="1200" dirty="0" smtClean="0">
                <a:solidFill>
                  <a:schemeClr val="tx1"/>
                </a:solidFill>
                <a:latin typeface="+mn-lt"/>
                <a:ea typeface="+mn-ea"/>
                <a:cs typeface="+mn-cs"/>
              </a:rPr>
              <a:t> pane. In the </a:t>
            </a:r>
            <a:r>
              <a:rPr lang="en-IN" sz="1200" b="1" i="0" kern="1200" dirty="0" smtClean="0">
                <a:solidFill>
                  <a:schemeClr val="tx1"/>
                </a:solidFill>
                <a:latin typeface="+mn-lt"/>
                <a:ea typeface="+mn-ea"/>
                <a:cs typeface="+mn-cs"/>
              </a:rPr>
              <a:t>Name</a:t>
            </a:r>
            <a:r>
              <a:rPr lang="en-IN" sz="1200" b="0" i="0" kern="1200" dirty="0" smtClean="0">
                <a:solidFill>
                  <a:schemeClr val="tx1"/>
                </a:solidFill>
                <a:latin typeface="+mn-lt"/>
                <a:ea typeface="+mn-ea"/>
                <a:cs typeface="+mn-cs"/>
              </a:rPr>
              <a:t> box, name the form </a:t>
            </a:r>
            <a:r>
              <a:rPr lang="en-IN" sz="1200" b="1" i="0" kern="1200" dirty="0" smtClean="0">
                <a:solidFill>
                  <a:schemeClr val="tx1"/>
                </a:solidFill>
                <a:latin typeface="+mn-lt"/>
                <a:ea typeface="+mn-ea"/>
                <a:cs typeface="+mn-cs"/>
              </a:rPr>
              <a:t>Form2</a:t>
            </a:r>
            <a:r>
              <a:rPr lang="en-IN" sz="1200" b="0" i="0" kern="1200" dirty="0" smtClean="0">
                <a:solidFill>
                  <a:schemeClr val="tx1"/>
                </a:solidFill>
                <a:latin typeface="+mn-lt"/>
                <a:ea typeface="+mn-ea"/>
                <a:cs typeface="+mn-cs"/>
              </a:rPr>
              <a:t>. Select </a:t>
            </a:r>
            <a:r>
              <a:rPr lang="en-IN" sz="1200" b="1" i="0" kern="1200" dirty="0" smtClean="0">
                <a:solidFill>
                  <a:schemeClr val="tx1"/>
                </a:solidFill>
                <a:latin typeface="+mn-lt"/>
                <a:ea typeface="+mn-ea"/>
                <a:cs typeface="+mn-cs"/>
              </a:rPr>
              <a:t>Open</a:t>
            </a:r>
            <a:r>
              <a:rPr lang="en-IN" sz="1200" b="0" i="0" kern="1200" dirty="0" smtClean="0">
                <a:solidFill>
                  <a:schemeClr val="tx1"/>
                </a:solidFill>
                <a:latin typeface="+mn-lt"/>
                <a:ea typeface="+mn-ea"/>
                <a:cs typeface="+mn-cs"/>
              </a:rPr>
              <a:t> to add the form to the project.</a:t>
            </a: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28</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eaLnBrk="1" hangingPunct="1"/>
            <a:r>
              <a:rPr lang="en-US" dirty="0" smtClean="0"/>
              <a:t>The </a:t>
            </a:r>
            <a:r>
              <a:rPr lang="en-US" dirty="0" smtClean="0"/>
              <a:t>importance and advantages of using menus in GUI applications</a:t>
            </a:r>
            <a:r>
              <a:rPr lang="en-US" dirty="0" smtClean="0"/>
              <a:t>. The</a:t>
            </a:r>
            <a:r>
              <a:rPr lang="en-US" baseline="0" dirty="0" smtClean="0"/>
              <a:t> </a:t>
            </a:r>
            <a:r>
              <a:rPr lang="en-US" baseline="0" dirty="0" smtClean="0"/>
              <a:t>two ways in which we can access the menu</a:t>
            </a:r>
            <a:r>
              <a:rPr lang="en-US" baseline="0" dirty="0" smtClean="0"/>
              <a:t>. menus </a:t>
            </a:r>
            <a:r>
              <a:rPr lang="en-US" baseline="0" dirty="0" smtClean="0"/>
              <a:t>provide us the following uses.</a:t>
            </a:r>
            <a:endParaRPr lang="en-US" dirty="0" smtClean="0"/>
          </a:p>
          <a:p>
            <a:pPr marL="228600" indent="-228600" eaLnBrk="1" hangingPunct="1">
              <a:buFontTx/>
              <a:buAutoNum type="arabicParenR"/>
            </a:pPr>
            <a:r>
              <a:rPr lang="en-US" dirty="0" smtClean="0"/>
              <a:t>Menus enable the users to quickly perform an action</a:t>
            </a:r>
          </a:p>
          <a:p>
            <a:pPr marL="228600" indent="-228600" eaLnBrk="1" hangingPunct="1">
              <a:buFontTx/>
              <a:buAutoNum type="arabicParenR"/>
            </a:pPr>
            <a:r>
              <a:rPr lang="en-US" dirty="0" smtClean="0"/>
              <a:t>The users need not to remember the commands</a:t>
            </a:r>
          </a:p>
          <a:p>
            <a:pPr marL="228600" indent="-228600" eaLnBrk="1" hangingPunct="1"/>
            <a:endParaRPr lang="en-US" dirty="0" smtClean="0"/>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30</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err="1" smtClean="0">
                <a:solidFill>
                  <a:schemeClr val="tx1"/>
                </a:solidFill>
                <a:latin typeface="+mn-lt"/>
                <a:ea typeface="+mn-ea"/>
                <a:cs typeface="+mn-cs"/>
              </a:rPr>
              <a:t>ToolStrip</a:t>
            </a:r>
            <a:r>
              <a:rPr lang="en-IN" sz="1200" b="0" i="0" kern="1200" dirty="0" smtClean="0">
                <a:solidFill>
                  <a:schemeClr val="tx1"/>
                </a:solidFill>
                <a:latin typeface="+mn-lt"/>
                <a:ea typeface="+mn-ea"/>
                <a:cs typeface="+mn-cs"/>
              </a:rPr>
              <a:t> control provides functionality of  Windows toolbar </a:t>
            </a:r>
            <a:r>
              <a:rPr lang="en-IN" sz="1200" b="0" i="0" kern="1200" dirty="0" smtClean="0">
                <a:solidFill>
                  <a:schemeClr val="tx1"/>
                </a:solidFill>
                <a:latin typeface="+mn-lt"/>
                <a:ea typeface="+mn-ea"/>
                <a:cs typeface="+mn-cs"/>
              </a:rPr>
              <a:t>controls. A </a:t>
            </a:r>
            <a:r>
              <a:rPr lang="en-IN" sz="1200" b="0" i="0" kern="1200" dirty="0" err="1" smtClean="0">
                <a:solidFill>
                  <a:schemeClr val="tx1"/>
                </a:solidFill>
                <a:latin typeface="+mn-lt"/>
                <a:ea typeface="+mn-ea"/>
                <a:cs typeface="+mn-cs"/>
              </a:rPr>
              <a:t>ToolStrip</a:t>
            </a:r>
            <a:r>
              <a:rPr lang="en-IN" sz="1200" b="0" i="0" kern="1200" dirty="0" smtClean="0">
                <a:solidFill>
                  <a:schemeClr val="tx1"/>
                </a:solidFill>
                <a:latin typeface="+mn-lt"/>
                <a:ea typeface="+mn-ea"/>
                <a:cs typeface="+mn-cs"/>
              </a:rPr>
              <a:t> control is capable of hosting Button, Label, </a:t>
            </a:r>
            <a:r>
              <a:rPr lang="en-IN" sz="1200" b="0" i="0" kern="1200" dirty="0" err="1" smtClean="0">
                <a:solidFill>
                  <a:schemeClr val="tx1"/>
                </a:solidFill>
                <a:latin typeface="+mn-lt"/>
                <a:ea typeface="+mn-ea"/>
                <a:cs typeface="+mn-cs"/>
              </a:rPr>
              <a:t>SplitButton</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DropDownButton</a:t>
            </a:r>
            <a:r>
              <a:rPr lang="en-IN" sz="1200" b="0" i="0" kern="1200" dirty="0" smtClean="0">
                <a:solidFill>
                  <a:schemeClr val="tx1"/>
                </a:solidFill>
                <a:latin typeface="+mn-lt"/>
                <a:ea typeface="+mn-ea"/>
                <a:cs typeface="+mn-cs"/>
              </a:rPr>
              <a:t>, Separator, </a:t>
            </a:r>
            <a:r>
              <a:rPr lang="en-IN" sz="1200" b="0" i="0" kern="1200" dirty="0" err="1" smtClean="0">
                <a:solidFill>
                  <a:schemeClr val="tx1"/>
                </a:solidFill>
                <a:latin typeface="+mn-lt"/>
                <a:ea typeface="+mn-ea"/>
                <a:cs typeface="+mn-cs"/>
              </a:rPr>
              <a:t>ComboBox</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TextBox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ProgressBar</a:t>
            </a:r>
            <a:r>
              <a:rPr lang="en-IN" sz="1200" b="0" i="0" kern="1200" dirty="0" smtClean="0">
                <a:solidFill>
                  <a:schemeClr val="tx1"/>
                </a:solidFill>
                <a:latin typeface="+mn-lt"/>
                <a:ea typeface="+mn-ea"/>
                <a:cs typeface="+mn-cs"/>
              </a:rPr>
              <a:t> controls. Each individual element on the </a:t>
            </a:r>
            <a:r>
              <a:rPr lang="en-IN" sz="1200" b="0" i="0" kern="1200" dirty="0" err="1" smtClean="0">
                <a:solidFill>
                  <a:schemeClr val="tx1"/>
                </a:solidFill>
                <a:latin typeface="+mn-lt"/>
                <a:ea typeface="+mn-ea"/>
                <a:cs typeface="+mn-cs"/>
              </a:rPr>
              <a:t>ToolStrip</a:t>
            </a:r>
            <a:r>
              <a:rPr lang="en-IN" sz="1200" b="0" i="0" kern="1200" dirty="0" smtClean="0">
                <a:solidFill>
                  <a:schemeClr val="tx1"/>
                </a:solidFill>
                <a:latin typeface="+mn-lt"/>
                <a:ea typeface="+mn-ea"/>
                <a:cs typeface="+mn-cs"/>
              </a:rPr>
              <a:t> is a </a:t>
            </a:r>
            <a:r>
              <a:rPr lang="en-IN" sz="1200" b="0" i="0" kern="1200" dirty="0" err="1" smtClean="0">
                <a:solidFill>
                  <a:schemeClr val="tx1"/>
                </a:solidFill>
                <a:latin typeface="+mn-lt"/>
                <a:ea typeface="+mn-ea"/>
                <a:cs typeface="+mn-cs"/>
              </a:rPr>
              <a:t>ToolStripItem</a:t>
            </a:r>
            <a:r>
              <a:rPr lang="en-IN" sz="1200" b="0" i="0" kern="1200" dirty="0" smtClean="0">
                <a:solidFill>
                  <a:schemeClr val="tx1"/>
                </a:solidFill>
                <a:latin typeface="+mn-lt"/>
                <a:ea typeface="+mn-ea"/>
                <a:cs typeface="+mn-cs"/>
              </a:rPr>
              <a:t> that manages the layout and event model for the type it contains. The </a:t>
            </a:r>
            <a:r>
              <a:rPr lang="en-IN" sz="1200" b="0" i="0" kern="1200" dirty="0" err="1" smtClean="0">
                <a:solidFill>
                  <a:schemeClr val="tx1"/>
                </a:solidFill>
                <a:latin typeface="+mn-lt"/>
                <a:ea typeface="+mn-ea"/>
                <a:cs typeface="+mn-cs"/>
              </a:rPr>
              <a:t>ToolStrip</a:t>
            </a:r>
            <a:r>
              <a:rPr lang="en-IN" sz="1200" b="0" i="0" kern="1200" dirty="0" smtClean="0">
                <a:solidFill>
                  <a:schemeClr val="tx1"/>
                </a:solidFill>
                <a:latin typeface="+mn-lt"/>
                <a:ea typeface="+mn-ea"/>
                <a:cs typeface="+mn-cs"/>
              </a:rPr>
              <a:t> controls provide a common interface for Menus and Strips in Windows Forms</a:t>
            </a:r>
            <a:r>
              <a:rPr lang="en-IN" sz="1200" b="0" i="0" kern="1200" dirty="0" smtClean="0">
                <a:solidFill>
                  <a:schemeClr val="tx1"/>
                </a:solidFill>
                <a:latin typeface="+mn-lt"/>
                <a:ea typeface="+mn-ea"/>
                <a:cs typeface="+mn-cs"/>
              </a:rPr>
              <a:t>. We </a:t>
            </a:r>
            <a:r>
              <a:rPr lang="en-IN" sz="1200" b="0" i="0" kern="1200" dirty="0" smtClean="0">
                <a:solidFill>
                  <a:schemeClr val="tx1"/>
                </a:solidFill>
                <a:latin typeface="+mn-lt"/>
                <a:ea typeface="+mn-ea"/>
                <a:cs typeface="+mn-cs"/>
              </a:rPr>
              <a:t>can see</a:t>
            </a:r>
            <a:r>
              <a:rPr lang="en-IN" sz="1200" b="0" i="0" kern="1200" baseline="0" dirty="0" smtClean="0">
                <a:solidFill>
                  <a:schemeClr val="tx1"/>
                </a:solidFill>
                <a:latin typeface="+mn-lt"/>
                <a:ea typeface="+mn-ea"/>
                <a:cs typeface="+mn-cs"/>
              </a:rPr>
              <a:t> with a </a:t>
            </a:r>
            <a:r>
              <a:rPr lang="en-IN" sz="1200" b="0" i="0" kern="1200" baseline="0" dirty="0" smtClean="0">
                <a:solidFill>
                  <a:schemeClr val="tx1"/>
                </a:solidFill>
                <a:latin typeface="+mn-lt"/>
                <a:ea typeface="+mn-ea"/>
                <a:cs typeface="+mn-cs"/>
              </a:rPr>
              <a:t>demo.</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31</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Menu allows users to access top level commands and functions in a familiar easy to understand </a:t>
            </a:r>
            <a:r>
              <a:rPr lang="en-IN" dirty="0" smtClean="0"/>
              <a:t>interface. When </a:t>
            </a:r>
            <a:r>
              <a:rPr lang="en-IN" dirty="0" smtClean="0"/>
              <a:t>we design the menu look in to </a:t>
            </a:r>
            <a:r>
              <a:rPr lang="en-IN" dirty="0" smtClean="0"/>
              <a:t>the </a:t>
            </a:r>
            <a:r>
              <a:rPr lang="en-IN" dirty="0" smtClean="0"/>
              <a:t>logical flow of the application</a:t>
            </a:r>
            <a:r>
              <a:rPr lang="en-IN" dirty="0" smtClean="0"/>
              <a:t>. Menu </a:t>
            </a:r>
            <a:r>
              <a:rPr lang="en-IN" dirty="0" smtClean="0"/>
              <a:t>items should be grouped according to the relational functionality</a:t>
            </a:r>
            <a:r>
              <a:rPr lang="en-IN" dirty="0" smtClean="0"/>
              <a:t>. </a:t>
            </a:r>
            <a:r>
              <a:rPr lang="en-IN" dirty="0" err="1" smtClean="0"/>
              <a:t>Menustrip</a:t>
            </a:r>
            <a:r>
              <a:rPr lang="en-IN" dirty="0" smtClean="0"/>
              <a:t> </a:t>
            </a:r>
            <a:r>
              <a:rPr lang="en-IN" dirty="0" smtClean="0"/>
              <a:t>control should be added to the form first and then each </a:t>
            </a:r>
            <a:r>
              <a:rPr lang="en-IN" dirty="0" err="1" smtClean="0"/>
              <a:t>menustrip</a:t>
            </a:r>
            <a:r>
              <a:rPr lang="en-IN" dirty="0" smtClean="0"/>
              <a:t> items can be </a:t>
            </a:r>
            <a:r>
              <a:rPr lang="en-IN" dirty="0" smtClean="0"/>
              <a:t>added. We </a:t>
            </a:r>
            <a:r>
              <a:rPr lang="en-IN" dirty="0" smtClean="0"/>
              <a:t>can create event handlers for </a:t>
            </a:r>
            <a:r>
              <a:rPr lang="en-IN" dirty="0" err="1" smtClean="0"/>
              <a:t>menuItem</a:t>
            </a:r>
            <a:r>
              <a:rPr lang="en-IN" dirty="0" smtClean="0"/>
              <a:t> to handle </a:t>
            </a:r>
            <a:r>
              <a:rPr lang="en-IN" dirty="0" smtClean="0"/>
              <a:t>events. Click</a:t>
            </a:r>
            <a:r>
              <a:rPr lang="en-IN" baseline="0" dirty="0" smtClean="0"/>
              <a:t> </a:t>
            </a:r>
            <a:r>
              <a:rPr lang="en-IN" baseline="0" dirty="0" smtClean="0"/>
              <a:t>event</a:t>
            </a:r>
            <a:r>
              <a:rPr lang="en-IN" baseline="0" dirty="0" smtClean="0"/>
              <a:t>, select </a:t>
            </a:r>
            <a:r>
              <a:rPr lang="en-IN" baseline="0" dirty="0" smtClean="0"/>
              <a:t>event and popup events are the common events</a:t>
            </a:r>
            <a:r>
              <a:rPr lang="en-IN" baseline="0" dirty="0" smtClean="0"/>
              <a:t>. The following code creates a menu.</a:t>
            </a:r>
          </a:p>
          <a:p>
            <a:endParaRPr lang="en-IN" baseline="0" dirty="0" smtClean="0"/>
          </a:p>
          <a:p>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MenuTest1()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InitializeComponent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mainMenu</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MainMenu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 File = </a:t>
            </a:r>
            <a:r>
              <a:rPr lang="en-US" sz="1200" b="0" i="0" kern="1200" dirty="0" err="1" smtClean="0">
                <a:solidFill>
                  <a:schemeClr val="tx1"/>
                </a:solidFill>
                <a:effectLst/>
                <a:latin typeface="+mn-lt"/>
                <a:ea typeface="+mn-ea"/>
                <a:cs typeface="+mn-cs"/>
              </a:rPr>
              <a:t>mainMenu.MenuItems.Add</a:t>
            </a:r>
            <a:r>
              <a:rPr lang="en-US" sz="1200" b="0" i="0" kern="1200" dirty="0" smtClean="0">
                <a:solidFill>
                  <a:schemeClr val="tx1"/>
                </a:solidFill>
                <a:effectLst/>
                <a:latin typeface="+mn-lt"/>
                <a:ea typeface="+mn-ea"/>
                <a:cs typeface="+mn-cs"/>
              </a:rPr>
              <a:t>("&amp;File");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File.MenuItems.Add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("&amp;New"));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File.MenuItems.Add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("&amp;Open"));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File.MenuItems.Add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("&amp;Exit"));  </a:t>
            </a:r>
          </a:p>
          <a:p>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.Menu</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mainMenu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 About = </a:t>
            </a:r>
            <a:r>
              <a:rPr lang="en-US" sz="1200" b="0" i="0" kern="1200" dirty="0" err="1" smtClean="0">
                <a:solidFill>
                  <a:schemeClr val="tx1"/>
                </a:solidFill>
                <a:effectLst/>
                <a:latin typeface="+mn-lt"/>
                <a:ea typeface="+mn-ea"/>
                <a:cs typeface="+mn-cs"/>
              </a:rPr>
              <a:t>mainMenu.MenuItems.Add</a:t>
            </a:r>
            <a:r>
              <a:rPr lang="en-US" sz="1200" b="0" i="0" kern="1200" dirty="0" smtClean="0">
                <a:solidFill>
                  <a:schemeClr val="tx1"/>
                </a:solidFill>
                <a:effectLst/>
                <a:latin typeface="+mn-lt"/>
                <a:ea typeface="+mn-ea"/>
                <a:cs typeface="+mn-cs"/>
              </a:rPr>
              <a:t>("&amp;About");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About.MenuItems.Add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MenuItem</a:t>
            </a:r>
            <a:r>
              <a:rPr lang="en-US" sz="1200" b="0" i="0" kern="1200" dirty="0" smtClean="0">
                <a:solidFill>
                  <a:schemeClr val="tx1"/>
                </a:solidFill>
                <a:effectLst/>
                <a:latin typeface="+mn-lt"/>
                <a:ea typeface="+mn-ea"/>
                <a:cs typeface="+mn-cs"/>
              </a:rPr>
              <a:t>("&amp;About"));  </a:t>
            </a:r>
          </a:p>
          <a:p>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.Menu</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mainMenu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mainMenu.GetForm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BackColor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Color.Indigo</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a:t>
            </a: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32</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Context menus are menus that appear when controls right clicked</a:t>
            </a:r>
            <a:r>
              <a:rPr lang="en-IN" dirty="0" smtClean="0"/>
              <a:t>. Context </a:t>
            </a:r>
            <a:r>
              <a:rPr lang="en-IN" dirty="0" smtClean="0"/>
              <a:t>menu are created with </a:t>
            </a:r>
            <a:r>
              <a:rPr lang="en-IN" dirty="0" err="1" smtClean="0"/>
              <a:t>contextMenu</a:t>
            </a:r>
            <a:r>
              <a:rPr lang="en-IN" dirty="0" smtClean="0"/>
              <a:t> component</a:t>
            </a:r>
            <a:r>
              <a:rPr lang="en-IN" dirty="0" smtClean="0"/>
              <a:t>. We </a:t>
            </a:r>
            <a:r>
              <a:rPr lang="en-IN" dirty="0" smtClean="0"/>
              <a:t>can add </a:t>
            </a:r>
            <a:r>
              <a:rPr lang="en-IN" dirty="0" err="1" smtClean="0"/>
              <a:t>menuItem</a:t>
            </a:r>
            <a:r>
              <a:rPr lang="en-IN" dirty="0" smtClean="0"/>
              <a:t> to the context menu</a:t>
            </a:r>
            <a:r>
              <a:rPr lang="en-IN" dirty="0" smtClean="0"/>
              <a:t>. To </a:t>
            </a:r>
            <a:r>
              <a:rPr lang="en-IN" dirty="0" smtClean="0"/>
              <a:t>associate a </a:t>
            </a:r>
            <a:r>
              <a:rPr lang="en-IN" dirty="0" err="1" smtClean="0"/>
              <a:t>contextMenu</a:t>
            </a:r>
            <a:r>
              <a:rPr lang="en-IN" baseline="0" dirty="0" smtClean="0"/>
              <a:t> to a particular form or control set the </a:t>
            </a:r>
            <a:r>
              <a:rPr lang="en-IN" baseline="0" dirty="0" err="1" smtClean="0"/>
              <a:t>contextmenu</a:t>
            </a:r>
            <a:r>
              <a:rPr lang="en-IN" baseline="0" dirty="0" smtClean="0"/>
              <a:t> property to the appropriate </a:t>
            </a:r>
            <a:r>
              <a:rPr lang="en-IN" baseline="0" dirty="0" smtClean="0"/>
              <a:t>menu.  The following code snippet sets the background </a:t>
            </a:r>
            <a:r>
              <a:rPr lang="en-IN" baseline="0" dirty="0" err="1" smtClean="0"/>
              <a:t>color</a:t>
            </a:r>
            <a:r>
              <a:rPr lang="en-IN" baseline="0" dirty="0" smtClean="0"/>
              <a:t>, foreground </a:t>
            </a:r>
            <a:r>
              <a:rPr lang="en-IN" baseline="0" dirty="0" err="1" smtClean="0"/>
              <a:t>color</a:t>
            </a:r>
            <a:r>
              <a:rPr lang="en-IN" baseline="0" dirty="0" smtClean="0"/>
              <a:t>, text name and font properties of a context menu.</a:t>
            </a:r>
          </a:p>
          <a:p>
            <a:endParaRPr lang="en-IN" baseline="0" dirty="0" smtClean="0"/>
          </a:p>
          <a:p>
            <a:r>
              <a:rPr lang="en-US" sz="1200" b="0" i="0" kern="1200" dirty="0" err="1" smtClean="0">
                <a:solidFill>
                  <a:schemeClr val="tx1"/>
                </a:solidFill>
                <a:effectLst/>
                <a:latin typeface="+mn-lt"/>
                <a:ea typeface="+mn-ea"/>
                <a:cs typeface="+mn-cs"/>
              </a:rPr>
              <a:t>PopupMenu.BackColor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Color.OrangeRed</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PopupMenu.ForeColor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Color.Black</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PopupMenu.Text</a:t>
            </a:r>
            <a:r>
              <a:rPr lang="en-US" sz="1200" b="0" i="0" kern="1200" dirty="0" smtClean="0">
                <a:solidFill>
                  <a:schemeClr val="tx1"/>
                </a:solidFill>
                <a:effectLst/>
                <a:latin typeface="+mn-lt"/>
                <a:ea typeface="+mn-ea"/>
                <a:cs typeface="+mn-cs"/>
              </a:rPr>
              <a:t> = "File Menu";</a:t>
            </a:r>
          </a:p>
          <a:p>
            <a:r>
              <a:rPr lang="en-US" sz="1200" b="0" i="0" kern="1200" dirty="0" err="1" smtClean="0">
                <a:solidFill>
                  <a:schemeClr val="tx1"/>
                </a:solidFill>
                <a:effectLst/>
                <a:latin typeface="+mn-lt"/>
                <a:ea typeface="+mn-ea"/>
                <a:cs typeface="+mn-cs"/>
              </a:rPr>
              <a:t>PopupMenu.Font</a:t>
            </a:r>
            <a:r>
              <a:rPr lang="en-US" sz="1200" b="0" i="0" kern="1200" dirty="0" smtClean="0">
                <a:solidFill>
                  <a:schemeClr val="tx1"/>
                </a:solidFill>
                <a:effectLst/>
                <a:latin typeface="+mn-lt"/>
                <a:ea typeface="+mn-ea"/>
                <a:cs typeface="+mn-cs"/>
              </a:rPr>
              <a:t> = new Font("Georgia", 16);</a:t>
            </a:r>
          </a:p>
          <a:p>
            <a:r>
              <a:rPr lang="en-US" sz="1200" b="0" i="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33</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buFontTx/>
              <a:buNone/>
            </a:pPr>
            <a:r>
              <a:rPr lang="en-US" dirty="0" smtClean="0"/>
              <a:t>This control should be used to specify messages that can help the user identify the correct data to be entered by the user.</a:t>
            </a:r>
            <a:r>
              <a:rPr lang="en-US" sz="2000" dirty="0" smtClean="0">
                <a:solidFill>
                  <a:schemeClr val="accent2"/>
                </a:solidFill>
                <a:latin typeface="Arial" charset="0"/>
                <a:cs typeface="Times New Roman" pitchFamily="18" charset="0"/>
              </a:rPr>
              <a:t> The </a:t>
            </a:r>
            <a:r>
              <a:rPr lang="en-US" sz="2000" dirty="0" err="1" smtClean="0">
                <a:solidFill>
                  <a:schemeClr val="accent2"/>
                </a:solidFill>
                <a:latin typeface="Arial" charset="0"/>
                <a:cs typeface="Times New Roman" pitchFamily="18" charset="0"/>
              </a:rPr>
              <a:t>StatusStrip</a:t>
            </a:r>
            <a:r>
              <a:rPr lang="en-US" sz="2000" dirty="0" smtClean="0">
                <a:solidFill>
                  <a:schemeClr val="accent2"/>
                </a:solidFill>
                <a:latin typeface="Arial" charset="0"/>
                <a:cs typeface="Times New Roman" pitchFamily="18" charset="0"/>
              </a:rPr>
              <a:t> control is a container control derived from </a:t>
            </a:r>
            <a:r>
              <a:rPr lang="en-US" sz="2000" dirty="0" err="1" smtClean="0">
                <a:solidFill>
                  <a:schemeClr val="accent2"/>
                </a:solidFill>
                <a:latin typeface="Courier New" pitchFamily="49" charset="0"/>
                <a:cs typeface="Times New Roman" pitchFamily="18" charset="0"/>
              </a:rPr>
              <a:t>System.Windows.Forms.ToolStrip</a:t>
            </a:r>
            <a:r>
              <a:rPr lang="en-US" sz="2000" dirty="0" smtClean="0">
                <a:solidFill>
                  <a:schemeClr val="accent2"/>
                </a:solidFill>
                <a:latin typeface="Arial" charset="0"/>
                <a:cs typeface="Times New Roman" pitchFamily="18" charset="0"/>
              </a:rPr>
              <a:t> class. </a:t>
            </a:r>
          </a:p>
          <a:p>
            <a:pPr eaLnBrk="1" hangingPunct="1">
              <a:buFontTx/>
              <a:buNone/>
            </a:pPr>
            <a:r>
              <a:rPr lang="en-US" sz="2000" dirty="0" smtClean="0">
                <a:solidFill>
                  <a:schemeClr val="accent2"/>
                </a:solidFill>
                <a:latin typeface="Arial" charset="0"/>
                <a:cs typeface="Times New Roman" pitchFamily="18" charset="0"/>
              </a:rPr>
              <a:t>This control is used to:</a:t>
            </a:r>
          </a:p>
          <a:p>
            <a:pPr lvl="1" eaLnBrk="1" hangingPunct="1">
              <a:buFontTx/>
              <a:buNone/>
            </a:pPr>
            <a:r>
              <a:rPr lang="en-US" sz="1800" dirty="0" smtClean="0">
                <a:solidFill>
                  <a:schemeClr val="accent2"/>
                </a:solidFill>
                <a:latin typeface="Arial" charset="0"/>
                <a:cs typeface="Times New Roman" pitchFamily="18" charset="0"/>
              </a:rPr>
              <a:t>Display information about the objects that are on the current form.</a:t>
            </a:r>
          </a:p>
          <a:p>
            <a:pPr lvl="1" eaLnBrk="1" hangingPunct="1">
              <a:buFontTx/>
              <a:buNone/>
            </a:pPr>
            <a:r>
              <a:rPr lang="en-US" sz="1800" dirty="0" smtClean="0">
                <a:solidFill>
                  <a:schemeClr val="accent2"/>
                </a:solidFill>
                <a:latin typeface="Arial" charset="0"/>
                <a:cs typeface="Times New Roman" pitchFamily="18" charset="0"/>
              </a:rPr>
              <a:t>Provide feedback on the progress of any operation being performed by the form. </a:t>
            </a:r>
          </a:p>
          <a:p>
            <a:pPr eaLnBrk="1" hangingPunct="1">
              <a:buFontTx/>
              <a:buNone/>
            </a:pPr>
            <a:r>
              <a:rPr lang="en-US" sz="2000" dirty="0" smtClean="0">
                <a:solidFill>
                  <a:schemeClr val="accent2"/>
                </a:solidFill>
                <a:latin typeface="Arial" charset="0"/>
                <a:cs typeface="Times New Roman" pitchFamily="18" charset="0"/>
              </a:rPr>
              <a:t>A </a:t>
            </a:r>
            <a:r>
              <a:rPr lang="en-US" sz="2000" dirty="0" err="1" smtClean="0">
                <a:solidFill>
                  <a:schemeClr val="accent2"/>
                </a:solidFill>
                <a:latin typeface="Arial" charset="0"/>
                <a:cs typeface="Times New Roman" pitchFamily="18" charset="0"/>
              </a:rPr>
              <a:t>StatusStrip</a:t>
            </a:r>
            <a:r>
              <a:rPr lang="en-US" sz="2000" dirty="0" smtClean="0">
                <a:solidFill>
                  <a:schemeClr val="accent2"/>
                </a:solidFill>
                <a:latin typeface="Arial" charset="0"/>
                <a:cs typeface="Times New Roman" pitchFamily="18" charset="0"/>
              </a:rPr>
              <a:t> control contains four child controls. These child controls are:</a:t>
            </a:r>
          </a:p>
          <a:p>
            <a:pPr lvl="1" algn="l" eaLnBrk="1" hangingPunct="1">
              <a:buFontTx/>
              <a:buNone/>
            </a:pPr>
            <a:r>
              <a:rPr lang="en-US" sz="1800" dirty="0" err="1" smtClean="0">
                <a:solidFill>
                  <a:schemeClr val="accent2"/>
                </a:solidFill>
                <a:latin typeface="Arial" charset="0"/>
                <a:cs typeface="Times New Roman" pitchFamily="18" charset="0"/>
              </a:rPr>
              <a:t>StatusLabel</a:t>
            </a:r>
            <a:endParaRPr lang="en-US" sz="1800" dirty="0" smtClean="0">
              <a:solidFill>
                <a:schemeClr val="accent2"/>
              </a:solidFill>
              <a:latin typeface="Arial" charset="0"/>
              <a:cs typeface="Times New Roman" pitchFamily="18" charset="0"/>
            </a:endParaRPr>
          </a:p>
          <a:p>
            <a:pPr lvl="1" algn="l" eaLnBrk="1" hangingPunct="1">
              <a:buFontTx/>
              <a:buNone/>
            </a:pPr>
            <a:r>
              <a:rPr lang="en-US" sz="1800" dirty="0" err="1" smtClean="0">
                <a:solidFill>
                  <a:schemeClr val="accent2"/>
                </a:solidFill>
                <a:latin typeface="Arial" charset="0"/>
                <a:cs typeface="Times New Roman" pitchFamily="18" charset="0"/>
              </a:rPr>
              <a:t>ProgressBar</a:t>
            </a:r>
            <a:r>
              <a:rPr lang="en-US" sz="1800" dirty="0" smtClean="0">
                <a:solidFill>
                  <a:schemeClr val="accent2"/>
                </a:solidFill>
                <a:latin typeface="Arial" charset="0"/>
                <a:cs typeface="Times New Roman" pitchFamily="18" charset="0"/>
              </a:rPr>
              <a:t> </a:t>
            </a:r>
          </a:p>
          <a:p>
            <a:pPr lvl="1" algn="l" eaLnBrk="1" hangingPunct="1">
              <a:buFontTx/>
              <a:buNone/>
            </a:pPr>
            <a:r>
              <a:rPr lang="en-US" sz="1800" dirty="0" err="1" smtClean="0">
                <a:solidFill>
                  <a:schemeClr val="accent2"/>
                </a:solidFill>
                <a:latin typeface="Arial" charset="0"/>
                <a:cs typeface="Times New Roman" pitchFamily="18" charset="0"/>
              </a:rPr>
              <a:t>DropDownButton</a:t>
            </a:r>
            <a:endParaRPr lang="en-US" sz="1800" dirty="0" smtClean="0">
              <a:solidFill>
                <a:schemeClr val="accent2"/>
              </a:solidFill>
              <a:latin typeface="Arial" charset="0"/>
              <a:cs typeface="Times New Roman" pitchFamily="18" charset="0"/>
            </a:endParaRPr>
          </a:p>
          <a:p>
            <a:pPr lvl="1" algn="l" eaLnBrk="1" hangingPunct="1">
              <a:buFontTx/>
              <a:buNone/>
            </a:pPr>
            <a:r>
              <a:rPr lang="en-US" sz="1800" dirty="0" err="1" smtClean="0">
                <a:solidFill>
                  <a:schemeClr val="accent2"/>
                </a:solidFill>
                <a:latin typeface="Arial" charset="0"/>
                <a:cs typeface="Times New Roman" pitchFamily="18" charset="0"/>
              </a:rPr>
              <a:t>SplitButton</a:t>
            </a:r>
            <a:endParaRPr lang="en-US" sz="1800" dirty="0" smtClean="0">
              <a:solidFill>
                <a:schemeClr val="accent2"/>
              </a:solidFill>
              <a:latin typeface="Arial"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34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we work on GUI application the interaction to application becomes </a:t>
            </a:r>
            <a:r>
              <a:rPr lang="en-IN" dirty="0" err="1" smtClean="0"/>
              <a:t>easy.No</a:t>
            </a:r>
            <a:r>
              <a:rPr lang="en-IN" dirty="0" smtClean="0"/>
              <a:t> need to remember any commands. Graphical user interface is available which can be interacted with the help of mouse or key board. Forms are the primary element of a </a:t>
            </a:r>
            <a:r>
              <a:rPr lang="en-IN" dirty="0" err="1" smtClean="0"/>
              <a:t>microsoft</a:t>
            </a:r>
            <a:r>
              <a:rPr lang="en-IN" dirty="0" smtClean="0"/>
              <a:t> windows </a:t>
            </a:r>
            <a:r>
              <a:rPr lang="en-IN" dirty="0" err="1" smtClean="0"/>
              <a:t>application.controls</a:t>
            </a:r>
            <a:r>
              <a:rPr lang="en-IN" dirty="0" smtClean="0"/>
              <a:t> and menus can be added to forms to give specific </a:t>
            </a:r>
            <a:r>
              <a:rPr lang="en-IN" dirty="0" err="1" smtClean="0"/>
              <a:t>functionalities.The</a:t>
            </a:r>
            <a:r>
              <a:rPr lang="en-IN" dirty="0" smtClean="0"/>
              <a:t> figure in the slide shows a windows</a:t>
            </a:r>
            <a:r>
              <a:rPr lang="en-IN" baseline="0" dirty="0" smtClean="0"/>
              <a:t> form which gives the user interface to enter data and do interaction. Forms contain a set of related information and options that provide the users how to proceed in an </a:t>
            </a:r>
            <a:r>
              <a:rPr lang="en-IN" baseline="0" dirty="0" err="1" smtClean="0"/>
              <a:t>application.controls</a:t>
            </a:r>
            <a:r>
              <a:rPr lang="en-IN" baseline="0" dirty="0" smtClean="0"/>
              <a:t> make information and options accessible to </a:t>
            </a:r>
            <a:r>
              <a:rPr lang="en-IN" baseline="0" dirty="0" err="1" smtClean="0"/>
              <a:t>users.Menus</a:t>
            </a:r>
            <a:r>
              <a:rPr lang="en-IN" baseline="0" dirty="0" smtClean="0"/>
              <a:t> and toolbars provide structured way to expose available commands of application</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4</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StatusBar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mainStatusBar</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StatusBar</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StatusBarPanel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statusPanel</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StatusBarPanel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following code snippet</a:t>
            </a:r>
            <a:r>
              <a:rPr lang="en-US" sz="1200" b="0" i="0" kern="1200" baseline="0" dirty="0" smtClean="0">
                <a:solidFill>
                  <a:schemeClr val="tx1"/>
                </a:solidFill>
                <a:effectLst/>
                <a:latin typeface="+mn-lt"/>
                <a:ea typeface="+mn-ea"/>
                <a:cs typeface="+mn-cs"/>
              </a:rPr>
              <a:t> adds the two panels created to </a:t>
            </a:r>
            <a:r>
              <a:rPr lang="en-US" sz="1200" b="0" i="0" kern="1200" baseline="0" smtClean="0">
                <a:solidFill>
                  <a:schemeClr val="tx1"/>
                </a:solidFill>
                <a:effectLst/>
                <a:latin typeface="+mn-lt"/>
                <a:ea typeface="+mn-ea"/>
                <a:cs typeface="+mn-cs"/>
              </a:rPr>
              <a:t>the status bar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StatusBarPanel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datetimePanel</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StatusBarPanel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Set first panel properties and add to </a:t>
            </a:r>
            <a:r>
              <a:rPr lang="en-US" sz="1200" b="0" i="0" kern="1200" dirty="0" err="1" smtClean="0">
                <a:solidFill>
                  <a:schemeClr val="tx1"/>
                </a:solidFill>
                <a:effectLst/>
                <a:latin typeface="+mn-lt"/>
                <a:ea typeface="+mn-ea"/>
                <a:cs typeface="+mn-cs"/>
              </a:rPr>
              <a:t>StatusBar</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statusPanel.BorderStyle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StatusBarPanelBorderStyle.Sunken</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statusPanel.Text</a:t>
            </a:r>
            <a:r>
              <a:rPr lang="en-US" sz="1200" b="0" i="0" kern="1200" dirty="0" smtClean="0">
                <a:solidFill>
                  <a:schemeClr val="tx1"/>
                </a:solidFill>
                <a:effectLst/>
                <a:latin typeface="+mn-lt"/>
                <a:ea typeface="+mn-ea"/>
                <a:cs typeface="+mn-cs"/>
              </a:rPr>
              <a:t> = "Application started. No action yet.";  </a:t>
            </a:r>
          </a:p>
          <a:p>
            <a:r>
              <a:rPr lang="en-US" sz="1200" b="0" i="0" kern="1200" dirty="0" err="1" smtClean="0">
                <a:solidFill>
                  <a:schemeClr val="tx1"/>
                </a:solidFill>
                <a:effectLst/>
                <a:latin typeface="+mn-lt"/>
                <a:ea typeface="+mn-ea"/>
                <a:cs typeface="+mn-cs"/>
              </a:rPr>
              <a:t>statusPanel.ToolTipText</a:t>
            </a:r>
            <a:r>
              <a:rPr lang="en-US" sz="1200" b="0" i="0" kern="1200" dirty="0" smtClean="0">
                <a:solidFill>
                  <a:schemeClr val="tx1"/>
                </a:solidFill>
                <a:effectLst/>
                <a:latin typeface="+mn-lt"/>
                <a:ea typeface="+mn-ea"/>
                <a:cs typeface="+mn-cs"/>
              </a:rPr>
              <a:t> = "Last Activity";  </a:t>
            </a:r>
          </a:p>
          <a:p>
            <a:r>
              <a:rPr lang="en-US" sz="1200" b="0" i="0" kern="1200" dirty="0" err="1" smtClean="0">
                <a:solidFill>
                  <a:schemeClr val="tx1"/>
                </a:solidFill>
                <a:effectLst/>
                <a:latin typeface="+mn-lt"/>
                <a:ea typeface="+mn-ea"/>
                <a:cs typeface="+mn-cs"/>
              </a:rPr>
              <a:t>statusPanel.AutoSize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StatusBarPanelAutoSize.Spring</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mainStatusBar.Panels.Add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statusPanel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Set second panel properties and add to </a:t>
            </a:r>
            <a:r>
              <a:rPr lang="en-US" sz="1200" b="0" i="0" kern="1200" dirty="0" err="1" smtClean="0">
                <a:solidFill>
                  <a:schemeClr val="tx1"/>
                </a:solidFill>
                <a:effectLst/>
                <a:latin typeface="+mn-lt"/>
                <a:ea typeface="+mn-ea"/>
                <a:cs typeface="+mn-cs"/>
              </a:rPr>
              <a:t>StatusBar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datetimePanel.BorderStyle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StatusBarPanelBorderStyle.Raised</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datetimePanel.ToolTipText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 + </a:t>
            </a:r>
            <a:r>
              <a:rPr lang="en-US" sz="1200" b="0" i="0" kern="1200" dirty="0" err="1" smtClean="0">
                <a:solidFill>
                  <a:schemeClr val="tx1"/>
                </a:solidFill>
                <a:effectLst/>
                <a:latin typeface="+mn-lt"/>
                <a:ea typeface="+mn-ea"/>
                <a:cs typeface="+mn-cs"/>
              </a:rPr>
              <a:t>System.DateTime.Today.ToString</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datetimePanel.Text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System.DateTime.Today.ToLongDateString</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datetimePanel.AutoSize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StatusBarPanelAutoSize.Contents</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mainStatusBar.Panels.Add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datetimePanel</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C16BA417-774A-4E15-8735-A7E90B12E7EE}" type="slidenum">
              <a:rPr lang="en-IN" smtClean="0"/>
              <a:t>35</a:t>
            </a:fld>
            <a:endParaRPr lang="en-IN"/>
          </a:p>
        </p:txBody>
      </p:sp>
    </p:spTree>
    <p:extLst>
      <p:ext uri="{BB962C8B-B14F-4D97-AF65-F5344CB8AC3E}">
        <p14:creationId xmlns:p14="http://schemas.microsoft.com/office/powerpoint/2010/main" val="115996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slide shows the </a:t>
            </a:r>
            <a:r>
              <a:rPr lang="en-IN" dirty="0" smtClean="0"/>
              <a:t>advantages </a:t>
            </a:r>
            <a:r>
              <a:rPr lang="en-IN" dirty="0" smtClean="0"/>
              <a:t>a GUI</a:t>
            </a:r>
            <a:r>
              <a:rPr lang="en-IN" baseline="0" dirty="0" smtClean="0"/>
              <a:t> interface gives to the user. Users will be easily able to use GUI application</a:t>
            </a:r>
            <a:r>
              <a:rPr lang="en-IN" baseline="0" dirty="0" smtClean="0"/>
              <a:t>. we </a:t>
            </a:r>
            <a:r>
              <a:rPr lang="en-IN" baseline="0" dirty="0" smtClean="0"/>
              <a:t>can interact </a:t>
            </a:r>
            <a:r>
              <a:rPr lang="en-IN" baseline="0" dirty="0" smtClean="0"/>
              <a:t>with </a:t>
            </a:r>
            <a:r>
              <a:rPr lang="en-IN" baseline="0" dirty="0" smtClean="0"/>
              <a:t>application by seeing the </a:t>
            </a:r>
            <a:r>
              <a:rPr lang="en-IN" baseline="0" dirty="0" smtClean="0"/>
              <a:t>graphics. Each </a:t>
            </a:r>
            <a:r>
              <a:rPr lang="en-IN" baseline="0" dirty="0" smtClean="0"/>
              <a:t>functionality in a </a:t>
            </a:r>
            <a:r>
              <a:rPr lang="en-IN" baseline="0" dirty="0" err="1" smtClean="0"/>
              <a:t>gui</a:t>
            </a:r>
            <a:r>
              <a:rPr lang="en-IN" baseline="0" dirty="0" smtClean="0"/>
              <a:t> can be executed by mouse</a:t>
            </a:r>
            <a:r>
              <a:rPr lang="en-IN" baseline="0" dirty="0" smtClean="0"/>
              <a:t>. we </a:t>
            </a:r>
            <a:r>
              <a:rPr lang="en-IN" baseline="0" dirty="0" smtClean="0"/>
              <a:t>take the example of a notepad or </a:t>
            </a:r>
            <a:r>
              <a:rPr lang="en-IN" baseline="0" dirty="0" smtClean="0"/>
              <a:t>desktop calculator. All </a:t>
            </a:r>
            <a:r>
              <a:rPr lang="en-IN" baseline="0" dirty="0" smtClean="0"/>
              <a:t>these applications are GUI.</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points in the slide shows what all challenges are there for windows application. limited controls and features</a:t>
            </a:r>
            <a:r>
              <a:rPr lang="en-IN" baseline="0" dirty="0" smtClean="0"/>
              <a:t>  make it difficult to have more flexible controls</a:t>
            </a:r>
            <a:r>
              <a:rPr lang="en-IN" baseline="0" dirty="0" smtClean="0"/>
              <a:t>. Animation </a:t>
            </a:r>
            <a:r>
              <a:rPr lang="en-IN" baseline="0" dirty="0" smtClean="0"/>
              <a:t>to add is difficult as no supporting build in library are available. </a:t>
            </a:r>
            <a:r>
              <a:rPr lang="en-IN" baseline="0" dirty="0" smtClean="0"/>
              <a:t>Scalability </a:t>
            </a:r>
            <a:r>
              <a:rPr lang="en-IN" baseline="0" dirty="0" smtClean="0"/>
              <a:t>of the </a:t>
            </a:r>
            <a:r>
              <a:rPr lang="en-IN" baseline="0" dirty="0" smtClean="0"/>
              <a:t>application </a:t>
            </a:r>
            <a:r>
              <a:rPr lang="en-IN" baseline="0" dirty="0" smtClean="0"/>
              <a:t>interface is not possible</a:t>
            </a:r>
            <a:r>
              <a:rPr lang="en-IN" baseline="0" dirty="0" smtClean="0"/>
              <a:t>. The </a:t>
            </a:r>
            <a:r>
              <a:rPr lang="en-IN" baseline="0" dirty="0" smtClean="0"/>
              <a:t>modern </a:t>
            </a:r>
            <a:r>
              <a:rPr lang="en-IN" baseline="0" dirty="0" smtClean="0"/>
              <a:t>accessible </a:t>
            </a:r>
            <a:r>
              <a:rPr lang="en-IN" baseline="0" dirty="0" smtClean="0"/>
              <a:t>functionalities are difficult to implement </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This module we discuss about the different types of controls and components to design a GUI in</a:t>
            </a:r>
            <a:r>
              <a:rPr lang="en-IN" baseline="0" dirty="0" smtClean="0"/>
              <a:t> windows application. The common layout patterns for the controls</a:t>
            </a:r>
            <a:r>
              <a:rPr lang="en-IN" baseline="0" dirty="0" smtClean="0"/>
              <a:t>. how </a:t>
            </a:r>
            <a:r>
              <a:rPr lang="en-IN" baseline="0" dirty="0" smtClean="0"/>
              <a:t>controls are behaving and how to implement when an event(action) happens in a windows form</a:t>
            </a:r>
            <a:r>
              <a:rPr lang="en-IN" baseline="0" dirty="0" smtClean="0"/>
              <a:t>. What </a:t>
            </a:r>
            <a:r>
              <a:rPr lang="en-IN" baseline="0" dirty="0" smtClean="0"/>
              <a:t>are the properties available for controls to change the look and feel of the controls</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form is the primary element of</a:t>
            </a:r>
            <a:r>
              <a:rPr lang="en-IN" baseline="0" dirty="0" smtClean="0"/>
              <a:t> windows </a:t>
            </a:r>
            <a:r>
              <a:rPr lang="en-IN" baseline="0" dirty="0" err="1" smtClean="0"/>
              <a:t>froms</a:t>
            </a:r>
            <a:r>
              <a:rPr lang="en-IN" baseline="0" dirty="0" smtClean="0"/>
              <a:t>. Every form is class. To create a form you can create instances of Form class. Controls are the second main element of a windows forms application after </a:t>
            </a:r>
            <a:r>
              <a:rPr lang="en-IN" baseline="0" dirty="0" err="1" smtClean="0"/>
              <a:t>Form.Controls</a:t>
            </a:r>
            <a:r>
              <a:rPr lang="en-IN" baseline="0" dirty="0" smtClean="0"/>
              <a:t> are used to create or enhance the </a:t>
            </a:r>
            <a:r>
              <a:rPr lang="en-IN" baseline="0" dirty="0" err="1" smtClean="0"/>
              <a:t>functionalties</a:t>
            </a:r>
            <a:r>
              <a:rPr lang="en-IN" baseline="0" dirty="0" smtClean="0"/>
              <a:t> of an </a:t>
            </a:r>
            <a:r>
              <a:rPr lang="en-IN" baseline="0" dirty="0" err="1" smtClean="0"/>
              <a:t>application.Buttons</a:t>
            </a:r>
            <a:r>
              <a:rPr lang="en-IN" baseline="0" dirty="0" smtClean="0"/>
              <a:t> and </a:t>
            </a:r>
            <a:r>
              <a:rPr lang="en-IN" baseline="0" dirty="0" err="1" smtClean="0"/>
              <a:t>textBoxes</a:t>
            </a:r>
            <a:r>
              <a:rPr lang="en-IN" baseline="0" dirty="0" smtClean="0"/>
              <a:t> are designed to receive user inputs and carry out basic task associated with user </a:t>
            </a:r>
            <a:r>
              <a:rPr lang="en-IN" baseline="0" dirty="0" err="1" smtClean="0"/>
              <a:t>interaction.Components</a:t>
            </a:r>
            <a:r>
              <a:rPr lang="en-IN" baseline="0" dirty="0" smtClean="0"/>
              <a:t> are designed to manage complex interactions with other parts of </a:t>
            </a:r>
            <a:r>
              <a:rPr lang="en-IN" baseline="0" dirty="0" err="1" smtClean="0"/>
              <a:t>application.Windows</a:t>
            </a:r>
            <a:r>
              <a:rPr lang="en-IN" baseline="0" dirty="0" smtClean="0"/>
              <a:t> ,panels and tabs are the </a:t>
            </a:r>
            <a:r>
              <a:rPr lang="en-IN" baseline="0" dirty="0" err="1" smtClean="0"/>
              <a:t>compnents.Controls</a:t>
            </a:r>
            <a:r>
              <a:rPr lang="en-IN" baseline="0" dirty="0" smtClean="0"/>
              <a:t> have visual </a:t>
            </a:r>
            <a:r>
              <a:rPr lang="en-IN" baseline="0" dirty="0" err="1" smtClean="0"/>
              <a:t>interface.Components</a:t>
            </a:r>
            <a:r>
              <a:rPr lang="en-IN" baseline="0" dirty="0" smtClean="0"/>
              <a:t> doesn’t have a visual interface.</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figure shows a Windows forms application GUI which is having controls and </a:t>
            </a:r>
            <a:r>
              <a:rPr lang="en-IN" dirty="0" err="1" smtClean="0"/>
              <a:t>components.There</a:t>
            </a:r>
            <a:r>
              <a:rPr lang="en-IN" dirty="0" smtClean="0"/>
              <a:t> are variety of preset controls</a:t>
            </a:r>
            <a:r>
              <a:rPr lang="en-IN" baseline="0" dirty="0" smtClean="0"/>
              <a:t> which we can use to develop </a:t>
            </a:r>
            <a:r>
              <a:rPr lang="en-IN" baseline="0" dirty="0" err="1" smtClean="0"/>
              <a:t>application.Controls</a:t>
            </a:r>
            <a:r>
              <a:rPr lang="en-IN" baseline="0" dirty="0" smtClean="0"/>
              <a:t> are hosted in the form and implement most of the functionality of </a:t>
            </a:r>
            <a:r>
              <a:rPr lang="en-IN" baseline="0" dirty="0" err="1" smtClean="0"/>
              <a:t>interface.The</a:t>
            </a:r>
            <a:r>
              <a:rPr lang="en-IN" baseline="0" dirty="0" smtClean="0"/>
              <a:t> figure shows controls like </a:t>
            </a:r>
            <a:r>
              <a:rPr lang="en-IN" baseline="0" dirty="0" err="1" smtClean="0"/>
              <a:t>buttons,label,textBox</a:t>
            </a:r>
            <a:r>
              <a:rPr lang="en-IN" baseline="0" dirty="0" smtClean="0"/>
              <a:t> and Radio button</a:t>
            </a:r>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We can create a windows</a:t>
            </a:r>
            <a:r>
              <a:rPr lang="en-IN" baseline="0" dirty="0" smtClean="0"/>
              <a:t> forms application using Visual studio </a:t>
            </a:r>
            <a:r>
              <a:rPr lang="en-IN" baseline="0" dirty="0" err="1" smtClean="0"/>
              <a:t>IDE.Select</a:t>
            </a:r>
            <a:r>
              <a:rPr lang="en-IN" baseline="0" dirty="0" smtClean="0"/>
              <a:t> the windows application template create a new </a:t>
            </a:r>
            <a:r>
              <a:rPr lang="en-IN" baseline="0" dirty="0" err="1" smtClean="0"/>
              <a:t>application.By</a:t>
            </a:r>
            <a:r>
              <a:rPr lang="en-IN" baseline="0" dirty="0" smtClean="0"/>
              <a:t> default a windows form will be </a:t>
            </a:r>
            <a:r>
              <a:rPr lang="en-IN" baseline="0" dirty="0" err="1" smtClean="0"/>
              <a:t>added.The</a:t>
            </a:r>
            <a:r>
              <a:rPr lang="en-IN" baseline="0" dirty="0" smtClean="0"/>
              <a:t> controls which required to have in the user interface can be added from toolbox available in the </a:t>
            </a:r>
            <a:r>
              <a:rPr lang="en-IN" baseline="0" dirty="0" err="1" smtClean="0"/>
              <a:t>IDE.The</a:t>
            </a:r>
            <a:r>
              <a:rPr lang="en-IN" baseline="0" dirty="0" smtClean="0"/>
              <a:t> common controls:</a:t>
            </a:r>
          </a:p>
          <a:p>
            <a:pPr fontAlgn="base"/>
            <a:r>
              <a:rPr lang="en-IN" sz="1200" b="0" i="1" kern="1200" dirty="0" smtClean="0">
                <a:solidFill>
                  <a:schemeClr val="tx1"/>
                </a:solidFill>
                <a:latin typeface="+mn-lt"/>
                <a:ea typeface="+mn-ea"/>
                <a:cs typeface="+mn-cs"/>
              </a:rPr>
              <a:t>Button Controls:</a:t>
            </a:r>
            <a:r>
              <a:rPr lang="en-IN" sz="1200" b="0" i="0" kern="1200" dirty="0" smtClean="0">
                <a:solidFill>
                  <a:schemeClr val="tx1"/>
                </a:solidFill>
                <a:latin typeface="+mn-lt"/>
                <a:ea typeface="+mn-ea"/>
                <a:cs typeface="+mn-cs"/>
              </a:rPr>
              <a:t> The Button, </a:t>
            </a:r>
            <a:r>
              <a:rPr lang="en-IN" sz="1200" b="0" i="0" kern="1200" dirty="0" err="1" smtClean="0">
                <a:solidFill>
                  <a:schemeClr val="tx1"/>
                </a:solidFill>
                <a:latin typeface="+mn-lt"/>
                <a:ea typeface="+mn-ea"/>
                <a:cs typeface="+mn-cs"/>
              </a:rPr>
              <a:t>CheckBox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RadioButton</a:t>
            </a:r>
            <a:r>
              <a:rPr lang="en-IN" sz="1200" b="0" i="0" kern="1200" dirty="0" smtClean="0">
                <a:solidFill>
                  <a:schemeClr val="tx1"/>
                </a:solidFill>
                <a:latin typeface="+mn-lt"/>
                <a:ea typeface="+mn-ea"/>
                <a:cs typeface="+mn-cs"/>
              </a:rPr>
              <a:t> controls are designed to permit users to make one or more selections on a form.</a:t>
            </a:r>
          </a:p>
          <a:p>
            <a:pPr fontAlgn="base"/>
            <a:r>
              <a:rPr lang="en-IN" sz="1200" b="0" i="1" kern="1200" dirty="0" err="1" smtClean="0">
                <a:solidFill>
                  <a:schemeClr val="tx1"/>
                </a:solidFill>
                <a:latin typeface="+mn-lt"/>
                <a:ea typeface="+mn-ea"/>
                <a:cs typeface="+mn-cs"/>
              </a:rPr>
              <a:t>PictureBox</a:t>
            </a:r>
            <a:r>
              <a:rPr lang="en-IN" sz="1200" b="0" i="1" kern="1200" dirty="0" smtClean="0">
                <a:solidFill>
                  <a:schemeClr val="tx1"/>
                </a:solidFill>
                <a:latin typeface="+mn-lt"/>
                <a:ea typeface="+mn-ea"/>
                <a:cs typeface="+mn-cs"/>
              </a:rPr>
              <a:t> and </a:t>
            </a:r>
            <a:r>
              <a:rPr lang="en-IN" sz="1200" b="0" i="1" kern="1200" dirty="0" err="1" smtClean="0">
                <a:solidFill>
                  <a:schemeClr val="tx1"/>
                </a:solidFill>
                <a:latin typeface="+mn-lt"/>
                <a:ea typeface="+mn-ea"/>
                <a:cs typeface="+mn-cs"/>
              </a:rPr>
              <a:t>TextBoxt</a:t>
            </a:r>
            <a:r>
              <a:rPr lang="en-IN" sz="1200" b="0" i="1" kern="1200" dirty="0" smtClean="0">
                <a:solidFill>
                  <a:schemeClr val="tx1"/>
                </a:solidFill>
                <a:latin typeface="+mn-lt"/>
                <a:ea typeface="+mn-ea"/>
                <a:cs typeface="+mn-cs"/>
              </a:rPr>
              <a:t> Controls:</a:t>
            </a:r>
            <a:r>
              <a:rPr lang="en-IN" sz="1200" b="0" i="0" kern="1200" dirty="0" smtClean="0">
                <a:solidFill>
                  <a:schemeClr val="tx1"/>
                </a:solidFill>
                <a:latin typeface="+mn-lt"/>
                <a:ea typeface="+mn-ea"/>
                <a:cs typeface="+mn-cs"/>
              </a:rPr>
              <a:t> The </a:t>
            </a:r>
            <a:r>
              <a:rPr lang="en-IN" sz="1200" b="0" i="0" kern="1200" dirty="0" err="1" smtClean="0">
                <a:solidFill>
                  <a:schemeClr val="tx1"/>
                </a:solidFill>
                <a:latin typeface="+mn-lt"/>
                <a:ea typeface="+mn-ea"/>
                <a:cs typeface="+mn-cs"/>
              </a:rPr>
              <a:t>PictureBox</a:t>
            </a:r>
            <a:r>
              <a:rPr lang="en-IN" sz="1200" b="0" i="0" kern="1200" dirty="0" smtClean="0">
                <a:solidFill>
                  <a:schemeClr val="tx1"/>
                </a:solidFill>
                <a:latin typeface="+mn-lt"/>
                <a:ea typeface="+mn-ea"/>
                <a:cs typeface="+mn-cs"/>
              </a:rPr>
              <a:t> control is used to display and scale images; the </a:t>
            </a:r>
            <a:r>
              <a:rPr lang="en-IN" sz="1200" b="0" i="0" kern="1200" dirty="0" err="1" smtClean="0">
                <a:solidFill>
                  <a:schemeClr val="tx1"/>
                </a:solidFill>
                <a:latin typeface="+mn-lt"/>
                <a:ea typeface="+mn-ea"/>
                <a:cs typeface="+mn-cs"/>
              </a:rPr>
              <a:t>TextBox</a:t>
            </a:r>
            <a:r>
              <a:rPr lang="en-IN" sz="1200" b="0" i="0" kern="1200" dirty="0" smtClean="0">
                <a:solidFill>
                  <a:schemeClr val="tx1"/>
                </a:solidFill>
                <a:latin typeface="+mn-lt"/>
                <a:ea typeface="+mn-ea"/>
                <a:cs typeface="+mn-cs"/>
              </a:rPr>
              <a:t> control can be used to easily display and edit single or multiple lines of text.</a:t>
            </a:r>
          </a:p>
          <a:p>
            <a:pPr fontAlgn="base"/>
            <a:r>
              <a:rPr lang="en-IN" sz="1200" b="0" i="1" kern="1200" dirty="0" smtClean="0">
                <a:solidFill>
                  <a:schemeClr val="tx1"/>
                </a:solidFill>
                <a:latin typeface="+mn-lt"/>
                <a:ea typeface="+mn-ea"/>
                <a:cs typeface="+mn-cs"/>
              </a:rPr>
              <a:t>List Controls:</a:t>
            </a:r>
            <a:r>
              <a:rPr lang="en-IN" sz="1200" b="0" i="0" kern="1200" dirty="0" smtClean="0">
                <a:solidFill>
                  <a:schemeClr val="tx1"/>
                </a:solidFill>
                <a:latin typeface="+mn-lt"/>
                <a:ea typeface="+mn-ea"/>
                <a:cs typeface="+mn-cs"/>
              </a:rPr>
              <a:t> The </a:t>
            </a:r>
            <a:r>
              <a:rPr lang="en-IN" sz="1200" b="0" i="0" kern="1200" dirty="0" err="1" smtClean="0">
                <a:solidFill>
                  <a:schemeClr val="tx1"/>
                </a:solidFill>
                <a:latin typeface="+mn-lt"/>
                <a:ea typeface="+mn-ea"/>
                <a:cs typeface="+mn-cs"/>
              </a:rPr>
              <a:t>ListBox</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ComboBox</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CheckListBox</a:t>
            </a:r>
            <a:r>
              <a:rPr lang="en-IN" sz="1200" b="0" i="0" kern="1200" dirty="0" smtClean="0">
                <a:solidFill>
                  <a:schemeClr val="tx1"/>
                </a:solidFill>
                <a:latin typeface="+mn-lt"/>
                <a:ea typeface="+mn-ea"/>
                <a:cs typeface="+mn-cs"/>
              </a:rPr>
              <a:t> offer different interfaces for displaying and manipulating data in a list format.</a:t>
            </a:r>
          </a:p>
          <a:p>
            <a:pPr fontAlgn="base"/>
            <a:r>
              <a:rPr lang="en-IN" sz="1200" b="0" i="1" kern="1200" dirty="0" err="1" smtClean="0">
                <a:solidFill>
                  <a:schemeClr val="tx1"/>
                </a:solidFill>
                <a:latin typeface="+mn-lt"/>
                <a:ea typeface="+mn-ea"/>
                <a:cs typeface="+mn-cs"/>
              </a:rPr>
              <a:t>ListView</a:t>
            </a:r>
            <a:r>
              <a:rPr lang="en-IN" sz="1200" b="0" i="1" kern="1200" dirty="0" smtClean="0">
                <a:solidFill>
                  <a:schemeClr val="tx1"/>
                </a:solidFill>
                <a:latin typeface="+mn-lt"/>
                <a:ea typeface="+mn-ea"/>
                <a:cs typeface="+mn-cs"/>
              </a:rPr>
              <a:t> and </a:t>
            </a:r>
            <a:r>
              <a:rPr lang="en-IN" sz="1200" b="0" i="1" kern="1200" dirty="0" err="1" smtClean="0">
                <a:solidFill>
                  <a:schemeClr val="tx1"/>
                </a:solidFill>
                <a:latin typeface="+mn-lt"/>
                <a:ea typeface="+mn-ea"/>
                <a:cs typeface="+mn-cs"/>
              </a:rPr>
              <a:t>TreeView</a:t>
            </a:r>
            <a:r>
              <a:rPr lang="en-IN" sz="1200" b="0" i="1" kern="1200" dirty="0" smtClean="0">
                <a:solidFill>
                  <a:schemeClr val="tx1"/>
                </a:solidFill>
                <a:latin typeface="+mn-lt"/>
                <a:ea typeface="+mn-ea"/>
                <a:cs typeface="+mn-cs"/>
              </a:rPr>
              <a:t> Controls:</a:t>
            </a:r>
            <a:r>
              <a:rPr lang="en-IN" sz="1200" b="0" i="0" kern="1200" dirty="0" smtClean="0">
                <a:solidFill>
                  <a:schemeClr val="tx1"/>
                </a:solidFill>
                <a:latin typeface="+mn-lt"/>
                <a:ea typeface="+mn-ea"/>
                <a:cs typeface="+mn-cs"/>
              </a:rPr>
              <a:t> The </a:t>
            </a:r>
            <a:r>
              <a:rPr lang="en-IN" sz="1200" b="0" i="0" kern="1200" dirty="0" err="1" smtClean="0">
                <a:solidFill>
                  <a:schemeClr val="tx1"/>
                </a:solidFill>
                <a:latin typeface="+mn-lt"/>
                <a:ea typeface="+mn-ea"/>
                <a:cs typeface="+mn-cs"/>
              </a:rPr>
              <a:t>ListView</a:t>
            </a:r>
            <a:r>
              <a:rPr lang="en-IN" sz="1200" b="0" i="0" kern="1200" dirty="0" smtClean="0">
                <a:solidFill>
                  <a:schemeClr val="tx1"/>
                </a:solidFill>
                <a:latin typeface="+mn-lt"/>
                <a:ea typeface="+mn-ea"/>
                <a:cs typeface="+mn-cs"/>
              </a:rPr>
              <a:t> offers multiple views for displaying data items and their associated icons. The </a:t>
            </a:r>
            <a:r>
              <a:rPr lang="en-IN" sz="1200" b="0" i="0" kern="1200" dirty="0" err="1" smtClean="0">
                <a:solidFill>
                  <a:schemeClr val="tx1"/>
                </a:solidFill>
                <a:latin typeface="+mn-lt"/>
                <a:ea typeface="+mn-ea"/>
                <a:cs typeface="+mn-cs"/>
              </a:rPr>
              <a:t>TreeView</a:t>
            </a:r>
            <a:r>
              <a:rPr lang="en-IN" sz="1200" b="0" i="0" kern="1200" dirty="0" smtClean="0">
                <a:solidFill>
                  <a:schemeClr val="tx1"/>
                </a:solidFill>
                <a:latin typeface="+mn-lt"/>
                <a:ea typeface="+mn-ea"/>
                <a:cs typeface="+mn-cs"/>
              </a:rPr>
              <a:t> presents hierarchical information in an easy-to-navigate tree structure.</a:t>
            </a:r>
          </a:p>
          <a:p>
            <a:pPr fontAlgn="base"/>
            <a:r>
              <a:rPr lang="en-IN" sz="1200" b="0" i="1" kern="1200" dirty="0" smtClean="0">
                <a:solidFill>
                  <a:schemeClr val="tx1"/>
                </a:solidFill>
                <a:latin typeface="+mn-lt"/>
                <a:ea typeface="+mn-ea"/>
                <a:cs typeface="+mn-cs"/>
              </a:rPr>
              <a:t>Timer and Progress Bar Controls:</a:t>
            </a:r>
            <a:r>
              <a:rPr lang="en-IN" sz="1200" b="0" i="0" kern="1200" dirty="0" smtClean="0">
                <a:solidFill>
                  <a:schemeClr val="tx1"/>
                </a:solidFill>
                <a:latin typeface="+mn-lt"/>
                <a:ea typeface="+mn-ea"/>
                <a:cs typeface="+mn-cs"/>
              </a:rPr>
              <a:t> A timer can be used to control when an event is invoked, a </a:t>
            </a:r>
            <a:r>
              <a:rPr lang="en-IN" sz="1200" b="0" i="0" kern="1200" dirty="0" err="1" smtClean="0">
                <a:solidFill>
                  <a:schemeClr val="tx1"/>
                </a:solidFill>
                <a:latin typeface="+mn-lt"/>
                <a:ea typeface="+mn-ea"/>
                <a:cs typeface="+mn-cs"/>
              </a:rPr>
              <a:t>ProgressBar</a:t>
            </a:r>
            <a:r>
              <a:rPr lang="en-IN" sz="1200" b="0" i="0" kern="1200" dirty="0" smtClean="0">
                <a:solidFill>
                  <a:schemeClr val="tx1"/>
                </a:solidFill>
                <a:latin typeface="+mn-lt"/>
                <a:ea typeface="+mn-ea"/>
                <a:cs typeface="+mn-cs"/>
              </a:rPr>
              <a:t> to visually monitor the progress of an operation.</a:t>
            </a:r>
          </a:p>
          <a:p>
            <a:endParaRPr lang="en-IN" dirty="0"/>
          </a:p>
        </p:txBody>
      </p:sp>
      <p:sp>
        <p:nvSpPr>
          <p:cNvPr id="4" name="Slide Number Placeholder 3"/>
          <p:cNvSpPr>
            <a:spLocks noGrp="1"/>
          </p:cNvSpPr>
          <p:nvPr>
            <p:ph type="sldNum" sz="quarter" idx="10"/>
          </p:nvPr>
        </p:nvSpPr>
        <p:spPr/>
        <p:txBody>
          <a:bodyPr/>
          <a:lstStyle/>
          <a:p>
            <a:fld id="{C16BA417-774A-4E15-8735-A7E90B12E7EE}"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E79D3BA-C1E8-44E1-8546-977CCBB5A393}" type="datetimeFigureOut">
              <a:rPr lang="en-IN" smtClean="0"/>
              <a:pPr/>
              <a:t>14-10-2019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8BB4CD-77F7-4D8E-B862-3829550E43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BB4CD-77F7-4D8E-B862-3829550E43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BB4CD-77F7-4D8E-B862-3829550E43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BB4CD-77F7-4D8E-B862-3829550E43E0}" type="slidenum">
              <a:rPr lang="en-IN" smtClean="0"/>
              <a:pPr/>
              <a:t>‹#›</a:t>
            </a:fld>
            <a:endParaRPr lang="en-IN"/>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BB4CD-77F7-4D8E-B862-3829550E43E0}"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BB4CD-77F7-4D8E-B862-3829550E43E0}" type="slidenum">
              <a:rPr lang="en-IN" smtClean="0"/>
              <a:pPr/>
              <a:t>‹#›</a:t>
            </a:fld>
            <a:endParaRPr lang="en-IN"/>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BB4CD-77F7-4D8E-B862-3829550E43E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BB4CD-77F7-4D8E-B862-3829550E43E0}" type="slidenum">
              <a:rPr lang="en-IN" smtClean="0"/>
              <a:pPr/>
              <a:t>‹#›</a:t>
            </a:fld>
            <a:endParaRPr lang="en-IN"/>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9D3BA-C1E8-44E1-8546-977CCBB5A393}" type="datetimeFigureOut">
              <a:rPr lang="en-IN" smtClean="0"/>
              <a:pPr/>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BB4CD-77F7-4D8E-B862-3829550E43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E79D3BA-C1E8-44E1-8546-977CCBB5A393}"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BB4CD-77F7-4D8E-B862-3829550E43E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E79D3BA-C1E8-44E1-8546-977CCBB5A393}" type="datetimeFigureOut">
              <a:rPr lang="en-IN" smtClean="0"/>
              <a:pPr/>
              <a:t>14-10-2019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8BB4CD-77F7-4D8E-B862-3829550E43E0}"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79D3BA-C1E8-44E1-8546-977CCBB5A393}" type="datetimeFigureOut">
              <a:rPr lang="en-IN" smtClean="0"/>
              <a:pPr/>
              <a:t>14-10-2019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8BB4CD-77F7-4D8E-B862-3829550E43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a:t>
            </a:r>
            <a:r>
              <a:rPr lang="en-IN" dirty="0" err="1" smtClean="0"/>
              <a:t>Winforms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i.PNG"/>
          <p:cNvPicPr>
            <a:picLocks noGrp="1" noChangeAspect="1"/>
          </p:cNvPicPr>
          <p:nvPr>
            <p:ph idx="1"/>
          </p:nvPr>
        </p:nvPicPr>
        <p:blipFill>
          <a:blip r:embed="rId3" cstate="print"/>
          <a:stretch>
            <a:fillRect/>
          </a:stretch>
        </p:blipFill>
        <p:spPr>
          <a:xfrm>
            <a:off x="1187624" y="1844825"/>
            <a:ext cx="5904655" cy="2864544"/>
          </a:xfrm>
        </p:spPr>
      </p:pic>
      <p:sp>
        <p:nvSpPr>
          <p:cNvPr id="3" name="Title 2"/>
          <p:cNvSpPr>
            <a:spLocks noGrp="1"/>
          </p:cNvSpPr>
          <p:nvPr>
            <p:ph type="title"/>
          </p:nvPr>
        </p:nvSpPr>
        <p:spPr/>
        <p:txBody>
          <a:bodyPr>
            <a:normAutofit fontScale="90000"/>
          </a:bodyPr>
          <a:lstStyle/>
          <a:p>
            <a:r>
              <a:rPr lang="en-IN" dirty="0" smtClean="0"/>
              <a:t>Components and Controls for Windows Forms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Controls</a:t>
            </a:r>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17575" y="1531144"/>
            <a:ext cx="7308850" cy="4425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Button - has a textual label and is designed to invoke an action when pushed.</a:t>
            </a:r>
          </a:p>
          <a:p>
            <a:r>
              <a:rPr lang="en-IN" dirty="0" smtClean="0"/>
              <a:t>Checkbox - has textual label that can be toggled on and off.</a:t>
            </a:r>
          </a:p>
          <a:p>
            <a:r>
              <a:rPr lang="en-IN" dirty="0" err="1" smtClean="0"/>
              <a:t>ComboBox</a:t>
            </a:r>
            <a:r>
              <a:rPr lang="en-IN" dirty="0" smtClean="0"/>
              <a:t> - is a component that provides a pop-up menu of choices.</a:t>
            </a:r>
          </a:p>
          <a:p>
            <a:r>
              <a:rPr lang="en-IN" dirty="0" smtClean="0"/>
              <a:t>Label - is a component that displays a single line of read-only, non-selectable text.</a:t>
            </a:r>
          </a:p>
          <a:p>
            <a:r>
              <a:rPr lang="en-IN" dirty="0" smtClean="0"/>
              <a:t>List - is a component that defines a scrollable list of text items.</a:t>
            </a:r>
          </a:p>
          <a:p>
            <a:r>
              <a:rPr lang="en-IN" dirty="0" smtClean="0"/>
              <a:t>Scrollbar - is a slider to denote a position or a value.</a:t>
            </a:r>
          </a:p>
          <a:p>
            <a:r>
              <a:rPr lang="en-IN" dirty="0" err="1" smtClean="0"/>
              <a:t>TextField</a:t>
            </a:r>
            <a:r>
              <a:rPr lang="en-IN" dirty="0" smtClean="0"/>
              <a:t> - is a component that implements a single line of text.</a:t>
            </a:r>
          </a:p>
          <a:p>
            <a:r>
              <a:rPr lang="en-IN" dirty="0" err="1" smtClean="0"/>
              <a:t>TextArea</a:t>
            </a:r>
            <a:r>
              <a:rPr lang="en-IN" dirty="0" smtClean="0"/>
              <a:t> - is a component that implements multiple lines of text.</a:t>
            </a:r>
          </a:p>
          <a:p>
            <a:endParaRPr lang="en-IN" dirty="0"/>
          </a:p>
        </p:txBody>
      </p:sp>
      <p:sp>
        <p:nvSpPr>
          <p:cNvPr id="3" name="Title 2"/>
          <p:cNvSpPr>
            <a:spLocks noGrp="1"/>
          </p:cNvSpPr>
          <p:nvPr>
            <p:ph type="title"/>
          </p:nvPr>
        </p:nvSpPr>
        <p:spPr/>
        <p:txBody>
          <a:bodyPr/>
          <a:lstStyle/>
          <a:p>
            <a:r>
              <a:rPr lang="en-IN" dirty="0" smtClean="0"/>
              <a:t>GUI Control Components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Control  layout implements a layout policy that defines spatial relationships between components in a container</a:t>
            </a:r>
          </a:p>
          <a:p>
            <a:pPr lvl="2"/>
            <a:r>
              <a:rPr lang="en-IN" dirty="0" smtClean="0"/>
              <a:t>	</a:t>
            </a:r>
            <a:r>
              <a:rPr lang="en-IN" dirty="0" err="1" smtClean="0"/>
              <a:t>FlowLayOut</a:t>
            </a:r>
            <a:r>
              <a:rPr lang="en-IN" dirty="0" smtClean="0"/>
              <a:t>- Represents a panel that dynamically lays out its contents horizontally or vertically</a:t>
            </a:r>
          </a:p>
          <a:p>
            <a:pPr lvl="2"/>
            <a:r>
              <a:rPr lang="en-IN" dirty="0" smtClean="0"/>
              <a:t>Table </a:t>
            </a:r>
            <a:r>
              <a:rPr lang="en-IN" dirty="0" err="1" smtClean="0"/>
              <a:t>LayOut</a:t>
            </a:r>
            <a:r>
              <a:rPr lang="en-IN" dirty="0" smtClean="0"/>
              <a:t>- Represents a panel that dynamically lays out its contents in a grid composed of rows and columns.</a:t>
            </a:r>
            <a:endParaRPr lang="en-IN" dirty="0"/>
          </a:p>
        </p:txBody>
      </p:sp>
      <p:sp>
        <p:nvSpPr>
          <p:cNvPr id="3" name="Title 2"/>
          <p:cNvSpPr>
            <a:spLocks noGrp="1"/>
          </p:cNvSpPr>
          <p:nvPr>
            <p:ph type="title"/>
          </p:nvPr>
        </p:nvSpPr>
        <p:spPr/>
        <p:txBody>
          <a:bodyPr/>
          <a:lstStyle/>
          <a:p>
            <a:r>
              <a:rPr lang="en-IN" dirty="0" smtClean="0"/>
              <a:t>Layout of Controls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Every form is a class derived from the form class of the </a:t>
            </a:r>
            <a:r>
              <a:rPr lang="en-IN" dirty="0" err="1" smtClean="0"/>
              <a:t>System.Windows,Forms</a:t>
            </a:r>
            <a:r>
              <a:rPr lang="en-IN" dirty="0" smtClean="0"/>
              <a:t> namespace</a:t>
            </a:r>
          </a:p>
          <a:p>
            <a:r>
              <a:rPr lang="en-IN" dirty="0" smtClean="0"/>
              <a:t>An Event is generated when user performs an action as pressing the key or clicking the mouse</a:t>
            </a:r>
          </a:p>
          <a:p>
            <a:r>
              <a:rPr lang="en-IN" dirty="0" smtClean="0"/>
              <a:t>While the user needs to call the method explicitly ,the code within the event handler method gets executed</a:t>
            </a:r>
            <a:endParaRPr lang="en-IN" dirty="0"/>
          </a:p>
        </p:txBody>
      </p:sp>
      <p:sp>
        <p:nvSpPr>
          <p:cNvPr id="3" name="Title 2"/>
          <p:cNvSpPr>
            <a:spLocks noGrp="1"/>
          </p:cNvSpPr>
          <p:nvPr>
            <p:ph type="title"/>
          </p:nvPr>
        </p:nvSpPr>
        <p:spPr/>
        <p:txBody>
          <a:bodyPr/>
          <a:lstStyle/>
          <a:p>
            <a:r>
              <a:rPr lang="en-IN" dirty="0" smtClean="0"/>
              <a:t>Event Handling in </a:t>
            </a:r>
            <a:r>
              <a:rPr lang="en-IN" dirty="0" err="1" smtClean="0"/>
              <a:t>Winforms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Common Events used in a form are</a:t>
            </a:r>
          </a:p>
          <a:p>
            <a:endParaRPr lang="en-IN" dirty="0" smtClean="0"/>
          </a:p>
          <a:p>
            <a:endParaRPr lang="en-IN" dirty="0" smtClean="0"/>
          </a:p>
          <a:p>
            <a:pPr>
              <a:buNone/>
            </a:pPr>
            <a:r>
              <a:rPr lang="en-IN" dirty="0" smtClean="0"/>
              <a:t>		</a:t>
            </a:r>
          </a:p>
          <a:p>
            <a:pPr>
              <a:buNone/>
            </a:pPr>
            <a:endParaRPr lang="en-IN" dirty="0" smtClean="0"/>
          </a:p>
          <a:p>
            <a:pPr>
              <a:buNone/>
            </a:pPr>
            <a:r>
              <a:rPr lang="en-IN" dirty="0" smtClean="0"/>
              <a:t>The events associated with various controls are</a:t>
            </a:r>
          </a:p>
          <a:p>
            <a:pPr>
              <a:buNone/>
            </a:pPr>
            <a:endParaRPr lang="en-IN" dirty="0"/>
          </a:p>
        </p:txBody>
      </p:sp>
      <p:sp>
        <p:nvSpPr>
          <p:cNvPr id="3" name="Title 2"/>
          <p:cNvSpPr>
            <a:spLocks noGrp="1"/>
          </p:cNvSpPr>
          <p:nvPr>
            <p:ph type="title"/>
          </p:nvPr>
        </p:nvSpPr>
        <p:spPr/>
        <p:txBody>
          <a:bodyPr/>
          <a:lstStyle/>
          <a:p>
            <a:r>
              <a:rPr lang="en-IN" dirty="0" smtClean="0"/>
              <a:t>Event Handling in </a:t>
            </a:r>
            <a:r>
              <a:rPr lang="en-IN" dirty="0" err="1" smtClean="0"/>
              <a:t>Winforms</a:t>
            </a:r>
            <a:endParaRPr lang="en-IN" dirty="0"/>
          </a:p>
        </p:txBody>
      </p:sp>
      <p:pic>
        <p:nvPicPr>
          <p:cNvPr id="6" name="Picture 5" descr="Capture.PNG"/>
          <p:cNvPicPr>
            <a:picLocks noChangeAspect="1"/>
          </p:cNvPicPr>
          <p:nvPr/>
        </p:nvPicPr>
        <p:blipFill>
          <a:blip r:embed="rId3" cstate="print"/>
          <a:stretch>
            <a:fillRect/>
          </a:stretch>
        </p:blipFill>
        <p:spPr>
          <a:xfrm>
            <a:off x="971600" y="2060848"/>
            <a:ext cx="1790792" cy="1651085"/>
          </a:xfrm>
          <a:prstGeom prst="rect">
            <a:avLst/>
          </a:prstGeom>
        </p:spPr>
      </p:pic>
      <p:pic>
        <p:nvPicPr>
          <p:cNvPr id="7" name="Picture 6" descr="Capture.PNG"/>
          <p:cNvPicPr>
            <a:picLocks noChangeAspect="1"/>
          </p:cNvPicPr>
          <p:nvPr/>
        </p:nvPicPr>
        <p:blipFill>
          <a:blip r:embed="rId4" cstate="print"/>
          <a:stretch>
            <a:fillRect/>
          </a:stretch>
        </p:blipFill>
        <p:spPr>
          <a:xfrm>
            <a:off x="1115616" y="4437112"/>
            <a:ext cx="2698889" cy="965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Each control has its own set of properties events and methods which make it suitable for a particular task</a:t>
            </a:r>
          </a:p>
          <a:p>
            <a:r>
              <a:rPr lang="en-IN" dirty="0" smtClean="0"/>
              <a:t>Can set the properties of the controls during design time by using control properties</a:t>
            </a:r>
          </a:p>
          <a:p>
            <a:r>
              <a:rPr lang="en-IN" dirty="0" smtClean="0"/>
              <a:t>Can set the properties of the control at runtime by writing the code</a:t>
            </a:r>
            <a:endParaRPr lang="en-IN" dirty="0"/>
          </a:p>
        </p:txBody>
      </p:sp>
      <p:sp>
        <p:nvSpPr>
          <p:cNvPr id="3" name="Title 2"/>
          <p:cNvSpPr>
            <a:spLocks noGrp="1"/>
          </p:cNvSpPr>
          <p:nvPr>
            <p:ph type="title"/>
          </p:nvPr>
        </p:nvSpPr>
        <p:spPr/>
        <p:txBody>
          <a:bodyPr>
            <a:normAutofit fontScale="90000"/>
          </a:bodyPr>
          <a:lstStyle/>
          <a:p>
            <a:r>
              <a:rPr lang="en-IN" dirty="0" smtClean="0"/>
              <a:t>Some Common Control Properties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Properties of controls are used to set the appearance at runtime</a:t>
            </a:r>
          </a:p>
          <a:p>
            <a:pPr lvl="1">
              <a:buFont typeface="Arial" pitchFamily="34" charset="0"/>
              <a:buChar char="•"/>
            </a:pPr>
            <a:r>
              <a:rPr lang="en-IN" dirty="0" smtClean="0"/>
              <a:t>Font – sets </a:t>
            </a:r>
            <a:r>
              <a:rPr lang="en-IN" dirty="0" err="1" smtClean="0"/>
              <a:t>style,size</a:t>
            </a:r>
            <a:r>
              <a:rPr lang="en-IN" dirty="0" smtClean="0"/>
              <a:t> and </a:t>
            </a:r>
            <a:r>
              <a:rPr lang="en-IN" dirty="0" err="1" smtClean="0"/>
              <a:t>color</a:t>
            </a:r>
            <a:r>
              <a:rPr lang="en-IN" dirty="0" smtClean="0"/>
              <a:t> of text</a:t>
            </a:r>
          </a:p>
          <a:p>
            <a:pPr lvl="1">
              <a:buFont typeface="Arial" pitchFamily="34" charset="0"/>
              <a:buChar char="•"/>
            </a:pPr>
            <a:r>
              <a:rPr lang="en-IN" dirty="0" smtClean="0"/>
              <a:t>Size  -sets the height and width of the control</a:t>
            </a:r>
          </a:p>
          <a:p>
            <a:pPr lvl="1">
              <a:buFont typeface="Arial" pitchFamily="34" charset="0"/>
              <a:buChar char="•"/>
            </a:pPr>
            <a:r>
              <a:rPr lang="en-IN" dirty="0" err="1" smtClean="0"/>
              <a:t>Backcolor</a:t>
            </a:r>
            <a:r>
              <a:rPr lang="en-IN" dirty="0" smtClean="0"/>
              <a:t>-sets </a:t>
            </a:r>
            <a:r>
              <a:rPr lang="en-IN" dirty="0" err="1" smtClean="0"/>
              <a:t>backcolor</a:t>
            </a:r>
            <a:r>
              <a:rPr lang="en-IN" dirty="0" smtClean="0"/>
              <a:t> of control</a:t>
            </a:r>
          </a:p>
          <a:p>
            <a:pPr lvl="1">
              <a:buFont typeface="Arial" pitchFamily="34" charset="0"/>
              <a:buChar char="•"/>
            </a:pPr>
            <a:endParaRPr lang="en-IN" dirty="0" smtClean="0"/>
          </a:p>
          <a:p>
            <a:pPr lvl="1"/>
            <a:endParaRPr lang="en-IN" dirty="0"/>
          </a:p>
        </p:txBody>
      </p:sp>
      <p:sp>
        <p:nvSpPr>
          <p:cNvPr id="3" name="Title 2"/>
          <p:cNvSpPr>
            <a:spLocks noGrp="1"/>
          </p:cNvSpPr>
          <p:nvPr>
            <p:ph type="title"/>
          </p:nvPr>
        </p:nvSpPr>
        <p:spPr/>
        <p:txBody>
          <a:bodyPr>
            <a:normAutofit fontScale="90000"/>
          </a:bodyPr>
          <a:lstStyle/>
          <a:p>
            <a:r>
              <a:rPr lang="en-IN" dirty="0" smtClean="0"/>
              <a:t>Some Common Control Properties</a:t>
            </a:r>
            <a:endParaRPr lang="en-IN" dirty="0"/>
          </a:p>
        </p:txBody>
      </p:sp>
      <p:pic>
        <p:nvPicPr>
          <p:cNvPr id="4" name="Picture 3" descr="Capture.PNG"/>
          <p:cNvPicPr>
            <a:picLocks noChangeAspect="1"/>
          </p:cNvPicPr>
          <p:nvPr/>
        </p:nvPicPr>
        <p:blipFill>
          <a:blip r:embed="rId3" cstate="print"/>
          <a:stretch>
            <a:fillRect/>
          </a:stretch>
        </p:blipFill>
        <p:spPr>
          <a:xfrm>
            <a:off x="1187624" y="3573016"/>
            <a:ext cx="2946551" cy="2241665"/>
          </a:xfrm>
          <a:prstGeom prst="rect">
            <a:avLst/>
          </a:prstGeom>
        </p:spPr>
      </p:pic>
      <p:pic>
        <p:nvPicPr>
          <p:cNvPr id="5" name="Picture 4" descr="Capture.PNG"/>
          <p:cNvPicPr>
            <a:picLocks noChangeAspect="1"/>
          </p:cNvPicPr>
          <p:nvPr/>
        </p:nvPicPr>
        <p:blipFill>
          <a:blip r:embed="rId4" cstate="print"/>
          <a:stretch>
            <a:fillRect/>
          </a:stretch>
        </p:blipFill>
        <p:spPr>
          <a:xfrm>
            <a:off x="5292080" y="3429000"/>
            <a:ext cx="3096344" cy="342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Developing Desktop Applications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tab order is the order in which a user moves focus from one control to another by pressing the Tab key. </a:t>
            </a:r>
          </a:p>
          <a:p>
            <a:r>
              <a:rPr lang="en-IN" dirty="0" smtClean="0"/>
              <a:t>By default, the tab order is the same as the order in which controls are created . </a:t>
            </a:r>
          </a:p>
          <a:p>
            <a:r>
              <a:rPr lang="en-IN" dirty="0" smtClean="0"/>
              <a:t>Tab-order numbering begins with zero</a:t>
            </a:r>
          </a:p>
          <a:p>
            <a:r>
              <a:rPr lang="en-IN" dirty="0" smtClean="0"/>
              <a:t>tab order can be set in the Properties window using the </a:t>
            </a:r>
            <a:r>
              <a:rPr lang="en-IN" u="sng" dirty="0" err="1" smtClean="0"/>
              <a:t>TabIndex</a:t>
            </a:r>
            <a:r>
              <a:rPr lang="en-IN" dirty="0" smtClean="0"/>
              <a:t> property</a:t>
            </a:r>
          </a:p>
          <a:p>
            <a:endParaRPr lang="en-IN" dirty="0"/>
          </a:p>
        </p:txBody>
      </p:sp>
      <p:sp>
        <p:nvSpPr>
          <p:cNvPr id="3" name="Title 2"/>
          <p:cNvSpPr>
            <a:spLocks noGrp="1"/>
          </p:cNvSpPr>
          <p:nvPr>
            <p:ph type="title"/>
          </p:nvPr>
        </p:nvSpPr>
        <p:spPr/>
        <p:txBody>
          <a:bodyPr/>
          <a:lstStyle/>
          <a:p>
            <a:r>
              <a:rPr lang="en-IN" dirty="0" smtClean="0"/>
              <a:t>Set the Tab Order for Controls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Difference between Console and Windows Application</a:t>
            </a:r>
          </a:p>
          <a:p>
            <a:endParaRPr lang="en-IN" dirty="0" smtClean="0"/>
          </a:p>
          <a:p>
            <a:r>
              <a:rPr lang="en-IN" dirty="0" smtClean="0"/>
              <a:t>The challenges for Windows Applications</a:t>
            </a:r>
            <a:endParaRPr lang="en-IN" dirty="0"/>
          </a:p>
        </p:txBody>
      </p:sp>
      <p:sp>
        <p:nvSpPr>
          <p:cNvPr id="3" name="Title 2"/>
          <p:cNvSpPr>
            <a:spLocks noGrp="1"/>
          </p:cNvSpPr>
          <p:nvPr>
            <p:ph type="title"/>
          </p:nvPr>
        </p:nvSpPr>
        <p:spPr/>
        <p:txBody>
          <a:bodyPr>
            <a:normAutofit/>
          </a:bodyPr>
          <a:lstStyle/>
          <a:p>
            <a:r>
              <a:rPr lang="en-IN" dirty="0" smtClean="0"/>
              <a:t>Objectives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Open a Form in the Form Editor.</a:t>
            </a:r>
          </a:p>
          <a:p>
            <a:r>
              <a:rPr lang="en-IN" dirty="0" smtClean="0"/>
              <a:t>From the Form menu bar, select Form&gt;View/Set Tab Order. ...</a:t>
            </a:r>
          </a:p>
          <a:p>
            <a:r>
              <a:rPr lang="en-IN" dirty="0" smtClean="0"/>
              <a:t>Click each Field or Button Control in the order you want to tab.</a:t>
            </a:r>
          </a:p>
          <a:p>
            <a:r>
              <a:rPr lang="en-IN" dirty="0" smtClean="0"/>
              <a:t>When you are done, select Form&gt;View/Set Tab Order again to save the tab ordering.</a:t>
            </a:r>
          </a:p>
          <a:p>
            <a:endParaRPr lang="en-IN" dirty="0"/>
          </a:p>
        </p:txBody>
      </p:sp>
      <p:sp>
        <p:nvSpPr>
          <p:cNvPr id="3" name="Title 2"/>
          <p:cNvSpPr>
            <a:spLocks noGrp="1"/>
          </p:cNvSpPr>
          <p:nvPr>
            <p:ph type="title"/>
          </p:nvPr>
        </p:nvSpPr>
        <p:spPr/>
        <p:txBody>
          <a:bodyPr>
            <a:normAutofit fontScale="90000"/>
          </a:bodyPr>
          <a:lstStyle/>
          <a:p>
            <a:r>
              <a:rPr lang="en-IN" dirty="0" smtClean="0"/>
              <a:t>Set Tab Order on a Form</a:t>
            </a:r>
            <a:br>
              <a:rPr lang="en-IN" dirty="0" smtClean="0"/>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Forces the control to anchor itself in a relative or absolute position within the parent form or control.</a:t>
            </a:r>
          </a:p>
          <a:p>
            <a:r>
              <a:rPr lang="en-IN" dirty="0" smtClean="0"/>
              <a:t> This property has four values that can be turned on or off:</a:t>
            </a:r>
          </a:p>
          <a:p>
            <a:endParaRPr lang="en-IN" dirty="0" smtClean="0"/>
          </a:p>
          <a:p>
            <a:r>
              <a:rPr lang="en-IN" b="1" dirty="0" smtClean="0"/>
              <a:t>Top —</a:t>
            </a:r>
            <a:r>
              <a:rPr lang="en-IN" dirty="0" smtClean="0"/>
              <a:t> Indicates that the control should keep its top edge stationary in respect to the parent form (or control)</a:t>
            </a:r>
          </a:p>
          <a:p>
            <a:r>
              <a:rPr lang="en-IN" b="1" dirty="0" smtClean="0"/>
              <a:t>Bottom —</a:t>
            </a:r>
            <a:r>
              <a:rPr lang="en-IN" dirty="0" smtClean="0"/>
              <a:t> Indicates that the control should keep its bottom edge stationary in respect to the parent form (or control)</a:t>
            </a:r>
          </a:p>
          <a:p>
            <a:r>
              <a:rPr lang="en-IN" b="1" dirty="0" smtClean="0"/>
              <a:t>Left —</a:t>
            </a:r>
            <a:r>
              <a:rPr lang="en-IN" dirty="0" smtClean="0"/>
              <a:t> Indicates that the control should keep its left edge stationary in respect to the parent form (or control)</a:t>
            </a:r>
          </a:p>
          <a:p>
            <a:r>
              <a:rPr lang="en-IN" b="1" dirty="0" smtClean="0"/>
              <a:t>Right —</a:t>
            </a:r>
            <a:r>
              <a:rPr lang="en-IN" dirty="0" smtClean="0"/>
              <a:t> Indicates that the control should keep its right edge stationary in respect to the parent form (or control)</a:t>
            </a:r>
            <a:endParaRPr lang="en-IN" dirty="0"/>
          </a:p>
        </p:txBody>
      </p:sp>
      <p:sp>
        <p:nvSpPr>
          <p:cNvPr id="3" name="Title 2"/>
          <p:cNvSpPr>
            <a:spLocks noGrp="1"/>
          </p:cNvSpPr>
          <p:nvPr>
            <p:ph type="title"/>
          </p:nvPr>
        </p:nvSpPr>
        <p:spPr/>
        <p:txBody>
          <a:bodyPr>
            <a:normAutofit fontScale="90000"/>
          </a:bodyPr>
          <a:lstStyle/>
          <a:p>
            <a:r>
              <a:rPr lang="en-IN" dirty="0" smtClean="0"/>
              <a:t>Anchor a Control in Windows Forms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To set the Anchor property on a control, simply select the control in the Visual Studio designer</a:t>
            </a:r>
          </a:p>
          <a:p>
            <a:r>
              <a:rPr lang="en-IN" dirty="0" smtClean="0"/>
              <a:t>Go to the properties window. </a:t>
            </a:r>
          </a:p>
          <a:p>
            <a:r>
              <a:rPr lang="en-IN" dirty="0" smtClean="0"/>
              <a:t>Click property </a:t>
            </a:r>
            <a:r>
              <a:rPr lang="en-IN" dirty="0" err="1" smtClean="0"/>
              <a:t>labeled</a:t>
            </a:r>
            <a:r>
              <a:rPr lang="en-IN" dirty="0" smtClean="0"/>
              <a:t> "Anchor".</a:t>
            </a:r>
          </a:p>
          <a:p>
            <a:r>
              <a:rPr lang="en-IN" dirty="0" smtClean="0"/>
              <a:t> Clicking in the value section for this property will bring up a little window that allows you to choose which anchor points you wish to assign to the control.</a:t>
            </a:r>
            <a:endParaRPr lang="en-IN" dirty="0"/>
          </a:p>
        </p:txBody>
      </p:sp>
      <p:sp>
        <p:nvSpPr>
          <p:cNvPr id="3" name="Title 2"/>
          <p:cNvSpPr>
            <a:spLocks noGrp="1"/>
          </p:cNvSpPr>
          <p:nvPr>
            <p:ph type="title"/>
          </p:nvPr>
        </p:nvSpPr>
        <p:spPr/>
        <p:txBody>
          <a:bodyPr>
            <a:normAutofit fontScale="90000"/>
          </a:bodyPr>
          <a:lstStyle/>
          <a:p>
            <a:r>
              <a:rPr lang="en-IN" dirty="0" smtClean="0"/>
              <a:t>Anchor a Control in Windows Forms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Gets or sets which control borders are docked to its parent control and determines how a control is resized with its parent.</a:t>
            </a:r>
          </a:p>
          <a:p>
            <a:r>
              <a:rPr lang="en-IN" b="1" dirty="0" smtClean="0"/>
              <a:t>Bottom</a:t>
            </a:r>
            <a:r>
              <a:rPr lang="en-IN" dirty="0" smtClean="0"/>
              <a:t> - The control's bottom edge is docked to the bottom of its containing control.</a:t>
            </a:r>
            <a:br>
              <a:rPr lang="en-IN" dirty="0" smtClean="0"/>
            </a:br>
            <a:r>
              <a:rPr lang="en-IN" b="1" dirty="0" smtClean="0"/>
              <a:t>Fill</a:t>
            </a:r>
            <a:r>
              <a:rPr lang="en-IN" dirty="0" smtClean="0"/>
              <a:t> - All the control's edges are docked to the all edges of its containing control and sized appropriately.</a:t>
            </a:r>
            <a:br>
              <a:rPr lang="en-IN" dirty="0" smtClean="0"/>
            </a:br>
            <a:r>
              <a:rPr lang="en-IN" b="1" dirty="0" smtClean="0"/>
              <a:t>Left</a:t>
            </a:r>
            <a:r>
              <a:rPr lang="en-IN" dirty="0" smtClean="0"/>
              <a:t> - The control's left edge is docked to the left edge of its containing control. </a:t>
            </a:r>
            <a:br>
              <a:rPr lang="en-IN" dirty="0" smtClean="0"/>
            </a:br>
            <a:r>
              <a:rPr lang="en-IN" b="1" dirty="0" smtClean="0"/>
              <a:t>None</a:t>
            </a:r>
            <a:r>
              <a:rPr lang="en-IN" dirty="0" smtClean="0"/>
              <a:t> - The control is not docked.</a:t>
            </a:r>
            <a:endParaRPr lang="en-IN" dirty="0"/>
          </a:p>
        </p:txBody>
      </p:sp>
      <p:sp>
        <p:nvSpPr>
          <p:cNvPr id="3" name="Title 2"/>
          <p:cNvSpPr>
            <a:spLocks noGrp="1"/>
          </p:cNvSpPr>
          <p:nvPr>
            <p:ph type="title"/>
          </p:nvPr>
        </p:nvSpPr>
        <p:spPr/>
        <p:txBody>
          <a:bodyPr>
            <a:normAutofit fontScale="90000"/>
          </a:bodyPr>
          <a:lstStyle/>
          <a:p>
            <a:r>
              <a:rPr lang="en-IN" dirty="0" smtClean="0"/>
              <a:t>Dock a Control in Windows Forms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CommonDialog</a:t>
            </a:r>
            <a:r>
              <a:rPr lang="en-IN" dirty="0" smtClean="0"/>
              <a:t> class is the base class for displaying common dialog boxes</a:t>
            </a:r>
          </a:p>
          <a:p>
            <a:r>
              <a:rPr lang="en-IN" dirty="0" smtClean="0"/>
              <a:t>The various classes inherited from </a:t>
            </a:r>
            <a:r>
              <a:rPr lang="en-IN" dirty="0" err="1" smtClean="0"/>
              <a:t>CommonDialog</a:t>
            </a:r>
            <a:r>
              <a:rPr lang="en-IN" dirty="0" smtClean="0"/>
              <a:t> class are</a:t>
            </a:r>
          </a:p>
          <a:p>
            <a:endParaRPr lang="en-IN" dirty="0"/>
          </a:p>
        </p:txBody>
      </p:sp>
      <p:sp>
        <p:nvSpPr>
          <p:cNvPr id="3" name="Title 2"/>
          <p:cNvSpPr>
            <a:spLocks noGrp="1"/>
          </p:cNvSpPr>
          <p:nvPr>
            <p:ph type="title"/>
          </p:nvPr>
        </p:nvSpPr>
        <p:spPr/>
        <p:txBody>
          <a:bodyPr/>
          <a:lstStyle/>
          <a:p>
            <a:r>
              <a:rPr lang="en-IN" dirty="0" smtClean="0"/>
              <a:t>Dialog Boxes</a:t>
            </a:r>
            <a:endParaRPr lang="en-IN" dirty="0"/>
          </a:p>
        </p:txBody>
      </p:sp>
      <p:pic>
        <p:nvPicPr>
          <p:cNvPr id="4" name="Picture 3" descr="Capture.PNG"/>
          <p:cNvPicPr>
            <a:picLocks noChangeAspect="1"/>
          </p:cNvPicPr>
          <p:nvPr/>
        </p:nvPicPr>
        <p:blipFill>
          <a:blip r:embed="rId3" cstate="print"/>
          <a:stretch>
            <a:fillRect/>
          </a:stretch>
        </p:blipFill>
        <p:spPr>
          <a:xfrm>
            <a:off x="1115616" y="3429000"/>
            <a:ext cx="3511730" cy="21972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Working with MDI Forms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MDI and SDI are interface designs for handling documents within a single application. </a:t>
            </a:r>
          </a:p>
          <a:p>
            <a:r>
              <a:rPr lang="en-IN" dirty="0" smtClean="0"/>
              <a:t>MDI stands for “Multiple Document Interface”</a:t>
            </a:r>
          </a:p>
          <a:p>
            <a:r>
              <a:rPr lang="en-IN" dirty="0" smtClean="0"/>
              <a:t> SDI stands for “Single Document Interface”. </a:t>
            </a:r>
          </a:p>
          <a:p>
            <a:r>
              <a:rPr lang="en-IN" dirty="0" smtClean="0"/>
              <a:t>One document per window is enforced in SDI </a:t>
            </a:r>
          </a:p>
          <a:p>
            <a:r>
              <a:rPr lang="en-IN" dirty="0" smtClean="0"/>
              <a:t>Child windows per document are allowed in MDI.</a:t>
            </a:r>
          </a:p>
          <a:p>
            <a:r>
              <a:rPr lang="en-IN" dirty="0" smtClean="0"/>
              <a:t> MDI is a container control while SDI is not container control.</a:t>
            </a:r>
          </a:p>
          <a:p>
            <a:r>
              <a:rPr lang="en-IN" dirty="0" smtClean="0"/>
              <a:t> MDI supports many interfaces means we can handle many applications at a time </a:t>
            </a:r>
          </a:p>
          <a:p>
            <a:r>
              <a:rPr lang="en-IN" dirty="0" smtClean="0"/>
              <a:t>SDI supports one interface so only one application at a time</a:t>
            </a:r>
            <a:endParaRPr lang="en-IN" dirty="0"/>
          </a:p>
        </p:txBody>
      </p:sp>
      <p:sp>
        <p:nvSpPr>
          <p:cNvPr id="3" name="Title 2"/>
          <p:cNvSpPr>
            <a:spLocks noGrp="1"/>
          </p:cNvSpPr>
          <p:nvPr>
            <p:ph type="title"/>
          </p:nvPr>
        </p:nvSpPr>
        <p:spPr/>
        <p:txBody>
          <a:bodyPr/>
          <a:lstStyle/>
          <a:p>
            <a:r>
              <a:rPr lang="en-IN" dirty="0" smtClean="0"/>
              <a:t>SDI vs. MDI Applications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MDI application consist of two parts MDI parent and MDI child</a:t>
            </a:r>
          </a:p>
          <a:p>
            <a:r>
              <a:rPr lang="en-IN" dirty="0" smtClean="0"/>
              <a:t>MDI parent form can be created at the design time or run time by setting </a:t>
            </a:r>
            <a:r>
              <a:rPr lang="en-IN" dirty="0" err="1" smtClean="0">
                <a:solidFill>
                  <a:srgbClr val="0070C0"/>
                </a:solidFill>
              </a:rPr>
              <a:t>IsMdiContainer</a:t>
            </a:r>
            <a:r>
              <a:rPr lang="en-IN" dirty="0" smtClean="0"/>
              <a:t> property of the form to </a:t>
            </a:r>
            <a:r>
              <a:rPr lang="en-IN" dirty="0" smtClean="0">
                <a:solidFill>
                  <a:srgbClr val="0070C0"/>
                </a:solidFill>
              </a:rPr>
              <a:t>true</a:t>
            </a:r>
          </a:p>
          <a:p>
            <a:r>
              <a:rPr lang="en-IN" dirty="0" smtClean="0"/>
              <a:t>To arrange the opened child forms in the </a:t>
            </a:r>
            <a:r>
              <a:rPr lang="en-IN" dirty="0" err="1" smtClean="0"/>
              <a:t>MDIParent</a:t>
            </a:r>
            <a:r>
              <a:rPr lang="en-IN" dirty="0" smtClean="0"/>
              <a:t> form write the following code</a:t>
            </a:r>
          </a:p>
          <a:p>
            <a:pPr>
              <a:buNone/>
            </a:pPr>
            <a:r>
              <a:rPr lang="en-IN" dirty="0" smtClean="0"/>
              <a:t>     </a:t>
            </a:r>
            <a:r>
              <a:rPr lang="en-IN" dirty="0" err="1" smtClean="0">
                <a:solidFill>
                  <a:srgbClr val="0070C0"/>
                </a:solidFill>
              </a:rPr>
              <a:t>this.LayoutMdi</a:t>
            </a:r>
            <a:r>
              <a:rPr lang="en-IN" dirty="0" smtClean="0">
                <a:solidFill>
                  <a:srgbClr val="0070C0"/>
                </a:solidFill>
              </a:rPr>
              <a:t>(</a:t>
            </a:r>
            <a:r>
              <a:rPr lang="en-IN" dirty="0" err="1" smtClean="0">
                <a:solidFill>
                  <a:srgbClr val="0070C0"/>
                </a:solidFill>
              </a:rPr>
              <a:t>MdiLayout.TileVertical</a:t>
            </a:r>
            <a:r>
              <a:rPr lang="en-IN" dirty="0" smtClean="0">
                <a:solidFill>
                  <a:srgbClr val="0070C0"/>
                </a:solidFill>
              </a:rPr>
              <a:t>)</a:t>
            </a:r>
            <a:endParaRPr lang="en-IN" dirty="0">
              <a:solidFill>
                <a:srgbClr val="0070C0"/>
              </a:solidFill>
            </a:endParaRPr>
          </a:p>
        </p:txBody>
      </p:sp>
      <p:sp>
        <p:nvSpPr>
          <p:cNvPr id="3" name="Title 2"/>
          <p:cNvSpPr>
            <a:spLocks noGrp="1"/>
          </p:cNvSpPr>
          <p:nvPr>
            <p:ph type="title"/>
          </p:nvPr>
        </p:nvSpPr>
        <p:spPr/>
        <p:txBody>
          <a:bodyPr/>
          <a:lstStyle/>
          <a:p>
            <a:r>
              <a:rPr lang="en-IN" dirty="0" smtClean="0"/>
              <a:t>Creating MDI Applications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There are 4 </a:t>
            </a:r>
            <a:r>
              <a:rPr lang="en-IN" dirty="0" err="1" smtClean="0"/>
              <a:t>MdiLayout</a:t>
            </a:r>
            <a:r>
              <a:rPr lang="en-IN" dirty="0" smtClean="0"/>
              <a:t> values</a:t>
            </a:r>
          </a:p>
          <a:p>
            <a:pPr>
              <a:buNone/>
            </a:pPr>
            <a:endParaRPr lang="en-IN" dirty="0"/>
          </a:p>
        </p:txBody>
      </p:sp>
      <p:sp>
        <p:nvSpPr>
          <p:cNvPr id="3" name="Title 2"/>
          <p:cNvSpPr>
            <a:spLocks noGrp="1"/>
          </p:cNvSpPr>
          <p:nvPr>
            <p:ph type="title"/>
          </p:nvPr>
        </p:nvSpPr>
        <p:spPr/>
        <p:txBody>
          <a:bodyPr/>
          <a:lstStyle/>
          <a:p>
            <a:r>
              <a:rPr lang="en-IN" dirty="0" smtClean="0"/>
              <a:t>Creating MDI Child Forms</a:t>
            </a:r>
            <a:endParaRPr lang="en-IN" dirty="0"/>
          </a:p>
        </p:txBody>
      </p:sp>
      <p:pic>
        <p:nvPicPr>
          <p:cNvPr id="4" name="Picture 3" descr="Capture.PNG"/>
          <p:cNvPicPr>
            <a:picLocks noChangeAspect="1"/>
          </p:cNvPicPr>
          <p:nvPr/>
        </p:nvPicPr>
        <p:blipFill>
          <a:blip r:embed="rId3" cstate="print"/>
          <a:stretch>
            <a:fillRect/>
          </a:stretch>
        </p:blipFill>
        <p:spPr>
          <a:xfrm>
            <a:off x="1161874" y="2060504"/>
            <a:ext cx="6820251" cy="27369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Working with Menus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Software Applications can be interacted in two ways</a:t>
            </a:r>
          </a:p>
          <a:p>
            <a:pPr lvl="2"/>
            <a:r>
              <a:rPr lang="en-IN" dirty="0" smtClean="0"/>
              <a:t>By Character User Interface-CUI</a:t>
            </a:r>
          </a:p>
          <a:p>
            <a:pPr lvl="2"/>
            <a:r>
              <a:rPr lang="en-IN" dirty="0" smtClean="0"/>
              <a:t>By Graphical User Interface-GUI</a:t>
            </a:r>
          </a:p>
          <a:p>
            <a:pPr marL="365760" lvl="2" indent="-256032">
              <a:spcBef>
                <a:spcPts val="400"/>
              </a:spcBef>
              <a:buClr>
                <a:schemeClr val="accent1"/>
              </a:buClr>
              <a:buSzPct val="68000"/>
              <a:buFont typeface="Wingdings 3"/>
              <a:buChar char=""/>
            </a:pPr>
            <a:r>
              <a:rPr lang="en-IN" sz="2700" dirty="0" smtClean="0"/>
              <a:t>CUI is a way for users to interact with computer programs by giving commands. </a:t>
            </a:r>
          </a:p>
          <a:p>
            <a:pPr marL="365760" lvl="2" indent="-256032">
              <a:spcBef>
                <a:spcPts val="400"/>
              </a:spcBef>
              <a:buClr>
                <a:schemeClr val="accent1"/>
              </a:buClr>
              <a:buSzPct val="68000"/>
              <a:buFont typeface="Wingdings 3"/>
              <a:buChar char=""/>
            </a:pPr>
            <a:r>
              <a:rPr lang="en-IN" sz="2700" dirty="0" smtClean="0"/>
              <a:t>The below figure shows how CUI Application looks like</a:t>
            </a:r>
          </a:p>
          <a:p>
            <a:pPr marL="365760" lvl="2" indent="-256032">
              <a:spcBef>
                <a:spcPts val="400"/>
              </a:spcBef>
              <a:buClr>
                <a:schemeClr val="accent1"/>
              </a:buClr>
              <a:buSzPct val="68000"/>
              <a:buNone/>
            </a:pPr>
            <a:r>
              <a:rPr lang="en-IN" dirty="0" smtClean="0"/>
              <a:t>	</a:t>
            </a:r>
          </a:p>
        </p:txBody>
      </p:sp>
      <p:sp>
        <p:nvSpPr>
          <p:cNvPr id="3" name="Title 2"/>
          <p:cNvSpPr>
            <a:spLocks noGrp="1"/>
          </p:cNvSpPr>
          <p:nvPr>
            <p:ph type="title"/>
          </p:nvPr>
        </p:nvSpPr>
        <p:spPr/>
        <p:txBody>
          <a:bodyPr>
            <a:normAutofit fontScale="90000"/>
          </a:bodyPr>
          <a:lstStyle/>
          <a:p>
            <a:r>
              <a:rPr lang="en-IN" dirty="0" smtClean="0"/>
              <a:t>Difference between Console and Windows Application</a:t>
            </a:r>
            <a:endParaRPr lang="en-IN" dirty="0"/>
          </a:p>
        </p:txBody>
      </p:sp>
      <p:pic>
        <p:nvPicPr>
          <p:cNvPr id="6" name="Picture 5" descr="Capture.PNG"/>
          <p:cNvPicPr>
            <a:picLocks noChangeAspect="1"/>
          </p:cNvPicPr>
          <p:nvPr/>
        </p:nvPicPr>
        <p:blipFill>
          <a:blip r:embed="rId3" cstate="print"/>
          <a:stretch>
            <a:fillRect/>
          </a:stretch>
        </p:blipFill>
        <p:spPr>
          <a:xfrm>
            <a:off x="2123728" y="4941168"/>
            <a:ext cx="4320480" cy="971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Windows environment uses menus to enhance user interface of an application</a:t>
            </a:r>
          </a:p>
          <a:p>
            <a:r>
              <a:rPr lang="en-IN" dirty="0" smtClean="0"/>
              <a:t>Two types of menu can be created</a:t>
            </a:r>
          </a:p>
          <a:p>
            <a:r>
              <a:rPr lang="en-IN" dirty="0" smtClean="0"/>
              <a:t>Menu appears in the menu bar</a:t>
            </a:r>
          </a:p>
          <a:p>
            <a:r>
              <a:rPr lang="en-IN" dirty="0" smtClean="0"/>
              <a:t>Context menus which appear when the right mouse button is clicked</a:t>
            </a:r>
            <a:endParaRPr lang="en-IN" dirty="0"/>
          </a:p>
        </p:txBody>
      </p:sp>
      <p:sp>
        <p:nvSpPr>
          <p:cNvPr id="3" name="Title 2"/>
          <p:cNvSpPr>
            <a:spLocks noGrp="1"/>
          </p:cNvSpPr>
          <p:nvPr>
            <p:ph type="title"/>
          </p:nvPr>
        </p:nvSpPr>
        <p:spPr/>
        <p:txBody>
          <a:bodyPr/>
          <a:lstStyle/>
          <a:p>
            <a:r>
              <a:rPr lang="en-IN" dirty="0" smtClean="0"/>
              <a:t>Advantages of Menu</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Tool strip control Provides a container for Windows toolbar objects</a:t>
            </a:r>
          </a:p>
          <a:p>
            <a:r>
              <a:rPr lang="en-IN" dirty="0" smtClean="0"/>
              <a:t>The </a:t>
            </a:r>
            <a:r>
              <a:rPr lang="en-IN" b="1" dirty="0" err="1" smtClean="0"/>
              <a:t>ToolStrip</a:t>
            </a:r>
            <a:r>
              <a:rPr lang="en-IN" b="1" dirty="0" smtClean="0"/>
              <a:t> </a:t>
            </a:r>
            <a:r>
              <a:rPr lang="en-IN" dirty="0" smtClean="0"/>
              <a:t>controls provide a common interface for Menus and Strips in Windows Forms.</a:t>
            </a:r>
          </a:p>
          <a:p>
            <a:r>
              <a:rPr lang="en-IN" dirty="0" smtClean="0"/>
              <a:t>Can provide button to toolbar at design or run time</a:t>
            </a:r>
          </a:p>
          <a:p>
            <a:pPr lvl="1">
              <a:buFont typeface="Arial" pitchFamily="34" charset="0"/>
              <a:buChar char="•"/>
            </a:pPr>
            <a:r>
              <a:rPr lang="en-IN" dirty="0" smtClean="0"/>
              <a:t> add a </a:t>
            </a:r>
            <a:r>
              <a:rPr lang="en-IN" dirty="0" err="1" smtClean="0"/>
              <a:t>toolstrip</a:t>
            </a:r>
            <a:r>
              <a:rPr lang="en-IN" dirty="0" smtClean="0"/>
              <a:t> control to windows form </a:t>
            </a:r>
          </a:p>
          <a:p>
            <a:pPr lvl="1">
              <a:buFont typeface="Arial" pitchFamily="34" charset="0"/>
              <a:buChar char="•"/>
            </a:pPr>
            <a:r>
              <a:rPr lang="en-IN" dirty="0" smtClean="0"/>
              <a:t>From properties window of </a:t>
            </a:r>
            <a:r>
              <a:rPr lang="en-IN" dirty="0" err="1" smtClean="0"/>
              <a:t>toolstrip</a:t>
            </a:r>
            <a:r>
              <a:rPr lang="en-IN" dirty="0" smtClean="0"/>
              <a:t> control access item property</a:t>
            </a:r>
          </a:p>
          <a:p>
            <a:pPr lvl="1">
              <a:buFont typeface="Arial" pitchFamily="34" charset="0"/>
              <a:buChar char="•"/>
            </a:pPr>
            <a:r>
              <a:rPr lang="en-IN" dirty="0" smtClean="0"/>
              <a:t>At run time first add </a:t>
            </a:r>
            <a:r>
              <a:rPr lang="en-IN" dirty="0" err="1" smtClean="0"/>
              <a:t>toolstrip</a:t>
            </a:r>
            <a:r>
              <a:rPr lang="en-IN" dirty="0" smtClean="0"/>
              <a:t> </a:t>
            </a:r>
            <a:r>
              <a:rPr lang="en-IN" dirty="0" err="1" smtClean="0"/>
              <a:t>control.Then</a:t>
            </a:r>
            <a:r>
              <a:rPr lang="en-IN" dirty="0" smtClean="0"/>
              <a:t> write code to add item to </a:t>
            </a:r>
            <a:r>
              <a:rPr lang="en-IN" dirty="0" err="1" smtClean="0"/>
              <a:t>toolstrip</a:t>
            </a:r>
            <a:r>
              <a:rPr lang="en-IN" dirty="0" smtClean="0"/>
              <a:t> control</a:t>
            </a:r>
            <a:endParaRPr lang="en-IN" dirty="0"/>
          </a:p>
        </p:txBody>
      </p:sp>
      <p:sp>
        <p:nvSpPr>
          <p:cNvPr id="3" name="Title 2"/>
          <p:cNvSpPr>
            <a:spLocks noGrp="1"/>
          </p:cNvSpPr>
          <p:nvPr>
            <p:ph type="title"/>
          </p:nvPr>
        </p:nvSpPr>
        <p:spPr/>
        <p:txBody>
          <a:bodyPr/>
          <a:lstStyle/>
          <a:p>
            <a:r>
              <a:rPr lang="en-IN" dirty="0" smtClean="0"/>
              <a:t>How to Create a </a:t>
            </a:r>
            <a:r>
              <a:rPr lang="en-IN" dirty="0" err="1" smtClean="0"/>
              <a:t>ToolStrip</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Menu can be added at the design time or at run time</a:t>
            </a:r>
          </a:p>
          <a:p>
            <a:pPr lvl="1">
              <a:buFont typeface="Arial" pitchFamily="34" charset="0"/>
              <a:buChar char="•"/>
            </a:pPr>
            <a:r>
              <a:rPr lang="en-IN" dirty="0" smtClean="0"/>
              <a:t>To add menu item at design </a:t>
            </a:r>
            <a:r>
              <a:rPr lang="en-IN" dirty="0" err="1" smtClean="0"/>
              <a:t>time:add</a:t>
            </a:r>
            <a:r>
              <a:rPr lang="en-IN" dirty="0" smtClean="0"/>
              <a:t> </a:t>
            </a:r>
            <a:r>
              <a:rPr lang="en-IN" dirty="0" err="1" smtClean="0"/>
              <a:t>menustrip</a:t>
            </a:r>
            <a:r>
              <a:rPr lang="en-IN" dirty="0" smtClean="0"/>
              <a:t> control from the tool box</a:t>
            </a:r>
          </a:p>
          <a:p>
            <a:pPr lvl="1"/>
            <a:r>
              <a:rPr lang="en-IN" dirty="0" smtClean="0"/>
              <a:t>Append individual </a:t>
            </a:r>
            <a:r>
              <a:rPr lang="en-IN" dirty="0" err="1" smtClean="0"/>
              <a:t>menuItem</a:t>
            </a:r>
            <a:r>
              <a:rPr lang="en-IN" dirty="0" smtClean="0"/>
              <a:t> using menu designer</a:t>
            </a:r>
          </a:p>
          <a:p>
            <a:r>
              <a:rPr lang="en-IN" dirty="0" smtClean="0"/>
              <a:t>To add menu item at run time</a:t>
            </a:r>
          </a:p>
          <a:p>
            <a:pPr lvl="1">
              <a:buFont typeface="Arial" pitchFamily="34" charset="0"/>
              <a:buChar char="•"/>
            </a:pPr>
            <a:r>
              <a:rPr lang="en-IN" dirty="0" smtClean="0"/>
              <a:t>Add the </a:t>
            </a:r>
            <a:r>
              <a:rPr lang="en-IN" dirty="0" err="1" smtClean="0"/>
              <a:t>menustrip</a:t>
            </a:r>
            <a:r>
              <a:rPr lang="en-IN" dirty="0" smtClean="0"/>
              <a:t> control from the tool box at design time</a:t>
            </a:r>
          </a:p>
          <a:p>
            <a:pPr lvl="1">
              <a:buFont typeface="Arial" pitchFamily="34" charset="0"/>
              <a:buChar char="•"/>
            </a:pPr>
            <a:r>
              <a:rPr lang="en-IN" dirty="0" smtClean="0"/>
              <a:t>Write code to </a:t>
            </a:r>
            <a:r>
              <a:rPr lang="en-IN" dirty="0" err="1" smtClean="0"/>
              <a:t>programatically</a:t>
            </a:r>
            <a:r>
              <a:rPr lang="en-IN" dirty="0" smtClean="0"/>
              <a:t> add </a:t>
            </a:r>
            <a:r>
              <a:rPr lang="en-IN" dirty="0" err="1" smtClean="0"/>
              <a:t>toolstripMenuItem</a:t>
            </a:r>
            <a:r>
              <a:rPr lang="en-IN" dirty="0" smtClean="0"/>
              <a:t> objects to </a:t>
            </a:r>
            <a:r>
              <a:rPr lang="en-IN" dirty="0" err="1" smtClean="0"/>
              <a:t>Menustrip</a:t>
            </a:r>
            <a:r>
              <a:rPr lang="en-IN" dirty="0" smtClean="0"/>
              <a:t> objects</a:t>
            </a:r>
          </a:p>
          <a:p>
            <a:pPr lvl="1"/>
            <a:endParaRPr lang="en-IN" dirty="0" smtClean="0"/>
          </a:p>
          <a:p>
            <a:endParaRPr lang="en-IN" dirty="0" smtClean="0"/>
          </a:p>
          <a:p>
            <a:endParaRPr lang="en-IN" dirty="0" smtClean="0"/>
          </a:p>
          <a:p>
            <a:pPr lvl="1">
              <a:buNone/>
            </a:pPr>
            <a:endParaRPr lang="en-IN" dirty="0" smtClean="0"/>
          </a:p>
        </p:txBody>
      </p:sp>
      <p:sp>
        <p:nvSpPr>
          <p:cNvPr id="3" name="Title 2"/>
          <p:cNvSpPr>
            <a:spLocks noGrp="1"/>
          </p:cNvSpPr>
          <p:nvPr>
            <p:ph type="title"/>
          </p:nvPr>
        </p:nvSpPr>
        <p:spPr/>
        <p:txBody>
          <a:bodyPr/>
          <a:lstStyle/>
          <a:p>
            <a:r>
              <a:rPr lang="en-IN" dirty="0" smtClean="0"/>
              <a:t>How to Create a Menu</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ContextMenu</a:t>
            </a:r>
            <a:r>
              <a:rPr lang="en-IN" dirty="0" smtClean="0"/>
              <a:t> can be added at the design time or at run time</a:t>
            </a:r>
          </a:p>
          <a:p>
            <a:r>
              <a:rPr lang="en-IN" dirty="0" smtClean="0"/>
              <a:t>To add </a:t>
            </a:r>
            <a:r>
              <a:rPr lang="en-IN" dirty="0" err="1" smtClean="0"/>
              <a:t>Contextmenu</a:t>
            </a:r>
            <a:r>
              <a:rPr lang="en-IN" dirty="0" smtClean="0"/>
              <a:t> item at design </a:t>
            </a:r>
            <a:r>
              <a:rPr lang="en-IN" dirty="0" err="1" smtClean="0"/>
              <a:t>time:add</a:t>
            </a:r>
            <a:r>
              <a:rPr lang="en-IN" dirty="0" smtClean="0"/>
              <a:t> </a:t>
            </a:r>
            <a:r>
              <a:rPr lang="en-IN" dirty="0" err="1" smtClean="0"/>
              <a:t>menustrip</a:t>
            </a:r>
            <a:r>
              <a:rPr lang="en-IN" dirty="0" smtClean="0"/>
              <a:t> control from the tool box</a:t>
            </a:r>
          </a:p>
          <a:p>
            <a:pPr lvl="1"/>
            <a:r>
              <a:rPr lang="en-IN" dirty="0" smtClean="0"/>
              <a:t>Append individual menu for a control or a form  add the </a:t>
            </a:r>
            <a:r>
              <a:rPr lang="en-IN" dirty="0" err="1" smtClean="0"/>
              <a:t>ContextMenuStrip</a:t>
            </a:r>
            <a:r>
              <a:rPr lang="en-IN" dirty="0" smtClean="0"/>
              <a:t> </a:t>
            </a:r>
            <a:r>
              <a:rPr lang="en-IN" dirty="0" err="1" smtClean="0"/>
              <a:t>fom</a:t>
            </a:r>
            <a:r>
              <a:rPr lang="en-IN" dirty="0" smtClean="0"/>
              <a:t> the </a:t>
            </a:r>
            <a:r>
              <a:rPr lang="en-IN" dirty="0" err="1" smtClean="0"/>
              <a:t>toolBox</a:t>
            </a:r>
            <a:r>
              <a:rPr lang="en-IN" dirty="0" smtClean="0"/>
              <a:t> to the form</a:t>
            </a:r>
            <a:endParaRPr lang="en-IN" dirty="0"/>
          </a:p>
        </p:txBody>
      </p:sp>
      <p:sp>
        <p:nvSpPr>
          <p:cNvPr id="3" name="Title 2"/>
          <p:cNvSpPr>
            <a:spLocks noGrp="1"/>
          </p:cNvSpPr>
          <p:nvPr>
            <p:ph type="title"/>
          </p:nvPr>
        </p:nvSpPr>
        <p:spPr/>
        <p:txBody>
          <a:bodyPr/>
          <a:lstStyle/>
          <a:p>
            <a:r>
              <a:rPr lang="en-IN" dirty="0" smtClean="0"/>
              <a:t>How to Create a Context Menu</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a:t>
            </a:r>
            <a:r>
              <a:rPr lang="en-IN" dirty="0" err="1" smtClean="0"/>
              <a:t>StatusBar</a:t>
            </a:r>
            <a:r>
              <a:rPr lang="en-IN" dirty="0" smtClean="0"/>
              <a:t> control typically displays information about an object being viewed on a Form, </a:t>
            </a:r>
          </a:p>
          <a:p>
            <a:r>
              <a:rPr lang="en-IN" dirty="0" smtClean="0"/>
              <a:t>It displays object's operation within your application </a:t>
            </a:r>
          </a:p>
          <a:p>
            <a:r>
              <a:rPr lang="en-IN" dirty="0" smtClean="0"/>
              <a:t>A typical </a:t>
            </a:r>
            <a:r>
              <a:rPr lang="en-IN" dirty="0" err="1" smtClean="0"/>
              <a:t>StatusBar</a:t>
            </a:r>
            <a:r>
              <a:rPr lang="en-IN" dirty="0" smtClean="0"/>
              <a:t> sits at the bottom of a form.</a:t>
            </a:r>
          </a:p>
          <a:p>
            <a:r>
              <a:rPr lang="en-IN" dirty="0" smtClean="0"/>
              <a:t>Add status bar from </a:t>
            </a:r>
            <a:r>
              <a:rPr lang="en-IN" dirty="0" err="1" smtClean="0"/>
              <a:t>toolBox</a:t>
            </a:r>
            <a:endParaRPr lang="en-IN" dirty="0" smtClean="0"/>
          </a:p>
          <a:p>
            <a:r>
              <a:rPr lang="en-IN" dirty="0" smtClean="0"/>
              <a:t>make sure </a:t>
            </a:r>
            <a:r>
              <a:rPr lang="en-IN" dirty="0" err="1" smtClean="0"/>
              <a:t>ShowPanels</a:t>
            </a:r>
            <a:r>
              <a:rPr lang="en-IN" dirty="0" smtClean="0"/>
              <a:t> property of status bar is true. </a:t>
            </a:r>
          </a:p>
          <a:p>
            <a:endParaRPr lang="en-IN" dirty="0"/>
          </a:p>
        </p:txBody>
      </p:sp>
      <p:sp>
        <p:nvSpPr>
          <p:cNvPr id="3" name="Title 2"/>
          <p:cNvSpPr>
            <a:spLocks noGrp="1"/>
          </p:cNvSpPr>
          <p:nvPr>
            <p:ph type="title"/>
          </p:nvPr>
        </p:nvSpPr>
        <p:spPr/>
        <p:txBody>
          <a:bodyPr/>
          <a:lstStyle/>
          <a:p>
            <a:r>
              <a:rPr lang="en-IN" dirty="0" smtClean="0"/>
              <a:t>How to Create a Status Bar</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Status Bar control is not available in VS 2010 onwards. </a:t>
            </a:r>
          </a:p>
          <a:p>
            <a:endParaRPr lang="en-US" dirty="0" smtClean="0"/>
          </a:p>
          <a:p>
            <a:r>
              <a:rPr lang="en-US" dirty="0" err="1" smtClean="0"/>
              <a:t>Statusstrip</a:t>
            </a:r>
            <a:r>
              <a:rPr lang="en-US" dirty="0" smtClean="0"/>
              <a:t> control replaces the status bar. </a:t>
            </a:r>
          </a:p>
          <a:p>
            <a:endParaRPr lang="en-US" dirty="0" smtClean="0"/>
          </a:p>
          <a:p>
            <a:r>
              <a:rPr lang="en-US" dirty="0"/>
              <a:t>A </a:t>
            </a:r>
            <a:r>
              <a:rPr lang="en-US" dirty="0" err="1"/>
              <a:t>StatusBar</a:t>
            </a:r>
            <a:r>
              <a:rPr lang="en-US" dirty="0"/>
              <a:t> control is a combination of </a:t>
            </a:r>
            <a:r>
              <a:rPr lang="en-US" dirty="0" err="1"/>
              <a:t>StatusBar</a:t>
            </a:r>
            <a:r>
              <a:rPr lang="en-US" dirty="0"/>
              <a:t> panels where each panel can be used to display different information</a:t>
            </a:r>
            <a:endParaRPr lang="en-US" dirty="0"/>
          </a:p>
        </p:txBody>
      </p:sp>
      <p:sp>
        <p:nvSpPr>
          <p:cNvPr id="3" name="Title 2"/>
          <p:cNvSpPr>
            <a:spLocks noGrp="1"/>
          </p:cNvSpPr>
          <p:nvPr>
            <p:ph type="title"/>
          </p:nvPr>
        </p:nvSpPr>
        <p:spPr/>
        <p:txBody>
          <a:bodyPr/>
          <a:lstStyle/>
          <a:p>
            <a:r>
              <a:rPr lang="en-US" dirty="0" smtClean="0"/>
              <a:t>Status Bar</a:t>
            </a:r>
            <a:endParaRPr lang="en-US" dirty="0"/>
          </a:p>
        </p:txBody>
      </p:sp>
    </p:spTree>
    <p:extLst>
      <p:ext uri="{BB962C8B-B14F-4D97-AF65-F5344CB8AC3E}">
        <p14:creationId xmlns:p14="http://schemas.microsoft.com/office/powerpoint/2010/main" val="1808789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GUI</a:t>
            </a:r>
            <a:r>
              <a:rPr lang="en-IN" dirty="0" smtClean="0"/>
              <a:t> is a program </a:t>
            </a:r>
            <a:r>
              <a:rPr lang="en-IN" b="1" dirty="0" smtClean="0"/>
              <a:t>interface</a:t>
            </a:r>
            <a:r>
              <a:rPr lang="en-IN" dirty="0" smtClean="0"/>
              <a:t> that takes advantage of the computer's graphics capabilities to interact with the system</a:t>
            </a:r>
          </a:p>
          <a:p>
            <a:r>
              <a:rPr lang="en-IN" dirty="0" smtClean="0"/>
              <a:t>The below figure shows a GUI Interface</a:t>
            </a:r>
          </a:p>
          <a:p>
            <a:endParaRPr lang="en-IN" dirty="0"/>
          </a:p>
        </p:txBody>
      </p:sp>
      <p:sp>
        <p:nvSpPr>
          <p:cNvPr id="3" name="Title 2"/>
          <p:cNvSpPr>
            <a:spLocks noGrp="1"/>
          </p:cNvSpPr>
          <p:nvPr>
            <p:ph type="title"/>
          </p:nvPr>
        </p:nvSpPr>
        <p:spPr/>
        <p:txBody>
          <a:bodyPr>
            <a:normAutofit fontScale="90000"/>
          </a:bodyPr>
          <a:lstStyle/>
          <a:p>
            <a:r>
              <a:rPr lang="en-IN" dirty="0" smtClean="0"/>
              <a:t>Difference between Console and Windows Application</a:t>
            </a:r>
            <a:endParaRPr lang="en-IN" dirty="0"/>
          </a:p>
        </p:txBody>
      </p:sp>
      <p:pic>
        <p:nvPicPr>
          <p:cNvPr id="4" name="Picture 3" descr="gui.PNG"/>
          <p:cNvPicPr>
            <a:picLocks noChangeAspect="1"/>
          </p:cNvPicPr>
          <p:nvPr/>
        </p:nvPicPr>
        <p:blipFill>
          <a:blip r:embed="rId3" cstate="print"/>
          <a:stretch>
            <a:fillRect/>
          </a:stretch>
        </p:blipFill>
        <p:spPr>
          <a:xfrm>
            <a:off x="2699792" y="3501008"/>
            <a:ext cx="2933851" cy="22607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Easy to learn and use</a:t>
            </a:r>
          </a:p>
          <a:p>
            <a:r>
              <a:rPr lang="en-IN" dirty="0" smtClean="0"/>
              <a:t>No need to remember syntax while interacting</a:t>
            </a:r>
          </a:p>
          <a:p>
            <a:r>
              <a:rPr lang="en-IN" dirty="0" smtClean="0"/>
              <a:t>All functionalities can be executed by mouse</a:t>
            </a:r>
            <a:endParaRPr lang="en-IN" dirty="0"/>
          </a:p>
        </p:txBody>
      </p:sp>
      <p:sp>
        <p:nvSpPr>
          <p:cNvPr id="3" name="Title 2"/>
          <p:cNvSpPr>
            <a:spLocks noGrp="1"/>
          </p:cNvSpPr>
          <p:nvPr>
            <p:ph type="title"/>
          </p:nvPr>
        </p:nvSpPr>
        <p:spPr/>
        <p:txBody>
          <a:bodyPr/>
          <a:lstStyle/>
          <a:p>
            <a:r>
              <a:rPr lang="en-IN" dirty="0" smtClean="0"/>
              <a:t>GUI Application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inability to make very rich UIs</a:t>
            </a:r>
          </a:p>
          <a:p>
            <a:r>
              <a:rPr lang="en-IN" dirty="0" smtClean="0"/>
              <a:t> Difficult to implement animation and special effects</a:t>
            </a:r>
          </a:p>
          <a:p>
            <a:r>
              <a:rPr lang="en-IN" dirty="0" smtClean="0"/>
              <a:t>Lack of  scalability </a:t>
            </a:r>
          </a:p>
          <a:p>
            <a:r>
              <a:rPr lang="en-IN" dirty="0" smtClean="0"/>
              <a:t>Lack of data Binding Capability</a:t>
            </a:r>
          </a:p>
          <a:p>
            <a:r>
              <a:rPr lang="en-IN" dirty="0" smtClean="0"/>
              <a:t>Not easy to customise</a:t>
            </a:r>
          </a:p>
          <a:p>
            <a:r>
              <a:rPr lang="en-IN" dirty="0" smtClean="0"/>
              <a:t>Difficult to implement modern functionality</a:t>
            </a:r>
            <a:endParaRPr lang="en-IN" dirty="0"/>
          </a:p>
        </p:txBody>
      </p:sp>
      <p:sp>
        <p:nvSpPr>
          <p:cNvPr id="3" name="Title 2"/>
          <p:cNvSpPr>
            <a:spLocks noGrp="1"/>
          </p:cNvSpPr>
          <p:nvPr>
            <p:ph type="title"/>
          </p:nvPr>
        </p:nvSpPr>
        <p:spPr/>
        <p:txBody>
          <a:bodyPr>
            <a:normAutofit fontScale="90000"/>
          </a:bodyPr>
          <a:lstStyle/>
          <a:p>
            <a:r>
              <a:rPr lang="en-IN" dirty="0" smtClean="0"/>
              <a:t>Challenges for Windows Application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060848"/>
            <a:ext cx="8229600" cy="1143000"/>
          </a:xfrm>
        </p:spPr>
        <p:txBody>
          <a:bodyPr>
            <a:normAutofit fontScale="90000"/>
          </a:bodyPr>
          <a:lstStyle/>
          <a:p>
            <a:r>
              <a:rPr lang="en-IN" dirty="0" smtClean="0"/>
              <a:t>Basic Concepts of GUI Programming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Components and Controls for Windows Forms</a:t>
            </a:r>
          </a:p>
          <a:p>
            <a:r>
              <a:rPr lang="en-IN" dirty="0" smtClean="0"/>
              <a:t>  Layout of Controls</a:t>
            </a:r>
          </a:p>
          <a:p>
            <a:r>
              <a:rPr lang="en-IN" dirty="0" smtClean="0"/>
              <a:t> Event Handling in </a:t>
            </a:r>
            <a:r>
              <a:rPr lang="en-IN" dirty="0" err="1" smtClean="0"/>
              <a:t>Winforms</a:t>
            </a:r>
            <a:endParaRPr lang="en-IN" dirty="0" smtClean="0"/>
          </a:p>
          <a:p>
            <a:r>
              <a:rPr lang="en-IN" dirty="0" smtClean="0"/>
              <a:t> Some Common Control Properties</a:t>
            </a:r>
            <a:endParaRPr lang="en-IN" dirty="0"/>
          </a:p>
        </p:txBody>
      </p:sp>
      <p:sp>
        <p:nvSpPr>
          <p:cNvPr id="3" name="Title 2"/>
          <p:cNvSpPr>
            <a:spLocks noGrp="1"/>
          </p:cNvSpPr>
          <p:nvPr>
            <p:ph type="title"/>
          </p:nvPr>
        </p:nvSpPr>
        <p:spPr/>
        <p:txBody>
          <a:bodyPr/>
          <a:lstStyle/>
          <a:p>
            <a:r>
              <a:rPr lang="en-IN" dirty="0" smtClean="0"/>
              <a:t>Objective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a:t>
            </a:r>
            <a:r>
              <a:rPr lang="en-IN" b="1" dirty="0" smtClean="0"/>
              <a:t>controls</a:t>
            </a:r>
            <a:r>
              <a:rPr lang="en-IN" dirty="0" smtClean="0"/>
              <a:t> in a </a:t>
            </a:r>
            <a:r>
              <a:rPr lang="en-IN" b="1" dirty="0" smtClean="0"/>
              <a:t>graphical user interface is an element used for  interaction, such as a button or a </a:t>
            </a:r>
            <a:r>
              <a:rPr lang="en-IN" b="1" dirty="0" err="1" smtClean="0"/>
              <a:t>TextBox</a:t>
            </a:r>
            <a:r>
              <a:rPr lang="en-IN" b="1" dirty="0" smtClean="0"/>
              <a:t>.</a:t>
            </a:r>
          </a:p>
          <a:p>
            <a:r>
              <a:rPr lang="en-IN" b="1" dirty="0" smtClean="0"/>
              <a:t> Controls are software </a:t>
            </a:r>
            <a:r>
              <a:rPr lang="en-IN" dirty="0" smtClean="0"/>
              <a:t>components that a computer user interacts  to read or edit information about an application</a:t>
            </a:r>
          </a:p>
          <a:p>
            <a:r>
              <a:rPr lang="en-IN" dirty="0" smtClean="0"/>
              <a:t>Containers are used to group controls added to them, for example windows, panels , and tabs.</a:t>
            </a:r>
            <a:endParaRPr lang="en-IN" dirty="0"/>
          </a:p>
        </p:txBody>
      </p:sp>
      <p:sp>
        <p:nvSpPr>
          <p:cNvPr id="3" name="Title 2"/>
          <p:cNvSpPr>
            <a:spLocks noGrp="1"/>
          </p:cNvSpPr>
          <p:nvPr>
            <p:ph type="title"/>
          </p:nvPr>
        </p:nvSpPr>
        <p:spPr/>
        <p:txBody>
          <a:bodyPr>
            <a:normAutofit fontScale="90000"/>
          </a:bodyPr>
          <a:lstStyle/>
          <a:p>
            <a:r>
              <a:rPr lang="en-IN" dirty="0" smtClean="0"/>
              <a:t>Components and Controls for Windows Forms</a:t>
            </a:r>
            <a:br>
              <a:rPr lang="en-IN" dirty="0" smtClean="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2957</TotalTime>
  <Words>2915</Words>
  <Application>Microsoft Office PowerPoint</Application>
  <PresentationFormat>On-screen Show (4:3)</PresentationFormat>
  <Paragraphs>316</Paragraphs>
  <Slides>36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Lucida Sans Unicode</vt:lpstr>
      <vt:lpstr>Times New Roman</vt:lpstr>
      <vt:lpstr>Verdana</vt:lpstr>
      <vt:lpstr>Wingdings 2</vt:lpstr>
      <vt:lpstr>Wingdings 3</vt:lpstr>
      <vt:lpstr>Concourse</vt:lpstr>
      <vt:lpstr>Introduction to Winforms</vt:lpstr>
      <vt:lpstr>Objectives</vt:lpstr>
      <vt:lpstr>Difference between Console and Windows Application</vt:lpstr>
      <vt:lpstr>Difference between Console and Windows Application</vt:lpstr>
      <vt:lpstr>GUI Application</vt:lpstr>
      <vt:lpstr>Challenges for Windows Application</vt:lpstr>
      <vt:lpstr>Basic Concepts of GUI Programming</vt:lpstr>
      <vt:lpstr>Objective</vt:lpstr>
      <vt:lpstr>Components and Controls for Windows Forms </vt:lpstr>
      <vt:lpstr>Components and Controls for Windows Forms</vt:lpstr>
      <vt:lpstr>Controls</vt:lpstr>
      <vt:lpstr>GUI Control Components</vt:lpstr>
      <vt:lpstr>Layout of Controls</vt:lpstr>
      <vt:lpstr>Event Handling in Winforms</vt:lpstr>
      <vt:lpstr>Event Handling in Winforms</vt:lpstr>
      <vt:lpstr>Some Common Control Properties</vt:lpstr>
      <vt:lpstr>Some Common Control Properties</vt:lpstr>
      <vt:lpstr>Developing Desktop Applications</vt:lpstr>
      <vt:lpstr>Set the Tab Order for Controls</vt:lpstr>
      <vt:lpstr>Set Tab Order on a Form </vt:lpstr>
      <vt:lpstr>Anchor a Control in Windows Forms</vt:lpstr>
      <vt:lpstr>Anchor a Control in Windows Forms</vt:lpstr>
      <vt:lpstr>Dock a Control in Windows Forms</vt:lpstr>
      <vt:lpstr>Dialog Boxes</vt:lpstr>
      <vt:lpstr> Working with MDI Forms</vt:lpstr>
      <vt:lpstr>SDI vs. MDI Applications</vt:lpstr>
      <vt:lpstr>Creating MDI Applications</vt:lpstr>
      <vt:lpstr>Creating MDI Child Forms</vt:lpstr>
      <vt:lpstr>Working with Menus</vt:lpstr>
      <vt:lpstr>Advantages of Menu</vt:lpstr>
      <vt:lpstr>How to Create a ToolStrip</vt:lpstr>
      <vt:lpstr>How to Create a Menu</vt:lpstr>
      <vt:lpstr>How to Create a Context Menu</vt:lpstr>
      <vt:lpstr>How to Create a Status Bar</vt:lpstr>
      <vt:lpstr>Status Bar</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Winforms</dc:title>
  <dc:creator>annie</dc:creator>
  <cp:lastModifiedBy>Windows User</cp:lastModifiedBy>
  <cp:revision>16</cp:revision>
  <dcterms:created xsi:type="dcterms:W3CDTF">2019-08-28T17:04:45Z</dcterms:created>
  <dcterms:modified xsi:type="dcterms:W3CDTF">2019-10-14T11:52:10Z</dcterms:modified>
</cp:coreProperties>
</file>