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212f7ad6d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212f7ad6d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212f7ad6d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212f7ad6d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212f7ad6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212f7ad6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212f7ad6d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212f7ad6d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212f7ad6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212f7ad6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212f7ad6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212f7ad6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212f7ad6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212f7ad6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212f7ad6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212f7ad6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212f7ad6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212f7ad6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212f7ad6d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212f7ad6d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212f7ad6d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212f7ad6d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212f7ad6d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212f7ad6d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Identification_studies_of_UF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EDA On UFO Sightings</a:t>
            </a:r>
            <a:endParaRPr>
              <a:latin typeface="Times New Roman"/>
              <a:ea typeface="Times New Roman"/>
              <a:cs typeface="Times New Roman"/>
              <a:sym typeface="Times New Roman"/>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accent2"/>
                </a:solidFill>
              </a:rPr>
              <a:t>Jisna Hameed</a:t>
            </a:r>
            <a:endParaRPr>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UFO sightings By Season</a:t>
            </a:r>
            <a:endParaRPr/>
          </a:p>
        </p:txBody>
      </p:sp>
      <p:sp>
        <p:nvSpPr>
          <p:cNvPr id="123" name="Google Shape;123;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2"/>
          <p:cNvPicPr preferRelativeResize="0"/>
          <p:nvPr/>
        </p:nvPicPr>
        <p:blipFill>
          <a:blip r:embed="rId3">
            <a:alphaModFix/>
          </a:blip>
          <a:stretch>
            <a:fillRect/>
          </a:stretch>
        </p:blipFill>
        <p:spPr>
          <a:xfrm>
            <a:off x="311700" y="1266325"/>
            <a:ext cx="8520599" cy="4127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0" y="2028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 5 countries UFO sighted</a:t>
            </a:r>
            <a:endParaRPr/>
          </a:p>
        </p:txBody>
      </p:sp>
      <p:sp>
        <p:nvSpPr>
          <p:cNvPr id="130" name="Google Shape;130;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4506225" y="0"/>
            <a:ext cx="4415150" cy="415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UFO sightings in different days</a:t>
            </a:r>
            <a:endParaRPr/>
          </a:p>
        </p:txBody>
      </p:sp>
      <p:sp>
        <p:nvSpPr>
          <p:cNvPr id="137" name="Google Shape;13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1564864" y="1266322"/>
            <a:ext cx="4495008" cy="347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19974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Thankyou</a:t>
            </a:r>
            <a:endParaRPr/>
          </a:p>
        </p:txBody>
      </p:sp>
      <p:sp>
        <p:nvSpPr>
          <p:cNvPr id="144" name="Google Shape;144;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solidFill>
                  <a:schemeClr val="accent1"/>
                </a:solidFill>
                <a:latin typeface="Times New Roman"/>
                <a:ea typeface="Times New Roman"/>
                <a:cs typeface="Times New Roman"/>
                <a:sym typeface="Times New Roman"/>
              </a:rPr>
              <a:t>UFO</a:t>
            </a:r>
            <a:endParaRPr u="sng">
              <a:solidFill>
                <a:schemeClr val="accent1"/>
              </a:solidFill>
              <a:latin typeface="Times New Roman"/>
              <a:ea typeface="Times New Roman"/>
              <a:cs typeface="Times New Roman"/>
              <a:sym typeface="Times New Roman"/>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202122"/>
                </a:solidFill>
                <a:highlight>
                  <a:srgbClr val="FFFFFF"/>
                </a:highlight>
                <a:latin typeface="Arial"/>
                <a:ea typeface="Arial"/>
                <a:cs typeface="Arial"/>
                <a:sym typeface="Arial"/>
              </a:rPr>
              <a:t>An </a:t>
            </a:r>
            <a:r>
              <a:rPr b="1" lang="en-GB" sz="1500">
                <a:solidFill>
                  <a:srgbClr val="202122"/>
                </a:solidFill>
                <a:highlight>
                  <a:srgbClr val="FFFFFF"/>
                </a:highlight>
                <a:latin typeface="Arial"/>
                <a:ea typeface="Arial"/>
                <a:cs typeface="Arial"/>
                <a:sym typeface="Arial"/>
              </a:rPr>
              <a:t>unidentified flying object</a:t>
            </a:r>
            <a:r>
              <a:rPr lang="en-GB" sz="1500">
                <a:solidFill>
                  <a:srgbClr val="202122"/>
                </a:solidFill>
                <a:highlight>
                  <a:srgbClr val="FFFFFF"/>
                </a:highlight>
                <a:latin typeface="Arial"/>
                <a:ea typeface="Arial"/>
                <a:cs typeface="Arial"/>
                <a:sym typeface="Arial"/>
              </a:rPr>
              <a:t> (</a:t>
            </a:r>
            <a:r>
              <a:rPr b="1" lang="en-GB" sz="1500">
                <a:solidFill>
                  <a:srgbClr val="202122"/>
                </a:solidFill>
                <a:highlight>
                  <a:srgbClr val="FFFFFF"/>
                </a:highlight>
                <a:latin typeface="Arial"/>
                <a:ea typeface="Arial"/>
                <a:cs typeface="Arial"/>
                <a:sym typeface="Arial"/>
              </a:rPr>
              <a:t>UFO</a:t>
            </a:r>
            <a:r>
              <a:rPr lang="en-GB" sz="1500">
                <a:solidFill>
                  <a:srgbClr val="202122"/>
                </a:solidFill>
                <a:highlight>
                  <a:srgbClr val="FFFFFF"/>
                </a:highlight>
                <a:latin typeface="Arial"/>
                <a:ea typeface="Arial"/>
                <a:cs typeface="Arial"/>
                <a:sym typeface="Arial"/>
              </a:rPr>
              <a:t>), or </a:t>
            </a:r>
            <a:r>
              <a:rPr b="1" lang="en-GB" sz="1500">
                <a:solidFill>
                  <a:srgbClr val="202122"/>
                </a:solidFill>
                <a:highlight>
                  <a:srgbClr val="FFFFFF"/>
                </a:highlight>
                <a:latin typeface="Arial"/>
                <a:ea typeface="Arial"/>
                <a:cs typeface="Arial"/>
                <a:sym typeface="Arial"/>
              </a:rPr>
              <a:t>unidentified anomalous phenomenon</a:t>
            </a:r>
            <a:r>
              <a:rPr lang="en-GB" sz="1500">
                <a:solidFill>
                  <a:srgbClr val="202122"/>
                </a:solidFill>
                <a:highlight>
                  <a:srgbClr val="FFFFFF"/>
                </a:highlight>
                <a:latin typeface="Arial"/>
                <a:ea typeface="Arial"/>
                <a:cs typeface="Arial"/>
                <a:sym typeface="Arial"/>
              </a:rPr>
              <a:t> (</a:t>
            </a:r>
            <a:r>
              <a:rPr b="1" lang="en-GB" sz="1500">
                <a:solidFill>
                  <a:srgbClr val="202122"/>
                </a:solidFill>
                <a:highlight>
                  <a:srgbClr val="FFFFFF"/>
                </a:highlight>
                <a:latin typeface="Arial"/>
                <a:ea typeface="Arial"/>
                <a:cs typeface="Arial"/>
                <a:sym typeface="Arial"/>
              </a:rPr>
              <a:t>UAP</a:t>
            </a:r>
            <a:r>
              <a:rPr lang="en-GB" sz="1500">
                <a:solidFill>
                  <a:srgbClr val="202122"/>
                </a:solidFill>
                <a:highlight>
                  <a:srgbClr val="FFFFFF"/>
                </a:highlight>
                <a:latin typeface="Arial"/>
                <a:ea typeface="Arial"/>
                <a:cs typeface="Arial"/>
                <a:sym typeface="Arial"/>
              </a:rPr>
              <a:t>), is any perceived aerial phenomenon that cannot be immediately identified or explained. Upon investigation, most UFOs are </a:t>
            </a:r>
            <a:r>
              <a:rPr lang="en-GB" sz="1500">
                <a:solidFill>
                  <a:srgbClr val="3366CC"/>
                </a:solidFill>
                <a:highlight>
                  <a:srgbClr val="FFFFFF"/>
                </a:highlight>
                <a:uFill>
                  <a:noFill/>
                </a:uFill>
                <a:latin typeface="Arial"/>
                <a:ea typeface="Arial"/>
                <a:cs typeface="Arial"/>
                <a:sym typeface="Arial"/>
                <a:hlinkClick r:id="rId3">
                  <a:extLst>
                    <a:ext uri="{A12FA001-AC4F-418D-AE19-62706E023703}">
                      <ahyp:hlinkClr val="tx"/>
                    </a:ext>
                  </a:extLst>
                </a:hlinkClick>
              </a:rPr>
              <a:t>identified</a:t>
            </a:r>
            <a:r>
              <a:rPr lang="en-GB" sz="1500">
                <a:solidFill>
                  <a:srgbClr val="202122"/>
                </a:solidFill>
                <a:highlight>
                  <a:srgbClr val="FFFFFF"/>
                </a:highlight>
                <a:latin typeface="Arial"/>
                <a:ea typeface="Arial"/>
                <a:cs typeface="Arial"/>
                <a:sym typeface="Arial"/>
              </a:rPr>
              <a:t> as known objects or atmospheric phenomena, while a small number remain unexplained.</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solidFill>
                  <a:schemeClr val="accent1"/>
                </a:solidFill>
                <a:latin typeface="Times New Roman"/>
                <a:ea typeface="Times New Roman"/>
                <a:cs typeface="Times New Roman"/>
                <a:sym typeface="Times New Roman"/>
              </a:rPr>
              <a:t>EDA</a:t>
            </a:r>
            <a:endParaRPr u="sng">
              <a:solidFill>
                <a:schemeClr val="accent1"/>
              </a:solidFill>
              <a:latin typeface="Times New Roman"/>
              <a:ea typeface="Times New Roman"/>
              <a:cs typeface="Times New Roman"/>
              <a:sym typeface="Times New Roman"/>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rgbClr val="273239"/>
                </a:solidFill>
                <a:highlight>
                  <a:srgbClr val="FFFFFF"/>
                </a:highlight>
                <a:latin typeface="Nunito"/>
                <a:ea typeface="Nunito"/>
                <a:cs typeface="Nunito"/>
                <a:sym typeface="Nunito"/>
              </a:rPr>
              <a:t>Exploratory Data Analysis (EDA) </a:t>
            </a:r>
            <a:endParaRPr b="1" sz="15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GB" sz="1500">
                <a:solidFill>
                  <a:srgbClr val="273239"/>
                </a:solidFill>
                <a:highlight>
                  <a:srgbClr val="FFFFFF"/>
                </a:highlight>
                <a:latin typeface="Nunito"/>
                <a:ea typeface="Nunito"/>
                <a:cs typeface="Nunito"/>
                <a:sym typeface="Nunito"/>
              </a:rPr>
              <a:t>Exploratory Data Analysis (EDA)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endParaRPr sz="150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GB" sz="1550">
                <a:solidFill>
                  <a:srgbClr val="273239"/>
                </a:solidFill>
                <a:highlight>
                  <a:srgbClr val="FFFFFF"/>
                </a:highlight>
                <a:latin typeface="Times New Roman"/>
                <a:ea typeface="Times New Roman"/>
                <a:cs typeface="Times New Roman"/>
                <a:sym typeface="Times New Roman"/>
              </a:rPr>
              <a:t>The Foremost Goals of EDA</a:t>
            </a:r>
            <a:endParaRPr b="1" sz="1550">
              <a:solidFill>
                <a:srgbClr val="273239"/>
              </a:solidFill>
              <a:highlight>
                <a:srgbClr val="FFFFFF"/>
              </a:highlight>
              <a:latin typeface="Times New Roman"/>
              <a:ea typeface="Times New Roman"/>
              <a:cs typeface="Times New Roman"/>
              <a:sym typeface="Times New Roman"/>
            </a:endParaRPr>
          </a:p>
          <a:p>
            <a:pPr indent="0" lvl="0" marL="0" rtl="0" algn="l">
              <a:spcBef>
                <a:spcPts val="1800"/>
              </a:spcBef>
              <a:spcAft>
                <a:spcPts val="0"/>
              </a:spcAft>
              <a:buNone/>
            </a:pPr>
            <a:r>
              <a:t/>
            </a:r>
            <a:endParaRPr/>
          </a:p>
        </p:txBody>
      </p:sp>
      <p:sp>
        <p:nvSpPr>
          <p:cNvPr id="85" name="Google Shape;85;p16"/>
          <p:cNvSpPr txBox="1"/>
          <p:nvPr>
            <p:ph idx="1" type="body"/>
          </p:nvPr>
        </p:nvSpPr>
        <p:spPr>
          <a:xfrm>
            <a:off x="819150" y="1265800"/>
            <a:ext cx="7505700" cy="317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1. Data Cleaning</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2. Descriptive Statistics</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3. Data Visualization</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4. Feature Engineering</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5. Correlation and Relationships</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6. Data Segmentation</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7. Hypothesis Generation</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273239"/>
                </a:solidFill>
                <a:highlight>
                  <a:srgbClr val="FFFFFF"/>
                </a:highlight>
                <a:latin typeface="Times New Roman"/>
                <a:ea typeface="Times New Roman"/>
                <a:cs typeface="Times New Roman"/>
                <a:sym typeface="Times New Roman"/>
              </a:rPr>
              <a:t>8. Data Quality Assessment</a:t>
            </a:r>
            <a:endParaRPr sz="14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Kaggle</a:t>
            </a:r>
            <a:endParaRPr>
              <a:latin typeface="Times New Roman"/>
              <a:ea typeface="Times New Roman"/>
              <a:cs typeface="Times New Roman"/>
              <a:sym typeface="Times New Roman"/>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1"/>
                </a:solidFill>
              </a:rPr>
              <a:t>UFO sightings data is obtained from kaggle</a:t>
            </a:r>
            <a:endParaRPr>
              <a:solidFill>
                <a:schemeClr val="accent1"/>
              </a:solidFill>
            </a:endParaRPr>
          </a:p>
          <a:p>
            <a:pPr indent="0" lvl="0" marL="0" rtl="0" algn="l">
              <a:spcBef>
                <a:spcPts val="1200"/>
              </a:spcBef>
              <a:spcAft>
                <a:spcPts val="0"/>
              </a:spcAft>
              <a:buNone/>
            </a:pPr>
            <a:r>
              <a:t/>
            </a:r>
            <a:endParaRPr>
              <a:solidFill>
                <a:schemeClr val="accent1"/>
              </a:solidFill>
            </a:endParaRPr>
          </a:p>
          <a:p>
            <a:pPr indent="0" lvl="0" marL="0" rtl="0" algn="l">
              <a:spcBef>
                <a:spcPts val="1200"/>
              </a:spcBef>
              <a:spcAft>
                <a:spcPts val="1200"/>
              </a:spcAft>
              <a:buNone/>
            </a:pPr>
            <a:r>
              <a:rPr lang="en-GB">
                <a:solidFill>
                  <a:schemeClr val="accent1"/>
                </a:solidFill>
              </a:rPr>
              <a:t>https://www.kaggle.com/datasets/NUFORC/ufo-sightings</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132650" y="31957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Heatmap - Showing missing </a:t>
            </a:r>
            <a:endParaRPr/>
          </a:p>
          <a:p>
            <a:pPr indent="0" lvl="0" marL="0" rtl="0" algn="ctr">
              <a:spcBef>
                <a:spcPts val="0"/>
              </a:spcBef>
              <a:spcAft>
                <a:spcPts val="0"/>
              </a:spcAft>
              <a:buNone/>
            </a:pPr>
            <a:r>
              <a:rPr lang="en-GB"/>
              <a:t>values</a:t>
            </a:r>
            <a:endParaRPr/>
          </a:p>
        </p:txBody>
      </p:sp>
      <p:pic>
        <p:nvPicPr>
          <p:cNvPr id="97" name="Google Shape;97;p18"/>
          <p:cNvPicPr preferRelativeResize="0"/>
          <p:nvPr/>
        </p:nvPicPr>
        <p:blipFill>
          <a:blip r:embed="rId3">
            <a:alphaModFix/>
          </a:blip>
          <a:stretch>
            <a:fillRect/>
          </a:stretch>
        </p:blipFill>
        <p:spPr>
          <a:xfrm>
            <a:off x="4572000" y="0"/>
            <a:ext cx="4608500" cy="493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Identifying the Locations</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rPr>
              <a:t>Scatter Plot of Longitude vs lattitude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0" y="4"/>
            <a:ext cx="9143999" cy="50346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UFO sightings in Years</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1"/>
          <p:cNvPicPr preferRelativeResize="0"/>
          <p:nvPr/>
        </p:nvPicPr>
        <p:blipFill>
          <a:blip r:embed="rId3">
            <a:alphaModFix/>
          </a:blip>
          <a:stretch>
            <a:fillRect/>
          </a:stretch>
        </p:blipFill>
        <p:spPr>
          <a:xfrm>
            <a:off x="311700" y="1266325"/>
            <a:ext cx="8520600" cy="337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