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59CF"/>
    <a:srgbClr val="90A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1FC66-D2A3-E9F9-A49A-10EB9581E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0614D-2490-6EEE-2097-A290127AD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EE10D-272E-9B77-5AA5-7174C858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0392-7D26-4EE5-952A-3723A84F626D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4521B-A840-247A-28DF-FA0E2C55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1688A0-219B-9D73-675B-F7CED395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D3A9-CD65-4A50-A45C-51732360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6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67EC7-7E90-A6BA-52D9-34F1ECBB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C5BDB-3F08-A938-D06B-01ABFA17D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6B2095-7D0D-3DEF-103F-07C746AA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0392-7D26-4EE5-952A-3723A84F626D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F13E8-5751-686C-1BAC-373ED2B3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01A57-6333-DC4F-D872-D0256ACC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D3A9-CD65-4A50-A45C-51732360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0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1F5AE4-2C47-FC64-299E-153F8BAE7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3D3289-A2AE-E624-219E-4B7679251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87149-B4F0-78BD-2528-89CBAB40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0392-7D26-4EE5-952A-3723A84F626D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86292F-4829-917C-BDF4-5EC25690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31C45-72CF-5C9B-B2E0-4B43816C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D3A9-CD65-4A50-A45C-51732360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37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E883E-D5A7-04EB-D0C6-2412C3FE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8BFEC2-D5BD-19A2-AF79-838DDA7FB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87EAF-0C33-B9A3-6AEE-C4E53001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0392-7D26-4EE5-952A-3723A84F626D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EC6B-7386-7777-68A9-3B10DFD9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DFF73-6E81-1521-50E3-0D83C39F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D3A9-CD65-4A50-A45C-51732360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71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CF592-130A-13E0-79A7-47641CF4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DEC0C-D6E7-DA00-9ACE-27C28FA99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05AFF-5265-64F8-1E35-60A6469F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0392-7D26-4EE5-952A-3723A84F626D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D3E1E-7538-3C1E-727C-66FF85A9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780AA-D12F-9959-27D5-84258A99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D3A9-CD65-4A50-A45C-51732360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56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6D81A-4987-7BB9-5B9E-DA93F595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0A185-DFF9-FFA4-EB38-447DDAAC6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292B32-3646-4079-0EF3-068906F7C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0A424-2815-F156-7388-9F8A7186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0392-7D26-4EE5-952A-3723A84F626D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C5E6AE-2BB5-0412-CD67-E24315D2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9FA08A-8B96-E00B-EB4C-BB43F25E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D3A9-CD65-4A50-A45C-51732360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4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974FB-266F-F526-26CD-20579EF8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B45267-74A0-8129-6B78-BD74E2D9F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87C34C-E81C-4FA5-3398-529FBFDD1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8C87CA-81C5-53C3-5423-BA4FECB64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3C7413-4268-B823-3F00-A5F7DF699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42AD61-8718-5803-DF8F-EE19DC90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0392-7D26-4EE5-952A-3723A84F626D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595720-F649-23D3-F831-B722420A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F6B06D-624D-2A55-5467-312BC346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D3A9-CD65-4A50-A45C-51732360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D1204-16EA-BAFF-3CD9-FB3D5CFA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8BD4A0-E6AB-B6AA-DC8D-89F29D5D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0392-7D26-4EE5-952A-3723A84F626D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3CBBF4-BAB3-BBAC-C677-5D8D6D8C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C9B02C-ED0E-494B-522C-70E710B4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D3A9-CD65-4A50-A45C-51732360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7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15BD99-7048-C9C7-15CC-A7A234B4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0392-7D26-4EE5-952A-3723A84F626D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8C00F7-763C-2AAB-57E8-447CE125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FCC639-C2C0-20E4-8F1D-56B6F735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D3A9-CD65-4A50-A45C-51732360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79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A9275-007F-CC88-B32E-6E7A8D0F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543A79-7204-A099-E5B4-DAF1F86BD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8C6D94-F350-9361-4E34-AC92530B6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00C2A1-0690-641C-9686-BB040A92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0392-7D26-4EE5-952A-3723A84F626D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6B9D4-01CE-682C-E8A5-450FFEA2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C6F67E-4070-2C33-876B-9A40AE28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D3A9-CD65-4A50-A45C-51732360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53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F8439-D152-CDFE-20A8-342E2E74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4B101E-174C-302B-51D0-BD27F40AA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6D393-770F-FB9F-7E89-9A4925634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BB5384-4D35-5FBA-DB5A-C83D51EF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0392-7D26-4EE5-952A-3723A84F626D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067094-E2BC-F623-9985-8C2E81EE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700567-E01B-C77E-7A21-933C4E27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D3A9-CD65-4A50-A45C-51732360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90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F2EFB6-D0E4-A5AC-5D7B-1FAD6569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9F8B45-EE76-789C-E8F7-6FF6A8DB9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EEA81-839E-7404-940D-FC83E16B7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0392-7D26-4EE5-952A-3723A84F626D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57155-C876-40DC-4B3B-5574CF6ED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E9D10-61C6-BCAB-F44B-7607C7599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7D3A9-CD65-4A50-A45C-51732360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80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8B1780-6980-B8CE-417F-5E97E91E0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226" y="436790"/>
            <a:ext cx="2633431" cy="49087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41B7A9-0EC5-5498-5EDC-18714922F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251" y="436789"/>
            <a:ext cx="2633430" cy="49087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267B13-0CBF-2A7D-A7FF-CD778D6D0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39" y="436790"/>
            <a:ext cx="2633430" cy="4908774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8E2D521-BAD3-2AD7-8837-214B3DECF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17099"/>
              </p:ext>
            </p:extLst>
          </p:nvPr>
        </p:nvGraphicFramePr>
        <p:xfrm>
          <a:off x="705651" y="5588799"/>
          <a:ext cx="10780698" cy="1059059"/>
        </p:xfrm>
        <a:graphic>
          <a:graphicData uri="http://schemas.openxmlformats.org/drawingml/2006/table">
            <a:tbl>
              <a:tblPr/>
              <a:tblGrid>
                <a:gridCol w="1358869">
                  <a:extLst>
                    <a:ext uri="{9D8B030D-6E8A-4147-A177-3AD203B41FA5}">
                      <a16:colId xmlns:a16="http://schemas.microsoft.com/office/drawing/2014/main" val="2747335997"/>
                    </a:ext>
                  </a:extLst>
                </a:gridCol>
                <a:gridCol w="9421829">
                  <a:extLst>
                    <a:ext uri="{9D8B030D-6E8A-4147-A177-3AD203B41FA5}">
                      <a16:colId xmlns:a16="http://schemas.microsoft.com/office/drawing/2014/main" val="1946887069"/>
                    </a:ext>
                  </a:extLst>
                </a:gridCol>
              </a:tblGrid>
              <a:tr h="6636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문제 발생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비밀번호 틀림 상태에서 로그인 버튼 클릭 </a:t>
                      </a:r>
                      <a:r>
                        <a:rPr lang="en-US" altLang="ko-KR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로그인 실패 오류 경고메시지 출력 </a:t>
                      </a:r>
                      <a:r>
                        <a:rPr lang="en-US" altLang="ko-KR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-&gt; enter</a:t>
                      </a:r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키 누름</a:t>
                      </a:r>
                      <a:r>
                        <a:rPr lang="en-US" altLang="ko-KR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&gt; </a:t>
                      </a:r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프레임 중복으로 백그라운드 겹침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681425"/>
                  </a:ext>
                </a:extLst>
              </a:tr>
              <a:tr h="3954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해결</a:t>
                      </a: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경고창의 확인 버튼을 누르지 않고도 </a:t>
                      </a:r>
                      <a:r>
                        <a:rPr lang="en-US" altLang="ko-KR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키만 누르면 실행되도록 변경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307209"/>
                  </a:ext>
                </a:extLst>
              </a:tr>
            </a:tbl>
          </a:graphicData>
        </a:graphic>
      </p:graphicFrame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D2FD82DC-1907-83D2-8A35-700AE2901AB7}"/>
              </a:ext>
            </a:extLst>
          </p:cNvPr>
          <p:cNvSpPr/>
          <p:nvPr/>
        </p:nvSpPr>
        <p:spPr>
          <a:xfrm>
            <a:off x="3289300" y="63497"/>
            <a:ext cx="2730500" cy="355603"/>
          </a:xfrm>
          <a:custGeom>
            <a:avLst/>
            <a:gdLst>
              <a:gd name="connsiteX0" fmla="*/ 0 w 2730500"/>
              <a:gd name="connsiteY0" fmla="*/ 355603 h 355603"/>
              <a:gd name="connsiteX1" fmla="*/ 1301750 w 2730500"/>
              <a:gd name="connsiteY1" fmla="*/ 3 h 355603"/>
              <a:gd name="connsiteX2" fmla="*/ 2730500 w 2730500"/>
              <a:gd name="connsiteY2" fmla="*/ 349253 h 355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0500" h="355603">
                <a:moveTo>
                  <a:pt x="0" y="355603"/>
                </a:moveTo>
                <a:cubicBezTo>
                  <a:pt x="423333" y="178332"/>
                  <a:pt x="846667" y="1061"/>
                  <a:pt x="1301750" y="3"/>
                </a:cubicBezTo>
                <a:cubicBezTo>
                  <a:pt x="1756833" y="-1055"/>
                  <a:pt x="2465917" y="260353"/>
                  <a:pt x="2730500" y="349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8D3C4290-3683-8C6B-95BC-9A7CA66687B3}"/>
              </a:ext>
            </a:extLst>
          </p:cNvPr>
          <p:cNvSpPr/>
          <p:nvPr/>
        </p:nvSpPr>
        <p:spPr>
          <a:xfrm>
            <a:off x="6008210" y="63497"/>
            <a:ext cx="2730500" cy="355603"/>
          </a:xfrm>
          <a:custGeom>
            <a:avLst/>
            <a:gdLst>
              <a:gd name="connsiteX0" fmla="*/ 0 w 2730500"/>
              <a:gd name="connsiteY0" fmla="*/ 355603 h 355603"/>
              <a:gd name="connsiteX1" fmla="*/ 1301750 w 2730500"/>
              <a:gd name="connsiteY1" fmla="*/ 3 h 355603"/>
              <a:gd name="connsiteX2" fmla="*/ 2730500 w 2730500"/>
              <a:gd name="connsiteY2" fmla="*/ 349253 h 355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0500" h="355603">
                <a:moveTo>
                  <a:pt x="0" y="355603"/>
                </a:moveTo>
                <a:cubicBezTo>
                  <a:pt x="423333" y="178332"/>
                  <a:pt x="846667" y="1061"/>
                  <a:pt x="1301750" y="3"/>
                </a:cubicBezTo>
                <a:cubicBezTo>
                  <a:pt x="1756833" y="-1055"/>
                  <a:pt x="2465917" y="260353"/>
                  <a:pt x="2730500" y="349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E96BA8C-3371-2DF6-D3F4-EC78EFFEF3DD}"/>
              </a:ext>
            </a:extLst>
          </p:cNvPr>
          <p:cNvSpPr/>
          <p:nvPr/>
        </p:nvSpPr>
        <p:spPr>
          <a:xfrm rot="1180594">
            <a:off x="5863949" y="351813"/>
            <a:ext cx="201558" cy="1060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793B60E-322D-2153-36D6-5AEB4E247D6A}"/>
              </a:ext>
            </a:extLst>
          </p:cNvPr>
          <p:cNvSpPr/>
          <p:nvPr/>
        </p:nvSpPr>
        <p:spPr>
          <a:xfrm rot="1083305">
            <a:off x="8575421" y="333764"/>
            <a:ext cx="201558" cy="1145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9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0612A9-48D8-2102-3A65-1ED063DB0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097" y="202327"/>
            <a:ext cx="3440699" cy="490993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EE94BF-15E5-9BCB-5BB4-B2896EA24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387316"/>
              </p:ext>
            </p:extLst>
          </p:nvPr>
        </p:nvGraphicFramePr>
        <p:xfrm>
          <a:off x="705651" y="5306646"/>
          <a:ext cx="10780698" cy="1466455"/>
        </p:xfrm>
        <a:graphic>
          <a:graphicData uri="http://schemas.openxmlformats.org/drawingml/2006/table">
            <a:tbl>
              <a:tblPr/>
              <a:tblGrid>
                <a:gridCol w="1358869">
                  <a:extLst>
                    <a:ext uri="{9D8B030D-6E8A-4147-A177-3AD203B41FA5}">
                      <a16:colId xmlns:a16="http://schemas.microsoft.com/office/drawing/2014/main" val="2747335997"/>
                    </a:ext>
                  </a:extLst>
                </a:gridCol>
                <a:gridCol w="9421829">
                  <a:extLst>
                    <a:ext uri="{9D8B030D-6E8A-4147-A177-3AD203B41FA5}">
                      <a16:colId xmlns:a16="http://schemas.microsoft.com/office/drawing/2014/main" val="1946887069"/>
                    </a:ext>
                  </a:extLst>
                </a:gridCol>
              </a:tblGrid>
              <a:tr h="8404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문제 발생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“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회신 이메일 주소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”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란에 입력 후 메일 수신 에러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 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내용과 맞지 않는 문구 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“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비밀번호 초기화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＂</a:t>
                      </a: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681425"/>
                  </a:ext>
                </a:extLst>
              </a:tr>
              <a:tr h="500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해결</a:t>
                      </a: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1.  </a:t>
                      </a:r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메일 수신 기능 추가</a:t>
                      </a:r>
                      <a:endParaRPr lang="en-US" altLang="ko-KR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kumimoji="0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“</a:t>
                      </a:r>
                      <a:r>
                        <a:rPr kumimoji="0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비밀번호 초기화</a:t>
                      </a:r>
                      <a:r>
                        <a:rPr kumimoji="0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“ </a:t>
                      </a:r>
                      <a:r>
                        <a:rPr kumimoji="0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</a:t>
                      </a:r>
                      <a:r>
                        <a:rPr kumimoji="0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“</a:t>
                      </a:r>
                      <a:r>
                        <a:rPr kumimoji="0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비밀번호 찾기</a:t>
                      </a:r>
                      <a:r>
                        <a:rPr kumimoji="0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”</a:t>
                      </a:r>
                      <a:r>
                        <a:rPr kumimoji="0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로 변경하기 </a:t>
                      </a:r>
                      <a:endParaRPr kumimoji="0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30720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CF33877B-BC01-CFCA-0056-7FB7A6C4F1B8}"/>
              </a:ext>
            </a:extLst>
          </p:cNvPr>
          <p:cNvSpPr/>
          <p:nvPr/>
        </p:nvSpPr>
        <p:spPr>
          <a:xfrm>
            <a:off x="5806367" y="3756823"/>
            <a:ext cx="810577" cy="223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47CF8-E0DD-A402-3FED-E4E8CB547207}"/>
              </a:ext>
            </a:extLst>
          </p:cNvPr>
          <p:cNvSpPr txBox="1"/>
          <p:nvPr/>
        </p:nvSpPr>
        <p:spPr>
          <a:xfrm>
            <a:off x="5591551" y="3719169"/>
            <a:ext cx="277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2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9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88042A-1994-F3BD-2F01-10A1FECDD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634" y="266428"/>
            <a:ext cx="3232728" cy="4572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05A852E-A132-FE99-399F-040093B7180D}"/>
              </a:ext>
            </a:extLst>
          </p:cNvPr>
          <p:cNvSpPr/>
          <p:nvPr/>
        </p:nvSpPr>
        <p:spPr>
          <a:xfrm>
            <a:off x="4350558" y="1623919"/>
            <a:ext cx="3052880" cy="291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11BDECC-4891-2500-600C-0F2E033FB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94457"/>
              </p:ext>
            </p:extLst>
          </p:nvPr>
        </p:nvGraphicFramePr>
        <p:xfrm>
          <a:off x="705651" y="5165463"/>
          <a:ext cx="10780698" cy="1540409"/>
        </p:xfrm>
        <a:graphic>
          <a:graphicData uri="http://schemas.openxmlformats.org/drawingml/2006/table">
            <a:tbl>
              <a:tblPr/>
              <a:tblGrid>
                <a:gridCol w="1358869">
                  <a:extLst>
                    <a:ext uri="{9D8B030D-6E8A-4147-A177-3AD203B41FA5}">
                      <a16:colId xmlns:a16="http://schemas.microsoft.com/office/drawing/2014/main" val="2747335997"/>
                    </a:ext>
                  </a:extLst>
                </a:gridCol>
                <a:gridCol w="9421829">
                  <a:extLst>
                    <a:ext uri="{9D8B030D-6E8A-4147-A177-3AD203B41FA5}">
                      <a16:colId xmlns:a16="http://schemas.microsoft.com/office/drawing/2014/main" val="1946887069"/>
                    </a:ext>
                  </a:extLst>
                </a:gridCol>
              </a:tblGrid>
              <a:tr h="6172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문제 발생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유효성 검사의 잘못된 </a:t>
                      </a:r>
                      <a:r>
                        <a:rPr kumimoji="0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경고창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메시지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같은 이메일로 여러 아이디 생성이 가능함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681425"/>
                  </a:ext>
                </a:extLst>
              </a:tr>
              <a:tr h="500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해결</a:t>
                      </a: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1. </a:t>
                      </a:r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경고창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 발생 순서 변경 및 추가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아래 순서에 맞게 표시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</a:rPr>
                        <a:t>Before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 X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</a:rPr>
                        <a:t> : </a:t>
                      </a:r>
                      <a:r>
                        <a:rPr lang="ko-KR" altLang="en-US" sz="900" b="0" dirty="0">
                          <a:solidFill>
                            <a:schemeClr val="bg1"/>
                          </a:solidFill>
                        </a:rPr>
                        <a:t>이름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</a:rPr>
                        <a:t>&gt; </a:t>
                      </a:r>
                      <a:r>
                        <a:rPr lang="ko-KR" altLang="en-US" sz="900" b="0" dirty="0">
                          <a:solidFill>
                            <a:schemeClr val="bg1"/>
                          </a:solidFill>
                        </a:rPr>
                        <a:t>아이디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</a:rPr>
                        <a:t>&gt; </a:t>
                      </a:r>
                      <a:r>
                        <a:rPr lang="ko-KR" altLang="en-US" sz="900" b="0" dirty="0">
                          <a:solidFill>
                            <a:schemeClr val="bg1"/>
                          </a:solidFill>
                        </a:rPr>
                        <a:t>비밀번호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</a:rPr>
                        <a:t>&gt; </a:t>
                      </a:r>
                      <a:r>
                        <a:rPr lang="ko-KR" altLang="en-US" sz="900" b="0" dirty="0">
                          <a:solidFill>
                            <a:schemeClr val="bg1"/>
                          </a:solidFill>
                        </a:rPr>
                        <a:t>비밀번호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bg1"/>
                          </a:solidFill>
                        </a:rPr>
                        <a:t>확인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r>
                        <a:rPr lang="en-US" altLang="ko-KR" sz="900" b="0" dirty="0">
                          <a:solidFill>
                            <a:schemeClr val="bg1"/>
                          </a:solidFill>
                        </a:rPr>
                        <a:t>     After 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 O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ko-KR" altLang="en-US" sz="900" b="0" dirty="0">
                          <a:solidFill>
                            <a:schemeClr val="bg1"/>
                          </a:solidFill>
                        </a:rPr>
                        <a:t>이름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</a:rPr>
                        <a:t>&gt; </a:t>
                      </a:r>
                      <a:r>
                        <a:rPr lang="ko-KR" altLang="en-US" sz="900" b="0" dirty="0">
                          <a:solidFill>
                            <a:schemeClr val="bg1"/>
                          </a:solidFill>
                        </a:rPr>
                        <a:t>아이디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</a:rPr>
                        <a:t>&gt; </a:t>
                      </a:r>
                      <a:r>
                        <a:rPr lang="ko-KR" altLang="en-US" sz="900" b="0" dirty="0">
                          <a:solidFill>
                            <a:schemeClr val="bg1"/>
                          </a:solidFill>
                        </a:rPr>
                        <a:t>이메일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</a:rPr>
                        <a:t>&gt; </a:t>
                      </a:r>
                      <a:r>
                        <a:rPr lang="ko-KR" altLang="en-US" sz="900" b="0" dirty="0">
                          <a:solidFill>
                            <a:schemeClr val="bg1"/>
                          </a:solidFill>
                        </a:rPr>
                        <a:t>비밀번호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</a:rPr>
                        <a:t>&gt; </a:t>
                      </a:r>
                      <a:r>
                        <a:rPr lang="ko-KR" altLang="en-US" sz="900" b="0" dirty="0">
                          <a:solidFill>
                            <a:schemeClr val="bg1"/>
                          </a:solidFill>
                        </a:rPr>
                        <a:t>비밀번호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bg1"/>
                          </a:solidFill>
                        </a:rPr>
                        <a:t>확인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endParaRPr lang="en-US" altLang="ko-KR" sz="105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2. </a:t>
                      </a:r>
                      <a:r>
                        <a:rPr lang="en-US" altLang="ko-KR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같은 </a:t>
                      </a:r>
                      <a:r>
                        <a:rPr lang="ko-KR" altLang="en-US" sz="12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이메일주소로</a:t>
                      </a:r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아이디를 생성할 수 없게 해야함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307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1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159AB5-48B9-9B05-6858-7F8F1CBA6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802" r="1489"/>
          <a:stretch/>
        </p:blipFill>
        <p:spPr>
          <a:xfrm>
            <a:off x="1383835" y="214381"/>
            <a:ext cx="9424329" cy="4728405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99056D4-5EA5-D96B-CC3E-3B3A2B9B9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59355"/>
              </p:ext>
            </p:extLst>
          </p:nvPr>
        </p:nvGraphicFramePr>
        <p:xfrm>
          <a:off x="705651" y="5165463"/>
          <a:ext cx="10780698" cy="1117987"/>
        </p:xfrm>
        <a:graphic>
          <a:graphicData uri="http://schemas.openxmlformats.org/drawingml/2006/table">
            <a:tbl>
              <a:tblPr/>
              <a:tblGrid>
                <a:gridCol w="1358869">
                  <a:extLst>
                    <a:ext uri="{9D8B030D-6E8A-4147-A177-3AD203B41FA5}">
                      <a16:colId xmlns:a16="http://schemas.microsoft.com/office/drawing/2014/main" val="2747335997"/>
                    </a:ext>
                  </a:extLst>
                </a:gridCol>
                <a:gridCol w="9421829">
                  <a:extLst>
                    <a:ext uri="{9D8B030D-6E8A-4147-A177-3AD203B41FA5}">
                      <a16:colId xmlns:a16="http://schemas.microsoft.com/office/drawing/2014/main" val="1946887069"/>
                    </a:ext>
                  </a:extLst>
                </a:gridCol>
              </a:tblGrid>
              <a:tr h="6172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문제 발생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최후 선택한 언어 와  재로그인 시 화면에 나오는 언어의 매치가 되지 않음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681425"/>
                  </a:ext>
                </a:extLst>
              </a:tr>
              <a:tr h="500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해결</a:t>
                      </a: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초기화 언어를 지정하여 재로그인 시에도 기본 설정을 지정해 놔야 함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307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73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463E5C5-5AE5-BE35-4396-796EEC0F4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87517"/>
              </p:ext>
            </p:extLst>
          </p:nvPr>
        </p:nvGraphicFramePr>
        <p:xfrm>
          <a:off x="705651" y="5165463"/>
          <a:ext cx="10780698" cy="1117987"/>
        </p:xfrm>
        <a:graphic>
          <a:graphicData uri="http://schemas.openxmlformats.org/drawingml/2006/table">
            <a:tbl>
              <a:tblPr/>
              <a:tblGrid>
                <a:gridCol w="1358869">
                  <a:extLst>
                    <a:ext uri="{9D8B030D-6E8A-4147-A177-3AD203B41FA5}">
                      <a16:colId xmlns:a16="http://schemas.microsoft.com/office/drawing/2014/main" val="2747335997"/>
                    </a:ext>
                  </a:extLst>
                </a:gridCol>
                <a:gridCol w="9421829">
                  <a:extLst>
                    <a:ext uri="{9D8B030D-6E8A-4147-A177-3AD203B41FA5}">
                      <a16:colId xmlns:a16="http://schemas.microsoft.com/office/drawing/2014/main" val="1946887069"/>
                    </a:ext>
                  </a:extLst>
                </a:gridCol>
              </a:tblGrid>
              <a:tr h="6172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문제 발생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몽골어로 설정 후 메뉴의 텍스트가 늘어나  화면 깨짐 발생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681425"/>
                  </a:ext>
                </a:extLst>
              </a:tr>
              <a:tr h="500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해결</a:t>
                      </a: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메뉴의 너비 사이즈 조정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텍스트의 사이즈 조정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30720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9A21648B-73DC-933C-EA88-390BD96AB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723" y="311096"/>
            <a:ext cx="2060553" cy="468497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28324D4-A04B-F477-5A51-0E4DEF664BFC}"/>
              </a:ext>
            </a:extLst>
          </p:cNvPr>
          <p:cNvSpPr/>
          <p:nvPr/>
        </p:nvSpPr>
        <p:spPr>
          <a:xfrm>
            <a:off x="5065723" y="4248150"/>
            <a:ext cx="2060553" cy="533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2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F6C661-0F5E-1D36-93E4-1124C9D26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735" y="274485"/>
            <a:ext cx="2362530" cy="4953691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E6D02E2-B28D-97DC-CD02-FDC03E034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37982"/>
              </p:ext>
            </p:extLst>
          </p:nvPr>
        </p:nvGraphicFramePr>
        <p:xfrm>
          <a:off x="705651" y="5465528"/>
          <a:ext cx="10780698" cy="1117987"/>
        </p:xfrm>
        <a:graphic>
          <a:graphicData uri="http://schemas.openxmlformats.org/drawingml/2006/table">
            <a:tbl>
              <a:tblPr/>
              <a:tblGrid>
                <a:gridCol w="1358869">
                  <a:extLst>
                    <a:ext uri="{9D8B030D-6E8A-4147-A177-3AD203B41FA5}">
                      <a16:colId xmlns:a16="http://schemas.microsoft.com/office/drawing/2014/main" val="2747335997"/>
                    </a:ext>
                  </a:extLst>
                </a:gridCol>
                <a:gridCol w="9421829">
                  <a:extLst>
                    <a:ext uri="{9D8B030D-6E8A-4147-A177-3AD203B41FA5}">
                      <a16:colId xmlns:a16="http://schemas.microsoft.com/office/drawing/2014/main" val="1946887069"/>
                    </a:ext>
                  </a:extLst>
                </a:gridCol>
              </a:tblGrid>
              <a:tr h="6172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문제 발생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언어 유형 </a:t>
                      </a:r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변경시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“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개인분석환경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”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만 언어가 변경되지 않음 </a:t>
                      </a: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681425"/>
                  </a:ext>
                </a:extLst>
              </a:tr>
              <a:tr h="500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해결</a:t>
                      </a: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“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개인분석환경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”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텍스트에도 언어 필터링 적용시키기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307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19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260AAEE-0F69-218F-B6B5-17CCBFD8A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083759"/>
              </p:ext>
            </p:extLst>
          </p:nvPr>
        </p:nvGraphicFramePr>
        <p:xfrm>
          <a:off x="705651" y="5417903"/>
          <a:ext cx="10780698" cy="1117987"/>
        </p:xfrm>
        <a:graphic>
          <a:graphicData uri="http://schemas.openxmlformats.org/drawingml/2006/table">
            <a:tbl>
              <a:tblPr/>
              <a:tblGrid>
                <a:gridCol w="1358869">
                  <a:extLst>
                    <a:ext uri="{9D8B030D-6E8A-4147-A177-3AD203B41FA5}">
                      <a16:colId xmlns:a16="http://schemas.microsoft.com/office/drawing/2014/main" val="2747335997"/>
                    </a:ext>
                  </a:extLst>
                </a:gridCol>
                <a:gridCol w="9421829">
                  <a:extLst>
                    <a:ext uri="{9D8B030D-6E8A-4147-A177-3AD203B41FA5}">
                      <a16:colId xmlns:a16="http://schemas.microsoft.com/office/drawing/2014/main" val="1946887069"/>
                    </a:ext>
                  </a:extLst>
                </a:gridCol>
              </a:tblGrid>
              <a:tr h="6172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문제 발생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 매뉴얼과 같은 파일을 사용하여 테스팅 해보았지만 변수가 나타나지 않음 </a:t>
                      </a: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681425"/>
                  </a:ext>
                </a:extLst>
              </a:tr>
              <a:tr h="500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해결</a:t>
                      </a: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307209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33B25822-F4B2-8B1B-DB3D-FCA4CA7DD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52" y="1079892"/>
            <a:ext cx="5323674" cy="41680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FC1011-91C7-463D-82DE-E31DB263D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246" y="1079890"/>
            <a:ext cx="5225102" cy="416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5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C46F5C-8A12-0066-99DB-7C8F19927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11" y="1641930"/>
            <a:ext cx="5049885" cy="25443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455902-9C3A-BBCE-99A0-F973136E0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96" y="1685215"/>
            <a:ext cx="5744263" cy="1818203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DEB620-0BFA-2C6F-8E75-67CD43B4D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29766"/>
              </p:ext>
            </p:extLst>
          </p:nvPr>
        </p:nvGraphicFramePr>
        <p:xfrm>
          <a:off x="705651" y="5417903"/>
          <a:ext cx="10780698" cy="1117987"/>
        </p:xfrm>
        <a:graphic>
          <a:graphicData uri="http://schemas.openxmlformats.org/drawingml/2006/table">
            <a:tbl>
              <a:tblPr/>
              <a:tblGrid>
                <a:gridCol w="1358869">
                  <a:extLst>
                    <a:ext uri="{9D8B030D-6E8A-4147-A177-3AD203B41FA5}">
                      <a16:colId xmlns:a16="http://schemas.microsoft.com/office/drawing/2014/main" val="2747335997"/>
                    </a:ext>
                  </a:extLst>
                </a:gridCol>
                <a:gridCol w="9421829">
                  <a:extLst>
                    <a:ext uri="{9D8B030D-6E8A-4147-A177-3AD203B41FA5}">
                      <a16:colId xmlns:a16="http://schemas.microsoft.com/office/drawing/2014/main" val="1946887069"/>
                    </a:ext>
                  </a:extLst>
                </a:gridCol>
              </a:tblGrid>
              <a:tr h="6172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문제 발생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 시각화 목록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사용자 관리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사용자 그룹관리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센서관리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단말관리등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 서로 다른 계정과 공유된다</a:t>
                      </a: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681425"/>
                  </a:ext>
                </a:extLst>
              </a:tr>
              <a:tr h="500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해결</a:t>
                      </a: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 각각의 계정에 따른 관리리를 통제한다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307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31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DEEB06-61B6-6A1F-E63C-DBB66410B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744" y="223234"/>
            <a:ext cx="7078512" cy="5048561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5620F16-6B2C-C550-94E9-1B3C29C27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87667"/>
              </p:ext>
            </p:extLst>
          </p:nvPr>
        </p:nvGraphicFramePr>
        <p:xfrm>
          <a:off x="705651" y="5417903"/>
          <a:ext cx="10780698" cy="1117987"/>
        </p:xfrm>
        <a:graphic>
          <a:graphicData uri="http://schemas.openxmlformats.org/drawingml/2006/table">
            <a:tbl>
              <a:tblPr/>
              <a:tblGrid>
                <a:gridCol w="1358869">
                  <a:extLst>
                    <a:ext uri="{9D8B030D-6E8A-4147-A177-3AD203B41FA5}">
                      <a16:colId xmlns:a16="http://schemas.microsoft.com/office/drawing/2014/main" val="2747335997"/>
                    </a:ext>
                  </a:extLst>
                </a:gridCol>
                <a:gridCol w="9421829">
                  <a:extLst>
                    <a:ext uri="{9D8B030D-6E8A-4147-A177-3AD203B41FA5}">
                      <a16:colId xmlns:a16="http://schemas.microsoft.com/office/drawing/2014/main" val="1946887069"/>
                    </a:ext>
                  </a:extLst>
                </a:gridCol>
              </a:tblGrid>
              <a:tr h="6172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불편 사항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사용자 계정과 관리자 계정이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UI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로 표현되어 있지 않아 구분하기 어렵다</a:t>
                      </a: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681425"/>
                  </a:ext>
                </a:extLst>
              </a:tr>
              <a:tr h="500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의견 제시</a:t>
                      </a: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 상단 오른쪽에 사용자의 이름 옆에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“(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관리자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)“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 또는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“(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사용자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)”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라고 명시하면 좋을 것 같다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 marL="38644" marR="0" marT="38677" marB="38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307209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ECB32FF-B097-94AB-D279-57F1971DB63E}"/>
              </a:ext>
            </a:extLst>
          </p:cNvPr>
          <p:cNvCxnSpPr>
            <a:cxnSpLocks/>
          </p:cNvCxnSpPr>
          <p:nvPr/>
        </p:nvCxnSpPr>
        <p:spPr>
          <a:xfrm>
            <a:off x="9753600" y="1445846"/>
            <a:ext cx="2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60891C8-0B06-72B6-91B8-AA79C8BF3D64}"/>
              </a:ext>
            </a:extLst>
          </p:cNvPr>
          <p:cNvCxnSpPr>
            <a:cxnSpLocks/>
          </p:cNvCxnSpPr>
          <p:nvPr/>
        </p:nvCxnSpPr>
        <p:spPr>
          <a:xfrm>
            <a:off x="9753600" y="4310184"/>
            <a:ext cx="23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BAD00C-FBAE-DEA6-0AED-EDA417A4323D}"/>
              </a:ext>
            </a:extLst>
          </p:cNvPr>
          <p:cNvSpPr txBox="1"/>
          <p:nvPr/>
        </p:nvSpPr>
        <p:spPr>
          <a:xfrm>
            <a:off x="9972432" y="1307102"/>
            <a:ext cx="1586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사용자계정 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34BFC-EE60-691A-D416-7E6C76EE3FC3}"/>
              </a:ext>
            </a:extLst>
          </p:cNvPr>
          <p:cNvSpPr txBox="1"/>
          <p:nvPr/>
        </p:nvSpPr>
        <p:spPr>
          <a:xfrm>
            <a:off x="9972432" y="4171440"/>
            <a:ext cx="1586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관리자계정 페이지</a:t>
            </a:r>
          </a:p>
        </p:txBody>
      </p:sp>
    </p:spTree>
    <p:extLst>
      <p:ext uri="{BB962C8B-B14F-4D97-AF65-F5344CB8AC3E}">
        <p14:creationId xmlns:p14="http://schemas.microsoft.com/office/powerpoint/2010/main" val="313727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2051</TotalTime>
  <Words>289</Words>
  <Application>Microsoft Office PowerPoint</Application>
  <PresentationFormat>와이드스크린</PresentationFormat>
  <Paragraphs>49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지수</dc:creator>
  <cp:lastModifiedBy>김 지수</cp:lastModifiedBy>
  <cp:revision>5</cp:revision>
  <dcterms:created xsi:type="dcterms:W3CDTF">2023-05-25T01:24:15Z</dcterms:created>
  <dcterms:modified xsi:type="dcterms:W3CDTF">2023-05-31T02:24:30Z</dcterms:modified>
</cp:coreProperties>
</file>