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2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8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4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4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1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6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6509-2A3B-4D3F-8348-376B5E297D3D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0A8C-129D-49B9-89B5-83A01208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9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1792" y="2356700"/>
            <a:ext cx="9737886" cy="401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</a:rPr>
              <a:t>[</a:t>
            </a:r>
            <a:r>
              <a:rPr lang="en-US" altLang="ko-KR" sz="3600" dirty="0" smtClean="0">
                <a:solidFill>
                  <a:schemeClr val="tx1"/>
                </a:solidFill>
              </a:rPr>
              <a:t>[ 1, 0, 1, 1, 0, </a:t>
            </a:r>
            <a:r>
              <a:rPr lang="en-US" altLang="ko-KR" sz="3600" dirty="0">
                <a:solidFill>
                  <a:schemeClr val="tx1"/>
                </a:solidFill>
              </a:rPr>
              <a:t>0, 1, 1, 0</a:t>
            </a:r>
            <a:r>
              <a:rPr lang="en-US" altLang="ko-KR" sz="3600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 [ 3, 0, 1, 1, 1, 1, 1, 1, 0],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</a:rPr>
              <a:t>[ 4, </a:t>
            </a:r>
            <a:r>
              <a:rPr lang="en-US" altLang="ko-KR" sz="3600" dirty="0">
                <a:solidFill>
                  <a:schemeClr val="tx1"/>
                </a:solidFill>
              </a:rPr>
              <a:t>0, 1, 1, </a:t>
            </a:r>
            <a:r>
              <a:rPr lang="en-US" altLang="ko-KR" sz="3600" dirty="0" smtClean="0">
                <a:solidFill>
                  <a:schemeClr val="tx1"/>
                </a:solidFill>
              </a:rPr>
              <a:t>0, 0, 1, 1, 0],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</a:rPr>
              <a:t>[ 5, 1, </a:t>
            </a:r>
            <a:r>
              <a:rPr lang="en-US" altLang="ko-KR" sz="3600" dirty="0">
                <a:solidFill>
                  <a:schemeClr val="tx1"/>
                </a:solidFill>
              </a:rPr>
              <a:t>1, 1, </a:t>
            </a:r>
            <a:r>
              <a:rPr lang="en-US" altLang="ko-KR" sz="3600" dirty="0" smtClean="0">
                <a:solidFill>
                  <a:schemeClr val="tx1"/>
                </a:solidFill>
              </a:rPr>
              <a:t>1, 1, 1, 1, 1],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</a:rPr>
              <a:t>[ 10, 1, 0, 1, 0, 0, 1, 0, 1]</a:t>
            </a:r>
            <a:r>
              <a:rPr lang="en-US" altLang="ko-KR" sz="6600" dirty="0" smtClean="0">
                <a:solidFill>
                  <a:schemeClr val="tx1"/>
                </a:solidFill>
              </a:rPr>
              <a:t>]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76453" y="2903458"/>
            <a:ext cx="735291" cy="327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11744" y="2799762"/>
            <a:ext cx="4289195" cy="6975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8102338" y="1729818"/>
            <a:ext cx="1776952" cy="848413"/>
          </a:xfrm>
          <a:prstGeom prst="borderCallout1">
            <a:avLst>
              <a:gd name="adj1" fmla="val 54287"/>
              <a:gd name="adj2" fmla="val 1047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손가락 위치</a:t>
            </a:r>
            <a:endParaRPr lang="ko-KR" altLang="en-US" dirty="0"/>
          </a:p>
        </p:txBody>
      </p:sp>
      <p:sp>
        <p:nvSpPr>
          <p:cNvPr id="6" name="설명선 1 5"/>
          <p:cNvSpPr/>
          <p:nvPr/>
        </p:nvSpPr>
        <p:spPr>
          <a:xfrm>
            <a:off x="2611227" y="1397521"/>
            <a:ext cx="2582942" cy="848413"/>
          </a:xfrm>
          <a:prstGeom prst="borderCallout1">
            <a:avLst>
              <a:gd name="adj1" fmla="val 106509"/>
              <a:gd name="adj2" fmla="val 50258"/>
              <a:gd name="adj3" fmla="val 161389"/>
              <a:gd name="adj4" fmla="val 57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Note </a:t>
            </a:r>
            <a:r>
              <a:rPr lang="ko-KR" altLang="en-US" dirty="0" smtClean="0"/>
              <a:t>떨어지는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2232" y="424202"/>
            <a:ext cx="5618376" cy="678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결과물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별이 빛나는 밤에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난이도 상</a:t>
            </a:r>
            <a:r>
              <a:rPr lang="en-US" altLang="ko-KR" dirty="0" smtClean="0"/>
              <a:t>(key 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85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09946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75175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40404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3054284" y="1329180"/>
            <a:ext cx="1319753" cy="961534"/>
          </a:xfrm>
          <a:prstGeom prst="wedgeRectCallout">
            <a:avLst>
              <a:gd name="adj1" fmla="val -22874"/>
              <a:gd name="adj2" fmla="val 8210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Quest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1932494" y="2960016"/>
            <a:ext cx="622169" cy="631595"/>
          </a:xfrm>
          <a:prstGeom prst="smileyFac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5158817" y="2055040"/>
            <a:ext cx="742362" cy="7164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20838" y="2328417"/>
            <a:ext cx="150829" cy="1696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31039" y="2328416"/>
            <a:ext cx="150829" cy="1696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060551" y="1706251"/>
            <a:ext cx="3091992" cy="21304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r>
              <a:rPr lang="ko-KR" altLang="ko-KR" dirty="0" smtClean="0">
                <a:solidFill>
                  <a:schemeClr val="tx1"/>
                </a:solidFill>
              </a:rPr>
              <a:t>단순 캐릭터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endParaRPr lang="ko-KR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ko-KR" dirty="0" smtClean="0">
                <a:solidFill>
                  <a:schemeClr val="tx1"/>
                </a:solidFill>
              </a:rPr>
              <a:t>주사위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ko-KR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ko-KR" dirty="0" smtClean="0">
                <a:solidFill>
                  <a:schemeClr val="tx1"/>
                </a:solidFill>
              </a:rPr>
              <a:t>한 </a:t>
            </a:r>
            <a:r>
              <a:rPr lang="ko-KR" altLang="ko-KR" dirty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Quest</a:t>
            </a:r>
          </a:p>
          <a:p>
            <a:pPr lvl="1"/>
            <a:endParaRPr lang="ko-KR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ko-KR" dirty="0" smtClean="0">
                <a:solidFill>
                  <a:schemeClr val="tx1"/>
                </a:solidFill>
              </a:rPr>
              <a:t>짧은 </a:t>
            </a:r>
            <a:r>
              <a:rPr lang="ko-KR" altLang="ko-KR" dirty="0">
                <a:solidFill>
                  <a:schemeClr val="tx1"/>
                </a:solidFill>
              </a:rPr>
              <a:t>맵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09946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75175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29019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3054284" y="1329180"/>
            <a:ext cx="1319753" cy="961534"/>
          </a:xfrm>
          <a:prstGeom prst="wedgeRectCallout">
            <a:avLst>
              <a:gd name="adj1" fmla="val -22874"/>
              <a:gd name="adj2" fmla="val 8210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Quest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1932494" y="2960016"/>
            <a:ext cx="622169" cy="631595"/>
          </a:xfrm>
          <a:prstGeom prst="smileyFac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7996285" y="2055040"/>
            <a:ext cx="742362" cy="7164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58306" y="2328417"/>
            <a:ext cx="150829" cy="1696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468507" y="2328416"/>
            <a:ext cx="150829" cy="1696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40404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5633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70862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5005633" y="1329180"/>
            <a:ext cx="1319753" cy="961534"/>
          </a:xfrm>
          <a:prstGeom prst="wedgeRectCallout">
            <a:avLst>
              <a:gd name="adj1" fmla="val -22874"/>
              <a:gd name="adj2" fmla="val 8210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Quest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609027" y="1545998"/>
            <a:ext cx="3091992" cy="21304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더 복잡한 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퀘스트 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2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09946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75175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29019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3054284" y="1329180"/>
            <a:ext cx="1319753" cy="961534"/>
          </a:xfrm>
          <a:prstGeom prst="wedgeRectCallout">
            <a:avLst>
              <a:gd name="adj1" fmla="val -22874"/>
              <a:gd name="adj2" fmla="val 8210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Quest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1932494" y="2960016"/>
            <a:ext cx="622169" cy="631595"/>
          </a:xfrm>
          <a:prstGeom prst="smileyFac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7996285" y="2055040"/>
            <a:ext cx="742362" cy="7164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58306" y="2328417"/>
            <a:ext cx="150829" cy="1696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468507" y="2328416"/>
            <a:ext cx="150829" cy="1696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40404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5633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70862" y="2875175"/>
            <a:ext cx="86726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5005633" y="1329180"/>
            <a:ext cx="1319753" cy="961534"/>
          </a:xfrm>
          <a:prstGeom prst="wedgeRectCallout">
            <a:avLst>
              <a:gd name="adj1" fmla="val -22874"/>
              <a:gd name="adj2" fmla="val 8210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Quest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37848" y="4430598"/>
            <a:ext cx="2733773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09946" y="4430598"/>
            <a:ext cx="2733773" cy="377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30s</a:t>
            </a:r>
            <a:endParaRPr lang="ko-KR" altLang="en-US" dirty="0"/>
          </a:p>
        </p:txBody>
      </p:sp>
      <p:sp>
        <p:nvSpPr>
          <p:cNvPr id="19" name="하트 18"/>
          <p:cNvSpPr/>
          <p:nvPr/>
        </p:nvSpPr>
        <p:spPr>
          <a:xfrm>
            <a:off x="1819371" y="5090474"/>
            <a:ext cx="443060" cy="35821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/>
          <p:nvPr/>
        </p:nvSpPr>
        <p:spPr>
          <a:xfrm>
            <a:off x="2347273" y="5090474"/>
            <a:ext cx="443060" cy="35821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/>
          <p:nvPr/>
        </p:nvSpPr>
        <p:spPr>
          <a:xfrm>
            <a:off x="2875175" y="5090474"/>
            <a:ext cx="443060" cy="35821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5개인 별 21"/>
          <p:cNvSpPr/>
          <p:nvPr/>
        </p:nvSpPr>
        <p:spPr>
          <a:xfrm>
            <a:off x="4171361" y="3087277"/>
            <a:ext cx="405352" cy="37707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8543921" y="1706251"/>
            <a:ext cx="3091992" cy="21304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시간제한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목숨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아이템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7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15795"/>
              </p:ext>
            </p:extLst>
          </p:nvPr>
        </p:nvGraphicFramePr>
        <p:xfrm>
          <a:off x="4571999" y="719666"/>
          <a:ext cx="42986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22">
                  <a:extLst>
                    <a:ext uri="{9D8B030D-6E8A-4147-A177-3AD203B41FA5}">
                      <a16:colId xmlns:a16="http://schemas.microsoft.com/office/drawing/2014/main" val="2713927536"/>
                    </a:ext>
                  </a:extLst>
                </a:gridCol>
                <a:gridCol w="1385789">
                  <a:extLst>
                    <a:ext uri="{9D8B030D-6E8A-4147-A177-3AD203B41FA5}">
                      <a16:colId xmlns:a16="http://schemas.microsoft.com/office/drawing/2014/main" val="1569818459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2673627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Style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9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Map.style.js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Player.js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Player.style.js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Dice.js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Dice.style.js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1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Item.style.js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Timer.js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Timer.style.js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Life.js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Life.style.js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519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22448" y="3535052"/>
            <a:ext cx="2997723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GameManager.js (Main.js)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44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89" y="942681"/>
            <a:ext cx="2714920" cy="201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//Item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drawItems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//Item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개수를 정리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updateItems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389" y="179110"/>
            <a:ext cx="2714920" cy="763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item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176833" y="942681"/>
            <a:ext cx="2714920" cy="201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//timer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drawTimer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//Time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줄임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updateTime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833" y="179110"/>
            <a:ext cx="2714920" cy="763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Timer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40544" y="942681"/>
            <a:ext cx="2714920" cy="201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//Life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drawLife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//Life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개수를 정리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updateLife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0544" y="179110"/>
            <a:ext cx="2714920" cy="763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Life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207389" y="4072380"/>
            <a:ext cx="2714920" cy="201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//map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drawMap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7389" y="3308809"/>
            <a:ext cx="2714920" cy="763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Map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3176833" y="4072380"/>
            <a:ext cx="2714920" cy="201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//Dice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 그림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drawDice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//Dice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 굴림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rollDice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6833" y="3308809"/>
            <a:ext cx="2714920" cy="763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Dice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40544" y="4072380"/>
            <a:ext cx="2714920" cy="201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//Player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 움직임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movePlayer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//Player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그림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drawPlayer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40544" y="3308809"/>
            <a:ext cx="2714920" cy="763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Player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293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89" y="560895"/>
            <a:ext cx="1932495" cy="1008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//Item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drawItems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//Item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개수를 정리</a:t>
            </a:r>
            <a:endParaRPr lang="en-US" altLang="ko-KR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updateItems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389" y="179110"/>
            <a:ext cx="1932495" cy="381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4664" y="560895"/>
            <a:ext cx="1932495" cy="1008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//timer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drawTimer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//Time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줄임</a:t>
            </a:r>
            <a:endParaRPr lang="en-US" altLang="ko-KR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updateTime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4664" y="179110"/>
            <a:ext cx="1932495" cy="381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1939" y="560895"/>
            <a:ext cx="1932495" cy="1008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//Life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drawLife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//Life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개수를 정리</a:t>
            </a:r>
            <a:endParaRPr lang="en-US" altLang="ko-KR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updateLife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1939" y="179110"/>
            <a:ext cx="1932495" cy="381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Life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389" y="2333132"/>
            <a:ext cx="1932495" cy="1008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//map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그림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drawMap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7389" y="1951347"/>
            <a:ext cx="1932495" cy="381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4664" y="2333132"/>
            <a:ext cx="1932495" cy="1008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//Dice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 그림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drawDice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//Dice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 굴림</a:t>
            </a:r>
            <a:endParaRPr lang="en-US" altLang="ko-KR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rollDice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4664" y="1951347"/>
            <a:ext cx="1932495" cy="381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01939" y="2333132"/>
            <a:ext cx="1932495" cy="1008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//Player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 움직임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movePlayer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//Player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그림</a:t>
            </a:r>
            <a:endParaRPr lang="en-US" altLang="ko-KR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drawPlayer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1939" y="1951347"/>
            <a:ext cx="1932495" cy="381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90234" y="235670"/>
            <a:ext cx="378957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GameManager.js (Main.js)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90234" y="886119"/>
            <a:ext cx="3789576" cy="5854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ko-KR" altLang="en-US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초기화 </a:t>
            </a:r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모든 변수 초기화</a:t>
            </a:r>
            <a:endParaRPr lang="en-US" altLang="ko-KR" sz="15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Initialization()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//update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Update()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UpdateItem</a:t>
            </a:r>
            <a:r>
              <a:rPr lang="en-US" altLang="ko-KR" sz="1500" dirty="0" smtClean="0">
                <a:solidFill>
                  <a:schemeClr val="tx1"/>
                </a:solidFill>
              </a:rPr>
              <a:t>(),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UpdateTime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UpdateLife</a:t>
            </a:r>
            <a:r>
              <a:rPr lang="en-US" altLang="ko-KR" sz="1500" dirty="0" smtClean="0">
                <a:solidFill>
                  <a:schemeClr val="tx1"/>
                </a:solidFill>
              </a:rPr>
              <a:t>(), Draw()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//Draw</a:t>
            </a:r>
            <a:endParaRPr lang="en-US" altLang="ko-KR" sz="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Draw()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DrawItem</a:t>
            </a:r>
            <a:r>
              <a:rPr lang="en-US" altLang="ko-KR" sz="1500" dirty="0" smtClean="0">
                <a:solidFill>
                  <a:schemeClr val="tx1"/>
                </a:solidFill>
              </a:rPr>
              <a:t>(),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DrawTime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DrawLife</a:t>
            </a:r>
            <a:r>
              <a:rPr lang="en-US" altLang="ko-KR" sz="1500" dirty="0" smtClean="0">
                <a:solidFill>
                  <a:schemeClr val="tx1"/>
                </a:solidFill>
              </a:rPr>
              <a:t>(),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DrawMap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DrawDice</a:t>
            </a:r>
            <a:r>
              <a:rPr lang="en-US" altLang="ko-KR" sz="1500" dirty="0" smtClean="0">
                <a:solidFill>
                  <a:schemeClr val="tx1"/>
                </a:solidFill>
              </a:rPr>
              <a:t>(),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drawPlayer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ko-KR" sz="15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rollDice</a:t>
            </a:r>
            <a:endParaRPr lang="en-US" altLang="ko-KR" sz="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rollDice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ko-KR" sz="15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drawPlayer</a:t>
            </a:r>
            <a:endParaRPr lang="en-US" altLang="ko-KR" sz="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drawPlayer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6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7459" y="725863"/>
            <a:ext cx="9455085" cy="5448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7081" y="2865748"/>
            <a:ext cx="1781666" cy="241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38369" y="1272618"/>
            <a:ext cx="3959257" cy="3930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97248" y="2865748"/>
            <a:ext cx="1781666" cy="233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설명선 1 5"/>
          <p:cNvSpPr/>
          <p:nvPr/>
        </p:nvSpPr>
        <p:spPr>
          <a:xfrm>
            <a:off x="1857081" y="1894788"/>
            <a:ext cx="1781666" cy="414780"/>
          </a:xfrm>
          <a:prstGeom prst="borderCallout1">
            <a:avLst>
              <a:gd name="adj1" fmla="val 107387"/>
              <a:gd name="adj2" fmla="val 40083"/>
              <a:gd name="adj3" fmla="val 212500"/>
              <a:gd name="adj4" fmla="val 3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socre_div</a:t>
            </a:r>
            <a:endParaRPr lang="ko-KR" altLang="en-US" dirty="0"/>
          </a:p>
        </p:txBody>
      </p:sp>
      <p:sp>
        <p:nvSpPr>
          <p:cNvPr id="7" name="설명선 1 6"/>
          <p:cNvSpPr/>
          <p:nvPr/>
        </p:nvSpPr>
        <p:spPr>
          <a:xfrm>
            <a:off x="5227164" y="377071"/>
            <a:ext cx="1781666" cy="414780"/>
          </a:xfrm>
          <a:prstGeom prst="borderCallout1">
            <a:avLst>
              <a:gd name="adj1" fmla="val 107387"/>
              <a:gd name="adj2" fmla="val 40083"/>
              <a:gd name="adj3" fmla="val 212500"/>
              <a:gd name="adj4" fmla="val 3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note_div</a:t>
            </a:r>
            <a:endParaRPr lang="ko-KR" altLang="en-US" dirty="0"/>
          </a:p>
        </p:txBody>
      </p:sp>
      <p:sp>
        <p:nvSpPr>
          <p:cNvPr id="8" name="설명선 1 7"/>
          <p:cNvSpPr/>
          <p:nvPr/>
        </p:nvSpPr>
        <p:spPr>
          <a:xfrm>
            <a:off x="8597248" y="2055043"/>
            <a:ext cx="1781666" cy="414780"/>
          </a:xfrm>
          <a:prstGeom prst="borderCallout1">
            <a:avLst>
              <a:gd name="adj1" fmla="val 107387"/>
              <a:gd name="adj2" fmla="val 40083"/>
              <a:gd name="adj3" fmla="val 212500"/>
              <a:gd name="adj4" fmla="val 3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life_div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14803" y="5467546"/>
            <a:ext cx="4044097" cy="43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1 9"/>
          <p:cNvSpPr/>
          <p:nvPr/>
        </p:nvSpPr>
        <p:spPr>
          <a:xfrm>
            <a:off x="8597248" y="5458118"/>
            <a:ext cx="1781666" cy="414780"/>
          </a:xfrm>
          <a:prstGeom prst="borderCallout1">
            <a:avLst>
              <a:gd name="adj1" fmla="val 64205"/>
              <a:gd name="adj2" fmla="val 2517"/>
              <a:gd name="adj3" fmla="val 57955"/>
              <a:gd name="adj4" fmla="val -28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key_div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0256" y="150829"/>
            <a:ext cx="3954547" cy="499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Layout 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0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1792" y="2356700"/>
            <a:ext cx="3959257" cy="3930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</a:rPr>
              <a:t>[</a:t>
            </a:r>
            <a:r>
              <a:rPr lang="en-US" altLang="ko-KR" sz="3600" dirty="0" smtClean="0">
                <a:solidFill>
                  <a:schemeClr val="tx1"/>
                </a:solidFill>
              </a:rPr>
              <a:t>[ 1, 0, 1, 1, 0],</a:t>
            </a: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 [ 3, 0, 1, 1, 0],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</a:rPr>
              <a:t>[ 4, </a:t>
            </a:r>
            <a:r>
              <a:rPr lang="en-US" altLang="ko-KR" sz="3600" dirty="0">
                <a:solidFill>
                  <a:schemeClr val="tx1"/>
                </a:solidFill>
              </a:rPr>
              <a:t>0, 1, 1, 0</a:t>
            </a:r>
            <a:r>
              <a:rPr lang="en-US" altLang="ko-KR" sz="3600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</a:rPr>
              <a:t>[ 5, 1, </a:t>
            </a:r>
            <a:r>
              <a:rPr lang="en-US" altLang="ko-KR" sz="3600" dirty="0">
                <a:solidFill>
                  <a:schemeClr val="tx1"/>
                </a:solidFill>
              </a:rPr>
              <a:t>1, 1, </a:t>
            </a:r>
            <a:r>
              <a:rPr lang="en-US" altLang="ko-KR" sz="3600" dirty="0" smtClean="0">
                <a:solidFill>
                  <a:schemeClr val="tx1"/>
                </a:solidFill>
              </a:rPr>
              <a:t>1],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</a:rPr>
              <a:t>[ 8, </a:t>
            </a:r>
            <a:r>
              <a:rPr lang="en-US" altLang="ko-KR" sz="3600" dirty="0">
                <a:solidFill>
                  <a:schemeClr val="tx1"/>
                </a:solidFill>
              </a:rPr>
              <a:t>0, 1, 1, 0</a:t>
            </a:r>
            <a:r>
              <a:rPr lang="en-US" altLang="ko-KR" sz="3600" dirty="0" smtClean="0">
                <a:solidFill>
                  <a:schemeClr val="tx1"/>
                </a:solidFill>
              </a:rPr>
              <a:t>]</a:t>
            </a:r>
            <a:r>
              <a:rPr lang="en-US" altLang="ko-KR" sz="6600" dirty="0" smtClean="0">
                <a:solidFill>
                  <a:schemeClr val="tx1"/>
                </a:solidFill>
              </a:rPr>
              <a:t>]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1666" y="2799762"/>
            <a:ext cx="735291" cy="327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01798" y="2799762"/>
            <a:ext cx="1857080" cy="65044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4736969" y="1809945"/>
            <a:ext cx="1776952" cy="848413"/>
          </a:xfrm>
          <a:prstGeom prst="borderCallout1">
            <a:avLst>
              <a:gd name="adj1" fmla="val 54287"/>
              <a:gd name="adj2" fmla="val 1047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손가락 위치</a:t>
            </a:r>
            <a:endParaRPr lang="ko-KR" altLang="en-US" dirty="0"/>
          </a:p>
        </p:txBody>
      </p:sp>
      <p:sp>
        <p:nvSpPr>
          <p:cNvPr id="6" name="설명선 1 5"/>
          <p:cNvSpPr/>
          <p:nvPr/>
        </p:nvSpPr>
        <p:spPr>
          <a:xfrm>
            <a:off x="1065231" y="1508287"/>
            <a:ext cx="2582942" cy="848413"/>
          </a:xfrm>
          <a:prstGeom prst="borderCallout1">
            <a:avLst>
              <a:gd name="adj1" fmla="val 106509"/>
              <a:gd name="adj2" fmla="val 50258"/>
              <a:gd name="adj3" fmla="val 161389"/>
              <a:gd name="adj4" fmla="val 57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Note </a:t>
            </a:r>
            <a:r>
              <a:rPr lang="ko-KR" altLang="en-US" dirty="0" smtClean="0"/>
              <a:t>떨어지는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2232" y="424202"/>
            <a:ext cx="5618376" cy="678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결과물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강남스타일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난이도 하</a:t>
            </a:r>
            <a:r>
              <a:rPr lang="en-US" altLang="ko-KR" dirty="0" smtClean="0"/>
              <a:t>(key 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3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474</Words>
  <Application>Microsoft Office PowerPoint</Application>
  <PresentationFormat>와이드스크린</PresentationFormat>
  <Paragraphs>156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JISOO</dc:creator>
  <cp:lastModifiedBy>JISOO</cp:lastModifiedBy>
  <cp:revision>12</cp:revision>
  <dcterms:created xsi:type="dcterms:W3CDTF">2019-10-29T13:58:04Z</dcterms:created>
  <dcterms:modified xsi:type="dcterms:W3CDTF">2019-11-22T16:03:57Z</dcterms:modified>
</cp:coreProperties>
</file>