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70" r:id="rId3"/>
    <p:sldId id="258" r:id="rId4"/>
    <p:sldId id="280" r:id="rId5"/>
    <p:sldId id="287" r:id="rId6"/>
    <p:sldId id="294" r:id="rId7"/>
    <p:sldId id="296" r:id="rId8"/>
    <p:sldId id="299" r:id="rId9"/>
    <p:sldId id="300" r:id="rId10"/>
    <p:sldId id="292" r:id="rId11"/>
    <p:sldId id="290" r:id="rId12"/>
    <p:sldId id="297" r:id="rId13"/>
    <p:sldId id="298" r:id="rId14"/>
    <p:sldId id="291" r:id="rId15"/>
    <p:sldId id="282" r:id="rId16"/>
    <p:sldId id="275" r:id="rId17"/>
    <p:sldId id="295" r:id="rId18"/>
    <p:sldId id="264" r:id="rId19"/>
  </p:sldIdLst>
  <p:sldSz cx="12192000" cy="6858000"/>
  <p:notesSz cx="6858000" cy="9144000"/>
  <p:embeddedFontLst>
    <p:embeddedFont>
      <p:font typeface="맑은 고딕" panose="020B0503020000020004" pitchFamily="50" charset="-127"/>
      <p:regular r:id="rId21"/>
      <p:bold r:id="rId22"/>
    </p:embeddedFont>
    <p:embeddedFont>
      <p:font typeface="KoPubWorld돋움체 Bold" panose="020B0600000101010101" charset="-127"/>
      <p:bold r:id="rId23"/>
    </p:embeddedFont>
    <p:embeddedFont>
      <p:font typeface="KoPubWorld돋움체 Light" panose="020B0600000101010101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EFE2"/>
    <a:srgbClr val="64DECF"/>
    <a:srgbClr val="595959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74" autoAdjust="0"/>
    <p:restoredTop sz="86637" autoAdjust="0"/>
  </p:normalViewPr>
  <p:slideViewPr>
    <p:cSldViewPr>
      <p:cViewPr varScale="1">
        <p:scale>
          <a:sx n="79" d="100"/>
          <a:sy n="79" d="100"/>
        </p:scale>
        <p:origin x="954" y="84"/>
      </p:cViewPr>
      <p:guideLst>
        <p:guide orient="horz" pos="211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6"/>
    </p:cViewPr>
  </p:notesTextViewPr>
  <p:sorterViewPr>
    <p:cViewPr>
      <p:scale>
        <a:sx n="100" d="100"/>
        <a:sy n="100" d="100"/>
      </p:scale>
      <p:origin x="0" y="-234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39B382-CE9C-4521-AD95-274E3BA7E07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895D31E-1FFA-4C92-97F5-7AA2E9DD9B44}">
      <dgm:prSet phldrT="[텍스트]"/>
      <dgm:spPr>
        <a:ln>
          <a:solidFill>
            <a:srgbClr val="36D2CE"/>
          </a:solidFill>
        </a:ln>
      </dgm:spPr>
      <dgm:t>
        <a:bodyPr/>
        <a:lstStyle/>
        <a:p>
          <a:pPr latinLnBrk="1"/>
          <a:r>
            <a:rPr lang="ko-KR" altLang="en-US" dirty="0" smtClean="0"/>
            <a:t>필요 데이터 정의</a:t>
          </a:r>
          <a:endParaRPr lang="ko-KR" altLang="en-US" dirty="0"/>
        </a:p>
      </dgm:t>
    </dgm:pt>
    <dgm:pt modelId="{4E465467-3209-4152-93D3-37AED89AE21E}" type="parTrans" cxnId="{14CF3552-1420-4F00-ADEE-B1E95963A300}">
      <dgm:prSet/>
      <dgm:spPr/>
      <dgm:t>
        <a:bodyPr/>
        <a:lstStyle/>
        <a:p>
          <a:pPr latinLnBrk="1"/>
          <a:endParaRPr lang="ko-KR" altLang="en-US"/>
        </a:p>
      </dgm:t>
    </dgm:pt>
    <dgm:pt modelId="{685ACB58-AB7D-43C7-B7AE-A8883D6F62EB}" type="sibTrans" cxnId="{14CF3552-1420-4F00-ADEE-B1E95963A300}">
      <dgm:prSet/>
      <dgm:spPr/>
      <dgm:t>
        <a:bodyPr/>
        <a:lstStyle/>
        <a:p>
          <a:pPr latinLnBrk="1"/>
          <a:endParaRPr lang="ko-KR" altLang="en-US"/>
        </a:p>
      </dgm:t>
    </dgm:pt>
    <dgm:pt modelId="{75E95372-7443-4E02-B799-754DCC3AAAB5}">
      <dgm:prSet phldrT="[텍스트]"/>
      <dgm:spPr>
        <a:ln>
          <a:solidFill>
            <a:srgbClr val="36D2CE"/>
          </a:solidFill>
        </a:ln>
      </dgm:spPr>
      <dgm:t>
        <a:bodyPr/>
        <a:lstStyle/>
        <a:p>
          <a:pPr latinLnBrk="1"/>
          <a:r>
            <a:rPr lang="ko-KR" altLang="en-US" dirty="0" smtClean="0"/>
            <a:t>데이터 수집</a:t>
          </a:r>
          <a:endParaRPr lang="ko-KR" altLang="en-US" dirty="0"/>
        </a:p>
      </dgm:t>
    </dgm:pt>
    <dgm:pt modelId="{2DD491A4-870F-48D2-8732-8D2439079CB6}" type="parTrans" cxnId="{2281F131-F33A-41FC-8E26-BEAF1CF9FF34}">
      <dgm:prSet/>
      <dgm:spPr>
        <a:ln>
          <a:solidFill>
            <a:srgbClr val="36D2CE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F4AC21BA-4F4B-40F4-A36A-48988E19F001}" type="sibTrans" cxnId="{2281F131-F33A-41FC-8E26-BEAF1CF9FF34}">
      <dgm:prSet/>
      <dgm:spPr/>
      <dgm:t>
        <a:bodyPr/>
        <a:lstStyle/>
        <a:p>
          <a:pPr latinLnBrk="1"/>
          <a:endParaRPr lang="ko-KR" altLang="en-US"/>
        </a:p>
      </dgm:t>
    </dgm:pt>
    <dgm:pt modelId="{A2D34045-9F50-4D86-B7A1-85296FB35E64}">
      <dgm:prSet phldrT="[텍스트]"/>
      <dgm:spPr>
        <a:solidFill>
          <a:srgbClr val="36D2CE"/>
        </a:solidFill>
      </dgm:spPr>
      <dgm:t>
        <a:bodyPr/>
        <a:lstStyle/>
        <a:p>
          <a:pPr latinLnBrk="1"/>
          <a:r>
            <a:rPr lang="ko-KR" altLang="en-US" dirty="0" smtClean="0"/>
            <a:t>데이터 분석</a:t>
          </a:r>
          <a:endParaRPr lang="ko-KR" altLang="en-US" dirty="0"/>
        </a:p>
      </dgm:t>
    </dgm:pt>
    <dgm:pt modelId="{BAC32F83-F117-4628-A6A3-E89C87C1D2EF}" type="parTrans" cxnId="{F23D3E9F-6FD7-43F1-88AC-1F88512AB2A7}">
      <dgm:prSet/>
      <dgm:spPr/>
      <dgm:t>
        <a:bodyPr/>
        <a:lstStyle/>
        <a:p>
          <a:pPr latinLnBrk="1"/>
          <a:endParaRPr lang="ko-KR" altLang="en-US"/>
        </a:p>
      </dgm:t>
    </dgm:pt>
    <dgm:pt modelId="{862C5D10-4AA8-462F-803B-F95A8CA1C62D}" type="sibTrans" cxnId="{F23D3E9F-6FD7-43F1-88AC-1F88512AB2A7}">
      <dgm:prSet/>
      <dgm:spPr/>
      <dgm:t>
        <a:bodyPr/>
        <a:lstStyle/>
        <a:p>
          <a:pPr latinLnBrk="1"/>
          <a:endParaRPr lang="ko-KR" altLang="en-US"/>
        </a:p>
      </dgm:t>
    </dgm:pt>
    <dgm:pt modelId="{28CD2F00-1E2C-4289-B2F6-D63A4508FFA2}">
      <dgm:prSet phldrT="[텍스트]"/>
      <dgm:spPr>
        <a:ln>
          <a:solidFill>
            <a:srgbClr val="36D2CE"/>
          </a:solidFill>
        </a:ln>
      </dgm:spPr>
      <dgm:t>
        <a:bodyPr/>
        <a:lstStyle/>
        <a:p>
          <a:pPr latinLnBrk="1"/>
          <a:r>
            <a:rPr lang="ko-KR" altLang="en-US" dirty="0" smtClean="0"/>
            <a:t>데이터 전처리 및 변환</a:t>
          </a:r>
          <a:endParaRPr lang="ko-KR" altLang="en-US" dirty="0"/>
        </a:p>
      </dgm:t>
    </dgm:pt>
    <dgm:pt modelId="{91003327-B45D-4165-95B9-3C697B1378C3}" type="parTrans" cxnId="{D8D7492C-8734-42C3-A00D-5849DF16CDE1}">
      <dgm:prSet/>
      <dgm:spPr/>
      <dgm:t>
        <a:bodyPr/>
        <a:lstStyle/>
        <a:p>
          <a:pPr latinLnBrk="1"/>
          <a:endParaRPr lang="ko-KR" altLang="en-US"/>
        </a:p>
      </dgm:t>
    </dgm:pt>
    <dgm:pt modelId="{6DEF816D-6502-4852-935E-8A1A917E517F}" type="sibTrans" cxnId="{D8D7492C-8734-42C3-A00D-5849DF16CDE1}">
      <dgm:prSet/>
      <dgm:spPr/>
      <dgm:t>
        <a:bodyPr/>
        <a:lstStyle/>
        <a:p>
          <a:pPr latinLnBrk="1"/>
          <a:endParaRPr lang="ko-KR" altLang="en-US"/>
        </a:p>
      </dgm:t>
    </dgm:pt>
    <dgm:pt modelId="{C9135E21-43C9-4B91-8338-F53BAC899F09}">
      <dgm:prSet phldrT="[텍스트]"/>
      <dgm:spPr>
        <a:ln>
          <a:solidFill>
            <a:srgbClr val="36D2CE"/>
          </a:solidFill>
        </a:ln>
      </dgm:spPr>
      <dgm:t>
        <a:bodyPr/>
        <a:lstStyle/>
        <a:p>
          <a:pPr latinLnBrk="1"/>
          <a:r>
            <a:rPr lang="ko-KR" altLang="en-US" dirty="0" smtClean="0"/>
            <a:t>탐색적 분석</a:t>
          </a:r>
          <a:endParaRPr lang="ko-KR" altLang="en-US" dirty="0"/>
        </a:p>
      </dgm:t>
    </dgm:pt>
    <dgm:pt modelId="{901317CD-455D-47CA-AE99-238C33E57121}" type="parTrans" cxnId="{A6CEAD83-8D46-47CB-8BD3-B5C713F171F7}">
      <dgm:prSet/>
      <dgm:spPr>
        <a:ln>
          <a:solidFill>
            <a:srgbClr val="36D2CE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456A8B89-1286-457F-999D-D25B319BD846}" type="sibTrans" cxnId="{A6CEAD83-8D46-47CB-8BD3-B5C713F171F7}">
      <dgm:prSet/>
      <dgm:spPr/>
      <dgm:t>
        <a:bodyPr/>
        <a:lstStyle/>
        <a:p>
          <a:pPr latinLnBrk="1"/>
          <a:endParaRPr lang="ko-KR" altLang="en-US"/>
        </a:p>
      </dgm:t>
    </dgm:pt>
    <dgm:pt modelId="{F9EB7F8B-43FB-4683-A056-2C05ED7F2494}">
      <dgm:prSet phldrT="[텍스트]"/>
      <dgm:spPr>
        <a:solidFill>
          <a:srgbClr val="36D2CE"/>
        </a:solidFill>
      </dgm:spPr>
      <dgm:t>
        <a:bodyPr/>
        <a:lstStyle/>
        <a:p>
          <a:pPr latinLnBrk="1"/>
          <a:r>
            <a:rPr lang="ko-KR" altLang="en-US" dirty="0" smtClean="0"/>
            <a:t>시각화</a:t>
          </a:r>
          <a:endParaRPr lang="ko-KR" altLang="en-US" dirty="0"/>
        </a:p>
      </dgm:t>
    </dgm:pt>
    <dgm:pt modelId="{BB6A4472-BB46-4D22-BCD2-6B86207E5C72}" type="parTrans" cxnId="{9E5CE0D4-E6F4-4DFE-98E2-8AFF40F402E1}">
      <dgm:prSet/>
      <dgm:spPr/>
      <dgm:t>
        <a:bodyPr/>
        <a:lstStyle/>
        <a:p>
          <a:pPr latinLnBrk="1"/>
          <a:endParaRPr lang="ko-KR" altLang="en-US"/>
        </a:p>
      </dgm:t>
    </dgm:pt>
    <dgm:pt modelId="{9FE6FBC2-E94C-4112-82DF-843ACF351B1E}" type="sibTrans" cxnId="{9E5CE0D4-E6F4-4DFE-98E2-8AFF40F402E1}">
      <dgm:prSet/>
      <dgm:spPr/>
      <dgm:t>
        <a:bodyPr/>
        <a:lstStyle/>
        <a:p>
          <a:pPr latinLnBrk="1"/>
          <a:endParaRPr lang="ko-KR" altLang="en-US"/>
        </a:p>
      </dgm:t>
    </dgm:pt>
    <dgm:pt modelId="{A5A23F44-F931-4757-9810-7A33A58D23DE}">
      <dgm:prSet phldrT="[텍스트]"/>
      <dgm:spPr>
        <a:solidFill>
          <a:srgbClr val="36D2CE"/>
        </a:solidFill>
      </dgm:spPr>
      <dgm:t>
        <a:bodyPr/>
        <a:lstStyle/>
        <a:p>
          <a:pPr latinLnBrk="1"/>
          <a:r>
            <a:rPr lang="ko-KR" altLang="en-US" dirty="0" smtClean="0"/>
            <a:t>결과 해석</a:t>
          </a:r>
          <a:endParaRPr lang="ko-KR" altLang="en-US" dirty="0"/>
        </a:p>
      </dgm:t>
    </dgm:pt>
    <dgm:pt modelId="{CF03F937-2A21-4304-883C-02F4C6F496D7}" type="parTrans" cxnId="{D5E8E37B-2CA0-4839-9DF5-41F833647DB3}">
      <dgm:prSet/>
      <dgm:spPr/>
      <dgm:t>
        <a:bodyPr/>
        <a:lstStyle/>
        <a:p>
          <a:pPr latinLnBrk="1"/>
          <a:endParaRPr lang="ko-KR" altLang="en-US"/>
        </a:p>
      </dgm:t>
    </dgm:pt>
    <dgm:pt modelId="{6BBA0916-7144-425A-868D-538C46204A79}" type="sibTrans" cxnId="{D5E8E37B-2CA0-4839-9DF5-41F833647DB3}">
      <dgm:prSet/>
      <dgm:spPr/>
      <dgm:t>
        <a:bodyPr/>
        <a:lstStyle/>
        <a:p>
          <a:pPr latinLnBrk="1"/>
          <a:endParaRPr lang="ko-KR" altLang="en-US"/>
        </a:p>
      </dgm:t>
    </dgm:pt>
    <dgm:pt modelId="{1D46B246-03C2-48B1-9BB9-27F229C25FC9}">
      <dgm:prSet phldrT="[텍스트]"/>
      <dgm:spPr>
        <a:solidFill>
          <a:srgbClr val="36D2CE"/>
        </a:solidFill>
      </dgm:spPr>
      <dgm:t>
        <a:bodyPr/>
        <a:lstStyle/>
        <a:p>
          <a:pPr latinLnBrk="1"/>
          <a:r>
            <a:rPr lang="ko-KR" altLang="en-US" dirty="0" smtClean="0"/>
            <a:t>데이터 준비</a:t>
          </a:r>
          <a:endParaRPr lang="ko-KR" altLang="en-US" dirty="0"/>
        </a:p>
      </dgm:t>
    </dgm:pt>
    <dgm:pt modelId="{13B4EE1C-540B-44D0-8FE8-876E231D3FC5}" type="parTrans" cxnId="{95FC7F71-72FB-4502-8A90-CD36C227F8F0}">
      <dgm:prSet/>
      <dgm:spPr/>
      <dgm:t>
        <a:bodyPr/>
        <a:lstStyle/>
        <a:p>
          <a:pPr latinLnBrk="1"/>
          <a:endParaRPr lang="ko-KR" altLang="en-US"/>
        </a:p>
      </dgm:t>
    </dgm:pt>
    <dgm:pt modelId="{DA43BEAA-8652-485D-9120-D27EBF180396}" type="sibTrans" cxnId="{95FC7F71-72FB-4502-8A90-CD36C227F8F0}">
      <dgm:prSet/>
      <dgm:spPr/>
      <dgm:t>
        <a:bodyPr/>
        <a:lstStyle/>
        <a:p>
          <a:pPr latinLnBrk="1"/>
          <a:endParaRPr lang="ko-KR" altLang="en-US"/>
        </a:p>
      </dgm:t>
    </dgm:pt>
    <dgm:pt modelId="{DDBD86F7-63E6-4ADF-9EFC-FB50E284E884}">
      <dgm:prSet phldrT="[텍스트]"/>
      <dgm:spPr>
        <a:ln>
          <a:solidFill>
            <a:srgbClr val="36D2CE"/>
          </a:solidFill>
        </a:ln>
      </dgm:spPr>
      <dgm:t>
        <a:bodyPr/>
        <a:lstStyle/>
        <a:p>
          <a:pPr latinLnBrk="1"/>
          <a:r>
            <a:rPr lang="ko-KR" altLang="en-US" dirty="0" smtClean="0"/>
            <a:t>지도</a:t>
          </a:r>
          <a:endParaRPr lang="en-US" altLang="ko-KR" dirty="0" smtClean="0"/>
        </a:p>
      </dgm:t>
    </dgm:pt>
    <dgm:pt modelId="{A6185DF6-29CB-431E-864D-CBB7F6ED86A9}" type="parTrans" cxnId="{69C908B5-4623-41F4-ABE7-2553A46B6E3F}">
      <dgm:prSet/>
      <dgm:spPr>
        <a:ln>
          <a:solidFill>
            <a:srgbClr val="36D2CE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00909CE2-7A4A-4BC6-8A6A-82EA3305CE2E}" type="sibTrans" cxnId="{69C908B5-4623-41F4-ABE7-2553A46B6E3F}">
      <dgm:prSet/>
      <dgm:spPr/>
      <dgm:t>
        <a:bodyPr/>
        <a:lstStyle/>
        <a:p>
          <a:pPr latinLnBrk="1"/>
          <a:endParaRPr lang="ko-KR" altLang="en-US"/>
        </a:p>
      </dgm:t>
    </dgm:pt>
    <dgm:pt modelId="{73AE6AA2-297E-4591-9CB4-B20E7F11C1E9}">
      <dgm:prSet phldrT="[텍스트]"/>
      <dgm:spPr>
        <a:solidFill>
          <a:srgbClr val="36D2CE"/>
        </a:solidFill>
      </dgm:spPr>
      <dgm:t>
        <a:bodyPr/>
        <a:lstStyle/>
        <a:p>
          <a:pPr latinLnBrk="1"/>
          <a:r>
            <a:rPr lang="ko-KR" altLang="en-US" dirty="0" smtClean="0"/>
            <a:t>분석 기획</a:t>
          </a:r>
          <a:endParaRPr lang="ko-KR" altLang="en-US" dirty="0"/>
        </a:p>
      </dgm:t>
    </dgm:pt>
    <dgm:pt modelId="{86C35DFA-2F1B-453F-AF02-54C3D44326D6}" type="parTrans" cxnId="{357E1ABC-2E0D-47EC-9EF7-A180CB6E5B97}">
      <dgm:prSet/>
      <dgm:spPr/>
      <dgm:t>
        <a:bodyPr/>
        <a:lstStyle/>
        <a:p>
          <a:pPr latinLnBrk="1"/>
          <a:endParaRPr lang="ko-KR" altLang="en-US"/>
        </a:p>
      </dgm:t>
    </dgm:pt>
    <dgm:pt modelId="{4903218A-AA2B-4609-984D-6C46A4FD93BA}" type="sibTrans" cxnId="{357E1ABC-2E0D-47EC-9EF7-A180CB6E5B97}">
      <dgm:prSet/>
      <dgm:spPr/>
      <dgm:t>
        <a:bodyPr/>
        <a:lstStyle/>
        <a:p>
          <a:pPr latinLnBrk="1"/>
          <a:endParaRPr lang="ko-KR" altLang="en-US"/>
        </a:p>
      </dgm:t>
    </dgm:pt>
    <dgm:pt modelId="{3534B1BA-1C1B-482C-AD26-18498523177A}">
      <dgm:prSet phldrT="[텍스트]"/>
      <dgm:spPr>
        <a:ln>
          <a:solidFill>
            <a:srgbClr val="36D2CE"/>
          </a:solidFill>
        </a:ln>
      </dgm:spPr>
      <dgm:t>
        <a:bodyPr/>
        <a:lstStyle/>
        <a:p>
          <a:pPr latinLnBrk="1"/>
          <a:r>
            <a:rPr lang="ko-KR" altLang="en-US" dirty="0" smtClean="0"/>
            <a:t>목적 정의</a:t>
          </a:r>
          <a:endParaRPr lang="ko-KR" altLang="en-US" dirty="0"/>
        </a:p>
      </dgm:t>
    </dgm:pt>
    <dgm:pt modelId="{18E83D11-62EA-48E5-9AE6-B607374BECBE}" type="parTrans" cxnId="{A64D3612-371A-442E-B782-C2A551EB3B67}">
      <dgm:prSet/>
      <dgm:spPr>
        <a:ln>
          <a:solidFill>
            <a:srgbClr val="36D2CE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3789D14-041A-45AA-A716-0C29337D6A8D}" type="sibTrans" cxnId="{A64D3612-371A-442E-B782-C2A551EB3B67}">
      <dgm:prSet/>
      <dgm:spPr/>
      <dgm:t>
        <a:bodyPr/>
        <a:lstStyle/>
        <a:p>
          <a:pPr latinLnBrk="1"/>
          <a:endParaRPr lang="ko-KR" altLang="en-US"/>
        </a:p>
      </dgm:t>
    </dgm:pt>
    <dgm:pt modelId="{8F128486-E46E-483C-B9D7-F87BDE4554F9}">
      <dgm:prSet phldrT="[텍스트]"/>
      <dgm:spPr>
        <a:solidFill>
          <a:schemeClr val="bg1"/>
        </a:solidFill>
        <a:ln>
          <a:solidFill>
            <a:srgbClr val="36D2CE"/>
          </a:solidFill>
        </a:ln>
      </dgm:spPr>
      <dgm:t>
        <a:bodyPr/>
        <a:lstStyle/>
        <a:p>
          <a:pPr latinLnBrk="1"/>
          <a:r>
            <a:rPr lang="ko-KR" altLang="en-US" dirty="0" smtClean="0"/>
            <a:t>결과 해석</a:t>
          </a:r>
          <a:endParaRPr lang="en-US" altLang="ko-KR" dirty="0" smtClean="0"/>
        </a:p>
      </dgm:t>
    </dgm:pt>
    <dgm:pt modelId="{6C0CAD8B-8C7D-439E-9615-6BE27DC274E2}" type="parTrans" cxnId="{961F4797-C4E6-4775-B6A1-6A2618938632}">
      <dgm:prSet/>
      <dgm:spPr>
        <a:ln>
          <a:solidFill>
            <a:srgbClr val="36D2CE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43D8C5B4-0507-4444-9767-1E895DD49A3E}" type="sibTrans" cxnId="{961F4797-C4E6-4775-B6A1-6A2618938632}">
      <dgm:prSet/>
      <dgm:spPr/>
      <dgm:t>
        <a:bodyPr/>
        <a:lstStyle/>
        <a:p>
          <a:pPr latinLnBrk="1"/>
          <a:endParaRPr lang="ko-KR" altLang="en-US"/>
        </a:p>
      </dgm:t>
    </dgm:pt>
    <dgm:pt modelId="{FCC98CD5-DC78-4B8D-A157-504FAE0988E2}">
      <dgm:prSet phldrT="[텍스트]"/>
      <dgm:spPr>
        <a:solidFill>
          <a:schemeClr val="bg1"/>
        </a:solidFill>
        <a:ln>
          <a:solidFill>
            <a:srgbClr val="36D2CE"/>
          </a:solidFill>
        </a:ln>
      </dgm:spPr>
      <dgm:t>
        <a:bodyPr/>
        <a:lstStyle/>
        <a:p>
          <a:pPr latinLnBrk="1"/>
          <a:r>
            <a:rPr lang="ko-KR" altLang="en-US" dirty="0" smtClean="0"/>
            <a:t>결론 및 방안</a:t>
          </a:r>
          <a:endParaRPr lang="en-US" altLang="ko-KR" dirty="0" smtClean="0"/>
        </a:p>
      </dgm:t>
    </dgm:pt>
    <dgm:pt modelId="{3611B2DB-F146-4ED2-9628-B296233440FE}" type="parTrans" cxnId="{6FFDFD19-0032-444B-9B02-174A18BB7D40}">
      <dgm:prSet/>
      <dgm:spPr>
        <a:ln>
          <a:solidFill>
            <a:srgbClr val="36D2CE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941B5DD3-EB23-4614-A136-627033868A46}" type="sibTrans" cxnId="{6FFDFD19-0032-444B-9B02-174A18BB7D40}">
      <dgm:prSet/>
      <dgm:spPr/>
      <dgm:t>
        <a:bodyPr/>
        <a:lstStyle/>
        <a:p>
          <a:pPr latinLnBrk="1"/>
          <a:endParaRPr lang="ko-KR" altLang="en-US"/>
        </a:p>
      </dgm:t>
    </dgm:pt>
    <dgm:pt modelId="{A8A8ABA4-DEC6-40F9-AFAD-B378ABB44443}" type="pres">
      <dgm:prSet presAssocID="{8039B382-CE9C-4521-AD95-274E3BA7E07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F2816B-9566-45C6-9DCE-10BB4396E6DF}" type="pres">
      <dgm:prSet presAssocID="{73AE6AA2-297E-4591-9CB4-B20E7F11C1E9}" presName="root" presStyleCnt="0"/>
      <dgm:spPr/>
      <dgm:t>
        <a:bodyPr/>
        <a:lstStyle/>
        <a:p>
          <a:pPr latinLnBrk="1"/>
          <a:endParaRPr lang="ko-KR" altLang="en-US"/>
        </a:p>
      </dgm:t>
    </dgm:pt>
    <dgm:pt modelId="{5090AD1D-1D54-47DE-BAB7-7B8E07359CA9}" type="pres">
      <dgm:prSet presAssocID="{73AE6AA2-297E-4591-9CB4-B20E7F11C1E9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D269F1E4-6AC1-44AD-B146-A55D4572F4EF}" type="pres">
      <dgm:prSet presAssocID="{73AE6AA2-297E-4591-9CB4-B20E7F11C1E9}" presName="rootText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400840D1-0E26-41AE-B414-57BBDEC03E96}" type="pres">
      <dgm:prSet presAssocID="{73AE6AA2-297E-4591-9CB4-B20E7F11C1E9}" presName="rootConnector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F23D92D1-5E47-43FA-B426-F7A5183E3CD7}" type="pres">
      <dgm:prSet presAssocID="{73AE6AA2-297E-4591-9CB4-B20E7F11C1E9}" presName="childShape" presStyleCnt="0"/>
      <dgm:spPr/>
      <dgm:t>
        <a:bodyPr/>
        <a:lstStyle/>
        <a:p>
          <a:pPr latinLnBrk="1"/>
          <a:endParaRPr lang="ko-KR" altLang="en-US"/>
        </a:p>
      </dgm:t>
    </dgm:pt>
    <dgm:pt modelId="{DA8C5857-01F3-4247-9852-752B065206D4}" type="pres">
      <dgm:prSet presAssocID="{18E83D11-62EA-48E5-9AE6-B607374BECBE}" presName="Name13" presStyleLbl="parChTrans1D2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44BB5426-CBBD-4995-AB12-DD89F7F3097D}" type="pres">
      <dgm:prSet presAssocID="{3534B1BA-1C1B-482C-AD26-18498523177A}" presName="childText" presStyleLbl="bgAcc1" presStyleIdx="0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7F7ADC-FBB7-43B9-B07E-467A616EBFDB}" type="pres">
      <dgm:prSet presAssocID="{1D46B246-03C2-48B1-9BB9-27F229C25FC9}" presName="root" presStyleCnt="0"/>
      <dgm:spPr/>
      <dgm:t>
        <a:bodyPr/>
        <a:lstStyle/>
        <a:p>
          <a:pPr latinLnBrk="1"/>
          <a:endParaRPr lang="ko-KR" altLang="en-US"/>
        </a:p>
      </dgm:t>
    </dgm:pt>
    <dgm:pt modelId="{EF0F2C86-2E3D-4C08-BD38-CE1C84B9995B}" type="pres">
      <dgm:prSet presAssocID="{1D46B246-03C2-48B1-9BB9-27F229C25FC9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238FA0F2-CEED-4B0A-8D99-C3244BDBAC7C}" type="pres">
      <dgm:prSet presAssocID="{1D46B246-03C2-48B1-9BB9-27F229C25FC9}" presName="rootText" presStyleLbl="node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E51FCA81-4DFD-4698-8F69-BF09922F041F}" type="pres">
      <dgm:prSet presAssocID="{1D46B246-03C2-48B1-9BB9-27F229C25FC9}" presName="rootConnector" presStyleLbl="node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20523BC8-3D92-4F4A-8576-ABD10C0243C3}" type="pres">
      <dgm:prSet presAssocID="{1D46B246-03C2-48B1-9BB9-27F229C25FC9}" presName="childShape" presStyleCnt="0"/>
      <dgm:spPr/>
      <dgm:t>
        <a:bodyPr/>
        <a:lstStyle/>
        <a:p>
          <a:pPr latinLnBrk="1"/>
          <a:endParaRPr lang="ko-KR" altLang="en-US"/>
        </a:p>
      </dgm:t>
    </dgm:pt>
    <dgm:pt modelId="{D359FCDB-8CDF-4C08-9C8B-4B13F30599F6}" type="pres">
      <dgm:prSet presAssocID="{4E465467-3209-4152-93D3-37AED89AE21E}" presName="Name13" presStyleLbl="parChTrans1D2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1F218B08-640A-4B8A-BC84-2DF66B9C6FE0}" type="pres">
      <dgm:prSet presAssocID="{D895D31E-1FFA-4C92-97F5-7AA2E9DD9B44}" presName="childText" presStyleLbl="bgAcc1" presStyleIdx="1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1215DF-05AF-4270-B949-065F2B00A7B8}" type="pres">
      <dgm:prSet presAssocID="{2DD491A4-870F-48D2-8732-8D2439079CB6}" presName="Name13" presStyleLbl="parChTrans1D2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0BF95AE5-5FA5-4E39-891A-3C2FB53B4FA8}" type="pres">
      <dgm:prSet presAssocID="{75E95372-7443-4E02-B799-754DCC3AAAB5}" presName="childText" presStyleLbl="bgAcc1" presStyleIdx="2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E09976-4BE2-4221-8084-064836B52DDB}" type="pres">
      <dgm:prSet presAssocID="{A2D34045-9F50-4D86-B7A1-85296FB35E64}" presName="root" presStyleCnt="0"/>
      <dgm:spPr/>
      <dgm:t>
        <a:bodyPr/>
        <a:lstStyle/>
        <a:p>
          <a:pPr latinLnBrk="1"/>
          <a:endParaRPr lang="ko-KR" altLang="en-US"/>
        </a:p>
      </dgm:t>
    </dgm:pt>
    <dgm:pt modelId="{48C4B1FE-553A-424E-B950-B1EF08BEC867}" type="pres">
      <dgm:prSet presAssocID="{A2D34045-9F50-4D86-B7A1-85296FB35E64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F02C0C9B-DD6F-43D0-8E7F-1F42E2480364}" type="pres">
      <dgm:prSet presAssocID="{A2D34045-9F50-4D86-B7A1-85296FB35E64}" presName="rootText" presStyleLbl="node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D058E73B-12DB-483B-BCEF-B4C36AE19891}" type="pres">
      <dgm:prSet presAssocID="{A2D34045-9F50-4D86-B7A1-85296FB35E64}" presName="rootConnector" presStyleLbl="node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35C9796E-2926-46E0-89ED-523A6E070161}" type="pres">
      <dgm:prSet presAssocID="{A2D34045-9F50-4D86-B7A1-85296FB35E64}" presName="childShape" presStyleCnt="0"/>
      <dgm:spPr/>
      <dgm:t>
        <a:bodyPr/>
        <a:lstStyle/>
        <a:p>
          <a:pPr latinLnBrk="1"/>
          <a:endParaRPr lang="ko-KR" altLang="en-US"/>
        </a:p>
      </dgm:t>
    </dgm:pt>
    <dgm:pt modelId="{08A6059C-3A32-4805-B2C7-49697678EB51}" type="pres">
      <dgm:prSet presAssocID="{91003327-B45D-4165-95B9-3C697B1378C3}" presName="Name13" presStyleLbl="parChTrans1D2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3EC3E8B1-9819-4794-9A40-27D384A7BB2E}" type="pres">
      <dgm:prSet presAssocID="{28CD2F00-1E2C-4289-B2F6-D63A4508FFA2}" presName="childText" presStyleLbl="bgAcc1" presStyleIdx="3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DC3903-804C-4E9E-8EAD-9650811CC2C7}" type="pres">
      <dgm:prSet presAssocID="{901317CD-455D-47CA-AE99-238C33E57121}" presName="Name13" presStyleLbl="parChTrans1D2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8AC6643D-2FF3-40CF-BC60-85B1B2CBD6E7}" type="pres">
      <dgm:prSet presAssocID="{C9135E21-43C9-4B91-8338-F53BAC899F09}" presName="childText" presStyleLbl="bgAcc1" presStyleIdx="4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52260D-4AA5-4F32-ADB9-252210005B7E}" type="pres">
      <dgm:prSet presAssocID="{F9EB7F8B-43FB-4683-A056-2C05ED7F2494}" presName="root" presStyleCnt="0"/>
      <dgm:spPr/>
      <dgm:t>
        <a:bodyPr/>
        <a:lstStyle/>
        <a:p>
          <a:pPr latinLnBrk="1"/>
          <a:endParaRPr lang="ko-KR" altLang="en-US"/>
        </a:p>
      </dgm:t>
    </dgm:pt>
    <dgm:pt modelId="{D00D35BD-0227-46B2-A4B0-26417B093A05}" type="pres">
      <dgm:prSet presAssocID="{F9EB7F8B-43FB-4683-A056-2C05ED7F2494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53F77089-046E-4803-ABB8-8CDF8578C765}" type="pres">
      <dgm:prSet presAssocID="{F9EB7F8B-43FB-4683-A056-2C05ED7F2494}" presName="rootText" presStyleLbl="node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EF7D3AEB-707F-44E4-98CF-574ECAAE5ABB}" type="pres">
      <dgm:prSet presAssocID="{F9EB7F8B-43FB-4683-A056-2C05ED7F2494}" presName="rootConnector" presStyleLbl="node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8ADF599C-9C4B-4BD8-A7DF-0903C1FB1F03}" type="pres">
      <dgm:prSet presAssocID="{F9EB7F8B-43FB-4683-A056-2C05ED7F2494}" presName="childShape" presStyleCnt="0"/>
      <dgm:spPr/>
      <dgm:t>
        <a:bodyPr/>
        <a:lstStyle/>
        <a:p>
          <a:pPr latinLnBrk="1"/>
          <a:endParaRPr lang="ko-KR" altLang="en-US"/>
        </a:p>
      </dgm:t>
    </dgm:pt>
    <dgm:pt modelId="{53B355C7-7369-446A-9482-FD5C13D99431}" type="pres">
      <dgm:prSet presAssocID="{A6185DF6-29CB-431E-864D-CBB7F6ED86A9}" presName="Name13" presStyleLbl="parChTrans1D2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C9DAEEDB-4AE8-459B-839A-DD0CC83442C5}" type="pres">
      <dgm:prSet presAssocID="{DDBD86F7-63E6-4ADF-9EFC-FB50E284E884}" presName="childText" presStyleLbl="bgAcc1" presStyleIdx="5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D6CC8B-7B8C-43E9-892A-DCEE2A050413}" type="pres">
      <dgm:prSet presAssocID="{A5A23F44-F931-4757-9810-7A33A58D23DE}" presName="root" presStyleCnt="0"/>
      <dgm:spPr/>
      <dgm:t>
        <a:bodyPr/>
        <a:lstStyle/>
        <a:p>
          <a:pPr latinLnBrk="1"/>
          <a:endParaRPr lang="ko-KR" altLang="en-US"/>
        </a:p>
      </dgm:t>
    </dgm:pt>
    <dgm:pt modelId="{99908591-93E7-4152-B11F-405AAE1CC895}" type="pres">
      <dgm:prSet presAssocID="{A5A23F44-F931-4757-9810-7A33A58D23DE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9B65BA64-5F2A-4B53-9FA6-BDDFC0845524}" type="pres">
      <dgm:prSet presAssocID="{A5A23F44-F931-4757-9810-7A33A58D23DE}" presName="rootText" presStyleLbl="node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43874A93-80E9-4505-859C-BFE3C3DFEAF2}" type="pres">
      <dgm:prSet presAssocID="{A5A23F44-F931-4757-9810-7A33A58D23DE}" presName="rootConnector" presStyleLbl="node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CFEB1DB6-D1E1-49AC-879B-157A6642BE71}" type="pres">
      <dgm:prSet presAssocID="{A5A23F44-F931-4757-9810-7A33A58D23DE}" presName="childShape" presStyleCnt="0"/>
      <dgm:spPr/>
      <dgm:t>
        <a:bodyPr/>
        <a:lstStyle/>
        <a:p>
          <a:pPr latinLnBrk="1"/>
          <a:endParaRPr lang="ko-KR" altLang="en-US"/>
        </a:p>
      </dgm:t>
    </dgm:pt>
    <dgm:pt modelId="{8EDE093A-E89E-4D85-B9CA-C2AED171E55B}" type="pres">
      <dgm:prSet presAssocID="{6C0CAD8B-8C7D-439E-9615-6BE27DC274E2}" presName="Name13" presStyleLbl="parChTrans1D2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5F873B9A-D38E-4E2D-931F-7AAA524665E9}" type="pres">
      <dgm:prSet presAssocID="{8F128486-E46E-483C-B9D7-F87BDE4554F9}" presName="childText" presStyleLbl="bgAcc1" presStyleIdx="6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36835AA-9C36-4BEB-909A-A94CF38DBC1D}" type="pres">
      <dgm:prSet presAssocID="{3611B2DB-F146-4ED2-9628-B296233440FE}" presName="Name13" presStyleLbl="parChTrans1D2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8B185164-A5D1-480E-A09A-C8866C78CC6D}" type="pres">
      <dgm:prSet presAssocID="{FCC98CD5-DC78-4B8D-A157-504FAE0988E2}" presName="childText" presStyleLbl="bgAcc1" presStyleIdx="7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4CB0C1D-CE7E-471E-8466-FB91CCF9AC22}" type="presOf" srcId="{73AE6AA2-297E-4591-9CB4-B20E7F11C1E9}" destId="{D269F1E4-6AC1-44AD-B146-A55D4572F4EF}" srcOrd="0" destOrd="0" presId="urn:microsoft.com/office/officeart/2005/8/layout/hierarchy3"/>
    <dgm:cxn modelId="{58F72B63-AB0F-49D8-8D59-7857F38C9B9F}" type="presOf" srcId="{18E83D11-62EA-48E5-9AE6-B607374BECBE}" destId="{DA8C5857-01F3-4247-9852-752B065206D4}" srcOrd="0" destOrd="0" presId="urn:microsoft.com/office/officeart/2005/8/layout/hierarchy3"/>
    <dgm:cxn modelId="{961F4797-C4E6-4775-B6A1-6A2618938632}" srcId="{A5A23F44-F931-4757-9810-7A33A58D23DE}" destId="{8F128486-E46E-483C-B9D7-F87BDE4554F9}" srcOrd="0" destOrd="0" parTransId="{6C0CAD8B-8C7D-439E-9615-6BE27DC274E2}" sibTransId="{43D8C5B4-0507-4444-9767-1E895DD49A3E}"/>
    <dgm:cxn modelId="{F657FBDE-3C4D-447C-9911-0E8494E789BA}" type="presOf" srcId="{8F128486-E46E-483C-B9D7-F87BDE4554F9}" destId="{5F873B9A-D38E-4E2D-931F-7AAA524665E9}" srcOrd="0" destOrd="0" presId="urn:microsoft.com/office/officeart/2005/8/layout/hierarchy3"/>
    <dgm:cxn modelId="{A64D3612-371A-442E-B782-C2A551EB3B67}" srcId="{73AE6AA2-297E-4591-9CB4-B20E7F11C1E9}" destId="{3534B1BA-1C1B-482C-AD26-18498523177A}" srcOrd="0" destOrd="0" parTransId="{18E83D11-62EA-48E5-9AE6-B607374BECBE}" sibTransId="{73789D14-041A-45AA-A716-0C29337D6A8D}"/>
    <dgm:cxn modelId="{2369859A-E931-4497-9480-70BAD151BC1D}" type="presOf" srcId="{F9EB7F8B-43FB-4683-A056-2C05ED7F2494}" destId="{EF7D3AEB-707F-44E4-98CF-574ECAAE5ABB}" srcOrd="1" destOrd="0" presId="urn:microsoft.com/office/officeart/2005/8/layout/hierarchy3"/>
    <dgm:cxn modelId="{2A793011-9BD3-40AE-853B-2353B293D528}" type="presOf" srcId="{FCC98CD5-DC78-4B8D-A157-504FAE0988E2}" destId="{8B185164-A5D1-480E-A09A-C8866C78CC6D}" srcOrd="0" destOrd="0" presId="urn:microsoft.com/office/officeart/2005/8/layout/hierarchy3"/>
    <dgm:cxn modelId="{6FFDFD19-0032-444B-9B02-174A18BB7D40}" srcId="{A5A23F44-F931-4757-9810-7A33A58D23DE}" destId="{FCC98CD5-DC78-4B8D-A157-504FAE0988E2}" srcOrd="1" destOrd="0" parTransId="{3611B2DB-F146-4ED2-9628-B296233440FE}" sibTransId="{941B5DD3-EB23-4614-A136-627033868A46}"/>
    <dgm:cxn modelId="{DDC36B37-DDD2-4DEC-A7ED-84C47F1E5878}" type="presOf" srcId="{1D46B246-03C2-48B1-9BB9-27F229C25FC9}" destId="{E51FCA81-4DFD-4698-8F69-BF09922F041F}" srcOrd="1" destOrd="0" presId="urn:microsoft.com/office/officeart/2005/8/layout/hierarchy3"/>
    <dgm:cxn modelId="{7EAB87F3-8344-4BD5-8171-78372EB95191}" type="presOf" srcId="{2DD491A4-870F-48D2-8732-8D2439079CB6}" destId="{F11215DF-05AF-4270-B949-065F2B00A7B8}" srcOrd="0" destOrd="0" presId="urn:microsoft.com/office/officeart/2005/8/layout/hierarchy3"/>
    <dgm:cxn modelId="{BED69396-EB4A-437D-827C-DD8F600CE412}" type="presOf" srcId="{C9135E21-43C9-4B91-8338-F53BAC899F09}" destId="{8AC6643D-2FF3-40CF-BC60-85B1B2CBD6E7}" srcOrd="0" destOrd="0" presId="urn:microsoft.com/office/officeart/2005/8/layout/hierarchy3"/>
    <dgm:cxn modelId="{64EE389E-3AD1-4C8D-AA1D-FCBA2C802A9E}" type="presOf" srcId="{4E465467-3209-4152-93D3-37AED89AE21E}" destId="{D359FCDB-8CDF-4C08-9C8B-4B13F30599F6}" srcOrd="0" destOrd="0" presId="urn:microsoft.com/office/officeart/2005/8/layout/hierarchy3"/>
    <dgm:cxn modelId="{9F6BC46A-C4FC-4576-8E28-0BEB9C546EBC}" type="presOf" srcId="{3611B2DB-F146-4ED2-9628-B296233440FE}" destId="{B36835AA-9C36-4BEB-909A-A94CF38DBC1D}" srcOrd="0" destOrd="0" presId="urn:microsoft.com/office/officeart/2005/8/layout/hierarchy3"/>
    <dgm:cxn modelId="{350CD4A3-9F06-4DA3-BA11-3EE64F85A192}" type="presOf" srcId="{901317CD-455D-47CA-AE99-238C33E57121}" destId="{49DC3903-804C-4E9E-8EAD-9650811CC2C7}" srcOrd="0" destOrd="0" presId="urn:microsoft.com/office/officeart/2005/8/layout/hierarchy3"/>
    <dgm:cxn modelId="{D8D7492C-8734-42C3-A00D-5849DF16CDE1}" srcId="{A2D34045-9F50-4D86-B7A1-85296FB35E64}" destId="{28CD2F00-1E2C-4289-B2F6-D63A4508FFA2}" srcOrd="0" destOrd="0" parTransId="{91003327-B45D-4165-95B9-3C697B1378C3}" sibTransId="{6DEF816D-6502-4852-935E-8A1A917E517F}"/>
    <dgm:cxn modelId="{14CF3552-1420-4F00-ADEE-B1E95963A300}" srcId="{1D46B246-03C2-48B1-9BB9-27F229C25FC9}" destId="{D895D31E-1FFA-4C92-97F5-7AA2E9DD9B44}" srcOrd="0" destOrd="0" parTransId="{4E465467-3209-4152-93D3-37AED89AE21E}" sibTransId="{685ACB58-AB7D-43C7-B7AE-A8883D6F62EB}"/>
    <dgm:cxn modelId="{4CA0E9D2-08BD-4018-8B4C-4FEAD8EEB39B}" type="presOf" srcId="{28CD2F00-1E2C-4289-B2F6-D63A4508FFA2}" destId="{3EC3E8B1-9819-4794-9A40-27D384A7BB2E}" srcOrd="0" destOrd="0" presId="urn:microsoft.com/office/officeart/2005/8/layout/hierarchy3"/>
    <dgm:cxn modelId="{9ADA59F6-C537-4F18-8AD5-E6EDB773E24C}" type="presOf" srcId="{A5A23F44-F931-4757-9810-7A33A58D23DE}" destId="{9B65BA64-5F2A-4B53-9FA6-BDDFC0845524}" srcOrd="0" destOrd="0" presId="urn:microsoft.com/office/officeart/2005/8/layout/hierarchy3"/>
    <dgm:cxn modelId="{A6CEAD83-8D46-47CB-8BD3-B5C713F171F7}" srcId="{A2D34045-9F50-4D86-B7A1-85296FB35E64}" destId="{C9135E21-43C9-4B91-8338-F53BAC899F09}" srcOrd="1" destOrd="0" parTransId="{901317CD-455D-47CA-AE99-238C33E57121}" sibTransId="{456A8B89-1286-457F-999D-D25B319BD846}"/>
    <dgm:cxn modelId="{D5E8E37B-2CA0-4839-9DF5-41F833647DB3}" srcId="{8039B382-CE9C-4521-AD95-274E3BA7E072}" destId="{A5A23F44-F931-4757-9810-7A33A58D23DE}" srcOrd="4" destOrd="0" parTransId="{CF03F937-2A21-4304-883C-02F4C6F496D7}" sibTransId="{6BBA0916-7144-425A-868D-538C46204A79}"/>
    <dgm:cxn modelId="{9E5CE0D4-E6F4-4DFE-98E2-8AFF40F402E1}" srcId="{8039B382-CE9C-4521-AD95-274E3BA7E072}" destId="{F9EB7F8B-43FB-4683-A056-2C05ED7F2494}" srcOrd="3" destOrd="0" parTransId="{BB6A4472-BB46-4D22-BCD2-6B86207E5C72}" sibTransId="{9FE6FBC2-E94C-4112-82DF-843ACF351B1E}"/>
    <dgm:cxn modelId="{76A3FE10-72E3-4A96-8A34-9668F67287FB}" type="presOf" srcId="{DDBD86F7-63E6-4ADF-9EFC-FB50E284E884}" destId="{C9DAEEDB-4AE8-459B-839A-DD0CC83442C5}" srcOrd="0" destOrd="0" presId="urn:microsoft.com/office/officeart/2005/8/layout/hierarchy3"/>
    <dgm:cxn modelId="{26F856B5-FF71-4A1F-8C4F-1AEAE85ECDDC}" type="presOf" srcId="{A5A23F44-F931-4757-9810-7A33A58D23DE}" destId="{43874A93-80E9-4505-859C-BFE3C3DFEAF2}" srcOrd="1" destOrd="0" presId="urn:microsoft.com/office/officeart/2005/8/layout/hierarchy3"/>
    <dgm:cxn modelId="{E4575EB3-7E42-425C-BB0E-765B0F188CEE}" type="presOf" srcId="{3534B1BA-1C1B-482C-AD26-18498523177A}" destId="{44BB5426-CBBD-4995-AB12-DD89F7F3097D}" srcOrd="0" destOrd="0" presId="urn:microsoft.com/office/officeart/2005/8/layout/hierarchy3"/>
    <dgm:cxn modelId="{95FC7F71-72FB-4502-8A90-CD36C227F8F0}" srcId="{8039B382-CE9C-4521-AD95-274E3BA7E072}" destId="{1D46B246-03C2-48B1-9BB9-27F229C25FC9}" srcOrd="1" destOrd="0" parTransId="{13B4EE1C-540B-44D0-8FE8-876E231D3FC5}" sibTransId="{DA43BEAA-8652-485D-9120-D27EBF180396}"/>
    <dgm:cxn modelId="{440CB1FF-9A73-4DA9-AB67-813DD5AB0AB5}" type="presOf" srcId="{1D46B246-03C2-48B1-9BB9-27F229C25FC9}" destId="{238FA0F2-CEED-4B0A-8D99-C3244BDBAC7C}" srcOrd="0" destOrd="0" presId="urn:microsoft.com/office/officeart/2005/8/layout/hierarchy3"/>
    <dgm:cxn modelId="{E0D30ADF-E723-46DB-8209-AAB7BBB18D66}" type="presOf" srcId="{73AE6AA2-297E-4591-9CB4-B20E7F11C1E9}" destId="{400840D1-0E26-41AE-B414-57BBDEC03E96}" srcOrd="1" destOrd="0" presId="urn:microsoft.com/office/officeart/2005/8/layout/hierarchy3"/>
    <dgm:cxn modelId="{0077889C-083E-42ED-A603-73E996B8A1D0}" type="presOf" srcId="{A2D34045-9F50-4D86-B7A1-85296FB35E64}" destId="{D058E73B-12DB-483B-BCEF-B4C36AE19891}" srcOrd="1" destOrd="0" presId="urn:microsoft.com/office/officeart/2005/8/layout/hierarchy3"/>
    <dgm:cxn modelId="{69C908B5-4623-41F4-ABE7-2553A46B6E3F}" srcId="{F9EB7F8B-43FB-4683-A056-2C05ED7F2494}" destId="{DDBD86F7-63E6-4ADF-9EFC-FB50E284E884}" srcOrd="0" destOrd="0" parTransId="{A6185DF6-29CB-431E-864D-CBB7F6ED86A9}" sibTransId="{00909CE2-7A4A-4BC6-8A6A-82EA3305CE2E}"/>
    <dgm:cxn modelId="{2281F131-F33A-41FC-8E26-BEAF1CF9FF34}" srcId="{1D46B246-03C2-48B1-9BB9-27F229C25FC9}" destId="{75E95372-7443-4E02-B799-754DCC3AAAB5}" srcOrd="1" destOrd="0" parTransId="{2DD491A4-870F-48D2-8732-8D2439079CB6}" sibTransId="{F4AC21BA-4F4B-40F4-A36A-48988E19F001}"/>
    <dgm:cxn modelId="{E35201E5-6B5F-49E5-967F-7BD0CE3FFF43}" type="presOf" srcId="{75E95372-7443-4E02-B799-754DCC3AAAB5}" destId="{0BF95AE5-5FA5-4E39-891A-3C2FB53B4FA8}" srcOrd="0" destOrd="0" presId="urn:microsoft.com/office/officeart/2005/8/layout/hierarchy3"/>
    <dgm:cxn modelId="{E9DC1CDC-3CD0-4B85-97D0-0BCDADD2C59B}" type="presOf" srcId="{A6185DF6-29CB-431E-864D-CBB7F6ED86A9}" destId="{53B355C7-7369-446A-9482-FD5C13D99431}" srcOrd="0" destOrd="0" presId="urn:microsoft.com/office/officeart/2005/8/layout/hierarchy3"/>
    <dgm:cxn modelId="{3B0D0D0E-8C8C-485F-81F8-A73D95887084}" type="presOf" srcId="{F9EB7F8B-43FB-4683-A056-2C05ED7F2494}" destId="{53F77089-046E-4803-ABB8-8CDF8578C765}" srcOrd="0" destOrd="0" presId="urn:microsoft.com/office/officeart/2005/8/layout/hierarchy3"/>
    <dgm:cxn modelId="{1EDDDDFD-F517-4078-88A7-D36A9E0578A9}" type="presOf" srcId="{D895D31E-1FFA-4C92-97F5-7AA2E9DD9B44}" destId="{1F218B08-640A-4B8A-BC84-2DF66B9C6FE0}" srcOrd="0" destOrd="0" presId="urn:microsoft.com/office/officeart/2005/8/layout/hierarchy3"/>
    <dgm:cxn modelId="{45597C3D-A34A-484C-8616-70EF089FBCFE}" type="presOf" srcId="{8039B382-CE9C-4521-AD95-274E3BA7E072}" destId="{A8A8ABA4-DEC6-40F9-AFAD-B378ABB44443}" srcOrd="0" destOrd="0" presId="urn:microsoft.com/office/officeart/2005/8/layout/hierarchy3"/>
    <dgm:cxn modelId="{122D7479-7528-48F7-BA5D-E88996919FE5}" type="presOf" srcId="{6C0CAD8B-8C7D-439E-9615-6BE27DC274E2}" destId="{8EDE093A-E89E-4D85-B9CA-C2AED171E55B}" srcOrd="0" destOrd="0" presId="urn:microsoft.com/office/officeart/2005/8/layout/hierarchy3"/>
    <dgm:cxn modelId="{E2D67FE6-8CE6-423D-806A-CC2A36DB1BBD}" type="presOf" srcId="{A2D34045-9F50-4D86-B7A1-85296FB35E64}" destId="{F02C0C9B-DD6F-43D0-8E7F-1F42E2480364}" srcOrd="0" destOrd="0" presId="urn:microsoft.com/office/officeart/2005/8/layout/hierarchy3"/>
    <dgm:cxn modelId="{3BFB3E2A-E99E-413A-8421-892B3D0DC70D}" type="presOf" srcId="{91003327-B45D-4165-95B9-3C697B1378C3}" destId="{08A6059C-3A32-4805-B2C7-49697678EB51}" srcOrd="0" destOrd="0" presId="urn:microsoft.com/office/officeart/2005/8/layout/hierarchy3"/>
    <dgm:cxn modelId="{F23D3E9F-6FD7-43F1-88AC-1F88512AB2A7}" srcId="{8039B382-CE9C-4521-AD95-274E3BA7E072}" destId="{A2D34045-9F50-4D86-B7A1-85296FB35E64}" srcOrd="2" destOrd="0" parTransId="{BAC32F83-F117-4628-A6A3-E89C87C1D2EF}" sibTransId="{862C5D10-4AA8-462F-803B-F95A8CA1C62D}"/>
    <dgm:cxn modelId="{357E1ABC-2E0D-47EC-9EF7-A180CB6E5B97}" srcId="{8039B382-CE9C-4521-AD95-274E3BA7E072}" destId="{73AE6AA2-297E-4591-9CB4-B20E7F11C1E9}" srcOrd="0" destOrd="0" parTransId="{86C35DFA-2F1B-453F-AF02-54C3D44326D6}" sibTransId="{4903218A-AA2B-4609-984D-6C46A4FD93BA}"/>
    <dgm:cxn modelId="{279B2580-310D-4788-BF44-3D3EBCB90752}" type="presParOf" srcId="{A8A8ABA4-DEC6-40F9-AFAD-B378ABB44443}" destId="{70F2816B-9566-45C6-9DCE-10BB4396E6DF}" srcOrd="0" destOrd="0" presId="urn:microsoft.com/office/officeart/2005/8/layout/hierarchy3"/>
    <dgm:cxn modelId="{22C7297F-ED70-4B07-BD5D-CB8D1C925053}" type="presParOf" srcId="{70F2816B-9566-45C6-9DCE-10BB4396E6DF}" destId="{5090AD1D-1D54-47DE-BAB7-7B8E07359CA9}" srcOrd="0" destOrd="0" presId="urn:microsoft.com/office/officeart/2005/8/layout/hierarchy3"/>
    <dgm:cxn modelId="{A6DABF21-CFAD-4B41-B488-B511346F470D}" type="presParOf" srcId="{5090AD1D-1D54-47DE-BAB7-7B8E07359CA9}" destId="{D269F1E4-6AC1-44AD-B146-A55D4572F4EF}" srcOrd="0" destOrd="0" presId="urn:microsoft.com/office/officeart/2005/8/layout/hierarchy3"/>
    <dgm:cxn modelId="{3EBEB494-5585-459F-ADC8-A3C621883F43}" type="presParOf" srcId="{5090AD1D-1D54-47DE-BAB7-7B8E07359CA9}" destId="{400840D1-0E26-41AE-B414-57BBDEC03E96}" srcOrd="1" destOrd="0" presId="urn:microsoft.com/office/officeart/2005/8/layout/hierarchy3"/>
    <dgm:cxn modelId="{D3AC98FE-2B84-40F7-B1C9-2A8CD019124C}" type="presParOf" srcId="{70F2816B-9566-45C6-9DCE-10BB4396E6DF}" destId="{F23D92D1-5E47-43FA-B426-F7A5183E3CD7}" srcOrd="1" destOrd="0" presId="urn:microsoft.com/office/officeart/2005/8/layout/hierarchy3"/>
    <dgm:cxn modelId="{9022100A-B102-44A3-9927-D0774FEB69A0}" type="presParOf" srcId="{F23D92D1-5E47-43FA-B426-F7A5183E3CD7}" destId="{DA8C5857-01F3-4247-9852-752B065206D4}" srcOrd="0" destOrd="0" presId="urn:microsoft.com/office/officeart/2005/8/layout/hierarchy3"/>
    <dgm:cxn modelId="{CBEB675F-6848-4EAC-AF92-B524F458CD22}" type="presParOf" srcId="{F23D92D1-5E47-43FA-B426-F7A5183E3CD7}" destId="{44BB5426-CBBD-4995-AB12-DD89F7F3097D}" srcOrd="1" destOrd="0" presId="urn:microsoft.com/office/officeart/2005/8/layout/hierarchy3"/>
    <dgm:cxn modelId="{5E8CA309-6979-453A-9712-D5DDC5D0F65F}" type="presParOf" srcId="{A8A8ABA4-DEC6-40F9-AFAD-B378ABB44443}" destId="{FB7F7ADC-FBB7-43B9-B07E-467A616EBFDB}" srcOrd="1" destOrd="0" presId="urn:microsoft.com/office/officeart/2005/8/layout/hierarchy3"/>
    <dgm:cxn modelId="{A40FEDE1-2255-4690-B32C-672A270D007E}" type="presParOf" srcId="{FB7F7ADC-FBB7-43B9-B07E-467A616EBFDB}" destId="{EF0F2C86-2E3D-4C08-BD38-CE1C84B9995B}" srcOrd="0" destOrd="0" presId="urn:microsoft.com/office/officeart/2005/8/layout/hierarchy3"/>
    <dgm:cxn modelId="{4B27A824-D954-47B9-A191-1EE62868426A}" type="presParOf" srcId="{EF0F2C86-2E3D-4C08-BD38-CE1C84B9995B}" destId="{238FA0F2-CEED-4B0A-8D99-C3244BDBAC7C}" srcOrd="0" destOrd="0" presId="urn:microsoft.com/office/officeart/2005/8/layout/hierarchy3"/>
    <dgm:cxn modelId="{9443796C-A7FF-4DE0-B348-C654AA55B2C0}" type="presParOf" srcId="{EF0F2C86-2E3D-4C08-BD38-CE1C84B9995B}" destId="{E51FCA81-4DFD-4698-8F69-BF09922F041F}" srcOrd="1" destOrd="0" presId="urn:microsoft.com/office/officeart/2005/8/layout/hierarchy3"/>
    <dgm:cxn modelId="{A91616D9-0777-4BF1-BAE8-D991EEB34AAC}" type="presParOf" srcId="{FB7F7ADC-FBB7-43B9-B07E-467A616EBFDB}" destId="{20523BC8-3D92-4F4A-8576-ABD10C0243C3}" srcOrd="1" destOrd="0" presId="urn:microsoft.com/office/officeart/2005/8/layout/hierarchy3"/>
    <dgm:cxn modelId="{DA94015D-97AC-4860-B2B7-226288E20933}" type="presParOf" srcId="{20523BC8-3D92-4F4A-8576-ABD10C0243C3}" destId="{D359FCDB-8CDF-4C08-9C8B-4B13F30599F6}" srcOrd="0" destOrd="0" presId="urn:microsoft.com/office/officeart/2005/8/layout/hierarchy3"/>
    <dgm:cxn modelId="{F15AFC37-33B4-4D3A-B7C2-220211A2FBE4}" type="presParOf" srcId="{20523BC8-3D92-4F4A-8576-ABD10C0243C3}" destId="{1F218B08-640A-4B8A-BC84-2DF66B9C6FE0}" srcOrd="1" destOrd="0" presId="urn:microsoft.com/office/officeart/2005/8/layout/hierarchy3"/>
    <dgm:cxn modelId="{4954CD73-D971-4FC8-9FBC-20F44E223567}" type="presParOf" srcId="{20523BC8-3D92-4F4A-8576-ABD10C0243C3}" destId="{F11215DF-05AF-4270-B949-065F2B00A7B8}" srcOrd="2" destOrd="0" presId="urn:microsoft.com/office/officeart/2005/8/layout/hierarchy3"/>
    <dgm:cxn modelId="{907A0A1F-4885-46D4-9A40-14794F77FE0C}" type="presParOf" srcId="{20523BC8-3D92-4F4A-8576-ABD10C0243C3}" destId="{0BF95AE5-5FA5-4E39-891A-3C2FB53B4FA8}" srcOrd="3" destOrd="0" presId="urn:microsoft.com/office/officeart/2005/8/layout/hierarchy3"/>
    <dgm:cxn modelId="{E818B648-1FC4-486D-9474-93C651703BF4}" type="presParOf" srcId="{A8A8ABA4-DEC6-40F9-AFAD-B378ABB44443}" destId="{F2E09976-4BE2-4221-8084-064836B52DDB}" srcOrd="2" destOrd="0" presId="urn:microsoft.com/office/officeart/2005/8/layout/hierarchy3"/>
    <dgm:cxn modelId="{78F18D5F-8E8A-464E-B12D-B3353E3B90D1}" type="presParOf" srcId="{F2E09976-4BE2-4221-8084-064836B52DDB}" destId="{48C4B1FE-553A-424E-B950-B1EF08BEC867}" srcOrd="0" destOrd="0" presId="urn:microsoft.com/office/officeart/2005/8/layout/hierarchy3"/>
    <dgm:cxn modelId="{2CBF25DD-4705-4C8C-AED6-5C9192E5C0E0}" type="presParOf" srcId="{48C4B1FE-553A-424E-B950-B1EF08BEC867}" destId="{F02C0C9B-DD6F-43D0-8E7F-1F42E2480364}" srcOrd="0" destOrd="0" presId="urn:microsoft.com/office/officeart/2005/8/layout/hierarchy3"/>
    <dgm:cxn modelId="{3859362C-CAE5-493D-994E-1C5B0A7A4198}" type="presParOf" srcId="{48C4B1FE-553A-424E-B950-B1EF08BEC867}" destId="{D058E73B-12DB-483B-BCEF-B4C36AE19891}" srcOrd="1" destOrd="0" presId="urn:microsoft.com/office/officeart/2005/8/layout/hierarchy3"/>
    <dgm:cxn modelId="{7AEC61D8-0EAA-4E52-AFD2-5722823C12A4}" type="presParOf" srcId="{F2E09976-4BE2-4221-8084-064836B52DDB}" destId="{35C9796E-2926-46E0-89ED-523A6E070161}" srcOrd="1" destOrd="0" presId="urn:microsoft.com/office/officeart/2005/8/layout/hierarchy3"/>
    <dgm:cxn modelId="{BD868F3E-F0A7-470F-BD0D-214D9BCFC7A6}" type="presParOf" srcId="{35C9796E-2926-46E0-89ED-523A6E070161}" destId="{08A6059C-3A32-4805-B2C7-49697678EB51}" srcOrd="0" destOrd="0" presId="urn:microsoft.com/office/officeart/2005/8/layout/hierarchy3"/>
    <dgm:cxn modelId="{B7B2051C-E870-4559-9160-4492471F5A94}" type="presParOf" srcId="{35C9796E-2926-46E0-89ED-523A6E070161}" destId="{3EC3E8B1-9819-4794-9A40-27D384A7BB2E}" srcOrd="1" destOrd="0" presId="urn:microsoft.com/office/officeart/2005/8/layout/hierarchy3"/>
    <dgm:cxn modelId="{D46CDFA5-734E-4DB1-9954-B2807AEC43C9}" type="presParOf" srcId="{35C9796E-2926-46E0-89ED-523A6E070161}" destId="{49DC3903-804C-4E9E-8EAD-9650811CC2C7}" srcOrd="2" destOrd="0" presId="urn:microsoft.com/office/officeart/2005/8/layout/hierarchy3"/>
    <dgm:cxn modelId="{C4B9FE52-6684-4772-B315-65C782C4EAB5}" type="presParOf" srcId="{35C9796E-2926-46E0-89ED-523A6E070161}" destId="{8AC6643D-2FF3-40CF-BC60-85B1B2CBD6E7}" srcOrd="3" destOrd="0" presId="urn:microsoft.com/office/officeart/2005/8/layout/hierarchy3"/>
    <dgm:cxn modelId="{C15A357A-CA4A-49A9-B24C-408DE9CA1A3A}" type="presParOf" srcId="{A8A8ABA4-DEC6-40F9-AFAD-B378ABB44443}" destId="{3452260D-4AA5-4F32-ADB9-252210005B7E}" srcOrd="3" destOrd="0" presId="urn:microsoft.com/office/officeart/2005/8/layout/hierarchy3"/>
    <dgm:cxn modelId="{B7BEE6C7-7882-4E70-A24E-5EF7B4C2E6D8}" type="presParOf" srcId="{3452260D-4AA5-4F32-ADB9-252210005B7E}" destId="{D00D35BD-0227-46B2-A4B0-26417B093A05}" srcOrd="0" destOrd="0" presId="urn:microsoft.com/office/officeart/2005/8/layout/hierarchy3"/>
    <dgm:cxn modelId="{448EE24C-D7C3-45CF-92B4-F9D97C28B2AF}" type="presParOf" srcId="{D00D35BD-0227-46B2-A4B0-26417B093A05}" destId="{53F77089-046E-4803-ABB8-8CDF8578C765}" srcOrd="0" destOrd="0" presId="urn:microsoft.com/office/officeart/2005/8/layout/hierarchy3"/>
    <dgm:cxn modelId="{06500E69-04F5-4DBB-B362-7466485A18FE}" type="presParOf" srcId="{D00D35BD-0227-46B2-A4B0-26417B093A05}" destId="{EF7D3AEB-707F-44E4-98CF-574ECAAE5ABB}" srcOrd="1" destOrd="0" presId="urn:microsoft.com/office/officeart/2005/8/layout/hierarchy3"/>
    <dgm:cxn modelId="{133ABAAE-ABDD-4E90-8316-43B110D5077B}" type="presParOf" srcId="{3452260D-4AA5-4F32-ADB9-252210005B7E}" destId="{8ADF599C-9C4B-4BD8-A7DF-0903C1FB1F03}" srcOrd="1" destOrd="0" presId="urn:microsoft.com/office/officeart/2005/8/layout/hierarchy3"/>
    <dgm:cxn modelId="{B826DAB0-C93C-470E-BCCD-B9CFDD61B42B}" type="presParOf" srcId="{8ADF599C-9C4B-4BD8-A7DF-0903C1FB1F03}" destId="{53B355C7-7369-446A-9482-FD5C13D99431}" srcOrd="0" destOrd="0" presId="urn:microsoft.com/office/officeart/2005/8/layout/hierarchy3"/>
    <dgm:cxn modelId="{D8FA45AB-317D-461F-A3E6-094F5D176D39}" type="presParOf" srcId="{8ADF599C-9C4B-4BD8-A7DF-0903C1FB1F03}" destId="{C9DAEEDB-4AE8-459B-839A-DD0CC83442C5}" srcOrd="1" destOrd="0" presId="urn:microsoft.com/office/officeart/2005/8/layout/hierarchy3"/>
    <dgm:cxn modelId="{22C69184-3200-48EF-8D44-A6767F39B753}" type="presParOf" srcId="{A8A8ABA4-DEC6-40F9-AFAD-B378ABB44443}" destId="{F9D6CC8B-7B8C-43E9-892A-DCEE2A050413}" srcOrd="4" destOrd="0" presId="urn:microsoft.com/office/officeart/2005/8/layout/hierarchy3"/>
    <dgm:cxn modelId="{3FD794EA-FF50-438B-BAC5-EA6BB8806293}" type="presParOf" srcId="{F9D6CC8B-7B8C-43E9-892A-DCEE2A050413}" destId="{99908591-93E7-4152-B11F-405AAE1CC895}" srcOrd="0" destOrd="0" presId="urn:microsoft.com/office/officeart/2005/8/layout/hierarchy3"/>
    <dgm:cxn modelId="{5BC6A3AB-F914-43CD-BD28-5A3F1655AA28}" type="presParOf" srcId="{99908591-93E7-4152-B11F-405AAE1CC895}" destId="{9B65BA64-5F2A-4B53-9FA6-BDDFC0845524}" srcOrd="0" destOrd="0" presId="urn:microsoft.com/office/officeart/2005/8/layout/hierarchy3"/>
    <dgm:cxn modelId="{2B30CF30-70B9-4220-B8DD-3046F9F119BC}" type="presParOf" srcId="{99908591-93E7-4152-B11F-405AAE1CC895}" destId="{43874A93-80E9-4505-859C-BFE3C3DFEAF2}" srcOrd="1" destOrd="0" presId="urn:microsoft.com/office/officeart/2005/8/layout/hierarchy3"/>
    <dgm:cxn modelId="{2EC5CE43-5584-4884-884A-CA72176B744E}" type="presParOf" srcId="{F9D6CC8B-7B8C-43E9-892A-DCEE2A050413}" destId="{CFEB1DB6-D1E1-49AC-879B-157A6642BE71}" srcOrd="1" destOrd="0" presId="urn:microsoft.com/office/officeart/2005/8/layout/hierarchy3"/>
    <dgm:cxn modelId="{0930E7BD-0A5A-4C75-B6EF-694DB66DDA7C}" type="presParOf" srcId="{CFEB1DB6-D1E1-49AC-879B-157A6642BE71}" destId="{8EDE093A-E89E-4D85-B9CA-C2AED171E55B}" srcOrd="0" destOrd="0" presId="urn:microsoft.com/office/officeart/2005/8/layout/hierarchy3"/>
    <dgm:cxn modelId="{749DD632-9B8C-4FD2-AC07-77AABBB70904}" type="presParOf" srcId="{CFEB1DB6-D1E1-49AC-879B-157A6642BE71}" destId="{5F873B9A-D38E-4E2D-931F-7AAA524665E9}" srcOrd="1" destOrd="0" presId="urn:microsoft.com/office/officeart/2005/8/layout/hierarchy3"/>
    <dgm:cxn modelId="{703807F6-343C-4655-AA47-7F873A43F630}" type="presParOf" srcId="{CFEB1DB6-D1E1-49AC-879B-157A6642BE71}" destId="{B36835AA-9C36-4BEB-909A-A94CF38DBC1D}" srcOrd="2" destOrd="0" presId="urn:microsoft.com/office/officeart/2005/8/layout/hierarchy3"/>
    <dgm:cxn modelId="{7DF8B834-9532-40AB-B7D8-A5B55B9A9156}" type="presParOf" srcId="{CFEB1DB6-D1E1-49AC-879B-157A6642BE71}" destId="{8B185164-A5D1-480E-A09A-C8866C78CC6D}" srcOrd="3" destOrd="0" presId="urn:microsoft.com/office/officeart/2005/8/layout/hierarchy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69F1E4-6AC1-44AD-B146-A55D4572F4EF}">
      <dsp:nvSpPr>
        <dsp:cNvPr id="0" name=""/>
        <dsp:cNvSpPr/>
      </dsp:nvSpPr>
      <dsp:spPr>
        <a:xfrm>
          <a:off x="640687" y="1866"/>
          <a:ext cx="1394437" cy="697218"/>
        </a:xfrm>
        <a:prstGeom prst="roundRect">
          <a:avLst>
            <a:gd name="adj" fmla="val 10000"/>
          </a:avLst>
        </a:prstGeom>
        <a:solidFill>
          <a:srgbClr val="36D2C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분석 기획</a:t>
          </a:r>
          <a:endParaRPr lang="ko-KR" altLang="en-US" sz="1800" kern="1200" dirty="0"/>
        </a:p>
      </dsp:txBody>
      <dsp:txXfrm>
        <a:off x="661108" y="22287"/>
        <a:ext cx="1353595" cy="656376"/>
      </dsp:txXfrm>
    </dsp:sp>
    <dsp:sp modelId="{DA8C5857-01F3-4247-9852-752B065206D4}">
      <dsp:nvSpPr>
        <dsp:cNvPr id="0" name=""/>
        <dsp:cNvSpPr/>
      </dsp:nvSpPr>
      <dsp:spPr>
        <a:xfrm>
          <a:off x="780131" y="699084"/>
          <a:ext cx="139443" cy="522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2914"/>
              </a:lnTo>
              <a:lnTo>
                <a:pt x="139443" y="522914"/>
              </a:lnTo>
            </a:path>
          </a:pathLst>
        </a:custGeom>
        <a:noFill/>
        <a:ln w="12700" cap="flat" cmpd="sng" algn="ctr">
          <a:solidFill>
            <a:srgbClr val="36D2C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BB5426-CBBD-4995-AB12-DD89F7F3097D}">
      <dsp:nvSpPr>
        <dsp:cNvPr id="0" name=""/>
        <dsp:cNvSpPr/>
      </dsp:nvSpPr>
      <dsp:spPr>
        <a:xfrm>
          <a:off x="919575" y="873389"/>
          <a:ext cx="1115549" cy="6972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6D2C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목적 정의</a:t>
          </a:r>
          <a:endParaRPr lang="ko-KR" altLang="en-US" sz="1400" kern="1200" dirty="0"/>
        </a:p>
      </dsp:txBody>
      <dsp:txXfrm>
        <a:off x="939996" y="893810"/>
        <a:ext cx="1074707" cy="656376"/>
      </dsp:txXfrm>
    </dsp:sp>
    <dsp:sp modelId="{238FA0F2-CEED-4B0A-8D99-C3244BDBAC7C}">
      <dsp:nvSpPr>
        <dsp:cNvPr id="0" name=""/>
        <dsp:cNvSpPr/>
      </dsp:nvSpPr>
      <dsp:spPr>
        <a:xfrm>
          <a:off x="2383734" y="1866"/>
          <a:ext cx="1394437" cy="697218"/>
        </a:xfrm>
        <a:prstGeom prst="roundRect">
          <a:avLst>
            <a:gd name="adj" fmla="val 10000"/>
          </a:avLst>
        </a:prstGeom>
        <a:solidFill>
          <a:srgbClr val="36D2C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데이터 준비</a:t>
          </a:r>
          <a:endParaRPr lang="ko-KR" altLang="en-US" sz="1800" kern="1200" dirty="0"/>
        </a:p>
      </dsp:txBody>
      <dsp:txXfrm>
        <a:off x="2404155" y="22287"/>
        <a:ext cx="1353595" cy="656376"/>
      </dsp:txXfrm>
    </dsp:sp>
    <dsp:sp modelId="{D359FCDB-8CDF-4C08-9C8B-4B13F30599F6}">
      <dsp:nvSpPr>
        <dsp:cNvPr id="0" name=""/>
        <dsp:cNvSpPr/>
      </dsp:nvSpPr>
      <dsp:spPr>
        <a:xfrm>
          <a:off x="2523178" y="699084"/>
          <a:ext cx="139443" cy="522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2914"/>
              </a:lnTo>
              <a:lnTo>
                <a:pt x="139443" y="522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218B08-640A-4B8A-BC84-2DF66B9C6FE0}">
      <dsp:nvSpPr>
        <dsp:cNvPr id="0" name=""/>
        <dsp:cNvSpPr/>
      </dsp:nvSpPr>
      <dsp:spPr>
        <a:xfrm>
          <a:off x="2662621" y="873389"/>
          <a:ext cx="1115549" cy="6972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6D2C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필요 데이터 정의</a:t>
          </a:r>
          <a:endParaRPr lang="ko-KR" altLang="en-US" sz="1400" kern="1200" dirty="0"/>
        </a:p>
      </dsp:txBody>
      <dsp:txXfrm>
        <a:off x="2683042" y="893810"/>
        <a:ext cx="1074707" cy="656376"/>
      </dsp:txXfrm>
    </dsp:sp>
    <dsp:sp modelId="{F11215DF-05AF-4270-B949-065F2B00A7B8}">
      <dsp:nvSpPr>
        <dsp:cNvPr id="0" name=""/>
        <dsp:cNvSpPr/>
      </dsp:nvSpPr>
      <dsp:spPr>
        <a:xfrm>
          <a:off x="2523178" y="699084"/>
          <a:ext cx="139443" cy="1394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4437"/>
              </a:lnTo>
              <a:lnTo>
                <a:pt x="139443" y="1394437"/>
              </a:lnTo>
            </a:path>
          </a:pathLst>
        </a:custGeom>
        <a:noFill/>
        <a:ln w="12700" cap="flat" cmpd="sng" algn="ctr">
          <a:solidFill>
            <a:srgbClr val="36D2C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F95AE5-5FA5-4E39-891A-3C2FB53B4FA8}">
      <dsp:nvSpPr>
        <dsp:cNvPr id="0" name=""/>
        <dsp:cNvSpPr/>
      </dsp:nvSpPr>
      <dsp:spPr>
        <a:xfrm>
          <a:off x="2662621" y="1744913"/>
          <a:ext cx="1115549" cy="6972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6D2C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데이터 수집</a:t>
          </a:r>
          <a:endParaRPr lang="ko-KR" altLang="en-US" sz="1400" kern="1200" dirty="0"/>
        </a:p>
      </dsp:txBody>
      <dsp:txXfrm>
        <a:off x="2683042" y="1765334"/>
        <a:ext cx="1074707" cy="656376"/>
      </dsp:txXfrm>
    </dsp:sp>
    <dsp:sp modelId="{F02C0C9B-DD6F-43D0-8E7F-1F42E2480364}">
      <dsp:nvSpPr>
        <dsp:cNvPr id="0" name=""/>
        <dsp:cNvSpPr/>
      </dsp:nvSpPr>
      <dsp:spPr>
        <a:xfrm>
          <a:off x="4126781" y="1866"/>
          <a:ext cx="1394437" cy="697218"/>
        </a:xfrm>
        <a:prstGeom prst="roundRect">
          <a:avLst>
            <a:gd name="adj" fmla="val 10000"/>
          </a:avLst>
        </a:prstGeom>
        <a:solidFill>
          <a:srgbClr val="36D2C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데이터 분석</a:t>
          </a:r>
          <a:endParaRPr lang="ko-KR" altLang="en-US" sz="1800" kern="1200" dirty="0"/>
        </a:p>
      </dsp:txBody>
      <dsp:txXfrm>
        <a:off x="4147202" y="22287"/>
        <a:ext cx="1353595" cy="656376"/>
      </dsp:txXfrm>
    </dsp:sp>
    <dsp:sp modelId="{08A6059C-3A32-4805-B2C7-49697678EB51}">
      <dsp:nvSpPr>
        <dsp:cNvPr id="0" name=""/>
        <dsp:cNvSpPr/>
      </dsp:nvSpPr>
      <dsp:spPr>
        <a:xfrm>
          <a:off x="4266225" y="699084"/>
          <a:ext cx="139443" cy="522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2914"/>
              </a:lnTo>
              <a:lnTo>
                <a:pt x="139443" y="522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C3E8B1-9819-4794-9A40-27D384A7BB2E}">
      <dsp:nvSpPr>
        <dsp:cNvPr id="0" name=""/>
        <dsp:cNvSpPr/>
      </dsp:nvSpPr>
      <dsp:spPr>
        <a:xfrm>
          <a:off x="4405668" y="873389"/>
          <a:ext cx="1115549" cy="6972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6D2C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데이터 전처리 및 변환</a:t>
          </a:r>
          <a:endParaRPr lang="ko-KR" altLang="en-US" sz="1400" kern="1200" dirty="0"/>
        </a:p>
      </dsp:txBody>
      <dsp:txXfrm>
        <a:off x="4426089" y="893810"/>
        <a:ext cx="1074707" cy="656376"/>
      </dsp:txXfrm>
    </dsp:sp>
    <dsp:sp modelId="{49DC3903-804C-4E9E-8EAD-9650811CC2C7}">
      <dsp:nvSpPr>
        <dsp:cNvPr id="0" name=""/>
        <dsp:cNvSpPr/>
      </dsp:nvSpPr>
      <dsp:spPr>
        <a:xfrm>
          <a:off x="4266225" y="699084"/>
          <a:ext cx="139443" cy="1394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4437"/>
              </a:lnTo>
              <a:lnTo>
                <a:pt x="139443" y="1394437"/>
              </a:lnTo>
            </a:path>
          </a:pathLst>
        </a:custGeom>
        <a:noFill/>
        <a:ln w="12700" cap="flat" cmpd="sng" algn="ctr">
          <a:solidFill>
            <a:srgbClr val="36D2C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C6643D-2FF3-40CF-BC60-85B1B2CBD6E7}">
      <dsp:nvSpPr>
        <dsp:cNvPr id="0" name=""/>
        <dsp:cNvSpPr/>
      </dsp:nvSpPr>
      <dsp:spPr>
        <a:xfrm>
          <a:off x="4405668" y="1744913"/>
          <a:ext cx="1115549" cy="6972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6D2C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탐색적 분석</a:t>
          </a:r>
          <a:endParaRPr lang="ko-KR" altLang="en-US" sz="1400" kern="1200" dirty="0"/>
        </a:p>
      </dsp:txBody>
      <dsp:txXfrm>
        <a:off x="4426089" y="1765334"/>
        <a:ext cx="1074707" cy="656376"/>
      </dsp:txXfrm>
    </dsp:sp>
    <dsp:sp modelId="{53F77089-046E-4803-ABB8-8CDF8578C765}">
      <dsp:nvSpPr>
        <dsp:cNvPr id="0" name=""/>
        <dsp:cNvSpPr/>
      </dsp:nvSpPr>
      <dsp:spPr>
        <a:xfrm>
          <a:off x="5869828" y="1866"/>
          <a:ext cx="1394437" cy="697218"/>
        </a:xfrm>
        <a:prstGeom prst="roundRect">
          <a:avLst>
            <a:gd name="adj" fmla="val 10000"/>
          </a:avLst>
        </a:prstGeom>
        <a:solidFill>
          <a:srgbClr val="36D2C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시각화</a:t>
          </a:r>
          <a:endParaRPr lang="ko-KR" altLang="en-US" sz="1800" kern="1200" dirty="0"/>
        </a:p>
      </dsp:txBody>
      <dsp:txXfrm>
        <a:off x="5890249" y="22287"/>
        <a:ext cx="1353595" cy="656376"/>
      </dsp:txXfrm>
    </dsp:sp>
    <dsp:sp modelId="{53B355C7-7369-446A-9482-FD5C13D99431}">
      <dsp:nvSpPr>
        <dsp:cNvPr id="0" name=""/>
        <dsp:cNvSpPr/>
      </dsp:nvSpPr>
      <dsp:spPr>
        <a:xfrm>
          <a:off x="6009271" y="699084"/>
          <a:ext cx="139443" cy="522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2914"/>
              </a:lnTo>
              <a:lnTo>
                <a:pt x="139443" y="522914"/>
              </a:lnTo>
            </a:path>
          </a:pathLst>
        </a:custGeom>
        <a:noFill/>
        <a:ln w="12700" cap="flat" cmpd="sng" algn="ctr">
          <a:solidFill>
            <a:srgbClr val="36D2C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DAEEDB-4AE8-459B-839A-DD0CC83442C5}">
      <dsp:nvSpPr>
        <dsp:cNvPr id="0" name=""/>
        <dsp:cNvSpPr/>
      </dsp:nvSpPr>
      <dsp:spPr>
        <a:xfrm>
          <a:off x="6148715" y="873389"/>
          <a:ext cx="1115549" cy="6972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6D2C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지도</a:t>
          </a:r>
          <a:endParaRPr lang="en-US" altLang="ko-KR" sz="1400" kern="1200" dirty="0" smtClean="0"/>
        </a:p>
      </dsp:txBody>
      <dsp:txXfrm>
        <a:off x="6169136" y="893810"/>
        <a:ext cx="1074707" cy="656376"/>
      </dsp:txXfrm>
    </dsp:sp>
    <dsp:sp modelId="{9B65BA64-5F2A-4B53-9FA6-BDDFC0845524}">
      <dsp:nvSpPr>
        <dsp:cNvPr id="0" name=""/>
        <dsp:cNvSpPr/>
      </dsp:nvSpPr>
      <dsp:spPr>
        <a:xfrm>
          <a:off x="7612875" y="1866"/>
          <a:ext cx="1394437" cy="697218"/>
        </a:xfrm>
        <a:prstGeom prst="roundRect">
          <a:avLst>
            <a:gd name="adj" fmla="val 10000"/>
          </a:avLst>
        </a:prstGeom>
        <a:solidFill>
          <a:srgbClr val="36D2C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결과 해석</a:t>
          </a:r>
          <a:endParaRPr lang="ko-KR" altLang="en-US" sz="1800" kern="1200" dirty="0"/>
        </a:p>
      </dsp:txBody>
      <dsp:txXfrm>
        <a:off x="7633296" y="22287"/>
        <a:ext cx="1353595" cy="656376"/>
      </dsp:txXfrm>
    </dsp:sp>
    <dsp:sp modelId="{8EDE093A-E89E-4D85-B9CA-C2AED171E55B}">
      <dsp:nvSpPr>
        <dsp:cNvPr id="0" name=""/>
        <dsp:cNvSpPr/>
      </dsp:nvSpPr>
      <dsp:spPr>
        <a:xfrm>
          <a:off x="7752318" y="699084"/>
          <a:ext cx="139443" cy="522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2914"/>
              </a:lnTo>
              <a:lnTo>
                <a:pt x="139443" y="522914"/>
              </a:lnTo>
            </a:path>
          </a:pathLst>
        </a:custGeom>
        <a:noFill/>
        <a:ln w="12700" cap="flat" cmpd="sng" algn="ctr">
          <a:solidFill>
            <a:srgbClr val="36D2C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873B9A-D38E-4E2D-931F-7AAA524665E9}">
      <dsp:nvSpPr>
        <dsp:cNvPr id="0" name=""/>
        <dsp:cNvSpPr/>
      </dsp:nvSpPr>
      <dsp:spPr>
        <a:xfrm>
          <a:off x="7891762" y="873389"/>
          <a:ext cx="1115549" cy="697218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rgbClr val="36D2C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결과 해석</a:t>
          </a:r>
          <a:endParaRPr lang="en-US" altLang="ko-KR" sz="1400" kern="1200" dirty="0" smtClean="0"/>
        </a:p>
      </dsp:txBody>
      <dsp:txXfrm>
        <a:off x="7912183" y="893810"/>
        <a:ext cx="1074707" cy="656376"/>
      </dsp:txXfrm>
    </dsp:sp>
    <dsp:sp modelId="{B36835AA-9C36-4BEB-909A-A94CF38DBC1D}">
      <dsp:nvSpPr>
        <dsp:cNvPr id="0" name=""/>
        <dsp:cNvSpPr/>
      </dsp:nvSpPr>
      <dsp:spPr>
        <a:xfrm>
          <a:off x="7752318" y="699084"/>
          <a:ext cx="139443" cy="1394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4437"/>
              </a:lnTo>
              <a:lnTo>
                <a:pt x="139443" y="1394437"/>
              </a:lnTo>
            </a:path>
          </a:pathLst>
        </a:custGeom>
        <a:noFill/>
        <a:ln w="12700" cap="flat" cmpd="sng" algn="ctr">
          <a:solidFill>
            <a:srgbClr val="36D2C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185164-A5D1-480E-A09A-C8866C78CC6D}">
      <dsp:nvSpPr>
        <dsp:cNvPr id="0" name=""/>
        <dsp:cNvSpPr/>
      </dsp:nvSpPr>
      <dsp:spPr>
        <a:xfrm>
          <a:off x="7891762" y="1744913"/>
          <a:ext cx="1115549" cy="697218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rgbClr val="36D2C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결론 및 방안</a:t>
          </a:r>
          <a:endParaRPr lang="en-US" altLang="ko-KR" sz="1400" kern="1200" dirty="0" smtClean="0"/>
        </a:p>
      </dsp:txBody>
      <dsp:txXfrm>
        <a:off x="7912183" y="1765334"/>
        <a:ext cx="1074707" cy="656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AF489-4997-40B7-BFFE-1F98E2702A9B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A1B13-EB86-40B1-A1FA-995385247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7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A1B13-EB86-40B1-A1FA-995385247A1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666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요약하면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상관 분석 결과를 통해 다음과 같은 결론을 도출할 수 있습니다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안심이집의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수가 많으면 범죄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발생율이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높은데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(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분석하면서 이상하다고 느낀 부분입니다 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.) 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안심이 집은 범죄를 예방하는 것인데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…?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범죄 발생과 </a:t>
            </a:r>
            <a:r>
              <a:rPr lang="ko-KR" altLang="en-US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연관이있는지는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모르겠습니다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/>
          </a:p>
          <a:p>
            <a:pPr latinLnBrk="1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범죄와 강도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살인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절도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폭력 사이의 상관관계는 강하며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특히 강간과 추행과의 상관관계는 매우 높습니다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범죄와 관련된 다른 변수들과 강한 양의 상관관계가 있으므로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변수들이 서로 관련성을 가지고 발생하는 경향이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A1B13-EB86-40B1-A1FA-995385247A1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8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왜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그런것일까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?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절도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검거율을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높이기 위한 방안은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어떤것이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있을까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?(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고민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) </a:t>
            </a:r>
            <a:endPara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https://www.police.ac.kr/pds/%EC%A0%88%EB%8F%84%EB%B2%94%EC%A3%84%EC%97%90%20%EB%8C%80%ED%95%9C%20%EA%B2%BD%EC%B0%B0%20%EB%8C%80%EC%9D%91%EC%B2%B4%EA%B3%84.pdf (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참고 할 자료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)</a:t>
            </a:r>
            <a:endPara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A1B13-EB86-40B1-A1FA-995385247A1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861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A1B13-EB86-40B1-A1FA-995385247A1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942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지도 시각화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folium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leaflet.js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기반으로 만들어진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지도 시각화 라이브러리 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folium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사용하여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인터랙티브한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지도를 생성하고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마커를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추가하여 시각화하거나 원으로 범위를 표기하고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파일로 내보내기 등을 수행할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dirty="0" smtClean="0"/>
              <a:t>범죄가 많이 발생할수록 붉은색이고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A1B13-EB86-40B1-A1FA-995385247A1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794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지도에서 범죄가 많이 발생할수록 붉은색이고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원의 크기가 넓을수록 해당 경찰서의 </a:t>
            </a:r>
            <a:r>
              <a:rPr lang="ko-KR" altLang="en-US" dirty="0" err="1" smtClean="0"/>
              <a:t>검거율이</a:t>
            </a:r>
            <a:r>
              <a:rPr lang="ko-KR" altLang="en-US" dirty="0" smtClean="0"/>
              <a:t> 높다는 의미입니다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서대문구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성북구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용산구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성동구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가 좋지만 너무 비싸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A1B13-EB86-40B1-A1FA-995385247A1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69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관악구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범죄 피해 트라우마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치료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이사비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지원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dirty="0" smtClean="0">
                <a:latin typeface="+mn-ea"/>
                <a:ea typeface="+mn-ea"/>
              </a:rPr>
              <a:t>서울시 </a:t>
            </a:r>
            <a:r>
              <a:rPr lang="ko-KR" altLang="en-US" dirty="0" smtClean="0">
                <a:latin typeface="+mn-ea"/>
                <a:ea typeface="+mn-ea"/>
              </a:rPr>
              <a:t>중구 </a:t>
            </a:r>
            <a:r>
              <a:rPr lang="en-US" altLang="ko-KR" dirty="0" smtClean="0">
                <a:latin typeface="+mn-ea"/>
                <a:ea typeface="+mn-ea"/>
              </a:rPr>
              <a:t>"</a:t>
            </a:r>
            <a:r>
              <a:rPr lang="ko-KR" altLang="en-US" dirty="0" smtClean="0">
                <a:latin typeface="+mn-ea"/>
                <a:ea typeface="+mn-ea"/>
              </a:rPr>
              <a:t>아동 학대 막는다</a:t>
            </a:r>
            <a:r>
              <a:rPr lang="en-US" altLang="ko-KR" dirty="0" smtClean="0">
                <a:latin typeface="+mn-ea"/>
                <a:ea typeface="+mn-ea"/>
              </a:rPr>
              <a:t>"…</a:t>
            </a:r>
            <a:r>
              <a:rPr lang="ko-KR" altLang="en-US" dirty="0" smtClean="0">
                <a:latin typeface="+mn-ea"/>
                <a:ea typeface="+mn-ea"/>
              </a:rPr>
              <a:t>아동행복센터 </a:t>
            </a:r>
            <a:endParaRPr lang="en-US" altLang="ko-KR" dirty="0" smtClean="0">
              <a:latin typeface="+mn-ea"/>
              <a:ea typeface="+mn-ea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+mn-ea"/>
                <a:ea typeface="+mn-ea"/>
              </a:rPr>
              <a:t>성범죄자 신상정보는 우편으로 발송되는데</a:t>
            </a:r>
            <a:r>
              <a:rPr lang="en-US" altLang="ko-KR" baseline="0" dirty="0" smtClean="0">
                <a:latin typeface="+mn-ea"/>
                <a:ea typeface="+mn-ea"/>
              </a:rPr>
              <a:t> 19</a:t>
            </a:r>
            <a:r>
              <a:rPr lang="ko-KR" altLang="en-US" baseline="0" dirty="0" smtClean="0">
                <a:latin typeface="+mn-ea"/>
                <a:ea typeface="+mn-ea"/>
              </a:rPr>
              <a:t>세 미만자녀에게만 제공합니다</a:t>
            </a:r>
            <a:r>
              <a:rPr lang="en-US" altLang="ko-KR" baseline="0" dirty="0" smtClean="0">
                <a:latin typeface="+mn-ea"/>
                <a:ea typeface="+mn-ea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>
                <a:latin typeface="+mn-ea"/>
                <a:ea typeface="+mn-ea"/>
              </a:rPr>
              <a:t>모바일 사이트도 </a:t>
            </a:r>
            <a:r>
              <a:rPr lang="ko-KR" altLang="en-US" baseline="0" dirty="0" err="1" smtClean="0">
                <a:latin typeface="+mn-ea"/>
                <a:ea typeface="+mn-ea"/>
              </a:rPr>
              <a:t>있긴하지만</a:t>
            </a:r>
            <a:r>
              <a:rPr lang="ko-KR" altLang="en-US" baseline="0" dirty="0" smtClean="0">
                <a:latin typeface="+mn-ea"/>
                <a:ea typeface="+mn-ea"/>
              </a:rPr>
              <a:t> 저도 이번 분석을 통해서 사이트를 </a:t>
            </a:r>
            <a:r>
              <a:rPr lang="ko-KR" altLang="en-US" baseline="0" dirty="0" err="1" smtClean="0">
                <a:latin typeface="+mn-ea"/>
                <a:ea typeface="+mn-ea"/>
              </a:rPr>
              <a:t>알게되었지</a:t>
            </a:r>
            <a:r>
              <a:rPr lang="ko-KR" altLang="en-US" baseline="0" dirty="0" smtClean="0">
                <a:latin typeface="+mn-ea"/>
                <a:ea typeface="+mn-ea"/>
              </a:rPr>
              <a:t> 평상시에는 사용할 일이 없었습니다</a:t>
            </a:r>
            <a:r>
              <a:rPr lang="en-US" altLang="ko-KR" baseline="0" dirty="0" smtClean="0">
                <a:latin typeface="+mn-ea"/>
                <a:ea typeface="+mn-ea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+mn-ea"/>
                <a:ea typeface="+mn-ea"/>
              </a:rPr>
              <a:t>사이트의 정보를 다른 앱과 연동하여 접할</a:t>
            </a:r>
            <a:r>
              <a:rPr lang="ko-KR" altLang="en-US" baseline="0" dirty="0" smtClean="0">
                <a:latin typeface="+mn-ea"/>
                <a:ea typeface="+mn-ea"/>
              </a:rPr>
              <a:t> 수 있도록 한다면</a:t>
            </a:r>
            <a:r>
              <a:rPr lang="en-US" altLang="ko-KR" baseline="0" dirty="0" smtClean="0">
                <a:latin typeface="+mn-ea"/>
                <a:ea typeface="+mn-ea"/>
              </a:rPr>
              <a:t>?(</a:t>
            </a:r>
            <a:r>
              <a:rPr lang="ko-KR" altLang="en-US" baseline="0" dirty="0" smtClean="0">
                <a:latin typeface="+mn-ea"/>
                <a:ea typeface="+mn-ea"/>
              </a:rPr>
              <a:t>얼굴을 알아야 나 </a:t>
            </a:r>
            <a:r>
              <a:rPr lang="ko-KR" altLang="en-US" baseline="0" smtClean="0">
                <a:latin typeface="+mn-ea"/>
                <a:ea typeface="+mn-ea"/>
              </a:rPr>
              <a:t>자신을 보호 가능</a:t>
            </a:r>
            <a:r>
              <a:rPr lang="en-US" altLang="ko-KR" baseline="0" dirty="0" smtClean="0">
                <a:latin typeface="+mn-ea"/>
                <a:ea typeface="+mn-ea"/>
              </a:rPr>
              <a:t>)</a:t>
            </a:r>
            <a:endParaRPr lang="ko-KR" altLang="en-US" dirty="0" smtClean="0">
              <a:latin typeface="+mn-ea"/>
              <a:ea typeface="+mn-ea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수익 및 판매 증대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어떤 방향으로 접목시키면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활용성이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높아질지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 및 의사 결정 관련 이점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A1B13-EB86-40B1-A1FA-995385247A1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864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주제부터 정하지 말고 </a:t>
            </a:r>
            <a:r>
              <a:rPr lang="ko-KR" altLang="en-US" baseline="0" dirty="0" err="1" smtClean="0"/>
              <a:t>데이터셋과</a:t>
            </a:r>
            <a:r>
              <a:rPr lang="ko-KR" altLang="en-US" baseline="0" dirty="0" smtClean="0"/>
              <a:t> 칼럼을 확인해보고 주제 정하기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다양한 사람들과 이야기 및 일상생활 뉴스</a:t>
            </a:r>
            <a:r>
              <a:rPr lang="ko-KR" altLang="en-US" baseline="0" dirty="0" smtClean="0"/>
              <a:t> 등</a:t>
            </a:r>
            <a:r>
              <a:rPr lang="ko-KR" altLang="en-US" dirty="0" smtClean="0"/>
              <a:t> 데이터분석 주제를 다양하게 </a:t>
            </a:r>
            <a:r>
              <a:rPr lang="ko-KR" altLang="en-US" dirty="0" err="1" smtClean="0"/>
              <a:t>접할수있도록</a:t>
            </a:r>
            <a:r>
              <a:rPr lang="ko-KR" altLang="en-US" dirty="0" smtClean="0"/>
              <a:t> 보는 눈을 기르겠습니다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b="0" dirty="0" err="1" smtClean="0"/>
              <a:t>크롤링</a:t>
            </a:r>
            <a:r>
              <a:rPr lang="ko-KR" altLang="en-US" b="0" dirty="0" smtClean="0"/>
              <a:t> 지식 부족 및 주석 달기 습관화 부족 </a:t>
            </a:r>
            <a:endParaRPr lang="en-US" altLang="ko-KR" b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smtClean="0"/>
              <a:t>-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마케팅</a:t>
            </a:r>
            <a:r>
              <a:rPr lang="en-US" altLang="ko-KR" b="0" baseline="0" dirty="0" smtClean="0"/>
              <a:t>,</a:t>
            </a:r>
            <a:r>
              <a:rPr lang="ko-KR" altLang="en-US" b="0" baseline="0" dirty="0" smtClean="0"/>
              <a:t>상업적으로 방향성을 잡고 생각하게 되었는데 공공데이터로 분석을 하기에는 자료부족으로 다소 한계를 많이 느꼈습니다</a:t>
            </a:r>
            <a:r>
              <a:rPr lang="en-US" altLang="ko-KR" b="0" baseline="0" dirty="0" smtClean="0"/>
              <a:t>.</a:t>
            </a:r>
            <a:endParaRPr lang="ko-KR" altLang="en-US" b="0" dirty="0" smtClean="0"/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경찰청의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 범죄의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장소별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발생건수 현황 데이터도 경찰청과 협업하여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통계자료가 아닌 더 상세한 자료를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받을수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있다면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https://www.sexoffender.go.kr/indexN.nsc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성범죄자 알림이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</a:t>
            </a:r>
            <a:r>
              <a:rPr lang="ko-KR" altLang="en-US" dirty="0" err="1" smtClean="0"/>
              <a:t>태블로에</a:t>
            </a:r>
            <a:r>
              <a:rPr lang="ko-KR" altLang="en-US" dirty="0" smtClean="0"/>
              <a:t> 관한 학습을 통해 시각화에 관해 더 </a:t>
            </a:r>
            <a:r>
              <a:rPr lang="ko-KR" altLang="en-US" dirty="0" err="1" smtClean="0"/>
              <a:t>공부해보고싶습니다</a:t>
            </a:r>
            <a:r>
              <a:rPr lang="en-US" altLang="ko-KR" dirty="0" smtClean="0"/>
              <a:t>.</a:t>
            </a:r>
            <a:endParaRPr lang="ko-KR" altLang="en-US" smtClean="0"/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A1B13-EB86-40B1-A1FA-995385247A1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028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A1B13-EB86-40B1-A1FA-995385247A1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801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smtClean="0"/>
              <a:t>- </a:t>
            </a:r>
            <a:r>
              <a:rPr lang="ko-KR" altLang="en-US" b="0" dirty="0" smtClean="0"/>
              <a:t>어느 구에서 범죄가 많이 발생하는가 </a:t>
            </a:r>
            <a:r>
              <a:rPr lang="en-US" altLang="ko-KR" b="0" dirty="0" smtClean="0"/>
              <a:t>- </a:t>
            </a:r>
            <a:r>
              <a:rPr lang="ko-KR" altLang="en-US" b="0" dirty="0" smtClean="0"/>
              <a:t>많이 발생하는 구에 경찰 배치하기 또는 안심귀가서비스늘리기</a:t>
            </a:r>
            <a:r>
              <a:rPr lang="en-US" altLang="ko-KR" b="0" dirty="0" smtClean="0"/>
              <a:t>?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smtClean="0"/>
              <a:t>- </a:t>
            </a:r>
            <a:r>
              <a:rPr lang="ko-KR" altLang="en-US" b="0" dirty="0" err="1" smtClean="0"/>
              <a:t>씨씨티비없는</a:t>
            </a:r>
            <a:r>
              <a:rPr lang="ko-KR" altLang="en-US" b="0" dirty="0" smtClean="0"/>
              <a:t> 곳에 </a:t>
            </a:r>
            <a:r>
              <a:rPr lang="ko-KR" altLang="en-US" b="0" dirty="0" err="1" smtClean="0"/>
              <a:t>범죄발생이</a:t>
            </a:r>
            <a:r>
              <a:rPr lang="ko-KR" altLang="en-US" b="0" dirty="0" smtClean="0"/>
              <a:t> 높으면 </a:t>
            </a:r>
            <a:r>
              <a:rPr lang="ko-KR" altLang="en-US" b="0" dirty="0" err="1" smtClean="0"/>
              <a:t>씨씨티비</a:t>
            </a:r>
            <a:r>
              <a:rPr lang="ko-KR" altLang="en-US" b="0" dirty="0" smtClean="0"/>
              <a:t> 설치 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cctv</a:t>
            </a:r>
            <a:r>
              <a:rPr lang="ko-KR" altLang="en-US" b="0" dirty="0" smtClean="0"/>
              <a:t>와 범죄 발생률 상관관계</a:t>
            </a:r>
            <a:r>
              <a:rPr lang="en-US" altLang="ko-KR" b="0" dirty="0" smtClean="0"/>
              <a:t>)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A1B13-EB86-40B1-A1FA-995385247A1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847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>
                <a:solidFill>
                  <a:srgbClr val="595959"/>
                </a:solidFill>
                <a:latin typeface="+mn-ea"/>
              </a:rPr>
              <a:t>많이 발생하는 구에 경찰 순찰 배치</a:t>
            </a:r>
            <a:r>
              <a:rPr lang="en-US" altLang="ko-KR" sz="1600" dirty="0" smtClean="0">
                <a:solidFill>
                  <a:srgbClr val="595959"/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rgbClr val="595959"/>
                </a:solidFill>
                <a:latin typeface="+mn-ea"/>
              </a:rPr>
              <a:t>안심귀가서비스늘리기</a:t>
            </a:r>
            <a:r>
              <a:rPr lang="en-US" altLang="ko-KR" sz="1600" dirty="0" smtClean="0">
                <a:solidFill>
                  <a:srgbClr val="595959"/>
                </a:solidFill>
                <a:latin typeface="+mn-ea"/>
              </a:rPr>
              <a:t>?</a:t>
            </a:r>
          </a:p>
          <a:p>
            <a:pPr marL="1714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dirty="0" err="1" smtClean="0">
                <a:solidFill>
                  <a:srgbClr val="595959"/>
                </a:solidFill>
                <a:latin typeface="+mn-ea"/>
              </a:rPr>
              <a:t>씨씨티비없는</a:t>
            </a:r>
            <a:r>
              <a:rPr lang="ko-KR" altLang="en-US" sz="1200" dirty="0" smtClean="0">
                <a:solidFill>
                  <a:srgbClr val="595959"/>
                </a:solidFill>
                <a:latin typeface="+mn-ea"/>
              </a:rPr>
              <a:t> 곳에 </a:t>
            </a:r>
            <a:r>
              <a:rPr lang="ko-KR" altLang="en-US" sz="1200" dirty="0" err="1" smtClean="0">
                <a:solidFill>
                  <a:srgbClr val="595959"/>
                </a:solidFill>
                <a:latin typeface="+mn-ea"/>
              </a:rPr>
              <a:t>범죄발생이</a:t>
            </a:r>
            <a:r>
              <a:rPr lang="ko-KR" altLang="en-US" sz="1200" dirty="0" smtClean="0">
                <a:solidFill>
                  <a:srgbClr val="595959"/>
                </a:solidFill>
                <a:latin typeface="+mn-ea"/>
              </a:rPr>
              <a:t> 높으면 </a:t>
            </a:r>
            <a:r>
              <a:rPr lang="ko-KR" altLang="en-US" sz="1200" dirty="0" err="1" smtClean="0">
                <a:solidFill>
                  <a:srgbClr val="595959"/>
                </a:solidFill>
                <a:latin typeface="+mn-ea"/>
              </a:rPr>
              <a:t>씨씨티비</a:t>
            </a:r>
            <a:r>
              <a:rPr lang="ko-KR" altLang="en-US" sz="1200" dirty="0" smtClean="0">
                <a:solidFill>
                  <a:srgbClr val="595959"/>
                </a:solidFill>
                <a:latin typeface="+mn-ea"/>
              </a:rPr>
              <a:t> 설치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A1B13-EB86-40B1-A1FA-995385247A1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42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Google Maps</a:t>
            </a:r>
            <a:r>
              <a:rPr lang="ko-KR" altLang="en-US" dirty="0" smtClean="0"/>
              <a:t>를 사용한 단어 검색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추후 지도 시각화를 위해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구글맵을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 이용하여 주소 및 위도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,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경도 정보를 통해 경찰서의 주소 정리했습니다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.</a:t>
            </a:r>
            <a:endParaRPr lang="ko-KR" altLang="en-US" dirty="0" smtClean="0"/>
          </a:p>
          <a:p>
            <a:r>
              <a:rPr lang="en-US" altLang="ko-KR" dirty="0" smtClean="0"/>
              <a:t>- '</a:t>
            </a:r>
            <a:r>
              <a:rPr lang="en-US" altLang="ko-KR" dirty="0" err="1" smtClean="0"/>
              <a:t>formatted_address</a:t>
            </a:r>
            <a:r>
              <a:rPr lang="en-US" altLang="ko-KR" dirty="0" smtClean="0"/>
              <a:t>' </a:t>
            </a:r>
            <a:r>
              <a:rPr lang="ko-KR" altLang="en-US" dirty="0" smtClean="0"/>
              <a:t>항목에 </a:t>
            </a:r>
            <a:r>
              <a:rPr lang="en-US" altLang="ko-KR" dirty="0" smtClean="0"/>
              <a:t>'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'</a:t>
            </a:r>
            <a:r>
              <a:rPr lang="ko-KR" altLang="en-US" dirty="0" smtClean="0"/>
              <a:t>가 출력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- '</a:t>
            </a:r>
            <a:r>
              <a:rPr lang="en-US" altLang="ko-KR" dirty="0" err="1" smtClean="0"/>
              <a:t>lng</a:t>
            </a:r>
            <a:r>
              <a:rPr lang="en-US" altLang="ko-KR" dirty="0" smtClean="0"/>
              <a:t>'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'</a:t>
            </a:r>
            <a:r>
              <a:rPr lang="en-US" altLang="ko-KR" dirty="0" err="1" smtClean="0"/>
              <a:t>lat</a:t>
            </a:r>
            <a:r>
              <a:rPr lang="en-US" altLang="ko-KR" dirty="0" smtClean="0"/>
              <a:t>'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'</a:t>
            </a:r>
            <a:r>
              <a:rPr lang="ko-KR" altLang="en-US" dirty="0" smtClean="0"/>
              <a:t>위도</a:t>
            </a:r>
            <a:r>
              <a:rPr lang="en-US" altLang="ko-KR" dirty="0" smtClean="0"/>
              <a:t>'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'</a:t>
            </a:r>
            <a:r>
              <a:rPr lang="ko-KR" altLang="en-US" dirty="0" smtClean="0"/>
              <a:t>경도</a:t>
            </a:r>
            <a:r>
              <a:rPr lang="en-US" altLang="ko-KR" dirty="0" smtClean="0"/>
              <a:t>' </a:t>
            </a:r>
            <a:r>
              <a:rPr lang="ko-KR" altLang="en-US" dirty="0" smtClean="0"/>
              <a:t>정보가 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A1B13-EB86-40B1-A1FA-995385247A1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777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표현을 위해 다듬기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--&gt; "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정규화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작업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살인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사건은 두 자릿수인데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절도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폭력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네 자릿수이다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각각을 비슷한 범위에 놓고 비교하는 것이 편리하기 때문에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좀 다듬어주자</a:t>
            </a:r>
          </a:p>
          <a:p>
            <a:pPr lvl="1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항목의 최댓값을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'1'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두면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추후 범죄 발생 건수를 종합적으로 비교할 때 편리할 것이다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pPr lvl="1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살인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절도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폭력에 대해 각 컬럼 별로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정규화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처리를 수행하였다</a:t>
            </a:r>
          </a:p>
          <a:p>
            <a:pPr lvl="1"/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사이킷런의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최솟값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최댓값을 이용해서 정규화시키는 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MinMaxScaler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 사용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==&gt; 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정규화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처리된 데이터를 살펴보면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살인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절도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폭력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변수의 값들이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~ 1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사이의 값으로 변경되었음을 확인할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A1B13-EB86-40B1-A1FA-995385247A1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805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보통 안심이 집은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여성 및 어린아이들이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위협을 </a:t>
            </a:r>
            <a:r>
              <a:rPr lang="ko-KR" altLang="en-US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느낄시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도움을 받는 곳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)</a:t>
            </a:r>
          </a:p>
          <a:p>
            <a:pPr algn="l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안심이 집 수가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많다고해서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범죄 발생 건수가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낮은건은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아닌것같습니다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범죄 발생이 사전에 일어나지 않는 것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일수도있습니다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  <a:p>
            <a:pPr algn="l"/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A1B13-EB86-40B1-A1FA-995385247A1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489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A1B13-EB86-40B1-A1FA-995385247A1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784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A1B13-EB86-40B1-A1FA-995385247A1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390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이러한 결과로 보아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CCTV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의 설치 여부는 지역의 범죄 발생에 거의 영향을 미치지 않는 것으로 나타납니다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다른 요인들이 서로 다른 지역의 범죄 패턴에 더 큰 영향을 미치고 있을 수 있습니다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A1B13-EB86-40B1-A1FA-995385247A1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994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066966" y="3044278"/>
            <a:ext cx="6058069" cy="7560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서울시 범죄 현황 분석 </a:t>
            </a:r>
            <a:endParaRPr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5695890" y="578997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김가인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ko-KR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분석 내용</a:t>
              </a:r>
            </a:p>
            <a:p>
              <a:pPr lvl="1"/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상관관계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2059929" y="4365000"/>
            <a:ext cx="885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“CCTV”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설치 현황과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범죄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발생 건수 간의 상관 계수는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0.030761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입니다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이 값은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0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에 가까우며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매우 약한 양의 상관관계를 나타냅니다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따라서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CCTV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카메라의 존재나 수량이 범죄 발생에 큰 영향을 미치지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않습니다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“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총인구수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”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와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총 범죄 발생 건수 간의 상관 계수는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0.469251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입니다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양의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상관관계를 나타내지만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상관관계가 강하지 않으므로 인구 규모만으로는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범죄율의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변동을 완전히 설명하기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어렵습니다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</p:txBody>
      </p:sp>
      <p:sp>
        <p:nvSpPr>
          <p:cNvPr id="7" name="AutoShape 2" descr="data:image/png;base64,iVBORw0KGgoAAAANSUhEUgAAAe0AAAETCAYAAAAbLF6SAAAAOXRFWHRTb2Z0d2FyZQBNYXRwbG90bGliIHZlcnNpb24zLjcuMSwgaHR0cHM6Ly9tYXRwbG90bGliLm9yZy/bCgiHAAAACXBIWXMAAAsTAAALEwEAmpwYAAAfxklEQVR4nO3deZwcdZ3/8deHnKAIBEbQDSEsIC4qikQQERQXkEtR8Vg5XK+NiMolC4jhDKwcigrsilHEFfyxoj6UQ0FlFxAQkKi7ovATdAUEBIdEbhJyfPaPqiGdTvdMZ2b6qJnX8/GYx3RVV9f3082Qd32rvv2tyEwkSVLvW6PbBUiSpNYY2pIkVYShLUlSRRjakiRVhKEtSVJFGNpSRUSE/7+2ICKi2zVI7eI/AqqciFg7Ir4WEfMj4tcR8ema57aJiK/WLO8dEbfU/PxP3b5+UfP4VRFxQ822/1WuPz0iXl/+nF6z/fy6fX0tIrYuHx8eEQfWPLd+RNxcV8vAzz0R8boW3vrNETGprs0vRMTrB6nphIh4a/n4bRExp+a5LSPi2vJzPHcg7CLiPyNiQkR8PSJm1hcREZtExDURcWNEHB0RV5aP/73+M615zcA29T/3NWqj7rU31nxWB9Ss/2Ltey/XTQBuq1nePCIuKB/fNEgbV0fE9MHqaPK6F0XED4fY5qtN6n9V7d+q1IqJ3S5AGoazgFsy84NliH0lIn4JPA08H/jvgQ0z8wfADwaWI+I3EfFi4JRy1Qtq9vtK4IrMPLOuvYms+H9lYt36WmsAn4iIh4HXAhfX1LEA2KHRmymDdOOm73aFdTJzySC1NavpwIjYDngp8Jua574IHJuZt0bEecD+wDeBKUA02PeAlwI/z8zjImIT4LWZWRueU+pfkJn7NHpDEXERsD5wT4PndgR2Aa6uWb1pRHwKOBOY0KC+GcCfa5Ynlts1rKts54XAm4DtgfsbbTOIE4GtIuJvM/N/G22QmR9u8tpmn6/UlH8wqqKdMvNggMxcEhGfBU7LzH0jYhbw8YENy57Y6az4W1+WmQ8CHy6frw2xAJavRh0bRcSNNctbAIcCvwPWWo39TBhqg4jYFtgiInYAHgAuLZ+aCXynbtvammYAnweuBXalOKgZCKp1M/PWcruzgHMpQnvIcljxObX0mUXEbcBTDZ56Cvhjo9dk5k0R8TvgjLKNtYAfAr8Crgf+lrr3DryN4nOakZn3lev2johbgE2alHcOcDBwVETcVvO6wd5PAMdTHHDsDlwcEbMz8zd1250DbFezagtg+8z8/VBtSI0Y2qqi5RExMTOXlsvPA55ssu32wIWZecHAiojYFPhKuTh1BHU8VNvDjIivA28HHgFeBfy65rl1gNuBRoGwGLhkiLaOBt5L0TveMzNfW+73vPoN62o6iSKsNyt/BkJ6Y2rCMjPvLXvN7TIlM18zjNedBpybmf8NEBHfAW7MzNfXv/eIWA/YCdgD+PeIeFf51A8y8/0NLh2sQRHYD2fm1yLiVuDSiPhkZg52Kn1X4FiKg4f3ZubSiNgf+HJE3AvMy8z5AJl5aM3rNga+DTTskUutMLRVRd8BzoyI44D1KHpiEyPiGmBt4M667Qeu1U4F/oYisN5WPndLi23+W/m79vrlpLpe7UxgxzIAj6p7/drAHZm5R4vtPScijgQeyMxLI6IfuCoiDsvMmxts/nBE3AwsK5enAweUvdZ3Ai8v1y8FJte0EcBmZY90q9WtsUHNtwB3Z+ZB5aobIuK6Jpufm5nfbfLcRGDdcp8TgHWArSPiW9ScZYiINYF/B07JzHsi4rBy+ZNN6tuV4gzMdyj+fsjM30bEvsDZEXEs8IHMfKTudROB3YBDMvOugfWZeQ/w5ojYieIyS/0BwhTgIuCTmbk6Z3OklRjaqqJTgSOBn1CE0+mZeTVA/elx4GfAGRFxEPAM8Cfgrsy8rty+1TYPKX8/d202M182yPYPAI/VLD8OvLwMs0Yuzcyz61dGxDFAH2X4ZOa1EbEfRXitIjPfPEhN/ay4Zvu/QG39rwJ+mZk71x2IDMvAmYCa5Y8Nc1dzgHkRcTLFQcaFmXkFcEVdT3tn4KKaHu6vKU6Lbwk0usHCs8DbM/NPABHxbeDozPwjcEA5OG5hg/e1FDimWbGZeQNwQ+26iHgB8HXgXuA9EfGz9KYPGiZDW5WTmcvKa4UPZuag12DL3ujOg2xSew1yOTCl7BVNouiRTxts/+Vo4I82eGpa7frMfJyi1zvwuvnA6zNz0WD7B/4tM58oX/MaimvxmwGLyn3cx8oDr4iIvwdObrCvdYDPlPU8UY5m/gjFdewzKHqCrVhO8flAMdBtcvmZbUhdQEYxsv8tFL3lRwfZZ39mvqV+ZWb+OSI+x4ozBJMjYuCgLIC7y+1+1GS/d1NcWgB4LuQz86d1202iZmxB2XNeRUR8l+JszYA1gL8Dflu36Y8y88SI2Av4NPDpzLyurP3yiPinJvVKgzK0VVVrA//EqgOnFlH0alcSEdsAJ1EMHFqDIlweoBhMNOBW4H0UI4kXUYTh9YMVUR40rHLgUPaQZw71+qHUBPabgLkUPe5fA2sCe1Gccbiw7jX/Cfxng5reQzHye8AhwNnAe4DvAa1+/eh/gMPLr1B9j+JU+xXAg9QFf2aeBpwWEbfX975XwwNN1u8ObFr7fES8hSIkV1KeUZlC0eMdtszcr26/zweuafTeysF+O1GMQXi8fP15EfFzVhz0SKvF0NaYUo7ePbTBU98Fdq8dtRsRr6AIm5eUr/0dxaCtlUTEK5u1Vw5AOpHi1HOtJcBh5TYDvc1aawDX1Z2eb9jbLL0V+FxmDpxefxq4qBxNvgNweU1NO1Fcz32wbh/LKIIfgMx8mmLU9GrJzIcpDhgaanLJYSQTnrwCOJxV55WYDiyoq+0Kiv+mjer6Tfn7g8DsuqcnAd+MiNozBcuBN2bms8MpOjP/Anyqwfqfl3VsOJz9anwztFVVT1J8Z7fRNeJFmfnGunX9wHYRsZDiWvP6FCPL/8zQlpY/1PwesDFwZu3o9HoDvc0W2hnM5cCJEXEfxSn9qRSjpLdj5bMFAC8GvpmZ9etb9SzFmYja9706FjdYl4Ncz78gM7/S5Dkovqs9NzN/MoxaVi0k82vA10ZjXxTBvmzIrRob7uercSwcD6HxoPw60MEUvdJ1KXpo11N8PefpEex3Z4rea6PvWl/eYKKWYau5pr05xen72yiuef+lbruXUox2n7zKTopJUY4crZo6ISLeQeOeNsCXM7Ola/ER8cvMfPVo1iZ1mqEtaVyo+26/VEmGtiRJFeENQyRJqoieHoi2wQYb5MyZM7tdhiRJHfOLX/zikczsa/RcT4f2zJkzmT9//tAbSpI0RpRz2DfUttAu5wk+Bdh2YL7liOijGGk7leJrJeeV0w1KkqQhtLOnvQ/Fd0u3r1n3WeD4Vm59J0mSVta20M7My2DF7Eg1s/8cGRHTgDsz8zPtal+SpLGmk6PHNwG2AU7KzPdRzJB0UP1GETE7IuZHxPz+/vqZISVJGr86GdpPAzdk5qPl8mXAtvUbZea8zJyVmbP6+hoOnpMkaVzqZGjfDWxeDlCD4lq3g9AkSWpRJ77ytQQgMxdHxLnAtyJiAUXP+6gOtC9J0pjQ9tDOzD1rHl8JXNnuNiVJGoucxlSSpIro6RnRGtn2n78xKvv5xVnvG5X9jNTRRx/NQw89xEYbbcSZZ47aXRwlSWNQ5UJ7rHnooYd44IEHul3GavFAQ5K6w9DugMHODqz9yBNMAO575IlBt+uVMwNQzQMNSRoLDO0uWz75eSv97gVDXYKo4oGGJI0FhnaXPbXF7t0uYbVV8UCjVR5oSOplhrZWWxUPNKrGcQOSGjG0pR7kuAFJjRjaUhc4bkDScBjaUg/qxXEDkrrP0JZ6kOMGJDViaEtqiSP0pe5z7nFJkirCnrakccuv1qlqDG1JY9aQo/R/ezcTFj/uKH1VhqfHJUmqCHvaksatqn21ztP5MrQljVtV+2qdM+XJ0JakHuFMeRpK265pR8SEiDgtIq5u8NyZEfGjdrUtSWPR8snPY9mUF1TmdL5GXzt72vsAlwPb166MiEPK9a9uY9uSNOZU7XS+Rl/bQjszLwOIiOfWRcQbgaWZeWPt+loRMRuYDTBjxox2lSdJUuV07Jp2RGwM7J6Zxw22XWbOA+YBzJo1KztRmySpPRzxPro6ORBtP2CjiDi/XH5pRByfmXM7WIMkaRQ5gU1ndSy0M/MLtcsRcY2BLUlS6zoR2kuarF/cgbYlSV1UtQlsel3bQzsz92yyfu92ty1J6i5HvI8u5x6XJKkinBFNqnHfKa8Ylf3MOOH2UdmPJNUytKUKG4sHGX5FSN3Wy3+DhrbaZiwGitrPm2Ko23r5b9DQltRRQx3MLV04DZjI0oX3DrptLx3M9XLPTGOLoS2pp2wwdTmwtPzdG4Y60Lj/jmk8/MzgBxq9dJAx3lX5bmqGdhNVO3KuWr1SM0dt/Wi3Sxjz/PeiugztJnr5mkYjVatXGkt68ezAYPz3YnC9PCHMuA3tql1Xq1q90njSa2cH/PdiZHp5QphxG9pDqdqRc9XqldQ9/ntRXYZ2E7125DyUqtUrqXv896K6DG1JUtc5r0NrnHtckqSKMLQlSaoIQ1uSpIowtCVJqghDW5KkijC0JUmqiLZ95SsiJgCnANtm5h7lulOBacDzgNsz87Ptal+SpG5p1/zu7fye9j7A5cD2Aysyc87A44j4UUR8KTOfamMNkiR1XLvmd29baGfmZQARscpzUaxcDjzTrvYlSWqnwSaEadf87t26pn0YcGFmrjLxbUTMjoj5ETG/v7+/C6VJktSbOh7aEfFuYHJmXtro+cycl5mzMnNWX19fh6uTJGnkNpi6nA3XHP2bsnR07vGI2BfYKjNP6mS7kiR1UrtuytKJnvYSgIjYBJgHbBQR55c/L+1A+5IkjQlt72ln5p7l73uBDdvdniRJY5WTq0iSVBGGtiRJFWFoS5JUEYa2JEkVYWhLklQRhrYkSRVhaEuSVBGGtiRJFWFoS5JUEYa2JEkVYWhLklQRhrYkSRVhaEuSVBGGtiRJFWFoS5JUEYa2JEkVYWhLklQRhrYkSRVhaEuSVBFtC+2ImBARp0XE1TXrdo2IH0TEpRFxdrvaliRpLGpnT3sf4HJgIkBEBPAp4B2Z+W7g6YjYrY3tS5I0prQttDPzssy8tWbVS4A7MnNxufx9YJd2tS9J0ljTyWva6wMLa5YXlutWEhGzI2J+RMzv7+/vWHGSJPW6Tob2AmC9muVp5bqVZOa8zJyVmbP6+vo6VpwkSb2uk6H9e+DlETGlXN4XuL6D7UuSVGkTO9DGEoDMXBYRc4FvRsSTQD/w4w60L0nSmND20M7MPWseXwtc2+42JUkai5xcRZKkijC0JUmqCENbkqSKMLQlSaoIQ1uSpIowtCVJqghDW5KkijC0JUmqCENbkqSKMLQlSaoIQ1uSpIowtCVJqoiWbhgSEccAE2pWPQ7clJm/aktVkiRpFa32tF9GEfC/AqYAbwAOi4iPt6swSZK0slZD++HMPCUzr8rME4GHMvP9wNbtK02SJNVqNbTXrVteq/z9zOiVIkmSBtPSNW3gzoj4DvBbilPl3y3XP9SWqiRJ0ipaCu3MPDsiLgZmAudm5iPl+s+0sTZJklSjpdPjERHA3wLPB7aOiDe0tSpJkrSKVk+PzwMeAJ4ol5cC1w+nwYg4AtgWeJbia2Qfzcynh7MvSZLGk1ZD+4nMPGmkjUXEusCumbl3uXwMsBtw2Uj3LUnSWNfq6PGMiFeMQnuPAX+OiBdFxJrAJsCNtRtExOyImB8R8/v7+0ehSUmSxoZWe9oPAPMi4gkggGcHesurIzMzIi4EDgEWUMyqtqBum3kUp+OZNWtWrm4bkiSNVa2G9maZucNIG4uIrYF9MvNT5fI7IuLDmfnVke5bkqSxrtXT46M1UOxFFD31Ac9QfI1MkiQNodWe9o4RcQdwPyM4PQ78GNg5Ir4BLKaYWe3QYexHkqRxp9XJVV4XES8BNqAI7WXDaSwzE/j0cF4rSdJ41+qtOb9EcSr9AYrQXgrc0sa6JElSnVZPjy/KzCPaWokkSRpUqwPRJElSlw3a046I8ymCffuIuBJ4kPL0eGZ+tAP1SZKk0lCnx0+lmB+83rAGokmSpOEbNLQz8/5OFSJJkgbnNW1JkirC0JYkqSIMbUmSKsLQliSpIgxtSZIqwtCWJKkiDG1JkirC0JYkqSIMbUmSKsLQliSpIgxtSZIqwtCWJKkihrrL16iLiM2AT5eLy4ATM/PBTtchSVLVdDS0IyKA04GPZObCTrYtSVLVdbqn/RrgT8C/RMTawLWZ+dUO1yBJUiV1+pr2TODlwOGZeQCwbUTsVLtBRMyOiPkRMb+/v7/D5UmS1Ls6HdpPAz/JzEXl8uXAtrUbZOa8zJyVmbP6+vo6XJ4kSb2r06H9C2C7muXtgV93uAZJkiqpo9e0M/PPEfHjiLgEeAq4JzP/q5M1SJJUVR3/yldmfgX4SqfblSSp6pxcRZKkijC0JUmqCENbkqSKMLQlSaoIQ1uSpIowtCVJqghDW5KkijC0JUmqCENbkqSKMLQlSaoIQ1uSpIowtCVJqghDW5KkijC0JUmqCENbkqSKMLQlSaoIQ1uSpIowtCVJqghDW5KkiuhKaEfExIj4fxHx5W60L0lSFXWrpz0H+DowoUvtS5JUOR0P7YjYH5gP3NXptiVJqrKOhnZEbANslJlXDrLN7IiYHxHz+/v7O1idJEm9rdM97X8AtoyI84HTgB0j4pDaDTJzXmbOysxZfX19HS5PkqTeNbGTjWXmMQOPI2ImMCcz/62TNUiSVFUdDe06y4Clq/uitadM4AM7zGD6ulOJGH7jj8UXhv/iGnfeeWfD9VOnTmX69OlMmjRpVNqRJKlroZ2ZfwIOXt3XfWCHGWy92d8wea21iRGk9mYTHh72a2tNefHfrbIuM1mwYAH3338/m2666ai0I0lS5SZXmb7u1BEHdrtFBOuvvz6LFi3qdimSpDGkcqEdQU8H9oAq1ChJqpbKhbYkSeOVoS1JUkUY2pIkVUQ3v/LVcX+4+y6+fO7ZrL9BH294xQymTJ7Mj6+7kalTprDVlptz8Pvfy79ecDHrrbsO++/3Fj502HGcfMyhTH/xRt0uXZKk8RXav7ztVl7z2h151/4Hsd7jd3HwUcdz6QXnAPCBTxzL2/bajY996ED+8ePHcMddv2fv3d5oYEuSesa4Oj3+zvceyBprBKcefwx/uOc+/tK/gDn/8nnm/MvnWbZ8OQv/+igAB77zrXz7sqvZZ/dduluwJEk1xlVPOyLY7x8OZPGiRRzx/v140YYv5NTjjlhpm8efeJJ53/gW551xAiefdS6nffrILlUrSdLKxlVo/+SqK7nh2mtY8uwS3r73bkyePImDDvln1ln7+bywb31OOOrjHHfq5zj5mEPZasvNuea6n3HdTT/njTtu1+3SJUkaX6G92577sNue+wArpjH94P7vXGmb88448bnHZ5z4z50rTpKkIYyra9qSJFWZoS1JUkUY2pIkVYShLUlSRRjakiRVROVHjx90zg9HdX8/O2LbUd2fJEmjxZ72MC1btowTTv8ie+yxR7dLkSSNE4b2MP3wmuvZZ/ddWLp0abdLkSSNEx0/PR4RXwKWA9OAH2TmxZ2uYTS85c1v6nYJkqRxpuOhnZkfBYiIAH4KVDK0JUnqtG6eHp8CLKxfGRGzI2J+RMzv7+/vQlmSJPWmbob2qcCZ9Sszc15mzsrMWX19fV0oS5Kk3tSVr3xFxBHArzLzppHu66JD9xrW6wZuGDJSkyZNGpX9SJI0lI73tCPiEOCpzPxmp9tuh6uuuqrbJUiSxomOhnZEvA44Fnh1RJxf/ngOXJKkFnT09Hhm/gyY0ck2JUkaK5xcRZKkijC0JUmqCENbkqSKqPxdvp5/4S7Del2zL3xt+OH/GH4xkiS1UeVDu1s+cewprLHGGjy2GPbee28OPPDAbpckSRrjDO1hOvf0EwCY/KKt2HnnnQ1tSVLbeU17hBYvXsy0adO6XYYkaRwwtEdozpw5HH300d0uQ5I0DhjaI3DOvG+wzTbbsOOOO3a7FEnSOGBoD9OXv/4frLXWmhxwwAHdLkWSNE5UfiDakx+4dlivG8ldvm6+7Vec9a9fZY837cTBBx8MwNy5c/FWopKkdqp8aHfDDq/Zht/fdg0AU178si5XI0kaLzw9LklSRRjakiRVROVCOxMys9tlDKkKNUqSqqVyoX3/o4t49uknejoUM5MFCxYwderUbpciSRpDKjcQ7cKb7+MDwPR1pxIx/P0si8dHpZ6JjzU+7pk6dSrTp08flTYkSYIKhvYTi5dxznV/HPF+vrf2WaNQDcw44fZR2Y8kSUPpeGhHxAHAe4BlwM2ZeWana5AkqYo6ek07ItYGDgL2zcy3A6+IiC06WYMkSVXV6YForwN+kitGkV0G7NLhGiRJqqTo5CjsiNgfmJKZF5bLbwK2z8zP1GwzG5hdLm4J/K5N5WwAPNKmfbdD1eoFa+6EqtUL1twJVasXrLnWJpnZcF7sTl/TXgDUzvs5rVz3nMycB8xrdyERMT8zZ7W7ndFStXrBmjuhavWCNXdC1eoFa25Vp0+P3wrsGvHcl7XeCvy0wzVIklRJHe1pZ+ajEXERcElELAX+OzP/fydrkCSpqjr+la/MvAS4pNPtNtD2U/CjrGr1gjV3QtXqBWvuhKrVC9bcko4ORJMkScNXubnHJUkarwxtSZIqonJzj49EOWr9NGAj4BngnswcnUnIR1lETABOAbbNzD3KdbsCRwBPAfdn5pFdLHEljeot1x8JHJSZ23StuCaafManUnwV8XnA7Zn52S6WuIomNZ8M/A0wGXgMOCIzl3avyhWa/V2Uz50JvDIz39yV4ppo8hlfA/y+ZrNjM/PRLpTXUJOa+4C5wFTgWeC8zPx196pcob7emloHvBw4JzMv7UqBDTT5jN8L7As8AawHfDQz+9tZx7gKbWA34JnM/CBARPxTRGzdK3/IdfYBLge2h+cOOD4F7JWZiyPi1IjYLTN/0s0ia6xUL0BEvI5icpwFzV7UZavUnJlzBh5HxI8i4kuZ+VQ3imuiUc0nDjwuA/zvgR91vrSGVqkXICIOKde/uhtFDaFhzZl5cHfKaUmjmj8LHJ+Z93WnpEGtVG8ZdM99vhHxXeDK7pTWVKPP+GPATpmZEfEeYH/gi+0sYryF9tPA+jXLfcAOQM+FdmZeBrDiK+28BLgjMxeXy98H3gH0RGg3qJfM/Fm57ogulTWoRjUPKA+SllOckekZQ9S8JrAVcHGHy2qqUb0R8UZgaWbe2Oh9dFuTz/jJiJgLzAR+mplf6UJpTdXXHBEblk8dGRHTgDtrZ57stiH+jrejqPfpTtc1mCY1/xx4aUTcBWwLtP3vYlyFdvmPxFYRcQHF6YyHgbW6XFar1gcW1iwvZOUDEI2uw4ALM3N5twsZSkSsB3yBYm7/z2fm3d2tqLmI2BjYPTOP63YtqyMz3wbPHcx9KSL+kJn/1d2qBrUJsA2wczk/xrERcVBmXtTtwlpwONAzl/6GcAHwIeBO4H7gf9vd4LgbiJaZ8zLzQ5l5OPA4cG+XS2rVAoprJgNWmQJWoyMi3g1M7qXraYPJzL9m5j9SnI15WUS8qsslDWY/YKOIOD8izqfopRzf7aJaVd7s6Apg627XMoSngRtqrrtfRtET7GnlXR+fysyHul3LUMqzGZ/MzKMy8wLgRuDkdrc7rnratSJiHeDdwF7drqVFvwdeHhFTylPk+wLXd7mmMSci9gW2ysyTul3L6iqvqy0Bnt/tWprJzC/ULkfENZk5t8nmvWpnimubvexuYPOImJCZyyiuw/bcZcAGPklx1qgK1mXlM7XPUFw+aatxFdrlqa1zKa5VbgAc1mODjBpZApCZy8prat+MiCeBfuDHXa2ssSUtruslSwAiYhOKGY6+V/YCAb7Qo1PtDtQ8HTiL4qzRmhRTA9/YzcKaaPY3sLjJ+l7wXM0R8TmKg6GpwK2ZeVPXqhrcwL8XiyPiXOBbEbGAoud9VFcra6z2M34h0JeZv+1iPa0Y+Ix/FxG3RMQlFP//TQOOaXfjzogmSVJFjLtr2pIkVZWhLUlSRRjakiRVhKEtSVJFGNqSJFWEoS1JUkUY2pIkVcS4mlxFGksi4iTgBRT/H19BMZf+HOA+iklAtsrMN5Xzfc8FHqWYwemTmflEk31uTHF3qPspbk+6bWa+JiIOAmYBGwOfA5Jifva/AusAJ5WTTVyVmXvW7GtOZn4kIr4P3EFx69AtgLMz847R/USksc/QlqrrHmA74Eng48Ay4ODM/EtEbApcXW53BnB0Zt4fEXsAsymCt5GjgdMz81cR8QJW3ABhAjA1M99Rzix4A7BrZi6KiA2Ab1BMCTypZl8Tyh8opny8ODPvKO869WXgXSN7+9L4Y2hLFRQRb6O4AcTHKHrE36eYfvwvFA/+WE5fCbAZ8PHyloJTgQcG2fVmwO3lPh4vbzk44Obydx9wX2YuKrd7JCImsaoJNY8TuKvcfmE597+k1WRoS9W0BXBVeZOQXSlC8a8R8eLMfDAiNqeYXx+K0+Wfz8yHW9jv74BXAfPLW35uWfPc0vJ3PzA9IqbW9LQXlc89FRF9mdlPcZOKAQG8Gvh5RMwE/ry6b1iSoS1V1SXA2eXp7seAh4ATgNMj4lGKgH2k3HYOcF5ELKQYfDo3M+9rst+5wGcj4imKnvKfyvXLyp+Bu4kdA3y9bOsFFHdnguIOTRdExL0U19gHgn4psFdEvJPiXs/HjujdS+OUNwyRxqCI2AV4e2YeOoJ9bAGcmZlvH4V6rsnMXUe6H2m8s6ctjRER8QbgPRS3DnwexaCyZtvOBmbUrb6J4lT6JyhumbkecPgoldfrt2eVKsGetiRJFeHkKpIkVYShLUlSRRjakiRVhKEtSVJFGNqSJFXE/wHxDRwYZusxK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62" y="1485000"/>
            <a:ext cx="6619875" cy="27241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 flipH="1">
            <a:off x="6744000" y="3844065"/>
            <a:ext cx="2016000" cy="3157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76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ko-KR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분석 내용</a:t>
              </a:r>
            </a:p>
            <a:p>
              <a:pPr lvl="1"/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상관관계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488000" y="5542968"/>
            <a:ext cx="9216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CCTV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설치는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지역의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범죄율에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거의 영향을 미치지 않습니다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  <a:p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총인구수는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범죄율과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양의 상관관계를 가지며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인구 규모가 약간 더 큰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범죄율과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관련이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있습니다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  <a:p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하지만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이는 범죄 발생의 유일한 결정 요인은 아닙니다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다른 요인들이 지역별 범죄 패턴에 더 큰 영향을 미칠 수 있습니다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260000"/>
            <a:ext cx="10591800" cy="41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3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ko-KR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분석 내용</a:t>
              </a:r>
            </a:p>
            <a:p>
              <a:pPr lvl="1"/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데이터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전처리 및 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EDA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6816000" y="2205000"/>
            <a:ext cx="42905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강남구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종로구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중구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은평구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서초구에는 경찰서가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두 곳입니다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경찰서가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두 곳임에도 불구하고 종로구의 강간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추행 및 살인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절도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검거율이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다소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낮습니다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검거율이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전반적으로 우수한 구는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heatmap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위쪽에 위치한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6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개의 구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강북구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중랑구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은평구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동대문구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서대문구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강동구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)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입니다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결과를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보면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절도검거율이 다른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검거율에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비해 현저히 낮은 것을 알 수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있습니다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</p:txBody>
      </p:sp>
      <p:sp>
        <p:nvSpPr>
          <p:cNvPr id="7" name="AutoShape 2" descr="data:image/png;base64,iVBORw0KGgoAAAANSUhEUgAAAe0AAAETCAYAAAAbLF6SAAAAOXRFWHRTb2Z0d2FyZQBNYXRwbG90bGliIHZlcnNpb24zLjcuMSwgaHR0cHM6Ly9tYXRwbG90bGliLm9yZy/bCgiHAAAACXBIWXMAAAsTAAALEwEAmpwYAAAfxklEQVR4nO3deZwcdZ3/8deHnKAIBEbQDSEsIC4qikQQERQXkEtR8Vg5XK+NiMolC4jhDKwcigrsilHEFfyxoj6UQ0FlFxAQkKi7ovATdAUEBIdEbhJyfPaPqiGdTvdMZ2b6qJnX8/GYx3RVV9f3082Qd32rvv2tyEwkSVLvW6PbBUiSpNYY2pIkVYShLUlSRRjakiRVhKEtSVJFGNpSRUSE/7+2ICKi2zVI7eI/AqqciFg7Ir4WEfMj4tcR8ema57aJiK/WLO8dEbfU/PxP3b5+UfP4VRFxQ822/1WuPz0iXl/+nF6z/fy6fX0tIrYuHx8eEQfWPLd+RNxcV8vAzz0R8boW3vrNETGprs0vRMTrB6nphIh4a/n4bRExp+a5LSPi2vJzPHcg7CLiPyNiQkR8PSJm1hcREZtExDURcWNEHB0RV5aP/73+M615zcA29T/3NWqj7rU31nxWB9Ss/2Ltey/XTQBuq1nePCIuKB/fNEgbV0fE9MHqaPK6F0XED4fY5qtN6n9V7d+q1IqJ3S5AGoazgFsy84NliH0lIn4JPA08H/jvgQ0z8wfADwaWI+I3EfFi4JRy1Qtq9vtK4IrMPLOuvYms+H9lYt36WmsAn4iIh4HXAhfX1LEA2KHRmymDdOOm73aFdTJzySC1NavpwIjYDngp8Jua574IHJuZt0bEecD+wDeBKUA02PeAlwI/z8zjImIT4LWZWRueU+pfkJn7NHpDEXERsD5wT4PndgR2Aa6uWb1pRHwKOBOY0KC+GcCfa5Ynlts1rKts54XAm4DtgfsbbTOIE4GtIuJvM/N/G22QmR9u8tpmn6/UlH8wqqKdMvNggMxcEhGfBU7LzH0jYhbw8YENy57Y6az4W1+WmQ8CHy6frw2xAJavRh0bRcSNNctbAIcCvwPWWo39TBhqg4jYFtgiInYAHgAuLZ+aCXynbtvammYAnweuBXalOKgZCKp1M/PWcruzgHMpQnvIcljxObX0mUXEbcBTDZ56Cvhjo9dk5k0R8TvgjLKNtYAfAr8Crgf+lrr3DryN4nOakZn3lev2johbgE2alHcOcDBwVETcVvO6wd5PAMdTHHDsDlwcEbMz8zd1250DbFezagtg+8z8/VBtSI0Y2qqi5RExMTOXlsvPA55ssu32wIWZecHAiojYFPhKuTh1BHU8VNvDjIivA28HHgFeBfy65rl1gNuBRoGwGLhkiLaOBt5L0TveMzNfW+73vPoN62o6iSKsNyt/BkJ6Y2rCMjPvLXvN7TIlM18zjNedBpybmf8NEBHfAW7MzNfXv/eIWA/YCdgD+PeIeFf51A8y8/0NLh2sQRHYD2fm1yLiVuDSiPhkZg52Kn1X4FiKg4f3ZubSiNgf+HJE3AvMy8z5AJl5aM3rNga+DTTskUutMLRVRd8BzoyI44D1KHpiEyPiGmBt4M667Qeu1U4F/oYisN5WPndLi23+W/m79vrlpLpe7UxgxzIAj6p7/drAHZm5R4vtPScijgQeyMxLI6IfuCoiDsvMmxts/nBE3AwsK5enAweUvdZ3Ai8v1y8FJte0EcBmZY90q9WtsUHNtwB3Z+ZB5aobIuK6Jpufm5nfbfLcRGDdcp8TgHWArSPiW9ScZYiINYF/B07JzHsi4rBy+ZNN6tuV4gzMdyj+fsjM30bEvsDZEXEs8IHMfKTudROB3YBDMvOugfWZeQ/w5ojYieIyS/0BwhTgIuCTmbk6Z3OklRjaqqJTgSOBn1CE0+mZeTVA/elx4GfAGRFxEPAM8Cfgrsy8rty+1TYPKX8/d202M182yPYPAI/VLD8OvLwMs0Yuzcyz61dGxDFAH2X4ZOa1EbEfRXitIjPfPEhN/ay4Zvu/QG39rwJ+mZk71x2IDMvAmYCa5Y8Nc1dzgHkRcTLFQcaFmXkFcEVdT3tn4KKaHu6vKU6Lbwk0usHCs8DbM/NPABHxbeDozPwjcEA5OG5hg/e1FDimWbGZeQNwQ+26iHgB8HXgXuA9EfGz9KYPGiZDW5WTmcvKa4UPZuag12DL3ujOg2xSew1yOTCl7BVNouiRTxts/+Vo4I82eGpa7frMfJyi1zvwuvnA6zNz0WD7B/4tM58oX/MaimvxmwGLyn3cx8oDr4iIvwdObrCvdYDPlPU8UY5m/gjFdewzKHqCrVhO8flAMdBtcvmZbUhdQEYxsv8tFL3lRwfZZ39mvqV+ZWb+OSI+x4ozBJMjYuCgLIC7y+1+1GS/d1NcWgB4LuQz86d1202iZmxB2XNeRUR8l+JszYA1gL8Dflu36Y8y88SI2Av4NPDpzLyurP3yiPinJvVKgzK0VVVrA//EqgOnFlH0alcSEdsAJ1EMHFqDIlweoBhMNOBW4H0UI4kXUYTh9YMVUR40rHLgUPaQZw71+qHUBPabgLkUPe5fA2sCe1Gccbiw7jX/Cfxng5reQzHye8AhwNnAe4DvAa1+/eh/gMPLr1B9j+JU+xXAg9QFf2aeBpwWEbfX975XwwNN1u8ObFr7fES8hSIkV1KeUZlC0eMdtszcr26/zweuafTeysF+O1GMQXi8fP15EfFzVhz0SKvF0NaYUo7ePbTBU98Fdq8dtRsRr6AIm5eUr/0dxaCtlUTEK5u1Vw5AOpHi1HOtJcBh5TYDvc1aawDX1Z2eb9jbLL0V+FxmDpxefxq4qBxNvgNweU1NO1Fcz32wbh/LKIIfgMx8mmLU9GrJzIcpDhgaanLJYSQTnrwCOJxV55WYDiyoq+0Kiv+mjer6Tfn7g8DsuqcnAd+MiNozBcuBN2bms8MpOjP/Anyqwfqfl3VsOJz9anwztFVVT1J8Z7fRNeJFmfnGunX9wHYRsZDiWvP6FCPL/8zQlpY/1PwesDFwZu3o9HoDvc0W2hnM5cCJEXEfxSn9qRSjpLdj5bMFAC8GvpmZ9etb9SzFmYja9706FjdYl4Ncz78gM7/S5Dkovqs9NzN/MoxaVi0k82vA10ZjXxTBvmzIrRob7uercSwcD6HxoPw60MEUvdJ1KXpo11N8PefpEex3Z4rea6PvWl/eYKKWYau5pr05xen72yiuef+lbruXUox2n7zKTopJUY4crZo6ISLeQeOeNsCXM7Ola/ER8cvMfPVo1iZ1mqEtaVyo+26/VEmGtiRJFeENQyRJqoieHoi2wQYb5MyZM7tdhiRJHfOLX/zikczsa/RcT4f2zJkzmT9//tAbSpI0RpRz2DfUttAu5wk+Bdh2YL7liOijGGk7leJrJeeV0w1KkqQhtLOnvQ/Fd0u3r1n3WeD4Vm59J0mSVta20M7My2DF7Eg1s/8cGRHTgDsz8zPtal+SpLGmk6PHNwG2AU7KzPdRzJB0UP1GETE7IuZHxPz+/vqZISVJGr86GdpPAzdk5qPl8mXAtvUbZea8zJyVmbP6+hoOnpMkaVzqZGjfDWxeDlCD4lq3g9AkSWpRJ77ytQQgMxdHxLnAtyJiAUXP+6gOtC9J0pjQ9tDOzD1rHl8JXNnuNiVJGoucxlSSpIro6RnRGtn2n78xKvv5xVnvG5X9jNTRRx/NQw89xEYbbcSZZ47aXRwlSWNQ5UJ7rHnooYd44IEHul3GavFAQ5K6w9DugMHODqz9yBNMAO575IlBt+uVMwNQzQMNSRoLDO0uWz75eSv97gVDXYKo4oGGJI0FhnaXPbXF7t0uYbVV8UCjVR5oSOplhrZWWxUPNKrGcQOSGjG0pR7kuAFJjRjaUhc4bkDScBjaUg/qxXEDkrrP0JZ6kOMGJDViaEtqiSP0pe5z7nFJkirCnrakccuv1qlqDG1JY9aQo/R/ezcTFj/uKH1VhqfHJUmqCHvaksatqn21ztP5MrQljVtV+2qdM+XJ0JakHuFMeRpK265pR8SEiDgtIq5u8NyZEfGjdrUtSWPR8snPY9mUF1TmdL5GXzt72vsAlwPb166MiEPK9a9uY9uSNOZU7XS+Rl/bQjszLwOIiOfWRcQbgaWZeWPt+loRMRuYDTBjxox2lSdJUuV07Jp2RGwM7J6Zxw22XWbOA+YBzJo1KztRmySpPRzxPro6ORBtP2CjiDi/XH5pRByfmXM7WIMkaRQ5gU1ndSy0M/MLtcsRcY2BLUlS6zoR2kuarF/cgbYlSV1UtQlsel3bQzsz92yyfu92ty1J6i5HvI8u5x6XJKkinBFNqnHfKa8Ylf3MOOH2UdmPJNUytKUKG4sHGX5FSN3Wy3+DhrbaZiwGitrPm2Ko23r5b9DQltRRQx3MLV04DZjI0oX3DrptLx3M9XLPTGOLoS2pp2wwdTmwtPzdG4Y60Lj/jmk8/MzgBxq9dJAx3lX5bmqGdhNVO3KuWr1SM0dt/Wi3Sxjz/PeiugztJnr5mkYjVatXGkt68ezAYPz3YnC9PCHMuA3tql1Xq1q90njSa2cH/PdiZHp5QphxG9pDqdqRc9XqldQ9/ntRXYZ2E7125DyUqtUrqXv896K6DG1JUtc5r0NrnHtckqSKMLQlSaoIQ1uSpIowtCVJqghDW5KkijC0JUmqiLZ95SsiJgCnANtm5h7lulOBacDzgNsz87Ptal+SpG5p1/zu7fye9j7A5cD2Aysyc87A44j4UUR8KTOfamMNkiR1XLvmd29baGfmZQARscpzUaxcDjzTrvYlSWqnwSaEadf87t26pn0YcGFmrjLxbUTMjoj5ETG/v7+/C6VJktSbOh7aEfFuYHJmXtro+cycl5mzMnNWX19fh6uTJGnkNpi6nA3XHP2bsnR07vGI2BfYKjNP6mS7kiR1UrtuytKJnvYSgIjYBJgHbBQR55c/L+1A+5IkjQlt72ln5p7l73uBDdvdniRJY5WTq0iSVBGGtiRJFWFoS5JUEYa2JEkVYWhLklQRhrYkSRVhaEuSVBGGtiRJFWFoS5JUEYa2JEkVYWhLklQRhrYkSRVhaEuSVBGGtiRJFWFoS5JUEYa2JEkVYWhLklQRhrYkSRVhaEuSVBFtC+2ImBARp0XE1TXrdo2IH0TEpRFxdrvaliRpLGpnT3sf4HJgIkBEBPAp4B2Z+W7g6YjYrY3tS5I0prQttDPzssy8tWbVS4A7MnNxufx9YJd2tS9J0ljTyWva6wMLa5YXlutWEhGzI2J+RMzv7+/vWHGSJPW6Tob2AmC9muVp5bqVZOa8zJyVmbP6+vo6VpwkSb2uk6H9e+DlETGlXN4XuL6D7UuSVGkTO9DGEoDMXBYRc4FvRsSTQD/w4w60L0nSmND20M7MPWseXwtc2+42JUkai5xcRZKkijC0JUmqCENbkqSKMLQlSaoIQ1uSpIowtCVJqghDW5KkijC0JUmqCENbkqSKMLQlSaoIQ1uSpIowtCVJqoiWbhgSEccAE2pWPQ7clJm/aktVkiRpFa32tF9GEfC/AqYAbwAOi4iPt6swSZK0slZD++HMPCUzr8rME4GHMvP9wNbtK02SJNVqNbTXrVteq/z9zOiVIkmSBtPSNW3gzoj4DvBbilPl3y3XP9SWqiRJ0ipaCu3MPDsiLgZmAudm5iPl+s+0sTZJklSjpdPjERHA3wLPB7aOiDe0tSpJkrSKVk+PzwMeAJ4ol5cC1w+nwYg4AtgWeJbia2Qfzcynh7MvSZLGk1ZD+4nMPGmkjUXEusCumbl3uXwMsBtw2Uj3LUnSWNfq6PGMiFeMQnuPAX+OiBdFxJrAJsCNtRtExOyImB8R8/v7+0ehSUmSxoZWe9oPAPMi4gkggGcHesurIzMzIi4EDgEWUMyqtqBum3kUp+OZNWtWrm4bkiSNVa2G9maZucNIG4uIrYF9MvNT5fI7IuLDmfnVke5bkqSxrtXT46M1UOxFFD31Ac9QfI1MkiQNodWe9o4RcQdwPyM4PQ78GNg5Ir4BLKaYWe3QYexHkqRxp9XJVV4XES8BNqAI7WXDaSwzE/j0cF4rSdJ41+qtOb9EcSr9AYrQXgrc0sa6JElSnVZPjy/KzCPaWokkSRpUqwPRJElSlw3a046I8ymCffuIuBJ4kPL0eGZ+tAP1SZKk0lCnx0+lmB+83rAGokmSpOEbNLQz8/5OFSJJkgbnNW1JkirC0JYkqSIMbUmSKsLQliSpIgxtSZIqwtCWJKkiDG1JkirC0JYkqSIMbUmSKsLQliSpIgxtSZIqwtCWJKkihrrL16iLiM2AT5eLy4ATM/PBTtchSVLVdDS0IyKA04GPZObCTrYtSVLVdbqn/RrgT8C/RMTawLWZ+dUO1yBJUiV1+pr2TODlwOGZeQCwbUTsVLtBRMyOiPkRMb+/v7/D5UmS1Ls6HdpPAz/JzEXl8uXAtrUbZOa8zJyVmbP6+vo6XJ4kSb2r06H9C2C7muXtgV93uAZJkiqpo9e0M/PPEfHjiLgEeAq4JzP/q5M1SJJUVR3/yldmfgX4SqfblSSp6pxcRZKkijC0JUmqCENbkqSKMLQlSaoIQ1uSpIowtCVJqghDW5KkijC0JUmqCENbkqSKMLQlSaoIQ1uSpIowtCVJqghDW5KkijC0JUmqCENbkqSKMLQlSaoIQ1uSpIowtCVJqghDW5KkiuhKaEfExIj4fxHx5W60L0lSFXWrpz0H+DowoUvtS5JUOR0P7YjYH5gP3NXptiVJqrKOhnZEbANslJlXDrLN7IiYHxHz+/v7O1idJEm9rdM97X8AtoyI84HTgB0j4pDaDTJzXmbOysxZfX19HS5PkqTeNbGTjWXmMQOPI2ImMCcz/62TNUiSVFUdDe06y4Clq/uitadM4AM7zGD6ulOJGH7jj8UXhv/iGnfeeWfD9VOnTmX69OlMmjRpVNqRJKlroZ2ZfwIOXt3XfWCHGWy92d8wea21iRGk9mYTHh72a2tNefHfrbIuM1mwYAH3338/m2666ai0I0lS5SZXmb7u1BEHdrtFBOuvvz6LFi3qdimSpDGkcqEdQU8H9oAq1ChJqpbKhbYkSeOVoS1JUkUY2pIkVUQ3v/LVcX+4+y6+fO7ZrL9BH294xQymTJ7Mj6+7kalTprDVlptz8Pvfy79ecDHrrbsO++/3Fj502HGcfMyhTH/xRt0uXZKk8RXav7ztVl7z2h151/4Hsd7jd3HwUcdz6QXnAPCBTxzL2/bajY996ED+8ePHcMddv2fv3d5oYEuSesa4Oj3+zvceyBprBKcefwx/uOc+/tK/gDn/8nnm/MvnWbZ8OQv/+igAB77zrXz7sqvZZ/dduluwJEk1xlVPOyLY7x8OZPGiRRzx/v140YYv5NTjjlhpm8efeJJ53/gW551xAiefdS6nffrILlUrSdLKxlVo/+SqK7nh2mtY8uwS3r73bkyePImDDvln1ln7+bywb31OOOrjHHfq5zj5mEPZasvNuea6n3HdTT/njTtu1+3SJUkaX6G92577sNue+wArpjH94P7vXGmb88448bnHZ5z4z50rTpKkIYyra9qSJFWZoS1JUkUY2pIkVYShLUlSRRjakiRVROVHjx90zg9HdX8/O2LbUd2fJEmjxZ72MC1btowTTv8ie+yxR7dLkSSNE4b2MP3wmuvZZ/ddWLp0abdLkSSNEx0/PR4RXwKWA9OAH2TmxZ2uYTS85c1v6nYJkqRxpuOhnZkfBYiIAH4KVDK0JUnqtG6eHp8CLKxfGRGzI2J+RMzv7+/vQlmSJPWmbob2qcCZ9Sszc15mzsrMWX19fV0oS5Kk3tSVr3xFxBHArzLzppHu66JD9xrW6wZuGDJSkyZNGpX9SJI0lI73tCPiEOCpzPxmp9tuh6uuuqrbJUiSxomOhnZEvA44Fnh1RJxf/ngOXJKkFnT09Hhm/gyY0ck2JUkaK5xcRZKkijC0JUmqCENbkqSKqPxdvp5/4S7Del2zL3xt+OH/GH4xkiS1UeVDu1s+cewprLHGGjy2GPbee28OPPDAbpckSRrjDO1hOvf0EwCY/KKt2HnnnQ1tSVLbeU17hBYvXsy0adO6XYYkaRwwtEdozpw5HH300d0uQ5I0DhjaI3DOvG+wzTbbsOOOO3a7FEnSOGBoD9OXv/4frLXWmhxwwAHdLkWSNE5UfiDakx+4dlivG8ldvm6+7Vec9a9fZY837cTBBx8MwNy5c/FWopKkdqp8aHfDDq/Zht/fdg0AU178si5XI0kaLzw9LklSRRjakiRVROVCOxMys9tlDKkKNUqSqqVyoX3/o4t49uknejoUM5MFCxYwderUbpciSRpDKjcQ7cKb7+MDwPR1pxIx/P0si8dHpZ6JjzU+7pk6dSrTp08flTYkSYIKhvYTi5dxznV/HPF+vrf2WaNQDcw44fZR2Y8kSUPpeGhHxAHAe4BlwM2ZeWana5AkqYo6ek07ItYGDgL2zcy3A6+IiC06WYMkSVXV6YForwN+kitGkV0G7NLhGiRJqqTo5CjsiNgfmJKZF5bLbwK2z8zP1GwzG5hdLm4J/K5N5WwAPNKmfbdD1eoFa+6EqtUL1twJVasXrLnWJpnZcF7sTl/TXgDUzvs5rVz3nMycB8xrdyERMT8zZ7W7ndFStXrBmjuhavWCNXdC1eoFa25Vp0+P3wrsGvHcl7XeCvy0wzVIklRJHe1pZ+ajEXERcElELAX+OzP/fydrkCSpqjr+la/MvAS4pNPtNtD2U/CjrGr1gjV3QtXqBWvuhKrVC9bcko4ORJMkScNXubnHJUkarwxtSZIqonJzj49EOWr9NGAj4BngnswcnUnIR1lETABOAbbNzD3KdbsCRwBPAfdn5pFdLHEljeot1x8JHJSZ23StuCaafManUnwV8XnA7Zn52S6WuIomNZ8M/A0wGXgMOCIzl3avyhWa/V2Uz50JvDIz39yV4ppo8hlfA/y+ZrNjM/PRLpTXUJOa+4C5wFTgWeC8zPx196pcob7emloHvBw4JzMv7UqBDTT5jN8L7As8AawHfDQz+9tZx7gKbWA34JnM/CBARPxTRGzdK3/IdfYBLge2h+cOOD4F7JWZiyPi1IjYLTN/0s0ia6xUL0BEvI5icpwFzV7UZavUnJlzBh5HxI8i4kuZ+VQ3imuiUc0nDjwuA/zvgR91vrSGVqkXICIOKde/uhtFDaFhzZl5cHfKaUmjmj8LHJ+Z93WnpEGtVG8ZdM99vhHxXeDK7pTWVKPP+GPATpmZEfEeYH/gi+0sYryF9tPA+jXLfcAOQM+FdmZeBrDiK+28BLgjMxeXy98H3gH0RGg3qJfM/Fm57ogulTWoRjUPKA+SllOckekZQ9S8JrAVcHGHy2qqUb0R8UZgaWbe2Oh9dFuTz/jJiJgLzAR+mplf6UJpTdXXHBEblk8dGRHTgDtrZ57stiH+jrejqPfpTtc1mCY1/xx4aUTcBWwLtP3vYlyFdvmPxFYRcQHF6YyHgbW6XFar1gcW1iwvZOUDEI2uw4ALM3N5twsZSkSsB3yBYm7/z2fm3d2tqLmI2BjYPTOP63YtqyMz3wbPHcx9KSL+kJn/1d2qBrUJsA2wczk/xrERcVBmXtTtwlpwONAzl/6GcAHwIeBO4H7gf9vd4LgbiJaZ8zLzQ5l5OPA4cG+XS2rVAoprJgNWmQJWoyMi3g1M7qXraYPJzL9m5j9SnI15WUS8qsslDWY/YKOIOD8izqfopRzf7aJaVd7s6Apg627XMoSngRtqrrtfRtET7GnlXR+fysyHul3LUMqzGZ/MzKMy8wLgRuDkdrc7rnratSJiHeDdwF7drqVFvwdeHhFTylPk+wLXd7mmMSci9gW2ysyTul3L6iqvqy0Bnt/tWprJzC/ULkfENZk5t8nmvWpnimubvexuYPOImJCZyyiuw/bcZcAGPklx1qgK1mXlM7XPUFw+aatxFdrlqa1zKa5VbgAc1mODjBpZApCZy8prat+MiCeBfuDHXa2ssSUtruslSwAiYhOKGY6+V/YCAb7Qo1PtDtQ8HTiL4qzRmhRTA9/YzcKaaPY3sLjJ+l7wXM0R8TmKg6GpwK2ZeVPXqhrcwL8XiyPiXOBbEbGAoud9VFcra6z2M34h0JeZv+1iPa0Y+Ix/FxG3RMQlFP//TQOOaXfjzogmSVJFjLtr2pIkVZWhLUlSRRjakiRVhKEtSVJFGNqSJFWEoS1JUkUY2pIkVcS4mlxFGksi4iTgBRT/H19BMZf+HOA+iklAtsrMN5Xzfc8FHqWYwemTmflEk31uTHF3qPspbk+6bWa+JiIOAmYBGwOfA5Jifva/AusAJ5WTTVyVmXvW7GtOZn4kIr4P3EFx69AtgLMz847R/USksc/QlqrrHmA74Eng48Ay4ODM/EtEbApcXW53BnB0Zt4fEXsAsymCt5GjgdMz81cR8QJW3ABhAjA1M99Rzix4A7BrZi6KiA2Ab1BMCTypZl8Tyh8opny8ODPvKO869WXgXSN7+9L4Y2hLFRQRb6O4AcTHKHrE36eYfvwvFA/+WE5fCbAZ8PHyloJTgQcG2fVmwO3lPh4vbzk44Obydx9wX2YuKrd7JCImsaoJNY8TuKvcfmE597+k1WRoS9W0BXBVeZOQXSlC8a8R8eLMfDAiNqeYXx+K0+Wfz8yHW9jv74BXAfPLW35uWfPc0vJ3PzA9IqbW9LQXlc89FRF9mdlPcZOKAQG8Gvh5RMwE/ry6b1iSoS1V1SXA2eXp7seAh4ATgNMj4lGKgH2k3HYOcF5ELKQYfDo3M+9rst+5wGcj4imKnvKfyvXLyp+Bu4kdA3y9bOsFFHdnguIOTRdExL0U19gHgn4psFdEvJPiXs/HjujdS+OUNwyRxqCI2AV4e2YeOoJ9bAGcmZlvH4V6rsnMXUe6H2m8s6ctjRER8QbgPRS3DnwexaCyZtvOBmbUrb6J4lT6JyhumbkecPgoldfrt2eVKsGetiRJFeHkKpIkVYShLUlSRRjakiRVhKEtSVJFGNqSJFXE/wHxDRwYZusxK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00000" y="1260000"/>
            <a:ext cx="432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7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ko-KR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분석 내용</a:t>
              </a:r>
            </a:p>
            <a:p>
              <a:pPr lvl="1"/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데이터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전처리 및 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EDA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6744000" y="2692059"/>
            <a:ext cx="42905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발생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건수로 봤을 때는 강남구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관악구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영등포구 가 범죄 발생 건수가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높습니다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강동구 발생 비율은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0.102767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로 낮습니다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이러한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결과로 보았을 때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강동구가 범죄로부터 안전하다고 할 수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있습니다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</p:txBody>
      </p:sp>
      <p:sp>
        <p:nvSpPr>
          <p:cNvPr id="7" name="AutoShape 2" descr="data:image/png;base64,iVBORw0KGgoAAAANSUhEUgAAAe0AAAETCAYAAAAbLF6SAAAAOXRFWHRTb2Z0d2FyZQBNYXRwbG90bGliIHZlcnNpb24zLjcuMSwgaHR0cHM6Ly9tYXRwbG90bGliLm9yZy/bCgiHAAAACXBIWXMAAAsTAAALEwEAmpwYAAAfxklEQVR4nO3deZwcdZ3/8deHnKAIBEbQDSEsIC4qikQQERQXkEtR8Vg5XK+NiMolC4jhDKwcigrsilHEFfyxoj6UQ0FlFxAQkKi7ovATdAUEBIdEbhJyfPaPqiGdTvdMZ2b6qJnX8/GYx3RVV9f3082Qd32rvv2tyEwkSVLvW6PbBUiSpNYY2pIkVYShLUlSRRjakiRVhKEtSVJFGNpSRUSE/7+2ICKi2zVI7eI/AqqciFg7Ir4WEfMj4tcR8ema57aJiK/WLO8dEbfU/PxP3b5+UfP4VRFxQ822/1WuPz0iXl/+nF6z/fy6fX0tIrYuHx8eEQfWPLd+RNxcV8vAzz0R8boW3vrNETGprs0vRMTrB6nphIh4a/n4bRExp+a5LSPi2vJzPHcg7CLiPyNiQkR8PSJm1hcREZtExDURcWNEHB0RV5aP/73+M615zcA29T/3NWqj7rU31nxWB9Ss/2Ltey/XTQBuq1nePCIuKB/fNEgbV0fE9MHqaPK6F0XED4fY5qtN6n9V7d+q1IqJ3S5AGoazgFsy84NliH0lIn4JPA08H/jvgQ0z8wfADwaWI+I3EfFi4JRy1Qtq9vtK4IrMPLOuvYms+H9lYt36WmsAn4iIh4HXAhfX1LEA2KHRmymDdOOm73aFdTJzySC1NavpwIjYDngp8Jua574IHJuZt0bEecD+wDeBKUA02PeAlwI/z8zjImIT4LWZWRueU+pfkJn7NHpDEXERsD5wT4PndgR2Aa6uWb1pRHwKOBOY0KC+GcCfa5Ynlts1rKts54XAm4DtgfsbbTOIE4GtIuJvM/N/G22QmR9u8tpmn6/UlH8wqqKdMvNggMxcEhGfBU7LzH0jYhbw8YENy57Y6az4W1+WmQ8CHy6frw2xAJavRh0bRcSNNctbAIcCvwPWWo39TBhqg4jYFtgiInYAHgAuLZ+aCXynbtvammYAnweuBXalOKgZCKp1M/PWcruzgHMpQnvIcljxObX0mUXEbcBTDZ56Cvhjo9dk5k0R8TvgjLKNtYAfAr8Crgf+lrr3DryN4nOakZn3lev2johbgE2alHcOcDBwVETcVvO6wd5PAMdTHHDsDlwcEbMz8zd1250DbFezagtg+8z8/VBtSI0Y2qqi5RExMTOXlsvPA55ssu32wIWZecHAiojYFPhKuTh1BHU8VNvDjIivA28HHgFeBfy65rl1gNuBRoGwGLhkiLaOBt5L0TveMzNfW+73vPoN62o6iSKsNyt/BkJ6Y2rCMjPvLXvN7TIlM18zjNedBpybmf8NEBHfAW7MzNfXv/eIWA/YCdgD+PeIeFf51A8y8/0NLh2sQRHYD2fm1yLiVuDSiPhkZg52Kn1X4FiKg4f3ZubSiNgf+HJE3AvMy8z5AJl5aM3rNga+DTTskUutMLRVRd8BzoyI44D1KHpiEyPiGmBt4M667Qeu1U4F/oYisN5WPndLi23+W/m79vrlpLpe7UxgxzIAj6p7/drAHZm5R4vtPScijgQeyMxLI6IfuCoiDsvMmxts/nBE3AwsK5enAweUvdZ3Ai8v1y8FJte0EcBmZY90q9WtsUHNtwB3Z+ZB5aobIuK6Jpufm5nfbfLcRGDdcp8TgHWArSPiW9ScZYiINYF/B07JzHsi4rBy+ZNN6tuV4gzMdyj+fsjM30bEvsDZEXEs8IHMfKTudROB3YBDMvOugfWZeQ/w5ojYieIyS/0BwhTgIuCTmbk6Z3OklRjaqqJTgSOBn1CE0+mZeTVA/elx4GfAGRFxEPAM8Cfgrsy8rty+1TYPKX8/d202M182yPYPAI/VLD8OvLwMs0Yuzcyz61dGxDFAH2X4ZOa1EbEfRXitIjPfPEhN/ay4Zvu/QG39rwJ+mZk71x2IDMvAmYCa5Y8Nc1dzgHkRcTLFQcaFmXkFcEVdT3tn4KKaHu6vKU6Lbwk0usHCs8DbM/NPABHxbeDozPwjcEA5OG5hg/e1FDimWbGZeQNwQ+26iHgB8HXgXuA9EfGz9KYPGiZDW5WTmcvKa4UPZuag12DL3ujOg2xSew1yOTCl7BVNouiRTxts/+Vo4I82eGpa7frMfJyi1zvwuvnA6zNz0WD7B/4tM58oX/MaimvxmwGLyn3cx8oDr4iIvwdObrCvdYDPlPU8UY5m/gjFdewzKHqCrVhO8flAMdBtcvmZbUhdQEYxsv8tFL3lRwfZZ39mvqV+ZWb+OSI+x4ozBJMjYuCgLIC7y+1+1GS/d1NcWgB4LuQz86d1202iZmxB2XNeRUR8l+JszYA1gL8Dflu36Y8y88SI2Av4NPDpzLyurP3yiPinJvVKgzK0VVVrA//EqgOnFlH0alcSEdsAJ1EMHFqDIlweoBhMNOBW4H0UI4kXUYTh9YMVUR40rHLgUPaQZw71+qHUBPabgLkUPe5fA2sCe1Gccbiw7jX/Cfxng5reQzHye8AhwNnAe4DvAa1+/eh/gMPLr1B9j+JU+xXAg9QFf2aeBpwWEbfX975XwwNN1u8ObFr7fES8hSIkV1KeUZlC0eMdtszcr26/zweuafTeysF+O1GMQXi8fP15EfFzVhz0SKvF0NaYUo7ePbTBU98Fdq8dtRsRr6AIm5eUr/0dxaCtlUTEK5u1Vw5AOpHi1HOtJcBh5TYDvc1aawDX1Z2eb9jbLL0V+FxmDpxefxq4qBxNvgNweU1NO1Fcz32wbh/LKIIfgMx8mmLU9GrJzIcpDhgaanLJYSQTnrwCOJxV55WYDiyoq+0Kiv+mjer6Tfn7g8DsuqcnAd+MiNozBcuBN2bms8MpOjP/Anyqwfqfl3VsOJz9anwztFVVT1J8Z7fRNeJFmfnGunX9wHYRsZDiWvP6FCPL/8zQlpY/1PwesDFwZu3o9HoDvc0W2hnM5cCJEXEfxSn9qRSjpLdj5bMFAC8GvpmZ9etb9SzFmYja9706FjdYl4Ncz78gM7/S5Dkovqs9NzN/MoxaVi0k82vA10ZjXxTBvmzIrRob7uercSwcD6HxoPw60MEUvdJ1KXpo11N8PefpEex3Z4rea6PvWl/eYKKWYau5pr05xen72yiuef+lbruXUox2n7zKTopJUY4crZo6ISLeQeOeNsCXM7Ola/ER8cvMfPVo1iZ1mqEtaVyo+26/VEmGtiRJFeENQyRJqoieHoi2wQYb5MyZM7tdhiRJHfOLX/zikczsa/RcT4f2zJkzmT9//tAbSpI0RpRz2DfUttAu5wk+Bdh2YL7liOijGGk7leJrJeeV0w1KkqQhtLOnvQ/Fd0u3r1n3WeD4Vm59J0mSVta20M7My2DF7Eg1s/8cGRHTgDsz8zPtal+SpLGmk6PHNwG2AU7KzPdRzJB0UP1GETE7IuZHxPz+/vqZISVJGr86GdpPAzdk5qPl8mXAtvUbZea8zJyVmbP6+hoOnpMkaVzqZGjfDWxeDlCD4lq3g9AkSWpRJ77ytQQgMxdHxLnAtyJiAUXP+6gOtC9J0pjQ9tDOzD1rHl8JXNnuNiVJGoucxlSSpIro6RnRGtn2n78xKvv5xVnvG5X9jNTRRx/NQw89xEYbbcSZZ47aXRwlSWNQ5UJ7rHnooYd44IEHul3GavFAQ5K6w9DugMHODqz9yBNMAO575IlBt+uVMwNQzQMNSRoLDO0uWz75eSv97gVDXYKo4oGGJI0FhnaXPbXF7t0uYbVV8UCjVR5oSOplhrZWWxUPNKrGcQOSGjG0pR7kuAFJjRjaUhc4bkDScBjaUg/qxXEDkrrP0JZ6kOMGJDViaEtqiSP0pe5z7nFJkirCnrakccuv1qlqDG1JY9aQo/R/ezcTFj/uKH1VhqfHJUmqCHvaksatqn21ztP5MrQljVtV+2qdM+XJ0JakHuFMeRpK265pR8SEiDgtIq5u8NyZEfGjdrUtSWPR8snPY9mUF1TmdL5GXzt72vsAlwPb166MiEPK9a9uY9uSNOZU7XS+Rl/bQjszLwOIiOfWRcQbgaWZeWPt+loRMRuYDTBjxox2lSdJUuV07Jp2RGwM7J6Zxw22XWbOA+YBzJo1KztRmySpPRzxPro6ORBtP2CjiDi/XH5pRByfmXM7WIMkaRQ5gU1ndSy0M/MLtcsRcY2BLUlS6zoR2kuarF/cgbYlSV1UtQlsel3bQzsz92yyfu92ty1J6i5HvI8u5x6XJKkinBFNqnHfKa8Ylf3MOOH2UdmPJNUytKUKG4sHGX5FSN3Wy3+DhrbaZiwGitrPm2Ko23r5b9DQltRRQx3MLV04DZjI0oX3DrptLx3M9XLPTGOLoS2pp2wwdTmwtPzdG4Y60Lj/jmk8/MzgBxq9dJAx3lX5bmqGdhNVO3KuWr1SM0dt/Wi3Sxjz/PeiugztJnr5mkYjVatXGkt68ezAYPz3YnC9PCHMuA3tql1Xq1q90njSa2cH/PdiZHp5QphxG9pDqdqRc9XqldQ9/ntRXYZ2E7125DyUqtUrqXv896K6DG1JUtc5r0NrnHtckqSKMLQlSaoIQ1uSpIowtCVJqghDW5KkijC0JUmqiLZ95SsiJgCnANtm5h7lulOBacDzgNsz87Ptal+SpG5p1/zu7fye9j7A5cD2Aysyc87A44j4UUR8KTOfamMNkiR1XLvmd29baGfmZQARscpzUaxcDjzTrvYlSWqnwSaEadf87t26pn0YcGFmrjLxbUTMjoj5ETG/v7+/C6VJktSbOh7aEfFuYHJmXtro+cycl5mzMnNWX19fh6uTJGnkNpi6nA3XHP2bsnR07vGI2BfYKjNP6mS7kiR1UrtuytKJnvYSgIjYBJgHbBQR55c/L+1A+5IkjQlt72ln5p7l73uBDdvdniRJY5WTq0iSVBGGtiRJFWFoS5JUEYa2JEkVYWhLklQRhrYkSRVhaEuSVBGGtiRJFWFoS5JUEYa2JEkVYWhLklQRhrYkSRVhaEuSVBGGtiRJFWFoS5JUEYa2JEkVYWhLklQRhrYkSRVhaEuSVBFtC+2ImBARp0XE1TXrdo2IH0TEpRFxdrvaliRpLGpnT3sf4HJgIkBEBPAp4B2Z+W7g6YjYrY3tS5I0prQttDPzssy8tWbVS4A7MnNxufx9YJd2tS9J0ljTyWva6wMLa5YXlutWEhGzI2J+RMzv7+/vWHGSJPW6Tob2AmC9muVp5bqVZOa8zJyVmbP6+vo6VpwkSb2uk6H9e+DlETGlXN4XuL6D7UuSVGkTO9DGEoDMXBYRc4FvRsSTQD/w4w60L0nSmND20M7MPWseXwtc2+42JUkai5xcRZKkijC0JUmqCENbkqSKMLQlSaoIQ1uSpIowtCVJqghDW5KkijC0JUmqCENbkqSKMLQlSaoIQ1uSpIowtCVJqoiWbhgSEccAE2pWPQ7clJm/aktVkiRpFa32tF9GEfC/AqYAbwAOi4iPt6swSZK0slZD++HMPCUzr8rME4GHMvP9wNbtK02SJNVqNbTXrVteq/z9zOiVIkmSBtPSNW3gzoj4DvBbilPl3y3XP9SWqiRJ0ipaCu3MPDsiLgZmAudm5iPl+s+0sTZJklSjpdPjERHA3wLPB7aOiDe0tSpJkrSKVk+PzwMeAJ4ol5cC1w+nwYg4AtgWeJbia2Qfzcynh7MvSZLGk1ZD+4nMPGmkjUXEusCumbl3uXwMsBtw2Uj3LUnSWNfq6PGMiFeMQnuPAX+OiBdFxJrAJsCNtRtExOyImB8R8/v7+0ehSUmSxoZWe9oPAPMi4gkggGcHesurIzMzIi4EDgEWUMyqtqBum3kUp+OZNWtWrm4bkiSNVa2G9maZucNIG4uIrYF9MvNT5fI7IuLDmfnVke5bkqSxrtXT46M1UOxFFD31Ac9QfI1MkiQNodWe9o4RcQdwPyM4PQ78GNg5Ir4BLKaYWe3QYexHkqRxp9XJVV4XES8BNqAI7WXDaSwzE/j0cF4rSdJ41+qtOb9EcSr9AYrQXgrc0sa6JElSnVZPjy/KzCPaWokkSRpUqwPRJElSlw3a046I8ymCffuIuBJ4kPL0eGZ+tAP1SZKk0lCnx0+lmB+83rAGokmSpOEbNLQz8/5OFSJJkgbnNW1JkirC0JYkqSIMbUmSKsLQliSpIgxtSZIqwtCWJKkiDG1JkirC0JYkqSIMbUmSKsLQliSpIgxtSZIqwtCWJKkihrrL16iLiM2AT5eLy4ATM/PBTtchSVLVdDS0IyKA04GPZObCTrYtSVLVdbqn/RrgT8C/RMTawLWZ+dUO1yBJUiV1+pr2TODlwOGZeQCwbUTsVLtBRMyOiPkRMb+/v7/D5UmS1Ls6HdpPAz/JzEXl8uXAtrUbZOa8zJyVmbP6+vo6XJ4kSb2r06H9C2C7muXtgV93uAZJkiqpo9e0M/PPEfHjiLgEeAq4JzP/q5M1SJJUVR3/yldmfgX4SqfblSSp6pxcRZKkijC0JUmqCENbkqSKMLQlSaoIQ1uSpIowtCVJqghDW5KkijC0JUmqCENbkqSKMLQlSaoIQ1uSpIowtCVJqghDW5KkijC0JUmqCENbkqSKMLQlSaoIQ1uSpIowtCVJqghDW5KkiuhKaEfExIj4fxHx5W60L0lSFXWrpz0H+DowoUvtS5JUOR0P7YjYH5gP3NXptiVJqrKOhnZEbANslJlXDrLN7IiYHxHz+/v7O1idJEm9rdM97X8AtoyI84HTgB0j4pDaDTJzXmbOysxZfX19HS5PkqTeNbGTjWXmMQOPI2ImMCcz/62TNUiSVFUdDe06y4Clq/uitadM4AM7zGD6ulOJGH7jj8UXhv/iGnfeeWfD9VOnTmX69OlMmjRpVNqRJKlroZ2ZfwIOXt3XfWCHGWy92d8wea21iRGk9mYTHh72a2tNefHfrbIuM1mwYAH3338/m2666ai0I0lS5SZXmb7u1BEHdrtFBOuvvz6LFi3qdimSpDGkcqEdQU8H9oAq1ChJqpbKhbYkSeOVoS1JUkUY2pIkVUQ3v/LVcX+4+y6+fO7ZrL9BH294xQymTJ7Mj6+7kalTprDVlptz8Pvfy79ecDHrrbsO++/3Fj502HGcfMyhTH/xRt0uXZKk8RXav7ztVl7z2h151/4Hsd7jd3HwUcdz6QXnAPCBTxzL2/bajY996ED+8ePHcMddv2fv3d5oYEuSesa4Oj3+zvceyBprBKcefwx/uOc+/tK/gDn/8nnm/MvnWbZ8OQv/+igAB77zrXz7sqvZZ/dduluwJEk1xlVPOyLY7x8OZPGiRRzx/v140YYv5NTjjlhpm8efeJJ53/gW551xAiefdS6nffrILlUrSdLKxlVo/+SqK7nh2mtY8uwS3r73bkyePImDDvln1ln7+bywb31OOOrjHHfq5zj5mEPZasvNuea6n3HdTT/njTtu1+3SJUkaX6G92577sNue+wArpjH94P7vXGmb88448bnHZ5z4z50rTpKkIYyra9qSJFWZoS1JUkUY2pIkVYShLUlSRRjakiRVROVHjx90zg9HdX8/O2LbUd2fJEmjxZ72MC1btowTTv8ie+yxR7dLkSSNE4b2MP3wmuvZZ/ddWLp0abdLkSSNEx0/PR4RXwKWA9OAH2TmxZ2uYTS85c1v6nYJkqRxpuOhnZkfBYiIAH4KVDK0JUnqtG6eHp8CLKxfGRGzI2J+RMzv7+/vQlmSJPWmbob2qcCZ9Sszc15mzsrMWX19fV0oS5Kk3tSVr3xFxBHArzLzppHu66JD9xrW6wZuGDJSkyZNGpX9SJI0lI73tCPiEOCpzPxmp9tuh6uuuqrbJUiSxomOhnZEvA44Fnh1RJxf/ngOXJKkFnT09Hhm/gyY0ck2JUkaK5xcRZKkijC0JUmqCENbkqSKqPxdvp5/4S7Del2zL3xt+OH/GH4xkiS1UeVDu1s+cewprLHGGjy2GPbee28OPPDAbpckSRrjDO1hOvf0EwCY/KKt2HnnnQ1tSVLbeU17hBYvXsy0adO6XYYkaRwwtEdozpw5HH300d0uQ5I0DhjaI3DOvG+wzTbbsOOOO3a7FEnSOGBoD9OXv/4frLXWmhxwwAHdLkWSNE5UfiDakx+4dlivG8ldvm6+7Vec9a9fZY837cTBBx8MwNy5c/FWopKkdqp8aHfDDq/Zht/fdg0AU178si5XI0kaLzw9LklSRRjakiRVROVCOxMys9tlDKkKNUqSqqVyoX3/o4t49uknejoUM5MFCxYwderUbpciSRpDKjcQ7cKb7+MDwPR1pxIx/P0si8dHpZ6JjzU+7pk6dSrTp08flTYkSYIKhvYTi5dxznV/HPF+vrf2WaNQDcw44fZR2Y8kSUPpeGhHxAHAe4BlwM2ZeWana5AkqYo6ek07ItYGDgL2zcy3A6+IiC06WYMkSVXV6YForwN+kitGkV0G7NLhGiRJqqTo5CjsiNgfmJKZF5bLbwK2z8zP1GwzG5hdLm4J/K5N5WwAPNKmfbdD1eoFa+6EqtUL1twJVasXrLnWJpnZcF7sTl/TXgDUzvs5rVz3nMycB8xrdyERMT8zZ7W7ndFStXrBmjuhavWCNXdC1eoFa25Vp0+P3wrsGvHcl7XeCvy0wzVIklRJHe1pZ+ajEXERcElELAX+OzP/fydrkCSpqjr+la/MvAS4pNPtNtD2U/CjrGr1gjV3QtXqBWvuhKrVC9bcko4ORJMkScNXubnHJUkarwxtSZIqonJzj49EOWr9NGAj4BngnswcnUnIR1lETABOAbbNzD3KdbsCRwBPAfdn5pFdLHEljeot1x8JHJSZ23StuCaafManUnwV8XnA7Zn52S6WuIomNZ8M/A0wGXgMOCIzl3avyhWa/V2Uz50JvDIz39yV4ppo8hlfA/y+ZrNjM/PRLpTXUJOa+4C5wFTgWeC8zPx196pcob7emloHvBw4JzMv7UqBDTT5jN8L7As8AawHfDQz+9tZx7gKbWA34JnM/CBARPxTRGzdK3/IdfYBLge2h+cOOD4F7JWZiyPi1IjYLTN/0s0ia6xUL0BEvI5icpwFzV7UZavUnJlzBh5HxI8i4kuZ+VQ3imuiUc0nDjwuA/zvgR91vrSGVqkXICIOKde/uhtFDaFhzZl5cHfKaUmjmj8LHJ+Z93WnpEGtVG8ZdM99vhHxXeDK7pTWVKPP+GPATpmZEfEeYH/gi+0sYryF9tPA+jXLfcAOQM+FdmZeBrDiK+28BLgjMxeXy98H3gH0RGg3qJfM/Fm57ogulTWoRjUPKA+SllOckekZQ9S8JrAVcHGHy2qqUb0R8UZgaWbe2Oh9dFuTz/jJiJgLzAR+mplf6UJpTdXXHBEblk8dGRHTgDtrZ57stiH+jrejqPfpTtc1mCY1/xx4aUTcBWwLtP3vYlyFdvmPxFYRcQHF6YyHgbW6XFar1gcW1iwvZOUDEI2uw4ALM3N5twsZSkSsB3yBYm7/z2fm3d2tqLmI2BjYPTOP63YtqyMz3wbPHcx9KSL+kJn/1d2qBrUJsA2wczk/xrERcVBmXtTtwlpwONAzl/6GcAHwIeBO4H7gf9vd4LgbiJaZ8zLzQ5l5OPA4cG+XS2rVAoprJgNWmQJWoyMi3g1M7qXraYPJzL9m5j9SnI15WUS8qsslDWY/YKOIOD8izqfopRzf7aJaVd7s6Apg627XMoSngRtqrrtfRtET7GnlXR+fysyHul3LUMqzGZ/MzKMy8wLgRuDkdrc7rnratSJiHeDdwF7drqVFvwdeHhFTylPk+wLXd7mmMSci9gW2ysyTul3L6iqvqy0Bnt/tWprJzC/ULkfENZk5t8nmvWpnimubvexuYPOImJCZyyiuw/bcZcAGPklx1qgK1mXlM7XPUFw+aatxFdrlqa1zKa5VbgAc1mODjBpZApCZy8prat+MiCeBfuDHXa2ssSUtruslSwAiYhOKGY6+V/YCAb7Qo1PtDtQ8HTiL4qzRmhRTA9/YzcKaaPY3sLjJ+l7wXM0R8TmKg6GpwK2ZeVPXqhrcwL8XiyPiXOBbEbGAoud9VFcra6z2M34h0JeZv+1iPa0Y+Ix/FxG3RMQlFP//TQOOaXfjzogmSVJFjLtr2pIkVZWhLUlSRRjakiRVhKEtSVJFGNqSJFWEoS1JUkUY2pIkVcS4mlxFGksi4iTgBRT/H19BMZf+HOA+iklAtsrMN5Xzfc8FHqWYwemTmflEk31uTHF3qPspbk+6bWa+JiIOAmYBGwOfA5Jifva/AusAJ5WTTVyVmXvW7GtOZn4kIr4P3EFx69AtgLMz847R/USksc/QlqrrHmA74Eng48Ay4ODM/EtEbApcXW53BnB0Zt4fEXsAsymCt5GjgdMz81cR8QJW3ABhAjA1M99Rzix4A7BrZi6KiA2Ab1BMCTypZl8Tyh8opny8ODPvKO869WXgXSN7+9L4Y2hLFRQRb6O4AcTHKHrE36eYfvwvFA/+WE5fCbAZ8PHyloJTgQcG2fVmwO3lPh4vbzk44Obydx9wX2YuKrd7JCImsaoJNY8TuKvcfmE597+k1WRoS9W0BXBVeZOQXSlC8a8R8eLMfDAiNqeYXx+K0+Wfz8yHW9jv74BXAfPLW35uWfPc0vJ3PzA9IqbW9LQXlc89FRF9mdlPcZOKAQG8Gvh5RMwE/ry6b1iSoS1V1SXA2eXp7seAh4ATgNMj4lGKgH2k3HYOcF5ELKQYfDo3M+9rst+5wGcj4imKnvKfyvXLyp+Bu4kdA3y9bOsFFHdnguIOTRdExL0U19gHgn4psFdEvJPiXs/HjujdS+OUNwyRxqCI2AV4e2YeOoJ9bAGcmZlvH4V6rsnMXUe6H2m8s6ctjRER8QbgPRS3DnwexaCyZtvOBmbUrb6J4lT6JyhumbkecPgoldfrt2eVKsGetiRJFeHkKpIkVYShLUlSRRjakiRVhKEtSVJFGNqSJFXE/wHxDRwYZusxK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00000" y="1260000"/>
            <a:ext cx="432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ko-KR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지도 시각화</a:t>
              </a:r>
            </a:p>
            <a:p>
              <a:pPr lvl="1"/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folium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6888000" y="2548059"/>
            <a:ext cx="458190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강동구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송파구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관악구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강남구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발생 건수 제일 높음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)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순으로 절도 발생 건수가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높은 것을 알 수 있습니다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관악구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-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무인 점포 절도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: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요즘 무인 점포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수가 증가하는데 이에 관련된 범죄 발생 조치에 관해 생각해 보고 싶어졌습니다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</p:txBody>
      </p:sp>
      <p:pic>
        <p:nvPicPr>
          <p:cNvPr id="2" name="그림 1"/>
          <p:cNvPicPr>
            <a:picLocks/>
          </p:cNvPicPr>
          <p:nvPr/>
        </p:nvPicPr>
        <p:blipFill rotWithShape="1">
          <a:blip r:embed="rId3"/>
          <a:srcRect r="15128"/>
          <a:stretch/>
        </p:blipFill>
        <p:spPr>
          <a:xfrm>
            <a:off x="900000" y="1259999"/>
            <a:ext cx="5580000" cy="43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35488" y="5820836"/>
            <a:ext cx="7632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folium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은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leaflet.js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기반으로 만들어진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Python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지도 시각화 라이브러리 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folium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을 사용하여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인터랙티브한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지도를 생성하고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마커를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추가하여 시각화하거나 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원으로 범위를 표기하고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html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파일로 내보내기 등을 수행할 수 있습니다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991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589218" cy="830997"/>
            <a:chOff x="3819245" y="188165"/>
            <a:chExt cx="3589218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11173" y="271010"/>
              <a:ext cx="31972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최종 시각화 결과 해석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6960000" y="2349000"/>
            <a:ext cx="439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결과를 자세히 살펴보면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강남구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영등포구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관악구가 범죄 발생 건수가 높습니다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 </a:t>
            </a:r>
          </a:p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그 중 강남구에 각종 유흥업소들이 많이 밀집되어 있어서 범죄 발생 건수가 높은 편입니다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이러한 결과를 보았을 때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강남구는  범죄로부터 안전한지 않다고 볼 수 있습니다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분석의 목적에서 보면 제가 살고 있는 강동구는 범죄가 많이 발생하지않고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검거율도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적정한 수준입니다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만약 이사를 가게 된다면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범죄 발생 건수도 낮고 주변 경찰서로부터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검거율이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좋은 성북구를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고려해보는게 좋을 것 같습니다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</p:txBody>
      </p:sp>
      <p:pic>
        <p:nvPicPr>
          <p:cNvPr id="3" name="그림 2"/>
          <p:cNvPicPr>
            <a:picLocks/>
          </p:cNvPicPr>
          <p:nvPr/>
        </p:nvPicPr>
        <p:blipFill rotWithShape="1">
          <a:blip r:embed="rId3"/>
          <a:srcRect l="14072"/>
          <a:stretch/>
        </p:blipFill>
        <p:spPr>
          <a:xfrm>
            <a:off x="900000" y="1260000"/>
            <a:ext cx="558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7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F2FE1843-0431-4B2E-A45D-50086C1ACA79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D0FD50A-E637-469B-8E46-7F371D8E5C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0E2063-BD2C-4277-88FF-B16E9EA8ADE2}"/>
              </a:ext>
            </a:extLst>
          </p:cNvPr>
          <p:cNvSpPr txBox="1"/>
          <p:nvPr/>
        </p:nvSpPr>
        <p:spPr>
          <a:xfrm>
            <a:off x="559600" y="1217374"/>
            <a:ext cx="5525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인사이트</a:t>
            </a:r>
            <a:r>
              <a:rPr lang="ko-KR" altLang="en-US" sz="4000" b="1" dirty="0" smtClean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 도출 및 방안</a:t>
            </a:r>
            <a:endParaRPr lang="ko-KR" altLang="en-US" sz="40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20CBF4-01B1-4295-A450-DC73516C7A26}"/>
              </a:ext>
            </a:extLst>
          </p:cNvPr>
          <p:cNvSpPr txBox="1"/>
          <p:nvPr/>
        </p:nvSpPr>
        <p:spPr>
          <a:xfrm>
            <a:off x="464394" y="4045726"/>
            <a:ext cx="11242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절도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검거율을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높이기 위한 방안으로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감식교육을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이수하지 못한 것으로 나타난 경찰관들의 전문적인 수사 교육을 증진시켜야 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소년범죄자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및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재범자의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관리를 강화해야 합니다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범죄 피해 트라우마 치료비 및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이사비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지원하는 사업을 확대해야 합니다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  <a:p>
            <a:pPr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안심이 집을 편의점 뿐만 아니라 일반 매장으로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늘려 범죄 발생을 사전에 미리 예방해야 합니다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  <a:p>
            <a:pPr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부동산 앱과 연계하여 안심이 집이 많은 동네를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추천한다던가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?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강간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추행 사건이 낮은 지역으로 동네를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추천한다던가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?</a:t>
            </a:r>
          </a:p>
          <a:p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성범죄 알림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e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사이트의 범죄자 정보를 거주지를 연계하여 알려줌으로써 국민들에게 다방면으로 고지를 하고 범죄 발생을 예방 할 수 있도록 하고싶습니다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  <a:p>
            <a:pPr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이렇게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고객의 안전을 생각하여 추천하면 고객 만족도 향상되고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앱을 사용하는 사람들이 늘어날 수 있지 않을까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?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생각해봤습니다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C94876-6F8D-4591-B9C1-08D4A8A52EBD}"/>
              </a:ext>
            </a:extLst>
          </p:cNvPr>
          <p:cNvSpPr/>
          <p:nvPr/>
        </p:nvSpPr>
        <p:spPr>
          <a:xfrm flipV="1">
            <a:off x="557400" y="2537764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84" y="2905296"/>
            <a:ext cx="12192000" cy="646331"/>
          </a:xfrm>
          <a:prstGeom prst="rect">
            <a:avLst/>
          </a:prstGeom>
          <a:solidFill>
            <a:srgbClr val="85EFE2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595959"/>
                </a:solidFill>
                <a:latin typeface="+mn-ea"/>
              </a:rPr>
              <a:t>강남구의 범죄 발생 건수가 제일 높으며</a:t>
            </a:r>
            <a:r>
              <a:rPr lang="en-US" altLang="ko-KR" b="1" dirty="0" smtClean="0">
                <a:solidFill>
                  <a:srgbClr val="595959"/>
                </a:solidFill>
                <a:latin typeface="+mn-ea"/>
              </a:rPr>
              <a:t>,</a:t>
            </a:r>
            <a:r>
              <a:rPr lang="ko-KR" altLang="en-US" b="1" dirty="0" smtClean="0">
                <a:solidFill>
                  <a:srgbClr val="595959"/>
                </a:solidFill>
                <a:latin typeface="+mn-ea"/>
              </a:rPr>
              <a:t>다른 범죄의 </a:t>
            </a:r>
            <a:r>
              <a:rPr lang="ko-KR" altLang="en-US" b="1" dirty="0" err="1" smtClean="0">
                <a:solidFill>
                  <a:srgbClr val="595959"/>
                </a:solidFill>
                <a:latin typeface="+mn-ea"/>
              </a:rPr>
              <a:t>검거율에</a:t>
            </a:r>
            <a:r>
              <a:rPr lang="ko-KR" altLang="en-US" b="1" dirty="0" smtClean="0">
                <a:solidFill>
                  <a:srgbClr val="595959"/>
                </a:solidFill>
                <a:latin typeface="+mn-ea"/>
              </a:rPr>
              <a:t> 비해 절도 </a:t>
            </a:r>
            <a:r>
              <a:rPr lang="ko-KR" altLang="en-US" b="1" dirty="0" err="1" smtClean="0">
                <a:solidFill>
                  <a:srgbClr val="595959"/>
                </a:solidFill>
                <a:latin typeface="+mn-ea"/>
              </a:rPr>
              <a:t>검거율의</a:t>
            </a:r>
            <a:r>
              <a:rPr lang="ko-KR" altLang="en-US" b="1" dirty="0" smtClean="0">
                <a:solidFill>
                  <a:srgbClr val="595959"/>
                </a:solidFill>
                <a:latin typeface="+mn-ea"/>
              </a:rPr>
              <a:t> 수준이 낮습니다</a:t>
            </a:r>
            <a:r>
              <a:rPr lang="en-US" altLang="ko-KR" b="1" dirty="0" smtClean="0">
                <a:solidFill>
                  <a:srgbClr val="595959"/>
                </a:solidFill>
                <a:latin typeface="+mn-ea"/>
              </a:rPr>
              <a:t>.</a:t>
            </a:r>
            <a:endParaRPr lang="en-US" altLang="ko-KR" b="1" dirty="0">
              <a:solidFill>
                <a:srgbClr val="595959"/>
              </a:solidFill>
              <a:latin typeface="+mn-ea"/>
            </a:endParaRPr>
          </a:p>
          <a:p>
            <a:pPr algn="ctr"/>
            <a:r>
              <a:rPr lang="ko-KR" altLang="en-US" b="1" dirty="0" smtClean="0">
                <a:solidFill>
                  <a:srgbClr val="595959"/>
                </a:solidFill>
                <a:latin typeface="+mn-ea"/>
              </a:rPr>
              <a:t>강동구의 범죄 발생 건수는 적정 수준이며</a:t>
            </a:r>
            <a:r>
              <a:rPr lang="en-US" altLang="ko-KR" b="1" dirty="0" smtClean="0">
                <a:solidFill>
                  <a:srgbClr val="595959"/>
                </a:solidFill>
                <a:latin typeface="+mn-ea"/>
              </a:rPr>
              <a:t>, </a:t>
            </a:r>
            <a:r>
              <a:rPr lang="ko-KR" altLang="en-US" b="1" dirty="0" smtClean="0">
                <a:solidFill>
                  <a:srgbClr val="595959"/>
                </a:solidFill>
                <a:latin typeface="+mn-ea"/>
              </a:rPr>
              <a:t>주변 송파구 경찰서도 있어 </a:t>
            </a:r>
            <a:r>
              <a:rPr lang="ko-KR" altLang="en-US" b="1" dirty="0" err="1" smtClean="0">
                <a:solidFill>
                  <a:srgbClr val="595959"/>
                </a:solidFill>
                <a:latin typeface="+mn-ea"/>
              </a:rPr>
              <a:t>검거율도</a:t>
            </a:r>
            <a:r>
              <a:rPr lang="ko-KR" altLang="en-US" b="1" dirty="0" smtClean="0">
                <a:solidFill>
                  <a:srgbClr val="595959"/>
                </a:solidFill>
                <a:latin typeface="+mn-ea"/>
              </a:rPr>
              <a:t> 적정 수준입니다</a:t>
            </a:r>
            <a:r>
              <a:rPr lang="en-US" altLang="ko-KR" b="1" dirty="0" smtClean="0">
                <a:solidFill>
                  <a:srgbClr val="595959"/>
                </a:solidFill>
                <a:latin typeface="+mn-ea"/>
              </a:rPr>
              <a:t>.</a:t>
            </a:r>
            <a:r>
              <a:rPr lang="ko-KR" altLang="en-US" b="1" dirty="0" smtClean="0">
                <a:solidFill>
                  <a:srgbClr val="595959"/>
                </a:solidFill>
                <a:latin typeface="+mn-ea"/>
              </a:rPr>
              <a:t> </a:t>
            </a:r>
            <a:endParaRPr lang="en-US" altLang="ko-KR" b="1" dirty="0" smtClean="0">
              <a:solidFill>
                <a:srgbClr val="59595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475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442200" cy="830997"/>
            <a:chOff x="3819245" y="188165"/>
            <a:chExt cx="3442200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064155" y="193959"/>
              <a:ext cx="31972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어려웠던 점</a:t>
              </a:r>
              <a:endPara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KoPubWorld돋움체 Bold" panose="00000800000000000000" pitchFamily="2" charset="-127"/>
              </a:endParaRPr>
            </a:p>
            <a:p>
              <a:pPr algn="ctr"/>
              <a:r>
                <a:rPr lang="ko-KR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아쉬웠던 점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05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24000" y="1800000"/>
            <a:ext cx="11088000" cy="3170160"/>
            <a:chOff x="624000" y="1800000"/>
            <a:chExt cx="11088000" cy="317016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A5705AF-7E3F-4EE1-AAFA-DF5991A0C3EC}"/>
                </a:ext>
              </a:extLst>
            </p:cNvPr>
            <p:cNvSpPr/>
            <p:nvPr/>
          </p:nvSpPr>
          <p:spPr>
            <a:xfrm>
              <a:off x="793880" y="1946160"/>
              <a:ext cx="2520000" cy="3024000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7374D96-F450-468F-BCE5-3F1C4AC6DE17}"/>
                </a:ext>
              </a:extLst>
            </p:cNvPr>
            <p:cNvSpPr/>
            <p:nvPr/>
          </p:nvSpPr>
          <p:spPr>
            <a:xfrm>
              <a:off x="624000" y="1800000"/>
              <a:ext cx="2520000" cy="3024000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293CCF-BB27-4D66-8E3F-A31FBB67941D}"/>
                </a:ext>
              </a:extLst>
            </p:cNvPr>
            <p:cNvSpPr txBox="1"/>
            <p:nvPr/>
          </p:nvSpPr>
          <p:spPr>
            <a:xfrm>
              <a:off x="1864504" y="1906735"/>
              <a:ext cx="229316" cy="376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altLang="ko-KR" sz="1400" dirty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9782DA-3E49-4DAE-9034-D5692849686E}"/>
                </a:ext>
              </a:extLst>
            </p:cNvPr>
            <p:cNvSpPr txBox="1"/>
            <p:nvPr/>
          </p:nvSpPr>
          <p:spPr>
            <a:xfrm>
              <a:off x="678507" y="2777474"/>
              <a:ext cx="241200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+mn-ea"/>
                </a:rPr>
                <a:t>주제 및 데이터를 선정하는데 많은 어려움과 부족함을 느꼈습니다</a:t>
              </a:r>
              <a:r>
                <a:rPr lang="en-US" altLang="ko-KR" sz="1400" dirty="0">
                  <a:solidFill>
                    <a:schemeClr val="bg1"/>
                  </a:solidFill>
                  <a:latin typeface="+mn-ea"/>
                </a:rPr>
                <a:t>. </a:t>
              </a:r>
            </a:p>
            <a:p>
              <a:endParaRPr lang="en-US" altLang="ko-KR" sz="1400" dirty="0">
                <a:solidFill>
                  <a:schemeClr val="bg1"/>
                </a:solidFill>
                <a:latin typeface="+mn-ea"/>
              </a:endParaRPr>
            </a:p>
            <a:p>
              <a:r>
                <a:rPr lang="ko-KR" altLang="en-US" sz="1400" dirty="0" err="1">
                  <a:solidFill>
                    <a:schemeClr val="bg1"/>
                  </a:solidFill>
                  <a:latin typeface="+mn-ea"/>
                </a:rPr>
                <a:t>데이터셋과</a:t>
              </a:r>
              <a:r>
                <a:rPr lang="ko-KR" altLang="en-US" sz="1400" dirty="0">
                  <a:solidFill>
                    <a:schemeClr val="bg1"/>
                  </a:solidFill>
                  <a:latin typeface="+mn-ea"/>
                </a:rPr>
                <a:t> 컬럼을 확인해보고 주제를 정하도록 방향을 잡겠습니다</a:t>
              </a:r>
              <a:r>
                <a:rPr lang="en-US" altLang="ko-KR" sz="1400" dirty="0">
                  <a:solidFill>
                    <a:schemeClr val="bg1"/>
                  </a:solidFill>
                  <a:latin typeface="+mn-ea"/>
                </a:rPr>
                <a:t>.</a:t>
              </a:r>
              <a:r>
                <a:rPr lang="ko-KR" altLang="en-US" sz="1400" dirty="0">
                  <a:solidFill>
                    <a:schemeClr val="bg1"/>
                  </a:solidFill>
                  <a:latin typeface="+mn-ea"/>
                </a:rPr>
                <a:t> </a:t>
              </a:r>
              <a:endParaRPr lang="en-US" altLang="ko-KR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75E108-6004-4086-A28A-A6A9CA33D37D}"/>
                </a:ext>
              </a:extLst>
            </p:cNvPr>
            <p:cNvSpPr txBox="1"/>
            <p:nvPr/>
          </p:nvSpPr>
          <p:spPr>
            <a:xfrm>
              <a:off x="1062966" y="2509371"/>
              <a:ext cx="1642065" cy="338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  <a:cs typeface="KoPubWorld돋움체 Bold" panose="00000800000000000000" pitchFamily="2" charset="-127"/>
                </a:rPr>
                <a:t>…………………………</a:t>
              </a:r>
              <a:endParaRPr lang="en-US" altLang="ko-KR" sz="1200" dirty="0">
                <a:solidFill>
                  <a:schemeClr val="bg1"/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6C2C35D-6630-4D81-B912-08097FEFBFC8}"/>
                </a:ext>
              </a:extLst>
            </p:cNvPr>
            <p:cNvSpPr/>
            <p:nvPr/>
          </p:nvSpPr>
          <p:spPr>
            <a:xfrm>
              <a:off x="3601879" y="1912480"/>
              <a:ext cx="2520000" cy="3024000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96012F4-6AF8-4F27-AC0B-9C7C18A2AD51}"/>
                </a:ext>
              </a:extLst>
            </p:cNvPr>
            <p:cNvSpPr/>
            <p:nvPr/>
          </p:nvSpPr>
          <p:spPr>
            <a:xfrm>
              <a:off x="3432000" y="1800000"/>
              <a:ext cx="2520000" cy="3024000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5F91A1-7D3C-480F-878F-D056D8636765}"/>
                </a:ext>
              </a:extLst>
            </p:cNvPr>
            <p:cNvSpPr txBox="1"/>
            <p:nvPr/>
          </p:nvSpPr>
          <p:spPr>
            <a:xfrm>
              <a:off x="4050638" y="1922501"/>
              <a:ext cx="1282723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n-ea"/>
                  <a:cs typeface="KoPubWorld돋움체 Bold" panose="00000800000000000000" pitchFamily="2" charset="-127"/>
                </a:rPr>
                <a:t>02</a:t>
              </a:r>
            </a:p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  <a:latin typeface="+mn-ea"/>
                  <a:cs typeface="KoPubWorld돋움체 Light" panose="00000300000000000000" pitchFamily="2" charset="-127"/>
                </a:rPr>
                <a:t>데이터 </a:t>
              </a:r>
              <a:r>
                <a:rPr lang="ko-KR" altLang="en-US" sz="1600" dirty="0">
                  <a:solidFill>
                    <a:schemeClr val="bg1"/>
                  </a:solidFill>
                  <a:latin typeface="+mn-ea"/>
                  <a:cs typeface="KoPubWorld돋움체 Light" panose="00000300000000000000" pitchFamily="2" charset="-127"/>
                </a:rPr>
                <a:t>정리</a:t>
              </a:r>
              <a:endParaRPr lang="en-US" altLang="ko-KR" sz="1600" dirty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endParaRPr>
            </a:p>
            <a:p>
              <a:pPr algn="ctr"/>
              <a:endParaRPr lang="en-US" altLang="ko-KR" sz="1600" dirty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8EC5E4-D569-4D85-ADEB-769A0EBDAB4A}"/>
                </a:ext>
              </a:extLst>
            </p:cNvPr>
            <p:cNvSpPr txBox="1"/>
            <p:nvPr/>
          </p:nvSpPr>
          <p:spPr>
            <a:xfrm>
              <a:off x="3486000" y="2777208"/>
              <a:ext cx="24120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+mn-ea"/>
                </a:rPr>
                <a:t>원본데이터를 사용하기 위해 열과 행 변환 및 다시 정렬을 해야하는데 부족함을 느꼈습니다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+mn-ea"/>
                </a:rPr>
                <a:t>. </a:t>
              </a:r>
            </a:p>
            <a:p>
              <a:endParaRPr lang="en-US" altLang="ko-KR" sz="1400" dirty="0">
                <a:solidFill>
                  <a:schemeClr val="bg1"/>
                </a:solidFill>
                <a:latin typeface="+mn-ea"/>
              </a:endParaRPr>
            </a:p>
            <a:p>
              <a:r>
                <a:rPr lang="ko-KR" altLang="en-US" sz="1400" dirty="0" smtClean="0">
                  <a:solidFill>
                    <a:schemeClr val="bg1"/>
                  </a:solidFill>
                  <a:latin typeface="+mn-ea"/>
                </a:rPr>
                <a:t>데이터 정리 기본 단계 및 방법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+mn-ea"/>
                </a:rPr>
                <a:t>(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+mn-ea"/>
                </a:rPr>
                <a:t>코드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+mn-ea"/>
                </a:rPr>
                <a:t>)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+mn-ea"/>
                </a:rPr>
                <a:t>에 대해 공부를 하겠습니다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+mn-ea"/>
                </a:rPr>
                <a:t>.</a:t>
              </a:r>
              <a:endParaRPr lang="en-US" altLang="ko-KR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711267-D454-42B9-9EF1-AC8E108A8BA7}"/>
                </a:ext>
              </a:extLst>
            </p:cNvPr>
            <p:cNvSpPr txBox="1"/>
            <p:nvPr/>
          </p:nvSpPr>
          <p:spPr>
            <a:xfrm>
              <a:off x="3870966" y="2471445"/>
              <a:ext cx="1642065" cy="338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  <a:cs typeface="KoPubWorld돋움체 Bold" panose="00000800000000000000" pitchFamily="2" charset="-127"/>
                </a:rPr>
                <a:t>…………………………</a:t>
              </a:r>
              <a:endParaRPr lang="en-US" altLang="ko-KR" sz="1200" dirty="0">
                <a:solidFill>
                  <a:schemeClr val="bg1"/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65F91A1-7D3C-480F-878F-D056D8636765}"/>
                </a:ext>
              </a:extLst>
            </p:cNvPr>
            <p:cNvSpPr txBox="1"/>
            <p:nvPr/>
          </p:nvSpPr>
          <p:spPr>
            <a:xfrm>
              <a:off x="826661" y="1946160"/>
              <a:ext cx="211468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+mn-ea"/>
                  <a:cs typeface="KoPubWorld돋움체 Bold" panose="00000800000000000000" pitchFamily="2" charset="-127"/>
                </a:rPr>
                <a:t>01</a:t>
              </a:r>
            </a:p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+mn-ea"/>
                  <a:cs typeface="KoPubWorld돋움체 Light" panose="00000300000000000000" pitchFamily="2" charset="-127"/>
                </a:rPr>
                <a:t>주제 및 데이터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+mn-ea"/>
                  <a:cs typeface="KoPubWorld돋움체 Light" panose="00000300000000000000" pitchFamily="2" charset="-127"/>
                </a:rPr>
                <a:t>선정</a:t>
              </a:r>
              <a:endParaRPr lang="ko-KR" altLang="en-US" sz="1600" dirty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A5705AF-7E3F-4EE1-AAFA-DF5991A0C3EC}"/>
                </a:ext>
              </a:extLst>
            </p:cNvPr>
            <p:cNvSpPr/>
            <p:nvPr/>
          </p:nvSpPr>
          <p:spPr>
            <a:xfrm>
              <a:off x="6384001" y="1917000"/>
              <a:ext cx="2520000" cy="3024000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7374D96-F450-468F-BCE5-3F1C4AC6DE17}"/>
                </a:ext>
              </a:extLst>
            </p:cNvPr>
            <p:cNvSpPr/>
            <p:nvPr/>
          </p:nvSpPr>
          <p:spPr>
            <a:xfrm>
              <a:off x="6214121" y="1800000"/>
              <a:ext cx="2520000" cy="3024000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7293CCF-BB27-4D66-8E3F-A31FBB67941D}"/>
                </a:ext>
              </a:extLst>
            </p:cNvPr>
            <p:cNvSpPr txBox="1"/>
            <p:nvPr/>
          </p:nvSpPr>
          <p:spPr>
            <a:xfrm>
              <a:off x="7454625" y="1877575"/>
              <a:ext cx="229316" cy="376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altLang="ko-KR" sz="1400" dirty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89782DA-3E49-4DAE-9034-D5692849686E}"/>
                </a:ext>
              </a:extLst>
            </p:cNvPr>
            <p:cNvSpPr txBox="1"/>
            <p:nvPr/>
          </p:nvSpPr>
          <p:spPr>
            <a:xfrm>
              <a:off x="6268628" y="2748314"/>
              <a:ext cx="24120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>
                  <a:solidFill>
                    <a:schemeClr val="bg1"/>
                  </a:solidFill>
                  <a:latin typeface="+mn-ea"/>
                </a:rPr>
                <a:t>장소별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+mn-ea"/>
                </a:rPr>
                <a:t> 발생건수 현황이 구별 조금 더 상세한 자료가 있다면 어떤 </a:t>
              </a:r>
              <a:r>
                <a:rPr lang="ko-KR" altLang="en-US" sz="1400" dirty="0">
                  <a:solidFill>
                    <a:schemeClr val="bg1"/>
                  </a:solidFill>
                  <a:latin typeface="+mn-ea"/>
                </a:rPr>
                <a:t>장소에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+mn-ea"/>
                </a:rPr>
                <a:t>발생수가 많은지 분석하여 범죄 예방에 도움을</a:t>
              </a:r>
              <a:r>
                <a:rPr lang="en-US" altLang="ko-KR" sz="140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+mn-ea"/>
                </a:rPr>
                <a:t>줄 수 있는 해결방안을 마련 할 수 있지 않을까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+mn-ea"/>
                </a:rPr>
                <a:t>?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+mn-ea"/>
                </a:rPr>
                <a:t>하는 아쉬움이 있었습니다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+mn-ea"/>
                </a:rPr>
                <a:t>.</a:t>
              </a:r>
              <a:endParaRPr lang="en-US" altLang="ko-KR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275E108-6004-4086-A28A-A6A9CA33D37D}"/>
                </a:ext>
              </a:extLst>
            </p:cNvPr>
            <p:cNvSpPr txBox="1"/>
            <p:nvPr/>
          </p:nvSpPr>
          <p:spPr>
            <a:xfrm>
              <a:off x="6653087" y="2480211"/>
              <a:ext cx="1642065" cy="338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  <a:cs typeface="KoPubWorld돋움체 Bold" panose="00000800000000000000" pitchFamily="2" charset="-127"/>
                </a:rPr>
                <a:t>…………………………</a:t>
              </a:r>
              <a:endParaRPr lang="en-US" altLang="ko-KR" sz="1200" dirty="0">
                <a:solidFill>
                  <a:schemeClr val="bg1"/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6C2C35D-6630-4D81-B912-08097FEFBFC8}"/>
                </a:ext>
              </a:extLst>
            </p:cNvPr>
            <p:cNvSpPr/>
            <p:nvPr/>
          </p:nvSpPr>
          <p:spPr>
            <a:xfrm>
              <a:off x="9192000" y="1883320"/>
              <a:ext cx="2520000" cy="3024000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96012F4-6AF8-4F27-AC0B-9C7C18A2AD51}"/>
                </a:ext>
              </a:extLst>
            </p:cNvPr>
            <p:cNvSpPr/>
            <p:nvPr/>
          </p:nvSpPr>
          <p:spPr>
            <a:xfrm>
              <a:off x="9022121" y="1800000"/>
              <a:ext cx="2520000" cy="3024000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65F91A1-7D3C-480F-878F-D056D8636765}"/>
                </a:ext>
              </a:extLst>
            </p:cNvPr>
            <p:cNvSpPr txBox="1"/>
            <p:nvPr/>
          </p:nvSpPr>
          <p:spPr>
            <a:xfrm>
              <a:off x="9399506" y="1893341"/>
              <a:ext cx="176522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+mn-ea"/>
                  <a:cs typeface="KoPubWorld돋움체 Bold" panose="00000800000000000000" pitchFamily="2" charset="-127"/>
                </a:rPr>
                <a:t>04</a:t>
              </a:r>
              <a:endParaRPr lang="en-US" altLang="ko-KR" b="1" dirty="0">
                <a:solidFill>
                  <a:schemeClr val="bg1"/>
                </a:solidFill>
                <a:latin typeface="+mn-ea"/>
                <a:cs typeface="KoPubWorld돋움체 Bold" panose="00000800000000000000" pitchFamily="2" charset="-127"/>
              </a:endParaRPr>
            </a:p>
            <a:p>
              <a:pPr algn="ctr"/>
              <a:r>
                <a:rPr lang="ko-KR" altLang="en-US" sz="1600" dirty="0" err="1" smtClean="0">
                  <a:solidFill>
                    <a:schemeClr val="bg1"/>
                  </a:solidFill>
                  <a:latin typeface="+mn-ea"/>
                  <a:cs typeface="KoPubWorld돋움체 Light" panose="00000300000000000000" pitchFamily="2" charset="-127"/>
                </a:rPr>
                <a:t>크롤링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+mn-ea"/>
                  <a:cs typeface="KoPubWorld돋움체 Light" panose="00000300000000000000" pitchFamily="2" charset="-127"/>
                </a:rPr>
                <a:t> 지식 부족</a:t>
              </a:r>
              <a:endParaRPr lang="en-US" altLang="ko-KR" sz="1600" dirty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endParaRPr>
            </a:p>
            <a:p>
              <a:pPr algn="ctr"/>
              <a:endParaRPr lang="en-US" altLang="ko-KR" sz="1600" dirty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58EC5E4-D569-4D85-ADEB-769A0EBDAB4A}"/>
                </a:ext>
              </a:extLst>
            </p:cNvPr>
            <p:cNvSpPr txBox="1"/>
            <p:nvPr/>
          </p:nvSpPr>
          <p:spPr>
            <a:xfrm>
              <a:off x="9076121" y="2748048"/>
              <a:ext cx="24120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+mn-ea"/>
                </a:rPr>
                <a:t>성범죄자 알림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+mn-ea"/>
                </a:rPr>
                <a:t>e</a:t>
              </a:r>
              <a:r>
                <a:rPr lang="ko-KR" altLang="en-US" sz="1400" dirty="0">
                  <a:solidFill>
                    <a:schemeClr val="bg1"/>
                  </a:solidFill>
                  <a:latin typeface="+mn-ea"/>
                </a:rPr>
                <a:t>사이트에서 크롤링해서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+mn-ea"/>
                </a:rPr>
                <a:t>범죄자의 신상정보를 수집하여 구에 살고있는 범죄자의 수에 분석 하고싶었는데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+mn-ea"/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+mn-ea"/>
                </a:rPr>
                <a:t>동적</a:t>
              </a:r>
              <a:r>
                <a:rPr lang="en-US" altLang="ko-KR" sz="1400" dirty="0">
                  <a:solidFill>
                    <a:schemeClr val="bg1"/>
                  </a:solidFill>
                  <a:latin typeface="+mn-ea"/>
                </a:rPr>
                <a:t>,</a:t>
              </a:r>
              <a:r>
                <a:rPr lang="ko-KR" altLang="en-US" sz="1400" dirty="0">
                  <a:solidFill>
                    <a:schemeClr val="bg1"/>
                  </a:solidFill>
                  <a:latin typeface="+mn-ea"/>
                </a:rPr>
                <a:t>정적 </a:t>
              </a:r>
              <a:r>
                <a:rPr lang="ko-KR" altLang="en-US" sz="1400" dirty="0" err="1" smtClean="0">
                  <a:solidFill>
                    <a:schemeClr val="bg1"/>
                  </a:solidFill>
                  <a:latin typeface="+mn-ea"/>
                </a:rPr>
                <a:t>크롤링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+mn-ea"/>
                </a:rPr>
                <a:t> 지식에 </a:t>
              </a:r>
              <a:r>
                <a:rPr lang="ko-KR" altLang="en-US" sz="1400" dirty="0">
                  <a:solidFill>
                    <a:schemeClr val="bg1"/>
                  </a:solidFill>
                  <a:latin typeface="+mn-ea"/>
                </a:rPr>
                <a:t>대해서 숙지하지 못해 어려웠습니다</a:t>
              </a:r>
              <a:r>
                <a:rPr lang="en-US" altLang="ko-KR" sz="1400" dirty="0">
                  <a:solidFill>
                    <a:schemeClr val="bg1"/>
                  </a:solidFill>
                  <a:latin typeface="+mn-ea"/>
                </a:rPr>
                <a:t>. </a:t>
              </a:r>
              <a:r>
                <a:rPr lang="ko-KR" altLang="en-US" sz="1400" dirty="0" err="1">
                  <a:solidFill>
                    <a:schemeClr val="bg1"/>
                  </a:solidFill>
                  <a:latin typeface="+mn-ea"/>
                </a:rPr>
                <a:t>크롤링에</a:t>
              </a:r>
              <a:r>
                <a:rPr lang="ko-KR" altLang="en-US" sz="1400" dirty="0">
                  <a:solidFill>
                    <a:schemeClr val="bg1"/>
                  </a:solidFill>
                  <a:latin typeface="+mn-ea"/>
                </a:rPr>
                <a:t> 관해 더 세세하게 공부를 하겠습니다</a:t>
              </a:r>
              <a:r>
                <a:rPr lang="en-US" altLang="ko-KR" sz="1400" dirty="0">
                  <a:solidFill>
                    <a:schemeClr val="bg1"/>
                  </a:solidFill>
                  <a:latin typeface="+mn-ea"/>
                </a:rPr>
                <a:t>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711267-D454-42B9-9EF1-AC8E108A8BA7}"/>
                </a:ext>
              </a:extLst>
            </p:cNvPr>
            <p:cNvSpPr txBox="1"/>
            <p:nvPr/>
          </p:nvSpPr>
          <p:spPr>
            <a:xfrm>
              <a:off x="9461087" y="2442285"/>
              <a:ext cx="1642065" cy="338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  <a:cs typeface="KoPubWorld돋움체 Bold" panose="00000800000000000000" pitchFamily="2" charset="-127"/>
                </a:rPr>
                <a:t>…………………………</a:t>
              </a:r>
              <a:endParaRPr lang="en-US" altLang="ko-KR" sz="1200" dirty="0">
                <a:solidFill>
                  <a:schemeClr val="bg1"/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65F91A1-7D3C-480F-878F-D056D8636765}"/>
                </a:ext>
              </a:extLst>
            </p:cNvPr>
            <p:cNvSpPr txBox="1"/>
            <p:nvPr/>
          </p:nvSpPr>
          <p:spPr>
            <a:xfrm>
              <a:off x="6832758" y="1917000"/>
              <a:ext cx="128272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+mn-ea"/>
                  <a:cs typeface="KoPubWorld돋움체 Bold" panose="00000800000000000000" pitchFamily="2" charset="-127"/>
                </a:rPr>
                <a:t>03</a:t>
              </a:r>
            </a:p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  <a:latin typeface="+mn-ea"/>
                  <a:cs typeface="KoPubWorld돋움체 Light" panose="00000300000000000000" pitchFamily="2" charset="-127"/>
                </a:rPr>
                <a:t>자료의 한계</a:t>
              </a:r>
              <a:endParaRPr lang="en-US" altLang="ko-KR" sz="1600" dirty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066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542193" y="2844224"/>
            <a:ext cx="3129383" cy="1169551"/>
            <a:chOff x="4775506" y="2522518"/>
            <a:chExt cx="3129383" cy="116955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84F941-B1A5-42ED-AD78-B0F57A275C9B}"/>
                </a:ext>
              </a:extLst>
            </p:cNvPr>
            <p:cNvSpPr txBox="1"/>
            <p:nvPr/>
          </p:nvSpPr>
          <p:spPr>
            <a:xfrm>
              <a:off x="4775506" y="2922628"/>
              <a:ext cx="31293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감사합니다</a:t>
              </a:r>
              <a:r>
                <a:rPr lang="en-US" altLang="ko-KR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.</a:t>
              </a:r>
              <a:endPara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KoPubWorld돋움체 Light" panose="00000300000000000000" pitchFamily="2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44B66E7-8E1B-4C68-8620-D941855A8802}"/>
                </a:ext>
              </a:extLst>
            </p:cNvPr>
            <p:cNvSpPr/>
            <p:nvPr/>
          </p:nvSpPr>
          <p:spPr>
            <a:xfrm>
              <a:off x="4914603" y="2541180"/>
              <a:ext cx="1838428" cy="298580"/>
            </a:xfrm>
            <a:prstGeom prst="rect">
              <a:avLst/>
            </a:prstGeom>
            <a:solidFill>
              <a:srgbClr val="64D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49D05D-F78A-4261-97DE-E6F70F97297A}"/>
                </a:ext>
              </a:extLst>
            </p:cNvPr>
            <p:cNvSpPr txBox="1"/>
            <p:nvPr/>
          </p:nvSpPr>
          <p:spPr>
            <a:xfrm>
              <a:off x="4914602" y="2522518"/>
              <a:ext cx="18384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THANK YOU -</a:t>
              </a:r>
              <a:endParaRPr lang="ko-KR" altLang="en-US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3471783" y="3013502"/>
            <a:ext cx="5248435" cy="830997"/>
            <a:chOff x="3403338" y="2598003"/>
            <a:chExt cx="5248435" cy="83099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403338" y="2598003"/>
              <a:ext cx="2402432" cy="830997"/>
              <a:chOff x="3403338" y="2598003"/>
              <a:chExt cx="2402432" cy="83099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9960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+mj-ea"/>
                    <a:ea typeface="+mj-ea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+mj-ea"/>
                  <a:ea typeface="+mj-ea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170386" y="2854312"/>
                <a:ext cx="16353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KoPubWorld돋움체 Bold" panose="00000800000000000000" pitchFamily="2" charset="-127"/>
                  </a:rPr>
                  <a:t>기획 목적</a:t>
                </a:r>
                <a:r>
                  <a:rPr lang="en-US" altLang="ko-KR" sz="1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KoPubWorld돋움체 Bold" panose="00000800000000000000" pitchFamily="2" charset="-127"/>
                  </a:rPr>
                  <a:t>(</a:t>
                </a:r>
                <a:r>
                  <a:rPr lang="ko-KR" altLang="en-US" sz="1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KoPubWorld돋움체 Bold" panose="00000800000000000000" pitchFamily="2" charset="-127"/>
                  </a:rPr>
                  <a:t>배경</a:t>
                </a:r>
                <a:r>
                  <a:rPr lang="en-US" altLang="ko-KR" sz="1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KoPubWorld돋움체 Bold" panose="00000800000000000000" pitchFamily="2" charset="-127"/>
                  </a:rPr>
                  <a:t>)</a:t>
                </a: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6454034" y="2598003"/>
              <a:ext cx="2197739" cy="830997"/>
              <a:chOff x="6454034" y="2598003"/>
              <a:chExt cx="2197739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9960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+mj-ea"/>
                    <a:ea typeface="+mj-ea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+mj-ea"/>
                  <a:ea typeface="+mj-ea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236001" y="2854312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KoPubWorld돋움체 Bold" panose="00000800000000000000" pitchFamily="2" charset="-127"/>
                  </a:rPr>
                  <a:t>분석절차소개</a:t>
                </a:r>
                <a:endParaRPr lang="en-US" altLang="ko-KR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0000800000000000000" pitchFamily="2" charset="-127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2473296" y="3685309"/>
            <a:ext cx="7245409" cy="836847"/>
            <a:chOff x="2136000" y="3783150"/>
            <a:chExt cx="7245409" cy="836847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510A0C2-7056-4128-9CFF-35AD6D14E6E9}"/>
                </a:ext>
              </a:extLst>
            </p:cNvPr>
            <p:cNvGrpSpPr/>
            <p:nvPr/>
          </p:nvGrpSpPr>
          <p:grpSpPr>
            <a:xfrm>
              <a:off x="2136000" y="3789000"/>
              <a:ext cx="7245409" cy="830997"/>
              <a:chOff x="3403338" y="2598003"/>
              <a:chExt cx="7245409" cy="830997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D308CA84-006B-484A-8754-1324C45CC9BF}"/>
                  </a:ext>
                </a:extLst>
              </p:cNvPr>
              <p:cNvGrpSpPr/>
              <p:nvPr/>
            </p:nvGrpSpPr>
            <p:grpSpPr>
              <a:xfrm>
                <a:off x="3403338" y="2598003"/>
                <a:ext cx="3230463" cy="830997"/>
                <a:chOff x="3403338" y="2598003"/>
                <a:chExt cx="3230463" cy="830997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0CFC9F3-8653-43AE-9477-2C2433CDFB7C}"/>
                    </a:ext>
                  </a:extLst>
                </p:cNvPr>
                <p:cNvSpPr txBox="1"/>
                <p:nvPr/>
              </p:nvSpPr>
              <p:spPr>
                <a:xfrm>
                  <a:off x="3403338" y="2598003"/>
                  <a:ext cx="89960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800" b="1" dirty="0">
                      <a:solidFill>
                        <a:srgbClr val="64DECF"/>
                      </a:solidFill>
                      <a:latin typeface="+mj-ea"/>
                      <a:ea typeface="+mj-ea"/>
                      <a:cs typeface="KoPubWorld돋움체 Bold" panose="00000800000000000000" pitchFamily="2" charset="-127"/>
                    </a:rPr>
                    <a:t>03</a:t>
                  </a:r>
                  <a:endParaRPr lang="ko-KR" altLang="en-US" sz="4800" b="1" dirty="0">
                    <a:solidFill>
                      <a:srgbClr val="64DECF"/>
                    </a:solidFill>
                    <a:latin typeface="+mj-ea"/>
                    <a:ea typeface="+mj-ea"/>
                    <a:cs typeface="KoPubWorld돋움체 Bold" panose="00000800000000000000" pitchFamily="2" charset="-127"/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5E7C0A-107D-42CB-B9CD-E10345F601C6}"/>
                    </a:ext>
                  </a:extLst>
                </p:cNvPr>
                <p:cNvSpPr txBox="1"/>
                <p:nvPr/>
              </p:nvSpPr>
              <p:spPr>
                <a:xfrm>
                  <a:off x="4123177" y="2853676"/>
                  <a:ext cx="251062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b="1" dirty="0" err="1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ea"/>
                      <a:ea typeface="+mj-ea"/>
                      <a:cs typeface="KoPubWorld돋움체 Bold" panose="00000800000000000000" pitchFamily="2" charset="-127"/>
                    </a:rPr>
                    <a:t>분석내용</a:t>
                  </a:r>
                  <a:r>
                    <a:rPr lang="en-US" altLang="ko-KR" sz="16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ea"/>
                      <a:ea typeface="+mj-ea"/>
                      <a:cs typeface="KoPubWorld돋움체 Bold" panose="00000800000000000000" pitchFamily="2" charset="-127"/>
                    </a:rPr>
                    <a:t>(</a:t>
                  </a:r>
                  <a:r>
                    <a:rPr lang="ko-KR" altLang="en-US" sz="16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ea"/>
                      <a:ea typeface="+mj-ea"/>
                      <a:cs typeface="KoPubWorld돋움체 Bold" panose="00000800000000000000" pitchFamily="2" charset="-127"/>
                    </a:rPr>
                    <a:t>전처리</a:t>
                  </a:r>
                  <a:r>
                    <a:rPr lang="en-US" altLang="ko-KR" sz="16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ea"/>
                      <a:ea typeface="+mj-ea"/>
                      <a:cs typeface="KoPubWorld돋움체 Bold" panose="00000800000000000000" pitchFamily="2" charset="-127"/>
                    </a:rPr>
                    <a:t>,</a:t>
                  </a:r>
                  <a:r>
                    <a:rPr lang="ko-KR" altLang="en-US" sz="16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ea"/>
                      <a:ea typeface="+mj-ea"/>
                      <a:cs typeface="KoPubWorld돋움체 Bold" panose="00000800000000000000" pitchFamily="2" charset="-127"/>
                    </a:rPr>
                    <a:t>결과 등</a:t>
                  </a:r>
                  <a:r>
                    <a:rPr lang="en-US" altLang="ko-KR" sz="16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ea"/>
                      <a:ea typeface="+mj-ea"/>
                      <a:cs typeface="KoPubWorld돋움체 Bold" panose="00000800000000000000" pitchFamily="2" charset="-127"/>
                    </a:rPr>
                    <a:t>)</a:t>
                  </a: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1EB5D733-A69C-4097-BE69-B9D246267EE9}"/>
                  </a:ext>
                </a:extLst>
              </p:cNvPr>
              <p:cNvGrpSpPr/>
              <p:nvPr/>
            </p:nvGrpSpPr>
            <p:grpSpPr>
              <a:xfrm>
                <a:off x="8587338" y="2598003"/>
                <a:ext cx="2061409" cy="830997"/>
                <a:chOff x="8587338" y="2598003"/>
                <a:chExt cx="2061409" cy="830997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F74EE2F-A74E-4E1E-9CEB-30D4C6E6FA83}"/>
                    </a:ext>
                  </a:extLst>
                </p:cNvPr>
                <p:cNvSpPr txBox="1"/>
                <p:nvPr/>
              </p:nvSpPr>
              <p:spPr>
                <a:xfrm>
                  <a:off x="8587338" y="2598003"/>
                  <a:ext cx="89960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800" b="1" dirty="0" smtClean="0">
                      <a:solidFill>
                        <a:srgbClr val="64DECF"/>
                      </a:solidFill>
                      <a:latin typeface="+mj-ea"/>
                      <a:ea typeface="+mj-ea"/>
                      <a:cs typeface="KoPubWorld돋움체 Bold" panose="00000800000000000000" pitchFamily="2" charset="-127"/>
                    </a:rPr>
                    <a:t>05</a:t>
                  </a:r>
                  <a:endParaRPr lang="ko-KR" altLang="en-US" sz="4800" b="1" dirty="0">
                    <a:solidFill>
                      <a:srgbClr val="64DECF"/>
                    </a:solidFill>
                    <a:latin typeface="+mj-ea"/>
                    <a:ea typeface="+mj-ea"/>
                    <a:cs typeface="KoPubWorld돋움체 Bold" panose="00000800000000000000" pitchFamily="2" charset="-127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B3CB60C-CD34-4E14-914C-4591010964E0}"/>
                    </a:ext>
                  </a:extLst>
                </p:cNvPr>
                <p:cNvSpPr txBox="1"/>
                <p:nvPr/>
              </p:nvSpPr>
              <p:spPr>
                <a:xfrm>
                  <a:off x="9366024" y="2838375"/>
                  <a:ext cx="128272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ea"/>
                      <a:ea typeface="+mj-ea"/>
                      <a:cs typeface="KoPubWorld돋움체 Bold" panose="00000800000000000000" pitchFamily="2" charset="-127"/>
                    </a:rPr>
                    <a:t>어려웠던 점</a:t>
                  </a:r>
                  <a:endParaRPr lang="en-US" altLang="ko-KR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KoPubWorld돋움체 Bold" panose="00000800000000000000" pitchFamily="2" charset="-127"/>
                  </a:endParaRPr>
                </a:p>
                <a:p>
                  <a:r>
                    <a:rPr lang="ko-KR" altLang="en-US" sz="16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ea"/>
                      <a:ea typeface="+mj-ea"/>
                      <a:cs typeface="KoPubWorld돋움체 Bold" panose="00000800000000000000" pitchFamily="2" charset="-127"/>
                    </a:rPr>
                    <a:t>아쉬웠던 점</a:t>
                  </a:r>
                  <a:endParaRPr lang="en-US" altLang="ko-KR" sz="1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KoPubWorld돋움체 Bold" panose="00000800000000000000" pitchFamily="2" charset="-127"/>
                  </a:endParaRPr>
                </a:p>
              </p:txBody>
            </p: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F74EE2F-A74E-4E1E-9CEB-30D4C6E6FA83}"/>
                </a:ext>
              </a:extLst>
            </p:cNvPr>
            <p:cNvSpPr txBox="1"/>
            <p:nvPr/>
          </p:nvSpPr>
          <p:spPr>
            <a:xfrm>
              <a:off x="5397384" y="3783150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3CB60C-CD34-4E14-914C-4591010964E0}"/>
                </a:ext>
              </a:extLst>
            </p:cNvPr>
            <p:cNvSpPr txBox="1"/>
            <p:nvPr/>
          </p:nvSpPr>
          <p:spPr>
            <a:xfrm>
              <a:off x="6176070" y="4023522"/>
              <a:ext cx="11496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시각화 및 </a:t>
              </a:r>
              <a:endPara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KoPubWorld돋움체 Bold" panose="00000800000000000000" pitchFamily="2" charset="-127"/>
              </a:endParaRPr>
            </a:p>
            <a:p>
              <a:r>
                <a:rPr lang="ko-KR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결과 해석</a:t>
              </a:r>
              <a:endPara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945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1676135095"/>
              </p:ext>
            </p:extLst>
          </p:nvPr>
        </p:nvGraphicFramePr>
        <p:xfrm>
          <a:off x="1272000" y="3933000"/>
          <a:ext cx="9648000" cy="244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직사각형 29"/>
          <p:cNvSpPr/>
          <p:nvPr/>
        </p:nvSpPr>
        <p:spPr>
          <a:xfrm>
            <a:off x="0" y="1656000"/>
            <a:ext cx="12192000" cy="369332"/>
          </a:xfrm>
          <a:prstGeom prst="rect">
            <a:avLst/>
          </a:prstGeom>
          <a:solidFill>
            <a:srgbClr val="85EFE2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595959"/>
                </a:solidFill>
                <a:latin typeface="+mn-ea"/>
              </a:rPr>
              <a:t>목적 </a:t>
            </a:r>
            <a:r>
              <a:rPr lang="en-US" altLang="ko-KR" b="1" dirty="0" smtClean="0">
                <a:solidFill>
                  <a:srgbClr val="595959"/>
                </a:solidFill>
                <a:latin typeface="+mn-ea"/>
              </a:rPr>
              <a:t>– </a:t>
            </a:r>
            <a:r>
              <a:rPr lang="ko-KR" altLang="en-US" b="1" dirty="0" smtClean="0">
                <a:solidFill>
                  <a:srgbClr val="595959"/>
                </a:solidFill>
                <a:latin typeface="+mn-ea"/>
              </a:rPr>
              <a:t>내가 살고있는 동네는 안전한지 알아보자</a:t>
            </a:r>
            <a:r>
              <a:rPr lang="en-US" altLang="ko-KR" b="1" dirty="0" smtClean="0">
                <a:solidFill>
                  <a:srgbClr val="595959"/>
                </a:solidFill>
                <a:latin typeface="+mn-ea"/>
              </a:rPr>
              <a:t>!</a:t>
            </a:r>
            <a:endParaRPr lang="ko-KR" altLang="en-US" b="1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00000" y="2340000"/>
            <a:ext cx="1040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595959"/>
                </a:solidFill>
              </a:rPr>
              <a:t>초기 기획 배경 </a:t>
            </a:r>
            <a:r>
              <a:rPr lang="en-US" altLang="ko-KR" dirty="0" smtClean="0">
                <a:solidFill>
                  <a:srgbClr val="595959"/>
                </a:solidFill>
              </a:rPr>
              <a:t>: </a:t>
            </a:r>
            <a:r>
              <a:rPr lang="ko-KR" altLang="en-US" dirty="0" smtClean="0">
                <a:solidFill>
                  <a:srgbClr val="595959"/>
                </a:solidFill>
              </a:rPr>
              <a:t>신당역 살인</a:t>
            </a:r>
            <a:r>
              <a:rPr lang="en-US" altLang="ko-KR" dirty="0" smtClean="0">
                <a:solidFill>
                  <a:srgbClr val="595959"/>
                </a:solidFill>
              </a:rPr>
              <a:t>, </a:t>
            </a:r>
            <a:r>
              <a:rPr lang="ko-KR" altLang="en-US" dirty="0" err="1" smtClean="0">
                <a:solidFill>
                  <a:srgbClr val="595959"/>
                </a:solidFill>
              </a:rPr>
              <a:t>과외앱</a:t>
            </a:r>
            <a:r>
              <a:rPr lang="ko-KR" altLang="en-US" dirty="0" smtClean="0">
                <a:solidFill>
                  <a:srgbClr val="595959"/>
                </a:solidFill>
              </a:rPr>
              <a:t> 살인</a:t>
            </a:r>
            <a:r>
              <a:rPr lang="en-US" altLang="ko-KR" dirty="0" smtClean="0">
                <a:solidFill>
                  <a:srgbClr val="595959"/>
                </a:solidFill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</a:rPr>
              <a:t>부산 돌려차기 폭행 등 뉴스를 보면서 내가 </a:t>
            </a:r>
            <a:r>
              <a:rPr lang="ko-KR" altLang="en-US" dirty="0">
                <a:solidFill>
                  <a:srgbClr val="595959"/>
                </a:solidFill>
              </a:rPr>
              <a:t>살고 있는 동네</a:t>
            </a:r>
            <a:r>
              <a:rPr lang="en-US" altLang="ko-KR" dirty="0">
                <a:solidFill>
                  <a:srgbClr val="595959"/>
                </a:solidFill>
              </a:rPr>
              <a:t>(</a:t>
            </a:r>
            <a:r>
              <a:rPr lang="ko-KR" altLang="en-US" dirty="0">
                <a:solidFill>
                  <a:srgbClr val="595959"/>
                </a:solidFill>
              </a:rPr>
              <a:t>강동구</a:t>
            </a:r>
            <a:r>
              <a:rPr lang="en-US" altLang="ko-KR" dirty="0">
                <a:solidFill>
                  <a:srgbClr val="595959"/>
                </a:solidFill>
              </a:rPr>
              <a:t>)</a:t>
            </a:r>
            <a:r>
              <a:rPr lang="ko-KR" altLang="en-US" dirty="0">
                <a:solidFill>
                  <a:srgbClr val="595959"/>
                </a:solidFill>
              </a:rPr>
              <a:t>는 </a:t>
            </a:r>
            <a:r>
              <a:rPr lang="ko-KR" altLang="en-US" dirty="0" smtClean="0">
                <a:solidFill>
                  <a:srgbClr val="595959"/>
                </a:solidFill>
              </a:rPr>
              <a:t>안전한지</a:t>
            </a:r>
            <a:r>
              <a:rPr lang="en-US" altLang="ko-KR" dirty="0" smtClean="0">
                <a:solidFill>
                  <a:srgbClr val="595959"/>
                </a:solidFill>
              </a:rPr>
              <a:t>? </a:t>
            </a:r>
            <a:r>
              <a:rPr lang="ko-KR" altLang="en-US" dirty="0" smtClean="0">
                <a:solidFill>
                  <a:srgbClr val="595959"/>
                </a:solidFill>
              </a:rPr>
              <a:t>내가 만약 이사를 가게 된다면 어느 지역이 범죄로부터 안전한지 부동산 앱과 연계하여 추천 해 줄 수 있을까 생각하면서 기획하게 되었습니다</a:t>
            </a:r>
            <a:r>
              <a:rPr lang="en-US" altLang="ko-KR" dirty="0" smtClean="0">
                <a:solidFill>
                  <a:srgbClr val="595959"/>
                </a:solidFill>
              </a:rPr>
              <a:t>.</a:t>
            </a:r>
            <a:endParaRPr lang="ko-KR" altLang="en-US" dirty="0">
              <a:solidFill>
                <a:srgbClr val="595959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006036" y="188165"/>
            <a:ext cx="4179928" cy="830997"/>
            <a:chOff x="3819245" y="188165"/>
            <a:chExt cx="4179928" cy="83099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540880" y="293363"/>
              <a:ext cx="345829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20B0600000101010101" charset="-127"/>
                </a:rPr>
                <a:t>프로젝트 배경 및 목적</a:t>
              </a:r>
              <a:endPara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KoPubWorld돋움체 Bold" panose="020B0600000101010101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728700" y="1912500"/>
            <a:ext cx="10734600" cy="281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2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 latinLnBrk="0">
              <a:buAutoNum type="arabicPeriod"/>
            </a:pPr>
            <a:r>
              <a:rPr lang="ko-KR" altLang="en-US" sz="1600" b="1" dirty="0" smtClean="0">
                <a:solidFill>
                  <a:srgbClr val="595959"/>
                </a:solidFill>
                <a:latin typeface="+mn-ea"/>
              </a:rPr>
              <a:t>문제 </a:t>
            </a:r>
            <a:r>
              <a:rPr lang="ko-KR" altLang="en-US" sz="1600" b="1" dirty="0">
                <a:solidFill>
                  <a:srgbClr val="595959"/>
                </a:solidFill>
                <a:latin typeface="+mn-ea"/>
              </a:rPr>
              <a:t>정의 및 데이터 </a:t>
            </a:r>
            <a:r>
              <a:rPr lang="ko-KR" altLang="en-US" sz="1600" b="1" dirty="0" smtClean="0">
                <a:solidFill>
                  <a:srgbClr val="595959"/>
                </a:solidFill>
                <a:latin typeface="+mn-ea"/>
              </a:rPr>
              <a:t>수집</a:t>
            </a:r>
            <a:endParaRPr lang="en-US" altLang="ko-KR" sz="1600" b="1" dirty="0" smtClean="0">
              <a:solidFill>
                <a:srgbClr val="595959"/>
              </a:solidFill>
              <a:latin typeface="+mn-ea"/>
            </a:endParaRPr>
          </a:p>
          <a:p>
            <a:pPr lvl="1" latinLnBrk="0"/>
            <a:r>
              <a:rPr lang="ko-KR" altLang="en-US" sz="1600" dirty="0" smtClean="0">
                <a:solidFill>
                  <a:srgbClr val="595959"/>
                </a:solidFill>
                <a:latin typeface="+mn-ea"/>
              </a:rPr>
              <a:t>분석 목적을 </a:t>
            </a:r>
            <a:r>
              <a:rPr lang="ko-KR" altLang="en-US" sz="1600" dirty="0">
                <a:solidFill>
                  <a:srgbClr val="595959"/>
                </a:solidFill>
                <a:latin typeface="+mn-ea"/>
              </a:rPr>
              <a:t>명확하게 정의하고 필요한 데이터를 </a:t>
            </a:r>
            <a:r>
              <a:rPr lang="ko-KR" altLang="en-US" sz="1600" dirty="0" smtClean="0">
                <a:solidFill>
                  <a:srgbClr val="595959"/>
                </a:solidFill>
                <a:latin typeface="+mn-ea"/>
              </a:rPr>
              <a:t>수집</a:t>
            </a:r>
            <a:endParaRPr lang="en-US" altLang="ko-KR" sz="1600" dirty="0" smtClean="0">
              <a:solidFill>
                <a:srgbClr val="595959"/>
              </a:solidFill>
              <a:latin typeface="+mn-ea"/>
            </a:endParaRPr>
          </a:p>
          <a:p>
            <a:pPr marL="742950" lvl="1" indent="-285750" latinLnBrk="0">
              <a:buFontTx/>
              <a:buChar char="-"/>
            </a:pPr>
            <a:r>
              <a:rPr lang="ko-KR" altLang="en-US" sz="1600" dirty="0" smtClean="0">
                <a:solidFill>
                  <a:srgbClr val="595959"/>
                </a:solidFill>
                <a:latin typeface="+mn-ea"/>
              </a:rPr>
              <a:t>어느 </a:t>
            </a:r>
            <a:r>
              <a:rPr lang="ko-KR" altLang="en-US" sz="1600" dirty="0">
                <a:solidFill>
                  <a:srgbClr val="595959"/>
                </a:solidFill>
                <a:latin typeface="+mn-ea"/>
              </a:rPr>
              <a:t>구에서 범죄가 많이 </a:t>
            </a:r>
            <a:r>
              <a:rPr lang="ko-KR" altLang="en-US" sz="1600" dirty="0" smtClean="0">
                <a:solidFill>
                  <a:srgbClr val="595959"/>
                </a:solidFill>
                <a:latin typeface="+mn-ea"/>
              </a:rPr>
              <a:t>발생하는가</a:t>
            </a:r>
            <a:r>
              <a:rPr lang="en-US" altLang="ko-KR" sz="1600" dirty="0" smtClean="0">
                <a:solidFill>
                  <a:srgbClr val="595959"/>
                </a:solidFill>
                <a:latin typeface="+mn-ea"/>
              </a:rPr>
              <a:t>?</a:t>
            </a:r>
          </a:p>
          <a:p>
            <a:pPr marL="742950" lvl="1" indent="-285750" latinLnBrk="0">
              <a:buFontTx/>
              <a:buChar char="-"/>
            </a:pPr>
            <a:r>
              <a:rPr lang="en-US" altLang="ko-KR" sz="1600" dirty="0" smtClean="0">
                <a:solidFill>
                  <a:srgbClr val="595959"/>
                </a:solidFill>
                <a:latin typeface="+mn-ea"/>
              </a:rPr>
              <a:t>CCTV</a:t>
            </a:r>
            <a:r>
              <a:rPr lang="ko-KR" altLang="en-US" sz="1600" dirty="0" smtClean="0">
                <a:solidFill>
                  <a:srgbClr val="595959"/>
                </a:solidFill>
                <a:latin typeface="+mn-ea"/>
              </a:rPr>
              <a:t>가 많은 곳은 범죄 발생률이 낮을까</a:t>
            </a:r>
            <a:r>
              <a:rPr lang="en-US" altLang="ko-KR" sz="1600" dirty="0" smtClean="0">
                <a:solidFill>
                  <a:srgbClr val="595959"/>
                </a:solidFill>
                <a:latin typeface="+mn-ea"/>
              </a:rPr>
              <a:t>?</a:t>
            </a:r>
          </a:p>
          <a:p>
            <a:pPr lvl="1" latinLnBrk="0"/>
            <a:endParaRPr lang="en-US" altLang="ko-KR" sz="1600" dirty="0" smtClean="0">
              <a:solidFill>
                <a:srgbClr val="595959"/>
              </a:solidFill>
              <a:latin typeface="+mn-ea"/>
            </a:endParaRPr>
          </a:p>
          <a:p>
            <a:pPr lvl="1" latinLnBrk="0"/>
            <a:endParaRPr lang="en-US" altLang="ko-KR" sz="1600" dirty="0">
              <a:solidFill>
                <a:srgbClr val="595959"/>
              </a:solidFill>
              <a:latin typeface="+mn-ea"/>
            </a:endParaRPr>
          </a:p>
          <a:p>
            <a:pPr lvl="1" latinLnBrk="0"/>
            <a:endParaRPr lang="en-US" altLang="ko-KR" sz="1600" dirty="0" smtClean="0">
              <a:solidFill>
                <a:srgbClr val="595959"/>
              </a:solidFill>
              <a:latin typeface="+mn-ea"/>
            </a:endParaRPr>
          </a:p>
          <a:p>
            <a:pPr marL="342900" lvl="0" indent="-342900" latinLnBrk="0">
              <a:buAutoNum type="arabicPeriod"/>
            </a:pPr>
            <a:r>
              <a:rPr lang="ko-KR" altLang="en-US" sz="1600" b="1" dirty="0" smtClean="0">
                <a:solidFill>
                  <a:srgbClr val="595959"/>
                </a:solidFill>
                <a:latin typeface="+mn-ea"/>
              </a:rPr>
              <a:t>데이터 전처리</a:t>
            </a:r>
            <a:endParaRPr lang="en-US" altLang="ko-KR" sz="1600" b="1" dirty="0">
              <a:solidFill>
                <a:srgbClr val="595959"/>
              </a:solidFill>
              <a:latin typeface="+mn-ea"/>
            </a:endParaRPr>
          </a:p>
          <a:p>
            <a:pPr lvl="1" latinLnBrk="0"/>
            <a:r>
              <a:rPr lang="ko-KR" altLang="en-US" sz="1600" dirty="0" smtClean="0">
                <a:solidFill>
                  <a:srgbClr val="595959"/>
                </a:solidFill>
                <a:latin typeface="+mn-ea"/>
              </a:rPr>
              <a:t>수집한 </a:t>
            </a:r>
            <a:r>
              <a:rPr lang="ko-KR" altLang="en-US" sz="1600" dirty="0">
                <a:solidFill>
                  <a:srgbClr val="595959"/>
                </a:solidFill>
                <a:latin typeface="+mn-ea"/>
              </a:rPr>
              <a:t>데이터를 정제하고 </a:t>
            </a:r>
            <a:r>
              <a:rPr lang="ko-KR" altLang="en-US" sz="1600" dirty="0" err="1">
                <a:solidFill>
                  <a:srgbClr val="595959"/>
                </a:solidFill>
                <a:latin typeface="+mn-ea"/>
              </a:rPr>
              <a:t>결측치</a:t>
            </a:r>
            <a:r>
              <a:rPr lang="en-US" altLang="ko-KR" sz="1600" dirty="0">
                <a:solidFill>
                  <a:srgbClr val="595959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595959"/>
                </a:solidFill>
                <a:latin typeface="+mn-ea"/>
              </a:rPr>
              <a:t>이상치 등을 </a:t>
            </a:r>
            <a:r>
              <a:rPr lang="ko-KR" altLang="en-US" sz="1600" dirty="0" smtClean="0">
                <a:solidFill>
                  <a:srgbClr val="595959"/>
                </a:solidFill>
                <a:latin typeface="+mn-ea"/>
              </a:rPr>
              <a:t>처리 또한</a:t>
            </a:r>
            <a:r>
              <a:rPr lang="en-US" altLang="ko-KR" sz="1600" dirty="0">
                <a:solidFill>
                  <a:srgbClr val="595959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595959"/>
                </a:solidFill>
                <a:latin typeface="+mn-ea"/>
              </a:rPr>
              <a:t>데이터의 특성에 따라 스케일링</a:t>
            </a:r>
            <a:r>
              <a:rPr lang="en-US" altLang="ko-KR" sz="1600" dirty="0">
                <a:solidFill>
                  <a:srgbClr val="595959"/>
                </a:solidFill>
                <a:latin typeface="+mn-ea"/>
              </a:rPr>
              <a:t>, </a:t>
            </a:r>
            <a:r>
              <a:rPr lang="ko-KR" altLang="en-US" sz="1600" dirty="0" err="1">
                <a:solidFill>
                  <a:srgbClr val="595959"/>
                </a:solidFill>
                <a:latin typeface="+mn-ea"/>
              </a:rPr>
              <a:t>인코딩</a:t>
            </a:r>
            <a:r>
              <a:rPr lang="ko-KR" altLang="en-US" sz="1600" dirty="0">
                <a:solidFill>
                  <a:srgbClr val="595959"/>
                </a:solidFill>
                <a:latin typeface="+mn-ea"/>
              </a:rPr>
              <a:t> 등의 전처리 작업을 </a:t>
            </a:r>
            <a:r>
              <a:rPr lang="ko-KR" altLang="en-US" sz="1600" dirty="0" smtClean="0">
                <a:solidFill>
                  <a:srgbClr val="595959"/>
                </a:solidFill>
                <a:latin typeface="+mn-ea"/>
              </a:rPr>
              <a:t>수행</a:t>
            </a:r>
            <a:endParaRPr lang="en-US" altLang="ko-KR" sz="1600" dirty="0" smtClean="0">
              <a:solidFill>
                <a:srgbClr val="595959"/>
              </a:solidFill>
              <a:latin typeface="+mn-ea"/>
            </a:endParaRPr>
          </a:p>
          <a:p>
            <a:pPr marL="342900" lvl="0" indent="-342900" latinLnBrk="0">
              <a:buAutoNum type="arabicPeriod"/>
            </a:pPr>
            <a:r>
              <a:rPr lang="ko-KR" altLang="en-US" sz="1600" b="1" dirty="0" smtClean="0">
                <a:solidFill>
                  <a:srgbClr val="595959"/>
                </a:solidFill>
                <a:latin typeface="+mn-ea"/>
              </a:rPr>
              <a:t>탐색적 </a:t>
            </a:r>
            <a:r>
              <a:rPr lang="ko-KR" altLang="en-US" sz="1600" b="1" dirty="0">
                <a:solidFill>
                  <a:srgbClr val="595959"/>
                </a:solidFill>
                <a:latin typeface="+mn-ea"/>
              </a:rPr>
              <a:t>데이터 분석 </a:t>
            </a:r>
            <a:r>
              <a:rPr lang="en-US" altLang="ko-KR" sz="1600" b="1" dirty="0">
                <a:solidFill>
                  <a:srgbClr val="595959"/>
                </a:solidFill>
                <a:latin typeface="+mn-ea"/>
              </a:rPr>
              <a:t>(EDA): </a:t>
            </a:r>
            <a:endParaRPr lang="en-US" altLang="ko-KR" sz="1600" b="1" dirty="0" smtClean="0">
              <a:solidFill>
                <a:srgbClr val="595959"/>
              </a:solidFill>
              <a:latin typeface="+mn-ea"/>
            </a:endParaRPr>
          </a:p>
          <a:p>
            <a:pPr lvl="1" latinLnBrk="0"/>
            <a:r>
              <a:rPr lang="ko-KR" altLang="en-US" sz="1600" dirty="0" smtClean="0">
                <a:solidFill>
                  <a:srgbClr val="595959"/>
                </a:solidFill>
                <a:latin typeface="+mn-ea"/>
              </a:rPr>
              <a:t>데이터의 </a:t>
            </a:r>
            <a:r>
              <a:rPr lang="ko-KR" altLang="en-US" sz="1600" dirty="0">
                <a:solidFill>
                  <a:srgbClr val="595959"/>
                </a:solidFill>
                <a:latin typeface="+mn-ea"/>
              </a:rPr>
              <a:t>분포</a:t>
            </a:r>
            <a:r>
              <a:rPr lang="en-US" altLang="ko-KR" sz="1600" dirty="0">
                <a:solidFill>
                  <a:srgbClr val="595959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595959"/>
                </a:solidFill>
                <a:latin typeface="+mn-ea"/>
              </a:rPr>
              <a:t>변수 간 상관 관계 등을 </a:t>
            </a:r>
            <a:r>
              <a:rPr lang="ko-KR" altLang="en-US" sz="1600" dirty="0" smtClean="0">
                <a:solidFill>
                  <a:srgbClr val="595959"/>
                </a:solidFill>
                <a:latin typeface="+mn-ea"/>
              </a:rPr>
              <a:t>시각화</a:t>
            </a:r>
            <a:r>
              <a:rPr lang="en-US" altLang="ko-KR" sz="1600" dirty="0" smtClean="0">
                <a:solidFill>
                  <a:srgbClr val="595959"/>
                </a:solidFill>
                <a:latin typeface="+mn-ea"/>
              </a:rPr>
              <a:t>,</a:t>
            </a:r>
          </a:p>
          <a:p>
            <a:pPr lvl="1" latinLnBrk="0"/>
            <a:r>
              <a:rPr lang="ko-KR" altLang="en-US" sz="1600" dirty="0" smtClean="0">
                <a:solidFill>
                  <a:srgbClr val="595959"/>
                </a:solidFill>
              </a:rPr>
              <a:t>변수 별 유의미한 관계가 있는지를 검정</a:t>
            </a:r>
            <a:endParaRPr lang="en-US" altLang="ko-KR" sz="1600" dirty="0" smtClean="0">
              <a:solidFill>
                <a:srgbClr val="595959"/>
              </a:solidFill>
            </a:endParaRPr>
          </a:p>
          <a:p>
            <a:pPr lvl="1" latinLnBrk="0"/>
            <a:endParaRPr lang="en-US" altLang="ko-KR" sz="1600" dirty="0" smtClean="0">
              <a:solidFill>
                <a:srgbClr val="595959"/>
              </a:solidFill>
              <a:latin typeface="+mn-ea"/>
            </a:endParaRPr>
          </a:p>
          <a:p>
            <a:pPr marL="342900" lvl="0" indent="-342900" latinLnBrk="0">
              <a:buAutoNum type="arabicPeriod"/>
            </a:pPr>
            <a:r>
              <a:rPr lang="ko-KR" altLang="en-US" sz="1600" b="1" dirty="0" smtClean="0">
                <a:solidFill>
                  <a:srgbClr val="595959"/>
                </a:solidFill>
                <a:latin typeface="+mn-ea"/>
              </a:rPr>
              <a:t>시각화 및 결과 평가</a:t>
            </a:r>
            <a:endParaRPr lang="en-US" altLang="ko-KR" sz="1600" b="1" dirty="0" smtClean="0">
              <a:solidFill>
                <a:srgbClr val="595959"/>
              </a:solidFill>
              <a:latin typeface="+mn-ea"/>
            </a:endParaRPr>
          </a:p>
          <a:p>
            <a:pPr lvl="1" latinLnBrk="0"/>
            <a:r>
              <a:rPr lang="ko-KR" altLang="en-US" sz="1600" dirty="0" err="1" smtClean="0">
                <a:solidFill>
                  <a:srgbClr val="595959"/>
                </a:solidFill>
                <a:latin typeface="+mn-ea"/>
              </a:rPr>
              <a:t>구글맵을</a:t>
            </a:r>
            <a:r>
              <a:rPr lang="ko-KR" altLang="en-US" sz="1600" dirty="0" smtClean="0">
                <a:solidFill>
                  <a:srgbClr val="595959"/>
                </a:solidFill>
                <a:latin typeface="+mn-ea"/>
              </a:rPr>
              <a:t> 사용하여 주소</a:t>
            </a:r>
            <a:r>
              <a:rPr lang="en-US" altLang="ko-KR" sz="1600" dirty="0" smtClean="0">
                <a:solidFill>
                  <a:srgbClr val="595959"/>
                </a:solidFill>
                <a:latin typeface="+mn-ea"/>
              </a:rPr>
              <a:t>,</a:t>
            </a:r>
            <a:r>
              <a:rPr lang="ko-KR" altLang="en-US" sz="1600" dirty="0" smtClean="0">
                <a:solidFill>
                  <a:srgbClr val="595959"/>
                </a:solidFill>
                <a:latin typeface="+mn-ea"/>
              </a:rPr>
              <a:t>위도</a:t>
            </a:r>
            <a:r>
              <a:rPr lang="en-US" altLang="ko-KR" sz="1600" dirty="0" smtClean="0">
                <a:solidFill>
                  <a:srgbClr val="595959"/>
                </a:solidFill>
                <a:latin typeface="+mn-ea"/>
              </a:rPr>
              <a:t>,</a:t>
            </a:r>
            <a:r>
              <a:rPr lang="ko-KR" altLang="en-US" sz="1600" dirty="0" smtClean="0">
                <a:solidFill>
                  <a:srgbClr val="595959"/>
                </a:solidFill>
                <a:latin typeface="+mn-ea"/>
              </a:rPr>
              <a:t>경도 정보 검색</a:t>
            </a:r>
            <a:endParaRPr lang="en-US" altLang="ko-KR" sz="1600" dirty="0" smtClean="0">
              <a:solidFill>
                <a:srgbClr val="595959"/>
              </a:solidFill>
              <a:latin typeface="+mn-ea"/>
            </a:endParaRPr>
          </a:p>
          <a:p>
            <a:pPr lvl="1" latinLnBrk="0"/>
            <a:r>
              <a:rPr lang="ko-KR" altLang="en-US" sz="1600" dirty="0" smtClean="0">
                <a:solidFill>
                  <a:srgbClr val="595959"/>
                </a:solidFill>
                <a:latin typeface="+mn-ea"/>
              </a:rPr>
              <a:t>지도 시각화</a:t>
            </a:r>
            <a:endParaRPr lang="en-US" altLang="ko-KR" sz="1600" dirty="0" smtClean="0">
              <a:solidFill>
                <a:srgbClr val="595959"/>
              </a:solidFill>
              <a:latin typeface="+mn-ea"/>
            </a:endParaRPr>
          </a:p>
          <a:p>
            <a:pPr lvl="1" latinLnBrk="0"/>
            <a:endParaRPr lang="en-US" altLang="ko-KR" sz="1600" dirty="0" smtClean="0">
              <a:solidFill>
                <a:srgbClr val="595959"/>
              </a:solidFill>
              <a:latin typeface="+mn-ea"/>
            </a:endParaRPr>
          </a:p>
          <a:p>
            <a:pPr marL="342900" lvl="0" indent="-342900" latinLnBrk="0">
              <a:buAutoNum type="arabicPeriod"/>
            </a:pPr>
            <a:r>
              <a:rPr lang="ko-KR" altLang="en-US" sz="1600" b="1" dirty="0" smtClean="0">
                <a:solidFill>
                  <a:srgbClr val="595959"/>
                </a:solidFill>
                <a:latin typeface="+mn-ea"/>
              </a:rPr>
              <a:t>결과 평가</a:t>
            </a:r>
          </a:p>
          <a:p>
            <a:pPr lvl="1" latinLnBrk="0"/>
            <a:r>
              <a:rPr lang="ko-KR" altLang="en-US" sz="1600" dirty="0" smtClean="0">
                <a:solidFill>
                  <a:srgbClr val="595959"/>
                </a:solidFill>
                <a:latin typeface="+mn-ea"/>
              </a:rPr>
              <a:t>변수간의 상관관계 분석하고</a:t>
            </a:r>
            <a:r>
              <a:rPr lang="en-US" altLang="ko-KR" sz="1600" dirty="0" smtClean="0">
                <a:solidFill>
                  <a:srgbClr val="595959"/>
                </a:solidFill>
                <a:latin typeface="+mn-ea"/>
              </a:rPr>
              <a:t>,</a:t>
            </a:r>
            <a:r>
              <a:rPr lang="ko-KR" altLang="en-US" sz="1600" dirty="0" smtClean="0">
                <a:solidFill>
                  <a:srgbClr val="595959"/>
                </a:solidFill>
                <a:latin typeface="+mn-ea"/>
              </a:rPr>
              <a:t>평가 및 </a:t>
            </a:r>
            <a:r>
              <a:rPr lang="ko-KR" altLang="en-US" sz="1600" dirty="0" err="1" smtClean="0">
                <a:solidFill>
                  <a:srgbClr val="595959"/>
                </a:solidFill>
                <a:latin typeface="+mn-ea"/>
              </a:rPr>
              <a:t>인사이트</a:t>
            </a:r>
            <a:r>
              <a:rPr lang="ko-KR" altLang="en-US" sz="1600" dirty="0" smtClean="0">
                <a:solidFill>
                  <a:srgbClr val="595959"/>
                </a:solidFill>
                <a:latin typeface="+mn-ea"/>
              </a:rPr>
              <a:t> 도출</a:t>
            </a:r>
            <a:endParaRPr lang="en-US" altLang="ko-KR" sz="1600" dirty="0" smtClean="0">
              <a:solidFill>
                <a:srgbClr val="595959"/>
              </a:solidFill>
              <a:latin typeface="+mn-ea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006036" y="188165"/>
            <a:ext cx="4179928" cy="830997"/>
            <a:chOff x="3819245" y="188165"/>
            <a:chExt cx="4179928" cy="830997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540880" y="293363"/>
              <a:ext cx="345829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20B0600000101010101" charset="-127"/>
                </a:rPr>
                <a:t>분석 절차 소개</a:t>
              </a:r>
              <a:endPara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KoPubWorld돋움체 Bold" panose="020B0600000101010101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552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ko-KR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분석 내용</a:t>
              </a:r>
            </a:p>
            <a:p>
              <a:pPr lvl="1"/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데이터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전처리 및 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EDA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8197530" y="2013496"/>
            <a:ext cx="3576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구글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검색시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주소가 제대로 나오게 하기 위하여 서울**경찰서로 결과값이 나올 수 있도록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코딩하였습니다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  <a:p>
            <a:pPr lvl="0">
              <a:defRPr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  <a:p>
            <a:pPr lvl="0">
              <a:defRPr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for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name in crime['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구분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']:</a:t>
            </a:r>
          </a:p>
          <a:p>
            <a:pPr lvl="0">
              <a:defRPr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station_name.append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('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서울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'+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str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(name)+'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경찰서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')</a:t>
            </a:r>
          </a:p>
          <a:p>
            <a:pPr lvl="0">
              <a:defRPr/>
            </a:pP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station_name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  <a:p>
            <a:pPr lvl="0">
              <a:defRPr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성북구의 강도검거율이 너무 낮아서인지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NAN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값으로 나와서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결측치를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처리했습니다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  <a:p>
            <a:pPr lvl="0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crime_2 = crime_2.fillna(0)</a:t>
            </a:r>
          </a:p>
          <a:p>
            <a:pPr lvl="0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crime_2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b="1" dirty="0">
              <a:solidFill>
                <a:srgbClr val="595959"/>
              </a:solidFill>
              <a:latin typeface="+mn-ea"/>
              <a:cs typeface="KoPubWorld돋움체 Light" panose="00000300000000000000" pitchFamily="2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163496" y="1260000"/>
            <a:ext cx="1976712" cy="4880359"/>
            <a:chOff x="557400" y="1445511"/>
            <a:chExt cx="2352975" cy="4880359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298B826-E1A7-4AAD-A2E9-FEF678DBFCF4}"/>
                </a:ext>
              </a:extLst>
            </p:cNvPr>
            <p:cNvSpPr/>
            <p:nvPr/>
          </p:nvSpPr>
          <p:spPr>
            <a:xfrm>
              <a:off x="570375" y="1445511"/>
              <a:ext cx="2340000" cy="360000"/>
            </a:xfrm>
            <a:prstGeom prst="rect">
              <a:avLst/>
            </a:prstGeom>
            <a:solidFill>
              <a:srgbClr val="64D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결측치</a:t>
              </a:r>
              <a:r>
                <a:rPr lang="ko-KR" altLang="en-US" dirty="0" smtClean="0"/>
                <a:t> 처리</a:t>
              </a:r>
              <a:endParaRPr lang="ko-KR" altLang="en-US" dirty="0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4026" y="1805511"/>
              <a:ext cx="2317462" cy="4520359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557400" y="3612273"/>
              <a:ext cx="2340000" cy="2487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381641" y="1260000"/>
            <a:ext cx="2736001" cy="4790191"/>
            <a:chOff x="5517259" y="1445511"/>
            <a:chExt cx="2895926" cy="468740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298B826-E1A7-4AAD-A2E9-FEF678DBFCF4}"/>
                </a:ext>
              </a:extLst>
            </p:cNvPr>
            <p:cNvSpPr/>
            <p:nvPr/>
          </p:nvSpPr>
          <p:spPr>
            <a:xfrm>
              <a:off x="5517259" y="1445511"/>
              <a:ext cx="2895925" cy="360000"/>
            </a:xfrm>
            <a:prstGeom prst="rect">
              <a:avLst/>
            </a:prstGeom>
            <a:solidFill>
              <a:srgbClr val="64D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구글맵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pic>
          <p:nvPicPr>
            <p:cNvPr id="8" name="그림 7"/>
            <p:cNvPicPr>
              <a:picLocks/>
            </p:cNvPicPr>
            <p:nvPr/>
          </p:nvPicPr>
          <p:blipFill rotWithShape="1">
            <a:blip r:embed="rId4"/>
            <a:srcRect b="11482"/>
            <a:stretch/>
          </p:blipFill>
          <p:spPr>
            <a:xfrm>
              <a:off x="5517260" y="1812920"/>
              <a:ext cx="2895925" cy="4320000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599787" y="1260000"/>
            <a:ext cx="2744881" cy="4903894"/>
            <a:chOff x="6523712" y="1093390"/>
            <a:chExt cx="2744881" cy="4903894"/>
          </a:xfrm>
        </p:grpSpPr>
        <p:pic>
          <p:nvPicPr>
            <p:cNvPr id="14" name="그림 13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23712" y="1461284"/>
              <a:ext cx="2736000" cy="4536000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298B826-E1A7-4AAD-A2E9-FEF678DBFCF4}"/>
                </a:ext>
              </a:extLst>
            </p:cNvPr>
            <p:cNvSpPr/>
            <p:nvPr/>
          </p:nvSpPr>
          <p:spPr>
            <a:xfrm>
              <a:off x="6532593" y="1093390"/>
              <a:ext cx="2736000" cy="367894"/>
            </a:xfrm>
            <a:prstGeom prst="rect">
              <a:avLst/>
            </a:prstGeom>
            <a:solidFill>
              <a:srgbClr val="64D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구글맵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2464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ko-KR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분석 내용</a:t>
              </a:r>
            </a:p>
            <a:p>
              <a:pPr lvl="1"/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데이터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전처리 및 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EDA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7824000" y="2621742"/>
            <a:ext cx="400590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'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강도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', '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살인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' 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사건은 두 자릿수인데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, '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절도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'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와 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'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폭력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'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은 네 </a:t>
            </a:r>
            <a:r>
              <a:rPr lang="ko-KR" altLang="en-US" sz="1400" dirty="0" smtClean="0">
                <a:solidFill>
                  <a:srgbClr val="595959"/>
                </a:solidFill>
                <a:latin typeface="+mn-ea"/>
              </a:rPr>
              <a:t>자릿수입니다</a:t>
            </a:r>
            <a:r>
              <a:rPr lang="en-US" altLang="ko-KR" sz="1400" dirty="0" smtClean="0">
                <a:solidFill>
                  <a:srgbClr val="595959"/>
                </a:solidFill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595959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rgbClr val="595959"/>
                </a:solidFill>
                <a:latin typeface="+mn-ea"/>
              </a:rPr>
              <a:t>사이킷런의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 최솟값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최댓값을 이용해서 정규화시키는 </a:t>
            </a:r>
            <a:r>
              <a:rPr lang="en-US" altLang="ko-KR" sz="1400" dirty="0" err="1">
                <a:solidFill>
                  <a:srgbClr val="595959"/>
                </a:solidFill>
                <a:latin typeface="+mn-ea"/>
              </a:rPr>
              <a:t>MinMaxScaler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() </a:t>
            </a:r>
            <a:r>
              <a:rPr lang="ko-KR" altLang="en-US" sz="1400" dirty="0" smtClean="0">
                <a:solidFill>
                  <a:srgbClr val="595959"/>
                </a:solidFill>
                <a:latin typeface="+mn-ea"/>
              </a:rPr>
              <a:t>함수를 사용하여</a:t>
            </a:r>
            <a:r>
              <a:rPr lang="en-US" altLang="ko-KR" sz="1400" dirty="0" smtClean="0">
                <a:solidFill>
                  <a:srgbClr val="595959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rgbClr val="595959"/>
                </a:solidFill>
                <a:latin typeface="+mn-ea"/>
              </a:rPr>
              <a:t>강간</a:t>
            </a:r>
            <a:r>
              <a:rPr lang="en-US" altLang="ko-KR" sz="1400" dirty="0" smtClean="0">
                <a:solidFill>
                  <a:srgbClr val="595959"/>
                </a:solidFill>
                <a:latin typeface="+mn-ea"/>
              </a:rPr>
              <a:t>,</a:t>
            </a:r>
            <a:r>
              <a:rPr lang="ko-KR" altLang="en-US" sz="1400" dirty="0" smtClean="0">
                <a:solidFill>
                  <a:srgbClr val="595959"/>
                </a:solidFill>
                <a:latin typeface="+mn-ea"/>
              </a:rPr>
              <a:t>추행</a:t>
            </a:r>
            <a:r>
              <a:rPr lang="en-US" altLang="ko-KR" sz="1400" dirty="0" smtClean="0">
                <a:solidFill>
                  <a:srgbClr val="595959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rgbClr val="595959"/>
                </a:solidFill>
                <a:latin typeface="+mn-ea"/>
              </a:rPr>
              <a:t>강도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살인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절도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폭력에 대해 각 컬럼 별로 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'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정규화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' 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처리를 </a:t>
            </a:r>
            <a:r>
              <a:rPr lang="ko-KR" altLang="en-US" sz="1400" dirty="0" smtClean="0">
                <a:solidFill>
                  <a:srgbClr val="595959"/>
                </a:solidFill>
                <a:latin typeface="+mn-ea"/>
              </a:rPr>
              <a:t>수행하였습니다</a:t>
            </a:r>
            <a:r>
              <a:rPr lang="en-US" altLang="ko-KR" sz="1400" dirty="0" smtClean="0">
                <a:solidFill>
                  <a:srgbClr val="595959"/>
                </a:solidFill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595959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==&gt; '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정규화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'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처리된 데이터를 살펴보면 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'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구별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'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로 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'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강간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', '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강도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', '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살인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', '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절도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', '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폭력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' 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변수의 값들이 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0 ~ 1 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사이의 값으로 변경되었음을 확인할 수 </a:t>
            </a:r>
            <a:r>
              <a:rPr lang="ko-KR" altLang="en-US" sz="1400" dirty="0" smtClean="0">
                <a:solidFill>
                  <a:srgbClr val="595959"/>
                </a:solidFill>
                <a:latin typeface="+mn-ea"/>
              </a:rPr>
              <a:t>있습니다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!</a:t>
            </a:r>
          </a:p>
          <a:p>
            <a:endParaRPr lang="en-US" altLang="ko-KR" sz="1400" dirty="0" smtClean="0">
              <a:solidFill>
                <a:srgbClr val="595959"/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840000" y="1164828"/>
            <a:ext cx="5982366" cy="2648401"/>
            <a:chOff x="605457" y="1463776"/>
            <a:chExt cx="5982366" cy="2949183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298B826-E1A7-4AAD-A2E9-FEF678DBFCF4}"/>
                </a:ext>
              </a:extLst>
            </p:cNvPr>
            <p:cNvSpPr/>
            <p:nvPr/>
          </p:nvSpPr>
          <p:spPr>
            <a:xfrm>
              <a:off x="605457" y="1463776"/>
              <a:ext cx="5982366" cy="360000"/>
            </a:xfrm>
            <a:prstGeom prst="rect">
              <a:avLst/>
            </a:prstGeom>
            <a:solidFill>
              <a:srgbClr val="64D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정규화 작업</a:t>
              </a:r>
              <a:endParaRPr lang="ko-KR" altLang="en-US" dirty="0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844" y="1821823"/>
              <a:ext cx="5980979" cy="2591135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984000" y="2177915"/>
              <a:ext cx="576000" cy="223504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496000" y="2177917"/>
              <a:ext cx="1224000" cy="223504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l="691" t="1131" b="3847"/>
          <a:stretch/>
        </p:blipFill>
        <p:spPr>
          <a:xfrm>
            <a:off x="840000" y="4131249"/>
            <a:ext cx="5998395" cy="2393751"/>
          </a:xfrm>
          <a:prstGeom prst="rect">
            <a:avLst/>
          </a:prstGeom>
        </p:spPr>
      </p:pic>
      <p:cxnSp>
        <p:nvCxnSpPr>
          <p:cNvPr id="20" name="구부러진 연결선 19"/>
          <p:cNvCxnSpPr>
            <a:stCxn id="8" idx="3"/>
            <a:endCxn id="14" idx="3"/>
          </p:cNvCxnSpPr>
          <p:nvPr/>
        </p:nvCxnSpPr>
        <p:spPr>
          <a:xfrm>
            <a:off x="6822366" y="2649793"/>
            <a:ext cx="16029" cy="2678332"/>
          </a:xfrm>
          <a:prstGeom prst="curvedConnector3">
            <a:avLst>
              <a:gd name="adj1" fmla="val 446762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30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ko-KR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분석 내용</a:t>
              </a:r>
            </a:p>
            <a:p>
              <a:pPr lvl="1"/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데이터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전처리 및 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EDA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699756" y="5152074"/>
            <a:ext cx="5320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강남구는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인구수가 많고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범죄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발생 수도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높습니다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But,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송파구의 인구수가 더 많은데 범죄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발생 수는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낮습니다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인구수가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가장 낮은 곳은 중구이고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범죄 발생수가 가장 낮은 곳은 성북구입니다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</p:txBody>
      </p:sp>
      <p:sp>
        <p:nvSpPr>
          <p:cNvPr id="7" name="AutoShape 2" descr="data:image/png;base64,iVBORw0KGgoAAAANSUhEUgAAAe0AAAETCAYAAAAbLF6SAAAAOXRFWHRTb2Z0d2FyZQBNYXRwbG90bGliIHZlcnNpb24zLjcuMSwgaHR0cHM6Ly9tYXRwbG90bGliLm9yZy/bCgiHAAAACXBIWXMAAAsTAAALEwEAmpwYAAAfxklEQVR4nO3deZwcdZ3/8deHnKAIBEbQDSEsIC4qikQQERQXkEtR8Vg5XK+NiMolC4jhDKwcigrsilHEFfyxoj6UQ0FlFxAQkKi7ovATdAUEBIdEbhJyfPaPqiGdTvdMZ2b6qJnX8/GYx3RVV9f3082Qd32rvv2tyEwkSVLvW6PbBUiSpNYY2pIkVYShLUlSRRjakiRVhKEtSVJFGNpSRUSE/7+2ICKi2zVI7eI/AqqciFg7Ir4WEfMj4tcR8ema57aJiK/WLO8dEbfU/PxP3b5+UfP4VRFxQ822/1WuPz0iXl/+nF6z/fy6fX0tIrYuHx8eEQfWPLd+RNxcV8vAzz0R8boW3vrNETGprs0vRMTrB6nphIh4a/n4bRExp+a5LSPi2vJzPHcg7CLiPyNiQkR8PSJm1hcREZtExDURcWNEHB0RV5aP/73+M615zcA29T/3NWqj7rU31nxWB9Ss/2Ltey/XTQBuq1nePCIuKB/fNEgbV0fE9MHqaPK6F0XED4fY5qtN6n9V7d+q1IqJ3S5AGoazgFsy84NliH0lIn4JPA08H/jvgQ0z8wfADwaWI+I3EfFi4JRy1Qtq9vtK4IrMPLOuvYms+H9lYt36WmsAn4iIh4HXAhfX1LEA2KHRmymDdOOm73aFdTJzySC1NavpwIjYDngp8Jua574IHJuZt0bEecD+wDeBKUA02PeAlwI/z8zjImIT4LWZWRueU+pfkJn7NHpDEXERsD5wT4PndgR2Aa6uWb1pRHwKOBOY0KC+GcCfa5Ynlts1rKts54XAm4DtgfsbbTOIE4GtIuJvM/N/G22QmR9u8tpmn6/UlH8wqqKdMvNggMxcEhGfBU7LzH0jYhbw8YENy57Y6az4W1+WmQ8CHy6frw2xAJavRh0bRcSNNctbAIcCvwPWWo39TBhqg4jYFtgiInYAHgAuLZ+aCXynbtvammYAnweuBXalOKgZCKp1M/PWcruzgHMpQnvIcljxObX0mUXEbcBTDZ56Cvhjo9dk5k0R8TvgjLKNtYAfAr8Crgf+lrr3DryN4nOakZn3lev2johbgE2alHcOcDBwVETcVvO6wd5PAMdTHHDsDlwcEbMz8zd1250DbFezagtg+8z8/VBtSI0Y2qqi5RExMTOXlsvPA55ssu32wIWZecHAiojYFPhKuTh1BHU8VNvDjIivA28HHgFeBfy65rl1gNuBRoGwGLhkiLaOBt5L0TveMzNfW+73vPoN62o6iSKsNyt/BkJ6Y2rCMjPvLXvN7TIlM18zjNedBpybmf8NEBHfAW7MzNfXv/eIWA/YCdgD+PeIeFf51A8y8/0NLh2sQRHYD2fm1yLiVuDSiPhkZg52Kn1X4FiKg4f3ZubSiNgf+HJE3AvMy8z5AJl5aM3rNga+DTTskUutMLRVRd8BzoyI44D1KHpiEyPiGmBt4M667Qeu1U4F/oYisN5WPndLi23+W/m79vrlpLpe7UxgxzIAj6p7/drAHZm5R4vtPScijgQeyMxLI6IfuCoiDsvMmxts/nBE3AwsK5enAweUvdZ3Ai8v1y8FJte0EcBmZY90q9WtsUHNtwB3Z+ZB5aobIuK6Jpufm5nfbfLcRGDdcp8TgHWArSPiW9ScZYiINYF/B07JzHsi4rBy+ZNN6tuV4gzMdyj+fsjM30bEvsDZEXEs8IHMfKTudROB3YBDMvOugfWZeQ/w5ojYieIyS/0BwhTgIuCTmbk6Z3OklRjaqqJTgSOBn1CE0+mZeTVA/elx4GfAGRFxEPAM8Cfgrsy8rty+1TYPKX8/d202M182yPYPAI/VLD8OvLwMs0Yuzcyz61dGxDFAH2X4ZOa1EbEfRXitIjPfPEhN/ay4Zvu/QG39rwJ+mZk71x2IDMvAmYCa5Y8Nc1dzgHkRcTLFQcaFmXkFcEVdT3tn4KKaHu6vKU6Lbwk0usHCs8DbM/NPABHxbeDozPwjcEA5OG5hg/e1FDimWbGZeQNwQ+26iHgB8HXgXuA9EfGz9KYPGiZDW5WTmcvKa4UPZuag12DL3ujOg2xSew1yOTCl7BVNouiRTxts/+Vo4I82eGpa7frMfJyi1zvwuvnA6zNz0WD7B/4tM58oX/MaimvxmwGLyn3cx8oDr4iIvwdObrCvdYDPlPU8UY5m/gjFdewzKHqCrVhO8flAMdBtcvmZbUhdQEYxsv8tFL3lRwfZZ39mvqV+ZWb+OSI+x4ozBJMjYuCgLIC7y+1+1GS/d1NcWgB4LuQz86d1202iZmxB2XNeRUR8l+JszYA1gL8Dflu36Y8y88SI2Av4NPDpzLyurP3yiPinJvVKgzK0VVVrA//EqgOnFlH0alcSEdsAJ1EMHFqDIlweoBhMNOBW4H0UI4kXUYTh9YMVUR40rHLgUPaQZw71+qHUBPabgLkUPe5fA2sCe1Gccbiw7jX/Cfxng5reQzHye8AhwNnAe4DvAa1+/eh/gMPLr1B9j+JU+xXAg9QFf2aeBpwWEbfX975XwwNN1u8ObFr7fES8hSIkV1KeUZlC0eMdtszcr26/zweuafTeysF+O1GMQXi8fP15EfFzVhz0SKvF0NaYUo7ePbTBU98Fdq8dtRsRr6AIm5eUr/0dxaCtlUTEK5u1Vw5AOpHi1HOtJcBh5TYDvc1aawDX1Z2eb9jbLL0V+FxmDpxefxq4qBxNvgNweU1NO1Fcz32wbh/LKIIfgMx8mmLU9GrJzIcpDhgaanLJYSQTnrwCOJxV55WYDiyoq+0Kiv+mjer6Tfn7g8DsuqcnAd+MiNozBcuBN2bms8MpOjP/Anyqwfqfl3VsOJz9anwztFVVT1J8Z7fRNeJFmfnGunX9wHYRsZDiWvP6FCPL/8zQlpY/1PwesDFwZu3o9HoDvc0W2hnM5cCJEXEfxSn9qRSjpLdj5bMFAC8GvpmZ9etb9SzFmYja9706FjdYl4Ncz78gM7/S5Dkovqs9NzN/MoxaVi0k82vA10ZjXxTBvmzIrRob7uercSwcD6HxoPw60MEUvdJ1KXpo11N8PefpEex3Z4rea6PvWl/eYKKWYau5pr05xen72yiuef+lbruXUox2n7zKTopJUY4crZo6ISLeQeOeNsCXM7Ola/ER8cvMfPVo1iZ1mqEtaVyo+26/VEmGtiRJFeENQyRJqoieHoi2wQYb5MyZM7tdhiRJHfOLX/zikczsa/RcT4f2zJkzmT9//tAbSpI0RpRz2DfUttAu5wk+Bdh2YL7liOijGGk7leJrJeeV0w1KkqQhtLOnvQ/Fd0u3r1n3WeD4Vm59J0mSVta20M7My2DF7Eg1s/8cGRHTgDsz8zPtal+SpLGmk6PHNwG2AU7KzPdRzJB0UP1GETE7IuZHxPz+/vqZISVJGr86GdpPAzdk5qPl8mXAtvUbZea8zJyVmbP6+hoOnpMkaVzqZGjfDWxeDlCD4lq3g9AkSWpRJ77ytQQgMxdHxLnAtyJiAUXP+6gOtC9J0pjQ9tDOzD1rHl8JXNnuNiVJGoucxlSSpIro6RnRGtn2n78xKvv5xVnvG5X9jNTRRx/NQw89xEYbbcSZZ47aXRwlSWNQ5UJ7rHnooYd44IEHul3GavFAQ5K6w9DugMHODqz9yBNMAO575IlBt+uVMwNQzQMNSRoLDO0uWz75eSv97gVDXYKo4oGGJI0FhnaXPbXF7t0uYbVV8UCjVR5oSOplhrZWWxUPNKrGcQOSGjG0pR7kuAFJjRjaUhc4bkDScBjaUg/qxXEDkrrP0JZ6kOMGJDViaEtqiSP0pe5z7nFJkirCnrakccuv1qlqDG1JY9aQo/R/ezcTFj/uKH1VhqfHJUmqCHvaksatqn21ztP5MrQljVtV+2qdM+XJ0JakHuFMeRpK265pR8SEiDgtIq5u8NyZEfGjdrUtSWPR8snPY9mUF1TmdL5GXzt72vsAlwPb166MiEPK9a9uY9uSNOZU7XS+Rl/bQjszLwOIiOfWRcQbgaWZeWPt+loRMRuYDTBjxox2lSdJUuV07Jp2RGwM7J6Zxw22XWbOA+YBzJo1KztRmySpPRzxPro6ORBtP2CjiDi/XH5pRByfmXM7WIMkaRQ5gU1ndSy0M/MLtcsRcY2BLUlS6zoR2kuarF/cgbYlSV1UtQlsel3bQzsz92yyfu92ty1J6i5HvI8u5x6XJKkinBFNqnHfKa8Ylf3MOOH2UdmPJNUytKUKG4sHGX5FSN3Wy3+DhrbaZiwGitrPm2Ko23r5b9DQltRRQx3MLV04DZjI0oX3DrptLx3M9XLPTGOLoS2pp2wwdTmwtPzdG4Y60Lj/jmk8/MzgBxq9dJAx3lX5bmqGdhNVO3KuWr1SM0dt/Wi3Sxjz/PeiugztJnr5mkYjVatXGkt68ezAYPz3YnC9PCHMuA3tql1Xq1q90njSa2cH/PdiZHp5QphxG9pDqdqRc9XqldQ9/ntRXYZ2E7125DyUqtUrqXv896K6DG1JUtc5r0NrnHtckqSKMLQlSaoIQ1uSpIowtCVJqghDW5KkijC0JUmqiLZ95SsiJgCnANtm5h7lulOBacDzgNsz87Ptal+SpG5p1/zu7fye9j7A5cD2Aysyc87A44j4UUR8KTOfamMNkiR1XLvmd29baGfmZQARscpzUaxcDjzTrvYlSWqnwSaEadf87t26pn0YcGFmrjLxbUTMjoj5ETG/v7+/C6VJktSbOh7aEfFuYHJmXtro+cycl5mzMnNWX19fh6uTJGnkNpi6nA3XHP2bsnR07vGI2BfYKjNP6mS7kiR1UrtuytKJnvYSgIjYBJgHbBQR55c/L+1A+5IkjQlt72ln5p7l73uBDdvdniRJY5WTq0iSVBGGtiRJFWFoS5JUEYa2JEkVYWhLklQRhrYkSRVhaEuSVBGGtiRJFWFoS5JUEYa2JEkVYWhLklQRhrYkSRVhaEuSVBGGtiRJFWFoS5JUEYa2JEkVYWhLklQRhrYkSRVhaEuSVBFtC+2ImBARp0XE1TXrdo2IH0TEpRFxdrvaliRpLGpnT3sf4HJgIkBEBPAp4B2Z+W7g6YjYrY3tS5I0prQttDPzssy8tWbVS4A7MnNxufx9YJd2tS9J0ljTyWva6wMLa5YXlutWEhGzI2J+RMzv7+/vWHGSJPW6Tob2AmC9muVp5bqVZOa8zJyVmbP6+vo6VpwkSb2uk6H9e+DlETGlXN4XuL6D7UuSVGkTO9DGEoDMXBYRc4FvRsSTQD/w4w60L0nSmND20M7MPWseXwtc2+42JUkai5xcRZKkijC0JUmqCENbkqSKMLQlSaoIQ1uSpIowtCVJqghDW5KkijC0JUmqCENbkqSKMLQlSaoIQ1uSpIowtCVJqoiWbhgSEccAE2pWPQ7clJm/aktVkiRpFa32tF9GEfC/AqYAbwAOi4iPt6swSZK0slZD++HMPCUzr8rME4GHMvP9wNbtK02SJNVqNbTXrVteq/z9zOiVIkmSBtPSNW3gzoj4DvBbilPl3y3XP9SWqiRJ0ipaCu3MPDsiLgZmAudm5iPl+s+0sTZJklSjpdPjERHA3wLPB7aOiDe0tSpJkrSKVk+PzwMeAJ4ol5cC1w+nwYg4AtgWeJbia2Qfzcynh7MvSZLGk1ZD+4nMPGmkjUXEusCumbl3uXwMsBtw2Uj3LUnSWNfq6PGMiFeMQnuPAX+OiBdFxJrAJsCNtRtExOyImB8R8/v7+0ehSUmSxoZWe9oPAPMi4gkggGcHesurIzMzIi4EDgEWUMyqtqBum3kUp+OZNWtWrm4bkiSNVa2G9maZucNIG4uIrYF9MvNT5fI7IuLDmfnVke5bkqSxrtXT46M1UOxFFD31Ac9QfI1MkiQNodWe9o4RcQdwPyM4PQ78GNg5Ir4BLKaYWe3QYexHkqRxp9XJVV4XES8BNqAI7WXDaSwzE/j0cF4rSdJ41+qtOb9EcSr9AYrQXgrc0sa6JElSnVZPjy/KzCPaWokkSRpUqwPRJElSlw3a046I8ymCffuIuBJ4kPL0eGZ+tAP1SZKk0lCnx0+lmB+83rAGokmSpOEbNLQz8/5OFSJJkgbnNW1JkirC0JYkqSIMbUmSKsLQliSpIgxtSZIqwtCWJKkiDG1JkirC0JYkqSIMbUmSKsLQliSpIgxtSZIqwtCWJKkihrrL16iLiM2AT5eLy4ATM/PBTtchSVLVdDS0IyKA04GPZObCTrYtSVLVdbqn/RrgT8C/RMTawLWZ+dUO1yBJUiV1+pr2TODlwOGZeQCwbUTsVLtBRMyOiPkRMb+/v7/D5UmS1Ls6HdpPAz/JzEXl8uXAtrUbZOa8zJyVmbP6+vo6XJ4kSb2r06H9C2C7muXtgV93uAZJkiqpo9e0M/PPEfHjiLgEeAq4JzP/q5M1SJJUVR3/yldmfgX4SqfblSSp6pxcRZKkijC0JUmqCENbkqSKMLQlSaoIQ1uSpIowtCVJqghDW5KkijC0JUmqCENbkqSKMLQlSaoIQ1uSpIowtCVJqghDW5KkijC0JUmqCENbkqSKMLQlSaoIQ1uSpIowtCVJqghDW5KkiuhKaEfExIj4fxHx5W60L0lSFXWrpz0H+DowoUvtS5JUOR0P7YjYH5gP3NXptiVJqrKOhnZEbANslJlXDrLN7IiYHxHz+/v7O1idJEm9rdM97X8AtoyI84HTgB0j4pDaDTJzXmbOysxZfX19HS5PkqTeNbGTjWXmMQOPI2ImMCcz/62TNUiSVFUdDe06y4Clq/uitadM4AM7zGD6ulOJGH7jj8UXhv/iGnfeeWfD9VOnTmX69OlMmjRpVNqRJKlroZ2ZfwIOXt3XfWCHGWy92d8wea21iRGk9mYTHh72a2tNefHfrbIuM1mwYAH3338/m2666ai0I0lS5SZXmb7u1BEHdrtFBOuvvz6LFi3qdimSpDGkcqEdQU8H9oAq1ChJqpbKhbYkSeOVoS1JUkUY2pIkVUQ3v/LVcX+4+y6+fO7ZrL9BH294xQymTJ7Mj6+7kalTprDVlptz8Pvfy79ecDHrrbsO++/3Fj502HGcfMyhTH/xRt0uXZKk8RXav7ztVl7z2h151/4Hsd7jd3HwUcdz6QXnAPCBTxzL2/bajY996ED+8ePHcMddv2fv3d5oYEuSesa4Oj3+zvceyBprBKcefwx/uOc+/tK/gDn/8nnm/MvnWbZ8OQv/+igAB77zrXz7sqvZZ/dduluwJEk1xlVPOyLY7x8OZPGiRRzx/v140YYv5NTjjlhpm8efeJJ53/gW551xAiefdS6nffrILlUrSdLKxlVo/+SqK7nh2mtY8uwS3r73bkyePImDDvln1ln7+bywb31OOOrjHHfq5zj5mEPZasvNuea6n3HdTT/njTtu1+3SJUkaX6G92577sNue+wArpjH94P7vXGmb88448bnHZ5z4z50rTpKkIYyra9qSJFWZoS1JUkUY2pIkVYShLUlSRRjakiRVROVHjx90zg9HdX8/O2LbUd2fJEmjxZ72MC1btowTTv8ie+yxR7dLkSSNE4b2MP3wmuvZZ/ddWLp0abdLkSSNEx0/PR4RXwKWA9OAH2TmxZ2uYTS85c1v6nYJkqRxpuOhnZkfBYiIAH4KVDK0JUnqtG6eHp8CLKxfGRGzI2J+RMzv7+/vQlmSJPWmbob2qcCZ9Sszc15mzsrMWX19fV0oS5Kk3tSVr3xFxBHArzLzppHu66JD9xrW6wZuGDJSkyZNGpX9SJI0lI73tCPiEOCpzPxmp9tuh6uuuqrbJUiSxomOhnZEvA44Fnh1RJxf/ngOXJKkFnT09Hhm/gyY0ck2JUkaK5xcRZKkijC0JUmqCENbkqSKqPxdvp5/4S7Del2zL3xt+OH/GH4xkiS1UeVDu1s+cewprLHGGjy2GPbee28OPPDAbpckSRrjDO1hOvf0EwCY/KKt2HnnnQ1tSVLbeU17hBYvXsy0adO6XYYkaRwwtEdozpw5HH300d0uQ5I0DhjaI3DOvG+wzTbbsOOOO3a7FEnSOGBoD9OXv/4frLXWmhxwwAHdLkWSNE5UfiDakx+4dlivG8ldvm6+7Vec9a9fZY837cTBBx8MwNy5c/FWopKkdqp8aHfDDq/Zht/fdg0AU178si5XI0kaLzw9LklSRRjakiRVROVCOxMys9tlDKkKNUqSqqVyoX3/o4t49uknejoUM5MFCxYwderUbpciSRpDKjcQ7cKb7+MDwPR1pxIx/P0si8dHpZ6JjzU+7pk6dSrTp08flTYkSYIKhvYTi5dxznV/HPF+vrf2WaNQDcw44fZR2Y8kSUPpeGhHxAHAe4BlwM2ZeWana5AkqYo6ek07ItYGDgL2zcy3A6+IiC06WYMkSVXV6YForwN+kitGkV0G7NLhGiRJqqTo5CjsiNgfmJKZF5bLbwK2z8zP1GwzG5hdLm4J/K5N5WwAPNKmfbdD1eoFa+6EqtUL1twJVasXrLnWJpnZcF7sTl/TXgDUzvs5rVz3nMycB8xrdyERMT8zZ7W7ndFStXrBmjuhavWCNXdC1eoFa25Vp0+P3wrsGvHcl7XeCvy0wzVIklRJHe1pZ+ajEXERcElELAX+OzP/fydrkCSpqjr+la/MvAS4pNPtNtD2U/CjrGr1gjV3QtXqBWvuhKrVC9bcko4ORJMkScNXubnHJUkarwxtSZIqonJzj49EOWr9NGAj4BngnswcnUnIR1lETABOAbbNzD3KdbsCRwBPAfdn5pFdLHEljeot1x8JHJSZ23StuCaafManUnwV8XnA7Zn52S6WuIomNZ8M/A0wGXgMOCIzl3avyhWa/V2Uz50JvDIz39yV4ppo8hlfA/y+ZrNjM/PRLpTXUJOa+4C5wFTgWeC8zPx196pcob7emloHvBw4JzMv7UqBDTT5jN8L7As8AawHfDQz+9tZx7gKbWA34JnM/CBARPxTRGzdK3/IdfYBLge2h+cOOD4F7JWZiyPi1IjYLTN/0s0ia6xUL0BEvI5icpwFzV7UZavUnJlzBh5HxI8i4kuZ+VQ3imuiUc0nDjwuA/zvgR91vrSGVqkXICIOKde/uhtFDaFhzZl5cHfKaUmjmj8LHJ+Z93WnpEGtVG8ZdM99vhHxXeDK7pTWVKPP+GPATpmZEfEeYH/gi+0sYryF9tPA+jXLfcAOQM+FdmZeBrDiK+28BLgjMxeXy98H3gH0RGg3qJfM/Fm57ogulTWoRjUPKA+SllOckekZQ9S8JrAVcHGHy2qqUb0R8UZgaWbe2Oh9dFuTz/jJiJgLzAR+mplf6UJpTdXXHBEblk8dGRHTgDtrZ57stiH+jrejqPfpTtc1mCY1/xx4aUTcBWwLtP3vYlyFdvmPxFYRcQHF6YyHgbW6XFar1gcW1iwvZOUDEI2uw4ALM3N5twsZSkSsB3yBYm7/z2fm3d2tqLmI2BjYPTOP63YtqyMz3wbPHcx9KSL+kJn/1d2qBrUJsA2wczk/xrERcVBmXtTtwlpwONAzl/6GcAHwIeBO4H7gf9vd4LgbiJaZ8zLzQ5l5OPA4cG+XS2rVAoprJgNWmQJWoyMi3g1M7qXraYPJzL9m5j9SnI15WUS8qsslDWY/YKOIOD8izqfopRzf7aJaVd7s6Apg627XMoSngRtqrrtfRtET7GnlXR+fysyHul3LUMqzGZ/MzKMy8wLgRuDkdrc7rnratSJiHeDdwF7drqVFvwdeHhFTylPk+wLXd7mmMSci9gW2ysyTul3L6iqvqy0Bnt/tWprJzC/ULkfENZk5t8nmvWpnimubvexuYPOImJCZyyiuw/bcZcAGPklx1qgK1mXlM7XPUFw+aatxFdrlqa1zKa5VbgAc1mODjBpZApCZy8prat+MiCeBfuDHXa2ssSUtruslSwAiYhOKGY6+V/YCAb7Qo1PtDtQ8HTiL4qzRmhRTA9/YzcKaaPY3sLjJ+l7wXM0R8TmKg6GpwK2ZeVPXqhrcwL8XiyPiXOBbEbGAoud9VFcra6z2M34h0JeZv+1iPa0Y+Ix/FxG3RMQlFP//TQOOaXfjzogmSVJFjLtr2pIkVZWhLUlSRRjakiRVhKEtSVJFGNqSJFWEoS1JUkUY2pIkVcS4mlxFGksi4iTgBRT/H19BMZf+HOA+iklAtsrMN5Xzfc8FHqWYwemTmflEk31uTHF3qPspbk+6bWa+JiIOAmYBGwOfA5Jifva/AusAJ5WTTVyVmXvW7GtOZn4kIr4P3EFx69AtgLMz847R/USksc/QlqrrHmA74Eng48Ay4ODM/EtEbApcXW53BnB0Zt4fEXsAsymCt5GjgdMz81cR8QJW3ABhAjA1M99Rzix4A7BrZi6KiA2Ab1BMCTypZl8Tyh8opny8ODPvKO869WXgXSN7+9L4Y2hLFRQRb6O4AcTHKHrE36eYfvwvFA/+WE5fCbAZ8PHyloJTgQcG2fVmwO3lPh4vbzk44Obydx9wX2YuKrd7JCImsaoJNY8TuKvcfmE597+k1WRoS9W0BXBVeZOQXSlC8a8R8eLMfDAiNqeYXx+K0+Wfz8yHW9jv74BXAfPLW35uWfPc0vJ3PzA9IqbW9LQXlc89FRF9mdlPcZOKAQG8Gvh5RMwE/ry6b1iSoS1V1SXA2eXp7seAh4ATgNMj4lGKgH2k3HYOcF5ELKQYfDo3M+9rst+5wGcj4imKnvKfyvXLyp+Bu4kdA3y9bOsFFHdnguIOTRdExL0U19gHgn4psFdEvJPiXs/HjujdS+OUNwyRxqCI2AV4e2YeOoJ9bAGcmZlvH4V6rsnMXUe6H2m8s6ctjRER8QbgPRS3DnwexaCyZtvOBmbUrb6J4lT6JyhumbkecPgoldfrt2eVKsGetiRJFeHkKpIkVYShLUlSRRjakiRVhKEtSVJFGNqSJFXE/wHxDRwYZusxK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40000" y="1260000"/>
            <a:ext cx="5040000" cy="3600000"/>
          </a:xfrm>
          <a:prstGeom prst="rect">
            <a:avLst/>
          </a:prstGeom>
        </p:spPr>
      </p:pic>
      <p:pic>
        <p:nvPicPr>
          <p:cNvPr id="4" name="그림 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12000" y="1260000"/>
            <a:ext cx="5040000" cy="360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6312000" y="5152074"/>
            <a:ext cx="54505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강남구는 안심이 집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수가 많고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범죄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발생 수도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높습니다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강동구는 안심이 집 수가 평균 정도이며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발생 수도 다른 구에 비해 낮습니다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금천구는 안심이 집 수가 젤 적지만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범죄 발생 수는 중간 정도입니다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</p:txBody>
      </p:sp>
      <p:sp>
        <p:nvSpPr>
          <p:cNvPr id="20" name="직사각형 19"/>
          <p:cNvSpPr/>
          <p:nvPr/>
        </p:nvSpPr>
        <p:spPr>
          <a:xfrm flipH="1">
            <a:off x="4105426" y="1557000"/>
            <a:ext cx="262574" cy="324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flipH="1">
            <a:off x="7824000" y="1557000"/>
            <a:ext cx="262574" cy="324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flipH="1">
            <a:off x="6805426" y="1575293"/>
            <a:ext cx="262574" cy="324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flipH="1">
            <a:off x="1272000" y="1529833"/>
            <a:ext cx="262574" cy="324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ko-KR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분석 내용</a:t>
              </a:r>
            </a:p>
            <a:p>
              <a:pPr lvl="1"/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데이터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전처리 및 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EDA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1080000" y="5040000"/>
            <a:ext cx="1000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우선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모두 양의 상관관계를 갖는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것으로 보입니다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“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총인구수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"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와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＂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폭력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"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의 상관계수가 그나마 제일 높아 보입니다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즉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인구가 많은 곳이 살인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폭력이 비교적 많이 일어난다고 할 수 있습니다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“CCTV”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개수와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“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살인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”,”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폭력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”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의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상관관계가 낮을지 몰라도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CCTV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가 없을 때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살인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폭력이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많이 일어나는 구간이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존재합니다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즉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CCTV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개수를 기준으로 좌측 면에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범죄 발생 건수가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높은 데이터가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보입니다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“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안심이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＂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수가 많다고 해서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“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살인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”,“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폭력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“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발생 수가 낮다고 볼 수 없습니다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7" name="AutoShape 2" descr="data:image/png;base64,iVBORw0KGgoAAAANSUhEUgAAAe0AAAETCAYAAAAbLF6SAAAAOXRFWHRTb2Z0d2FyZQBNYXRwbG90bGliIHZlcnNpb24zLjcuMSwgaHR0cHM6Ly9tYXRwbG90bGliLm9yZy/bCgiHAAAACXBIWXMAAAsTAAALEwEAmpwYAAAfxklEQVR4nO3deZwcdZ3/8deHnKAIBEbQDSEsIC4qikQQERQXkEtR8Vg5XK+NiMolC4jhDKwcigrsilHEFfyxoj6UQ0FlFxAQkKi7ovATdAUEBIdEbhJyfPaPqiGdTvdMZ2b6qJnX8/GYx3RVV9f3082Qd32rvv2tyEwkSVLvW6PbBUiSpNYY2pIkVYShLUlSRRjakiRVhKEtSVJFGNpSRUSE/7+2ICKi2zVI7eI/AqqciFg7Ir4WEfMj4tcR8ema57aJiK/WLO8dEbfU/PxP3b5+UfP4VRFxQ822/1WuPz0iXl/+nF6z/fy6fX0tIrYuHx8eEQfWPLd+RNxcV8vAzz0R8boW3vrNETGprs0vRMTrB6nphIh4a/n4bRExp+a5LSPi2vJzPHcg7CLiPyNiQkR8PSJm1hcREZtExDURcWNEHB0RV5aP/73+M615zcA29T/3NWqj7rU31nxWB9Ss/2Ltey/XTQBuq1nePCIuKB/fNEgbV0fE9MHqaPK6F0XED4fY5qtN6n9V7d+q1IqJ3S5AGoazgFsy84NliH0lIn4JPA08H/jvgQ0z8wfADwaWI+I3EfFi4JRy1Qtq9vtK4IrMPLOuvYms+H9lYt36WmsAn4iIh4HXAhfX1LEA2KHRmymDdOOm73aFdTJzySC1NavpwIjYDngp8Jua574IHJuZt0bEecD+wDeBKUA02PeAlwI/z8zjImIT4LWZWRueU+pfkJn7NHpDEXERsD5wT4PndgR2Aa6uWb1pRHwKOBOY0KC+GcCfa5Ynlts1rKts54XAm4DtgfsbbTOIE4GtIuJvM/N/G22QmR9u8tpmn6/UlH8wqqKdMvNggMxcEhGfBU7LzH0jYhbw8YENy57Y6az4W1+WmQ8CHy6frw2xAJavRh0bRcSNNctbAIcCvwPWWo39TBhqg4jYFtgiInYAHgAuLZ+aCXynbtvammYAnweuBXalOKgZCKp1M/PWcruzgHMpQnvIcljxObX0mUXEbcBTDZ56Cvhjo9dk5k0R8TvgjLKNtYAfAr8Crgf+lrr3DryN4nOakZn3lev2johbgE2alHcOcDBwVETcVvO6wd5PAMdTHHDsDlwcEbMz8zd1250DbFezagtg+8z8/VBtSI0Y2qqi5RExMTOXlsvPA55ssu32wIWZecHAiojYFPhKuTh1BHU8VNvDjIivA28HHgFeBfy65rl1gNuBRoGwGLhkiLaOBt5L0TveMzNfW+73vPoN62o6iSKsNyt/BkJ6Y2rCMjPvLXvN7TIlM18zjNedBpybmf8NEBHfAW7MzNfXv/eIWA/YCdgD+PeIeFf51A8y8/0NLh2sQRHYD2fm1yLiVuDSiPhkZg52Kn1X4FiKg4f3ZubSiNgf+HJE3AvMy8z5AJl5aM3rNga+DTTskUutMLRVRd8BzoyI44D1KHpiEyPiGmBt4M667Qeu1U4F/oYisN5WPndLi23+W/m79vrlpLpe7UxgxzIAj6p7/drAHZm5R4vtPScijgQeyMxLI6IfuCoiDsvMmxts/nBE3AwsK5enAweUvdZ3Ai8v1y8FJte0EcBmZY90q9WtsUHNtwB3Z+ZB5aobIuK6Jpufm5nfbfLcRGDdcp8TgHWArSPiW9ScZYiINYF/B07JzHsi4rBy+ZNN6tuV4gzMdyj+fsjM30bEvsDZEXEs8IHMfKTudROB3YBDMvOugfWZeQ/w5ojYieIyS/0BwhTgIuCTmbk6Z3OklRjaqqJTgSOBn1CE0+mZeTVA/elx4GfAGRFxEPAM8Cfgrsy8rty+1TYPKX8/d202M182yPYPAI/VLD8OvLwMs0Yuzcyz61dGxDFAH2X4ZOa1EbEfRXitIjPfPEhN/ay4Zvu/QG39rwJ+mZk71x2IDMvAmYCa5Y8Nc1dzgHkRcTLFQcaFmXkFcEVdT3tn4KKaHu6vKU6Lbwk0usHCs8DbM/NPABHxbeDozPwjcEA5OG5hg/e1FDimWbGZeQNwQ+26iHgB8HXgXuA9EfGz9KYPGiZDW5WTmcvKa4UPZuag12DL3ujOg2xSew1yOTCl7BVNouiRTxts/+Vo4I82eGpa7frMfJyi1zvwuvnA6zNz0WD7B/4tM58oX/MaimvxmwGLyn3cx8oDr4iIvwdObrCvdYDPlPU8UY5m/gjFdewzKHqCrVhO8flAMdBtcvmZbUhdQEYxsv8tFL3lRwfZZ39mvqV+ZWb+OSI+x4ozBJMjYuCgLIC7y+1+1GS/d1NcWgB4LuQz86d1202iZmxB2XNeRUR8l+JszYA1gL8Dflu36Y8y88SI2Av4NPDpzLyurP3yiPinJvVKgzK0VVVrA//EqgOnFlH0alcSEdsAJ1EMHFqDIlweoBhMNOBW4H0UI4kXUYTh9YMVUR40rHLgUPaQZw71+qHUBPabgLkUPe5fA2sCe1Gccbiw7jX/Cfxng5reQzHye8AhwNnAe4DvAa1+/eh/gMPLr1B9j+JU+xXAg9QFf2aeBpwWEbfX975XwwNN1u8ObFr7fES8hSIkV1KeUZlC0eMdtszcr26/zweuafTeysF+O1GMQXi8fP15EfFzVhz0SKvF0NaYUo7ePbTBU98Fdq8dtRsRr6AIm5eUr/0dxaCtlUTEK5u1Vw5AOpHi1HOtJcBh5TYDvc1aawDX1Z2eb9jbLL0V+FxmDpxefxq4qBxNvgNweU1NO1Fcz32wbh/LKIIfgMx8mmLU9GrJzIcpDhgaanLJYSQTnrwCOJxV55WYDiyoq+0Kiv+mjer6Tfn7g8DsuqcnAd+MiNozBcuBN2bms8MpOjP/Anyqwfqfl3VsOJz9anwztFVVT1J8Z7fRNeJFmfnGunX9wHYRsZDiWvP6FCPL/8zQlpY/1PwesDFwZu3o9HoDvc0W2hnM5cCJEXEfxSn9qRSjpLdj5bMFAC8GvpmZ9etb9SzFmYja9706FjdYl4Ncz78gM7/S5Dkovqs9NzN/MoxaVi0k82vA10ZjXxTBvmzIrRob7uercSwcD6HxoPw60MEUvdJ1KXpo11N8PefpEex3Z4rea6PvWl/eYKKWYau5pr05xen72yiuef+lbruXUox2n7zKTopJUY4crZo6ISLeQeOeNsCXM7Ola/ER8cvMfPVo1iZ1mqEtaVyo+26/VEmGtiRJFeENQyRJqoieHoi2wQYb5MyZM7tdhiRJHfOLX/zikczsa/RcT4f2zJkzmT9//tAbSpI0RpRz2DfUttAu5wk+Bdh2YL7liOijGGk7leJrJeeV0w1KkqQhtLOnvQ/Fd0u3r1n3WeD4Vm59J0mSVta20M7My2DF7Eg1s/8cGRHTgDsz8zPtal+SpLGmk6PHNwG2AU7KzPdRzJB0UP1GETE7IuZHxPz+/vqZISVJGr86GdpPAzdk5qPl8mXAtvUbZea8zJyVmbP6+hoOnpMkaVzqZGjfDWxeDlCD4lq3g9AkSWpRJ77ytQQgMxdHxLnAtyJiAUXP+6gOtC9J0pjQ9tDOzD1rHl8JXNnuNiVJGoucxlSSpIro6RnRGtn2n78xKvv5xVnvG5X9jNTRRx/NQw89xEYbbcSZZ47aXRwlSWNQ5UJ7rHnooYd44IEHul3GavFAQ5K6w9DugMHODqz9yBNMAO575IlBt+uVMwNQzQMNSRoLDO0uWz75eSv97gVDXYKo4oGGJI0FhnaXPbXF7t0uYbVV8UCjVR5oSOplhrZWWxUPNKrGcQOSGjG0pR7kuAFJjRjaUhc4bkDScBjaUg/qxXEDkrrP0JZ6kOMGJDViaEtqiSP0pe5z7nFJkirCnrakccuv1qlqDG1JY9aQo/R/ezcTFj/uKH1VhqfHJUmqCHvaksatqn21ztP5MrQljVtV+2qdM+XJ0JakHuFMeRpK265pR8SEiDgtIq5u8NyZEfGjdrUtSWPR8snPY9mUF1TmdL5GXzt72vsAlwPb166MiEPK9a9uY9uSNOZU7XS+Rl/bQjszLwOIiOfWRcQbgaWZeWPt+loRMRuYDTBjxox2lSdJUuV07Jp2RGwM7J6Zxw22XWbOA+YBzJo1KztRmySpPRzxPro6ORBtP2CjiDi/XH5pRByfmXM7WIMkaRQ5gU1ndSy0M/MLtcsRcY2BLUlS6zoR2kuarF/cgbYlSV1UtQlsel3bQzsz92yyfu92ty1J6i5HvI8u5x6XJKkinBFNqnHfKa8Ylf3MOOH2UdmPJNUytKUKG4sHGX5FSN3Wy3+DhrbaZiwGitrPm2Ko23r5b9DQltRRQx3MLV04DZjI0oX3DrptLx3M9XLPTGOLoS2pp2wwdTmwtPzdG4Y60Lj/jmk8/MzgBxq9dJAx3lX5bmqGdhNVO3KuWr1SM0dt/Wi3Sxjz/PeiugztJnr5mkYjVatXGkt68ezAYPz3YnC9PCHMuA3tql1Xq1q90njSa2cH/PdiZHp5QphxG9pDqdqRc9XqldQ9/ntRXYZ2E7125DyUqtUrqXv896K6DG1JUtc5r0NrnHtckqSKMLQlSaoIQ1uSpIowtCVJqghDW5KkijC0JUmqiLZ95SsiJgCnANtm5h7lulOBacDzgNsz87Ptal+SpG5p1/zu7fye9j7A5cD2Aysyc87A44j4UUR8KTOfamMNkiR1XLvmd29baGfmZQARscpzUaxcDjzTrvYlSWqnwSaEadf87t26pn0YcGFmrjLxbUTMjoj5ETG/v7+/C6VJktSbOh7aEfFuYHJmXtro+cycl5mzMnNWX19fh6uTJGnkNpi6nA3XHP2bsnR07vGI2BfYKjNP6mS7kiR1UrtuytKJnvYSgIjYBJgHbBQR55c/L+1A+5IkjQlt72ln5p7l73uBDdvdniRJY5WTq0iSVBGGtiRJFWFoS5JUEYa2JEkVYWhLklQRhrYkSRVhaEuSVBGGtiRJFWFoS5JUEYa2JEkVYWhLklQRhrYkSRVhaEuSVBGGtiRJFWFoS5JUEYa2JEkVYWhLklQRhrYkSRVhaEuSVBFtC+2ImBARp0XE1TXrdo2IH0TEpRFxdrvaliRpLGpnT3sf4HJgIkBEBPAp4B2Z+W7g6YjYrY3tS5I0prQttDPzssy8tWbVS4A7MnNxufx9YJd2tS9J0ljTyWva6wMLa5YXlutWEhGzI2J+RMzv7+/vWHGSJPW6Tob2AmC9muVp5bqVZOa8zJyVmbP6+vo6VpwkSb2uk6H9e+DlETGlXN4XuL6D7UuSVGkTO9DGEoDMXBYRc4FvRsSTQD/w4w60L0nSmND20M7MPWseXwtc2+42JUkai5xcRZKkijC0JUmqCENbkqSKMLQlSaoIQ1uSpIowtCVJqghDW5KkijC0JUmqCENbkqSKMLQlSaoIQ1uSpIowtCVJqoiWbhgSEccAE2pWPQ7clJm/aktVkiRpFa32tF9GEfC/AqYAbwAOi4iPt6swSZK0slZD++HMPCUzr8rME4GHMvP9wNbtK02SJNVqNbTXrVteq/z9zOiVIkmSBtPSNW3gzoj4DvBbilPl3y3XP9SWqiRJ0ipaCu3MPDsiLgZmAudm5iPl+s+0sTZJklSjpdPjERHA3wLPB7aOiDe0tSpJkrSKVk+PzwMeAJ4ol5cC1w+nwYg4AtgWeJbia2Qfzcynh7MvSZLGk1ZD+4nMPGmkjUXEusCumbl3uXwMsBtw2Uj3LUnSWNfq6PGMiFeMQnuPAX+OiBdFxJrAJsCNtRtExOyImB8R8/v7+0ehSUmSxoZWe9oPAPMi4gkggGcHesurIzMzIi4EDgEWUMyqtqBum3kUp+OZNWtWrm4bkiSNVa2G9maZucNIG4uIrYF9MvNT5fI7IuLDmfnVke5bkqSxrtXT46M1UOxFFD31Ac9QfI1MkiQNodWe9o4RcQdwPyM4PQ78GNg5Ir4BLKaYWe3QYexHkqRxp9XJVV4XES8BNqAI7WXDaSwzE/j0cF4rSdJ41+qtOb9EcSr9AYrQXgrc0sa6JElSnVZPjy/KzCPaWokkSRpUqwPRJElSlw3a046I8ymCffuIuBJ4kPL0eGZ+tAP1SZKk0lCnx0+lmB+83rAGokmSpOEbNLQz8/5OFSJJkgbnNW1JkirC0JYkqSIMbUmSKsLQliSpIgxtSZIqwtCWJKkiDG1JkirC0JYkqSIMbUmSKsLQliSpIgxtSZIqwtCWJKkihrrL16iLiM2AT5eLy4ATM/PBTtchSVLVdDS0IyKA04GPZObCTrYtSVLVdbqn/RrgT8C/RMTawLWZ+dUO1yBJUiV1+pr2TODlwOGZeQCwbUTsVLtBRMyOiPkRMb+/v7/D5UmS1Ls6HdpPAz/JzEXl8uXAtrUbZOa8zJyVmbP6+vo6XJ4kSb2r06H9C2C7muXtgV93uAZJkiqpo9e0M/PPEfHjiLgEeAq4JzP/q5M1SJJUVR3/yldmfgX4SqfblSSp6pxcRZKkijC0JUmqCENbkqSKMLQlSaoIQ1uSpIowtCVJqghDW5KkijC0JUmqCENbkqSKMLQlSaoIQ1uSpIowtCVJqghDW5KkijC0JUmqCENbkqSKMLQlSaoIQ1uSpIowtCVJqghDW5KkiuhKaEfExIj4fxHx5W60L0lSFXWrpz0H+DowoUvtS5JUOR0P7YjYH5gP3NXptiVJqrKOhnZEbANslJlXDrLN7IiYHxHz+/v7O1idJEm9rdM97X8AtoyI84HTgB0j4pDaDTJzXmbOysxZfX19HS5PkqTeNbGTjWXmMQOPI2ImMCcz/62TNUiSVFUdDe06y4Clq/uitadM4AM7zGD6ulOJGH7jj8UXhv/iGnfeeWfD9VOnTmX69OlMmjRpVNqRJKlroZ2ZfwIOXt3XfWCHGWy92d8wea21iRGk9mYTHh72a2tNefHfrbIuM1mwYAH3338/m2666ai0I0lS5SZXmb7u1BEHdrtFBOuvvz6LFi3qdimSpDGkcqEdQU8H9oAq1ChJqpbKhbYkSeOVoS1JUkUY2pIkVUQ3v/LVcX+4+y6+fO7ZrL9BH294xQymTJ7Mj6+7kalTprDVlptz8Pvfy79ecDHrrbsO++/3Fj502HGcfMyhTH/xRt0uXZKk8RXav7ztVl7z2h151/4Hsd7jd3HwUcdz6QXnAPCBTxzL2/bajY996ED+8ePHcMddv2fv3d5oYEuSesa4Oj3+zvceyBprBKcefwx/uOc+/tK/gDn/8nnm/MvnWbZ8OQv/+igAB77zrXz7sqvZZ/dduluwJEk1xlVPOyLY7x8OZPGiRRzx/v140YYv5NTjjlhpm8efeJJ53/gW551xAiefdS6nffrILlUrSdLKxlVo/+SqK7nh2mtY8uwS3r73bkyePImDDvln1ln7+bywb31OOOrjHHfq5zj5mEPZasvNuea6n3HdTT/njTtu1+3SJUkaX6G92577sNue+wArpjH94P7vXGmb88448bnHZ5z4z50rTpKkIYyra9qSJFWZoS1JUkUY2pIkVYShLUlSRRjakiRVROVHjx90zg9HdX8/O2LbUd2fJEmjxZ72MC1btowTTv8ie+yxR7dLkSSNE4b2MP3wmuvZZ/ddWLp0abdLkSSNEx0/PR4RXwKWA9OAH2TmxZ2uYTS85c1v6nYJkqRxpuOhnZkfBYiIAH4KVDK0JUnqtG6eHp8CLKxfGRGzI2J+RMzv7+/vQlmSJPWmbob2qcCZ9Sszc15mzsrMWX19fV0oS5Kk3tSVr3xFxBHArzLzppHu66JD9xrW6wZuGDJSkyZNGpX9SJI0lI73tCPiEOCpzPxmp9tuh6uuuqrbJUiSxomOhnZEvA44Fnh1RJxf/ngOXJKkFnT09Hhm/gyY0ck2JUkaK5xcRZKkijC0JUmqCENbkqSKqPxdvp5/4S7Del2zL3xt+OH/GH4xkiS1UeVDu1s+cewprLHGGjy2GPbee28OPPDAbpckSRrjDO1hOvf0EwCY/KKt2HnnnQ1tSVLbeU17hBYvXsy0adO6XYYkaRwwtEdozpw5HH300d0uQ5I0DhjaI3DOvG+wzTbbsOOOO3a7FEnSOGBoD9OXv/4frLXWmhxwwAHdLkWSNE5UfiDakx+4dlivG8ldvm6+7Vec9a9fZY837cTBBx8MwNy5c/FWopKkdqp8aHfDDq/Zht/fdg0AU178si5XI0kaLzw9LklSRRjakiRVROVCOxMys9tlDKkKNUqSqqVyoX3/o4t49uknejoUM5MFCxYwderUbpciSRpDKjcQ7cKb7+MDwPR1pxIx/P0si8dHpZ6JjzU+7pk6dSrTp08flTYkSYIKhvYTi5dxznV/HPF+vrf2WaNQDcw44fZR2Y8kSUPpeGhHxAHAe4BlwM2ZeWana5AkqYo6ek07ItYGDgL2zcy3A6+IiC06WYMkSVXV6YForwN+kitGkV0G7NLhGiRJqqTo5CjsiNgfmJKZF5bLbwK2z8zP1GwzG5hdLm4J/K5N5WwAPNKmfbdD1eoFa+6EqtUL1twJVasXrLnWJpnZcF7sTl/TXgDUzvs5rVz3nMycB8xrdyERMT8zZ7W7ndFStXrBmjuhavWCNXdC1eoFa25Vp0+P3wrsGvHcl7XeCvy0wzVIklRJHe1pZ+ajEXERcElELAX+OzP/fydrkCSpqjr+la/MvAS4pNPtNtD2U/CjrGr1gjV3QtXqBWvuhKrVC9bcko4ORJMkScNXubnHJUkarwxtSZIqonJzj49EOWr9NGAj4BngnswcnUnIR1lETABOAbbNzD3KdbsCRwBPAfdn5pFdLHEljeot1x8JHJSZ23StuCaafManUnwV8XnA7Zn52S6WuIomNZ8M/A0wGXgMOCIzl3avyhWa/V2Uz50JvDIz39yV4ppo8hlfA/y+ZrNjM/PRLpTXUJOa+4C5wFTgWeC8zPx196pcob7emloHvBw4JzMv7UqBDTT5jN8L7As8AawHfDQz+9tZx7gKbWA34JnM/CBARPxTRGzdK3/IdfYBLge2h+cOOD4F7JWZiyPi1IjYLTN/0s0ia6xUL0BEvI5icpwFzV7UZavUnJlzBh5HxI8i4kuZ+VQ3imuiUc0nDjwuA/zvgR91vrSGVqkXICIOKde/uhtFDaFhzZl5cHfKaUmjmj8LHJ+Z93WnpEGtVG8ZdM99vhHxXeDK7pTWVKPP+GPATpmZEfEeYH/gi+0sYryF9tPA+jXLfcAOQM+FdmZeBrDiK+28BLgjMxeXy98H3gH0RGg3qJfM/Fm57ogulTWoRjUPKA+SllOckekZQ9S8JrAVcHGHy2qqUb0R8UZgaWbe2Oh9dFuTz/jJiJgLzAR+mplf6UJpTdXXHBEblk8dGRHTgDtrZ57stiH+jrejqPfpTtc1mCY1/xx4aUTcBWwLtP3vYlyFdvmPxFYRcQHF6YyHgbW6XFar1gcW1iwvZOUDEI2uw4ALM3N5twsZSkSsB3yBYm7/z2fm3d2tqLmI2BjYPTOP63YtqyMz3wbPHcx9KSL+kJn/1d2qBrUJsA2wczk/xrERcVBmXtTtwlpwONAzl/6GcAHwIeBO4H7gf9vd4LgbiJaZ8zLzQ5l5OPA4cG+XS2rVAoprJgNWmQJWoyMi3g1M7qXraYPJzL9m5j9SnI15WUS8qsslDWY/YKOIOD8izqfopRzf7aJaVd7s6Apg627XMoSngRtqrrtfRtET7GnlXR+fysyHul3LUMqzGZ/MzKMy8wLgRuDkdrc7rnratSJiHeDdwF7drqVFvwdeHhFTylPk+wLXd7mmMSci9gW2ysyTul3L6iqvqy0Bnt/tWprJzC/ULkfENZk5t8nmvWpnimubvexuYPOImJCZyyiuw/bcZcAGPklx1qgK1mXlM7XPUFw+aatxFdrlqa1zKa5VbgAc1mODjBpZApCZy8prat+MiCeBfuDHXa2ssSUtruslSwAiYhOKGY6+V/YCAb7Qo1PtDtQ8HTiL4qzRmhRTA9/YzcKaaPY3sLjJ+l7wXM0R8TmKg6GpwK2ZeVPXqhrcwL8XiyPiXOBbEbGAoud9VFcra6z2M34h0JeZv+1iPa0Y+Ix/FxG3RMQlFP//TQOOaXfjzogmSVJFjLtr2pIkVZWhLUlSRRjakiRVhKEtSVJFGNqSJFWEoS1JUkUY2pIkVcS4mlxFGksi4iTgBRT/H19BMZf+HOA+iklAtsrMN5Xzfc8FHqWYwemTmflEk31uTHF3qPspbk+6bWa+JiIOAmYBGwOfA5Jifva/AusAJ5WTTVyVmXvW7GtOZn4kIr4P3EFx69AtgLMz847R/USksc/QlqrrHmA74Eng48Ay4ODM/EtEbApcXW53BnB0Zt4fEXsAsymCt5GjgdMz81cR8QJW3ABhAjA1M99Rzix4A7BrZi6KiA2Ab1BMCTypZl8Tyh8opny8ODPvKO869WXgXSN7+9L4Y2hLFRQRb6O4AcTHKHrE36eYfvwvFA/+WE5fCbAZ8PHyloJTgQcG2fVmwO3lPh4vbzk44Obydx9wX2YuKrd7JCImsaoJNY8TuKvcfmE597+k1WRoS9W0BXBVeZOQXSlC8a8R8eLMfDAiNqeYXx+K0+Wfz8yHW9jv74BXAfPLW35uWfPc0vJ3PzA9IqbW9LQXlc89FRF9mdlPcZOKAQG8Gvh5RMwE/ry6b1iSoS1V1SXA2eXp7seAh4ATgNMj4lGKgH2k3HYOcF5ELKQYfDo3M+9rst+5wGcj4imKnvKfyvXLyp+Bu4kdA3y9bOsFFHdnguIOTRdExL0U19gHgn4psFdEvJPiXs/HjujdS+OUNwyRxqCI2AV4e2YeOoJ9bAGcmZlvH4V6rsnMXUe6H2m8s6ctjRER8QbgPRS3DnwexaCyZtvOBmbUrb6J4lT6JyhumbkecPgoldfrt2eVKsGetiRJFeHkKpIkVYShLUlSRRjakiRVhKEtSVJFGNqSJFXE/wHxDRwYZusxK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332000" y="1260000"/>
            <a:ext cx="4680000" cy="3600000"/>
          </a:xfrm>
          <a:prstGeom prst="rect">
            <a:avLst/>
          </a:prstGeom>
        </p:spPr>
      </p:pic>
      <p:pic>
        <p:nvPicPr>
          <p:cNvPr id="12" name="그림 11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120000" y="1260000"/>
            <a:ext cx="468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3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ko-KR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분석 내용</a:t>
              </a:r>
            </a:p>
            <a:p>
              <a:pPr lvl="1"/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데이터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전처리 및 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EDA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1080000" y="5040000"/>
            <a:ext cx="10002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“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CCTV”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개수와 폭력검거율의 상관관계가 제일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높아 보입니다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그러나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CCTV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가 많이 설치되어 있다고 해서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검거율이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높은 건 아닌 듯 싶습니다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“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안심이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”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수가 많다고 해서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검거율이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높은 것은 아닌 듯 싶습니다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CCTV,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안심이는 목격자 및 증거자료수집을 통해 추후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검거율에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영향을 줄 수 있다고 생각합니다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7" name="AutoShape 2" descr="data:image/png;base64,iVBORw0KGgoAAAANSUhEUgAAAe0AAAETCAYAAAAbLF6SAAAAOXRFWHRTb2Z0d2FyZQBNYXRwbG90bGliIHZlcnNpb24zLjcuMSwgaHR0cHM6Ly9tYXRwbG90bGliLm9yZy/bCgiHAAAACXBIWXMAAAsTAAALEwEAmpwYAAAfxklEQVR4nO3deZwcdZ3/8deHnKAIBEbQDSEsIC4qikQQERQXkEtR8Vg5XK+NiMolC4jhDKwcigrsilHEFfyxoj6UQ0FlFxAQkKi7ovATdAUEBIdEbhJyfPaPqiGdTvdMZ2b6qJnX8/GYx3RVV9f3082Qd32rvv2tyEwkSVLvW6PbBUiSpNYY2pIkVYShLUlSRRjakiRVhKEtSVJFGNpSRUSE/7+2ICKi2zVI7eI/AqqciFg7Ir4WEfMj4tcR8ema57aJiK/WLO8dEbfU/PxP3b5+UfP4VRFxQ822/1WuPz0iXl/+nF6z/fy6fX0tIrYuHx8eEQfWPLd+RNxcV8vAzz0R8boW3vrNETGprs0vRMTrB6nphIh4a/n4bRExp+a5LSPi2vJzPHcg7CLiPyNiQkR8PSJm1hcREZtExDURcWNEHB0RV5aP/73+M615zcA29T/3NWqj7rU31nxWB9Ss/2Ltey/XTQBuq1nePCIuKB/fNEgbV0fE9MHqaPK6F0XED4fY5qtN6n9V7d+q1IqJ3S5AGoazgFsy84NliH0lIn4JPA08H/jvgQ0z8wfADwaWI+I3EfFi4JRy1Qtq9vtK4IrMPLOuvYms+H9lYt36WmsAn4iIh4HXAhfX1LEA2KHRmymDdOOm73aFdTJzySC1NavpwIjYDngp8Jua574IHJuZt0bEecD+wDeBKUA02PeAlwI/z8zjImIT4LWZWRueU+pfkJn7NHpDEXERsD5wT4PndgR2Aa6uWb1pRHwKOBOY0KC+GcCfa5Ynlts1rKts54XAm4DtgfsbbTOIE4GtIuJvM/N/G22QmR9u8tpmn6/UlH8wqqKdMvNggMxcEhGfBU7LzH0jYhbw8YENy57Y6az4W1+WmQ8CHy6frw2xAJavRh0bRcSNNctbAIcCvwPWWo39TBhqg4jYFtgiInYAHgAuLZ+aCXynbtvammYAnweuBXalOKgZCKp1M/PWcruzgHMpQnvIcljxObX0mUXEbcBTDZ56Cvhjo9dk5k0R8TvgjLKNtYAfAr8Crgf+lrr3DryN4nOakZn3lev2johbgE2alHcOcDBwVETcVvO6wd5PAMdTHHDsDlwcEbMz8zd1250DbFezagtg+8z8/VBtSI0Y2qqi5RExMTOXlsvPA55ssu32wIWZecHAiojYFPhKuTh1BHU8VNvDjIivA28HHgFeBfy65rl1gNuBRoGwGLhkiLaOBt5L0TveMzNfW+73vPoN62o6iSKsNyt/BkJ6Y2rCMjPvLXvN7TIlM18zjNedBpybmf8NEBHfAW7MzNfXv/eIWA/YCdgD+PeIeFf51A8y8/0NLh2sQRHYD2fm1yLiVuDSiPhkZg52Kn1X4FiKg4f3ZubSiNgf+HJE3AvMy8z5AJl5aM3rNga+DTTskUutMLRVRd8BzoyI44D1KHpiEyPiGmBt4M667Qeu1U4F/oYisN5WPndLi23+W/m79vrlpLpe7UxgxzIAj6p7/drAHZm5R4vtPScijgQeyMxLI6IfuCoiDsvMmxts/nBE3AwsK5enAweUvdZ3Ai8v1y8FJte0EcBmZY90q9WtsUHNtwB3Z+ZB5aobIuK6Jpufm5nfbfLcRGDdcp8TgHWArSPiW9ScZYiINYF/B07JzHsi4rBy+ZNN6tuV4gzMdyj+fsjM30bEvsDZEXEs8IHMfKTudROB3YBDMvOugfWZeQ/w5ojYieIyS/0BwhTgIuCTmbk6Z3OklRjaqqJTgSOBn1CE0+mZeTVA/elx4GfAGRFxEPAM8Cfgrsy8rty+1TYPKX8/d202M182yPYPAI/VLD8OvLwMs0Yuzcyz61dGxDFAH2X4ZOa1EbEfRXitIjPfPEhN/ay4Zvu/QG39rwJ+mZk71x2IDMvAmYCa5Y8Nc1dzgHkRcTLFQcaFmXkFcEVdT3tn4KKaHu6vKU6Lbwk0usHCs8DbM/NPABHxbeDozPwjcEA5OG5hg/e1FDimWbGZeQNwQ+26iHgB8HXgXuA9EfGz9KYPGiZDW5WTmcvKa4UPZuag12DL3ujOg2xSew1yOTCl7BVNouiRTxts/+Vo4I82eGpa7frMfJyi1zvwuvnA6zNz0WD7B/4tM58oX/MaimvxmwGLyn3cx8oDr4iIvwdObrCvdYDPlPU8UY5m/gjFdewzKHqCrVhO8flAMdBtcvmZbUhdQEYxsv8tFL3lRwfZZ39mvqV+ZWb+OSI+x4ozBJMjYuCgLIC7y+1+1GS/d1NcWgB4LuQz86d1202iZmxB2XNeRUR8l+JszYA1gL8Dflu36Y8y88SI2Av4NPDpzLyurP3yiPinJvVKgzK0VVVrA//EqgOnFlH0alcSEdsAJ1EMHFqDIlweoBhMNOBW4H0UI4kXUYTh9YMVUR40rHLgUPaQZw71+qHUBPabgLkUPe5fA2sCe1Gccbiw7jX/Cfxng5reQzHye8AhwNnAe4DvAa1+/eh/gMPLr1B9j+JU+xXAg9QFf2aeBpwWEbfX975XwwNN1u8ObFr7fES8hSIkV1KeUZlC0eMdtszcr26/zweuafTeysF+O1GMQXi8fP15EfFzVhz0SKvF0NaYUo7ePbTBU98Fdq8dtRsRr6AIm5eUr/0dxaCtlUTEK5u1Vw5AOpHi1HOtJcBh5TYDvc1aawDX1Z2eb9jbLL0V+FxmDpxefxq4qBxNvgNweU1NO1Fcz32wbh/LKIIfgMx8mmLU9GrJzIcpDhgaanLJYSQTnrwCOJxV55WYDiyoq+0Kiv+mjer6Tfn7g8DsuqcnAd+MiNozBcuBN2bms8MpOjP/Anyqwfqfl3VsOJz9anwztFVVT1J8Z7fRNeJFmfnGunX9wHYRsZDiWvP6FCPL/8zQlpY/1PwesDFwZu3o9HoDvc0W2hnM5cCJEXEfxSn9qRSjpLdj5bMFAC8GvpmZ9etb9SzFmYja9706FjdYl4Ncz78gM7/S5Dkovqs9NzN/MoxaVi0k82vA10ZjXxTBvmzIrRob7uercSwcD6HxoPw60MEUvdJ1KXpo11N8PefpEex3Z4rea6PvWl/eYKKWYau5pr05xen72yiuef+lbruXUox2n7zKTopJUY4crZo6ISLeQeOeNsCXM7Ola/ER8cvMfPVo1iZ1mqEtaVyo+26/VEmGtiRJFeENQyRJqoieHoi2wQYb5MyZM7tdhiRJHfOLX/zikczsa/RcT4f2zJkzmT9//tAbSpI0RpRz2DfUttAu5wk+Bdh2YL7liOijGGk7leJrJeeV0w1KkqQhtLOnvQ/Fd0u3r1n3WeD4Vm59J0mSVta20M7My2DF7Eg1s/8cGRHTgDsz8zPtal+SpLGmk6PHNwG2AU7KzPdRzJB0UP1GETE7IuZHxPz+/vqZISVJGr86GdpPAzdk5qPl8mXAtvUbZea8zJyVmbP6+hoOnpMkaVzqZGjfDWxeDlCD4lq3g9AkSWpRJ77ytQQgMxdHxLnAtyJiAUXP+6gOtC9J0pjQ9tDOzD1rHl8JXNnuNiVJGoucxlSSpIro6RnRGtn2n78xKvv5xVnvG5X9jNTRRx/NQw89xEYbbcSZZ47aXRwlSWNQ5UJ7rHnooYd44IEHul3GavFAQ5K6w9DugMHODqz9yBNMAO575IlBt+uVMwNQzQMNSRoLDO0uWz75eSv97gVDXYKo4oGGJI0FhnaXPbXF7t0uYbVV8UCjVR5oSOplhrZWWxUPNKrGcQOSGjG0pR7kuAFJjRjaUhc4bkDScBjaUg/qxXEDkrrP0JZ6kOMGJDViaEtqiSP0pe5z7nFJkirCnrakccuv1qlqDG1JY9aQo/R/ezcTFj/uKH1VhqfHJUmqCHvaksatqn21ztP5MrQljVtV+2qdM+XJ0JakHuFMeRpK265pR8SEiDgtIq5u8NyZEfGjdrUtSWPR8snPY9mUF1TmdL5GXzt72vsAlwPb166MiEPK9a9uY9uSNOZU7XS+Rl/bQjszLwOIiOfWRcQbgaWZeWPt+loRMRuYDTBjxox2lSdJUuV07Jp2RGwM7J6Zxw22XWbOA+YBzJo1KztRmySpPRzxPro6ORBtP2CjiDi/XH5pRByfmXM7WIMkaRQ5gU1ndSy0M/MLtcsRcY2BLUlS6zoR2kuarF/cgbYlSV1UtQlsel3bQzsz92yyfu92ty1J6i5HvI8u5x6XJKkinBFNqnHfKa8Ylf3MOOH2UdmPJNUytKUKG4sHGX5FSN3Wy3+DhrbaZiwGitrPm2Ko23r5b9DQltRRQx3MLV04DZjI0oX3DrptLx3M9XLPTGOLoS2pp2wwdTmwtPzdG4Y60Lj/jmk8/MzgBxq9dJAx3lX5bmqGdhNVO3KuWr1SM0dt/Wi3Sxjz/PeiugztJnr5mkYjVatXGkt68ezAYPz3YnC9PCHMuA3tql1Xq1q90njSa2cH/PdiZHp5QphxG9pDqdqRc9XqldQ9/ntRXYZ2E7125DyUqtUrqXv896K6DG1JUtc5r0NrnHtckqSKMLQlSaoIQ1uSpIowtCVJqghDW5KkijC0JUmqiLZ95SsiJgCnANtm5h7lulOBacDzgNsz87Ptal+SpG5p1/zu7fye9j7A5cD2Aysyc87A44j4UUR8KTOfamMNkiR1XLvmd29baGfmZQARscpzUaxcDjzTrvYlSWqnwSaEadf87t26pn0YcGFmrjLxbUTMjoj5ETG/v7+/C6VJktSbOh7aEfFuYHJmXtro+cycl5mzMnNWX19fh6uTJGnkNpi6nA3XHP2bsnR07vGI2BfYKjNP6mS7kiR1UrtuytKJnvYSgIjYBJgHbBQR55c/L+1A+5IkjQlt72ln5p7l73uBDdvdniRJY5WTq0iSVBGGtiRJFWFoS5JUEYa2JEkVYWhLklQRhrYkSRVhaEuSVBGGtiRJFWFoS5JUEYa2JEkVYWhLklQRhrYkSRVhaEuSVBGGtiRJFWFoS5JUEYa2JEkVYWhLklQRhrYkSRVhaEuSVBFtC+2ImBARp0XE1TXrdo2IH0TEpRFxdrvaliRpLGpnT3sf4HJgIkBEBPAp4B2Z+W7g6YjYrY3tS5I0prQttDPzssy8tWbVS4A7MnNxufx9YJd2tS9J0ljTyWva6wMLa5YXlutWEhGzI2J+RMzv7+/vWHGSJPW6Tob2AmC9muVp5bqVZOa8zJyVmbP6+vo6VpwkSb2uk6H9e+DlETGlXN4XuL6D7UuSVGkTO9DGEoDMXBYRc4FvRsSTQD/w4w60L0nSmND20M7MPWseXwtc2+42JUkai5xcRZKkijC0JUmqCENbkqSKMLQlSaoIQ1uSpIowtCVJqghDW5KkijC0JUmqCENbkqSKMLQlSaoIQ1uSpIowtCVJqoiWbhgSEccAE2pWPQ7clJm/aktVkiRpFa32tF9GEfC/AqYAbwAOi4iPt6swSZK0slZD++HMPCUzr8rME4GHMvP9wNbtK02SJNVqNbTXrVteq/z9zOiVIkmSBtPSNW3gzoj4DvBbilPl3y3XP9SWqiRJ0ipaCu3MPDsiLgZmAudm5iPl+s+0sTZJklSjpdPjERHA3wLPB7aOiDe0tSpJkrSKVk+PzwMeAJ4ol5cC1w+nwYg4AtgWeJbia2Qfzcynh7MvSZLGk1ZD+4nMPGmkjUXEusCumbl3uXwMsBtw2Uj3LUnSWNfq6PGMiFeMQnuPAX+OiBdFxJrAJsCNtRtExOyImB8R8/v7+0ehSUmSxoZWe9oPAPMi4gkggGcHesurIzMzIi4EDgEWUMyqtqBum3kUp+OZNWtWrm4bkiSNVa2G9maZucNIG4uIrYF9MvNT5fI7IuLDmfnVke5bkqSxrtXT46M1UOxFFD31Ac9QfI1MkiQNodWe9o4RcQdwPyM4PQ78GNg5Ir4BLKaYWe3QYexHkqRxp9XJVV4XES8BNqAI7WXDaSwzE/j0cF4rSdJ41+qtOb9EcSr9AYrQXgrc0sa6JElSnVZPjy/KzCPaWokkSRpUqwPRJElSlw3a046I8ymCffuIuBJ4kPL0eGZ+tAP1SZKk0lCnx0+lmB+83rAGokmSpOEbNLQz8/5OFSJJkgbnNW1JkirC0JYkqSIMbUmSKsLQliSpIgxtSZIqwtCWJKkiDG1JkirC0JYkqSIMbUmSKsLQliSpIgxtSZIqwtCWJKkihrrL16iLiM2AT5eLy4ATM/PBTtchSVLVdDS0IyKA04GPZObCTrYtSVLVdbqn/RrgT8C/RMTawLWZ+dUO1yBJUiV1+pr2TODlwOGZeQCwbUTsVLtBRMyOiPkRMb+/v7/D5UmS1Ls6HdpPAz/JzEXl8uXAtrUbZOa8zJyVmbP6+vo6XJ4kSb2r06H9C2C7muXtgV93uAZJkiqpo9e0M/PPEfHjiLgEeAq4JzP/q5M1SJJUVR3/yldmfgX4SqfblSSp6pxcRZKkijC0JUmqCENbkqSKMLQlSaoIQ1uSpIowtCVJqghDW5KkijC0JUmqCENbkqSKMLQlSaoIQ1uSpIowtCVJqghDW5KkijC0JUmqCENbkqSKMLQlSaoIQ1uSpIowtCVJqghDW5KkiuhKaEfExIj4fxHx5W60L0lSFXWrpz0H+DowoUvtS5JUOR0P7YjYH5gP3NXptiVJqrKOhnZEbANslJlXDrLN7IiYHxHz+/v7O1idJEm9rdM97X8AtoyI84HTgB0j4pDaDTJzXmbOysxZfX19HS5PkqTeNbGTjWXmMQOPI2ImMCcz/62TNUiSVFUdDe06y4Clq/uitadM4AM7zGD6ulOJGH7jj8UXhv/iGnfeeWfD9VOnTmX69OlMmjRpVNqRJKlroZ2ZfwIOXt3XfWCHGWy92d8wea21iRGk9mYTHh72a2tNefHfrbIuM1mwYAH3338/m2666ai0I0lS5SZXmb7u1BEHdrtFBOuvvz6LFi3qdimSpDGkcqEdQU8H9oAq1ChJqpbKhbYkSeOVoS1JUkUY2pIkVUQ3v/LVcX+4+y6+fO7ZrL9BH294xQymTJ7Mj6+7kalTprDVlptz8Pvfy79ecDHrrbsO++/3Fj502HGcfMyhTH/xRt0uXZKk8RXav7ztVl7z2h151/4Hsd7jd3HwUcdz6QXnAPCBTxzL2/bajY996ED+8ePHcMddv2fv3d5oYEuSesa4Oj3+zvceyBprBKcefwx/uOc+/tK/gDn/8nnm/MvnWbZ8OQv/+igAB77zrXz7sqvZZ/dduluwJEk1xlVPOyLY7x8OZPGiRRzx/v140YYv5NTjjlhpm8efeJJ53/gW551xAiefdS6nffrILlUrSdLKxlVo/+SqK7nh2mtY8uwS3r73bkyePImDDvln1ln7+bywb31OOOrjHHfq5zj5mEPZasvNuea6n3HdTT/njTtu1+3SJUkaX6G92577sNue+wArpjH94P7vXGmb88448bnHZ5z4z50rTpKkIYyra9qSJFWZoS1JUkUY2pIkVYShLUlSRRjakiRVROVHjx90zg9HdX8/O2LbUd2fJEmjxZ72MC1btowTTv8ie+yxR7dLkSSNE4b2MP3wmuvZZ/ddWLp0abdLkSSNEx0/PR4RXwKWA9OAH2TmxZ2uYTS85c1v6nYJkqRxpuOhnZkfBYiIAH4KVDK0JUnqtG6eHp8CLKxfGRGzI2J+RMzv7+/vQlmSJPWmbob2qcCZ9Sszc15mzsrMWX19fV0oS5Kk3tSVr3xFxBHArzLzppHu66JD9xrW6wZuGDJSkyZNGpX9SJI0lI73tCPiEOCpzPxmp9tuh6uuuqrbJUiSxomOhnZEvA44Fnh1RJxf/ngOXJKkFnT09Hhm/gyY0ck2JUkaK5xcRZKkijC0JUmqCENbkqSKqPxdvp5/4S7Del2zL3xt+OH/GH4xkiS1UeVDu1s+cewprLHGGjy2GPbee28OPPDAbpckSRrjDO1hOvf0EwCY/KKt2HnnnQ1tSVLbeU17hBYvXsy0adO6XYYkaRwwtEdozpw5HH300d0uQ5I0DhjaI3DOvG+wzTbbsOOOO3a7FEnSOGBoD9OXv/4frLXWmhxwwAHdLkWSNE5UfiDakx+4dlivG8ldvm6+7Vec9a9fZY837cTBBx8MwNy5c/FWopKkdqp8aHfDDq/Zht/fdg0AU178si5XI0kaLzw9LklSRRjakiRVROVCOxMys9tlDKkKNUqSqqVyoX3/o4t49uknejoUM5MFCxYwderUbpciSRpDKjcQ7cKb7+MDwPR1pxIx/P0si8dHpZ6JjzU+7pk6dSrTp08flTYkSYIKhvYTi5dxznV/HPF+vrf2WaNQDcw44fZR2Y8kSUPpeGhHxAHAe4BlwM2ZeWana5AkqYo6ek07ItYGDgL2zcy3A6+IiC06WYMkSVXV6YForwN+kitGkV0G7NLhGiRJqqTo5CjsiNgfmJKZF5bLbwK2z8zP1GwzG5hdLm4J/K5N5WwAPNKmfbdD1eoFa+6EqtUL1twJVasXrLnWJpnZcF7sTl/TXgDUzvs5rVz3nMycB8xrdyERMT8zZ7W7ndFStXrBmjuhavWCNXdC1eoFa25Vp0+P3wrsGvHcl7XeCvy0wzVIklRJHe1pZ+ajEXERcElELAX+OzP/fydrkCSpqjr+la/MvAS4pNPtNtD2U/CjrGr1gjV3QtXqBWvuhKrVC9bcko4ORJMkScNXubnHJUkarwxtSZIqonJzj49EOWr9NGAj4BngnswcnUnIR1lETABOAbbNzD3KdbsCRwBPAfdn5pFdLHEljeot1x8JHJSZ23StuCaafManUnwV8XnA7Zn52S6WuIomNZ8M/A0wGXgMOCIzl3avyhWa/V2Uz50JvDIz39yV4ppo8hlfA/y+ZrNjM/PRLpTXUJOa+4C5wFTgWeC8zPx196pcob7emloHvBw4JzMv7UqBDTT5jN8L7As8AawHfDQz+9tZx7gKbWA34JnM/CBARPxTRGzdK3/IdfYBLge2h+cOOD4F7JWZiyPi1IjYLTN/0s0ia6xUL0BEvI5icpwFzV7UZavUnJlzBh5HxI8i4kuZ+VQ3imuiUc0nDjwuA/zvgR91vrSGVqkXICIOKde/uhtFDaFhzZl5cHfKaUmjmj8LHJ+Z93WnpEGtVG8ZdM99vhHxXeDK7pTWVKPP+GPATpmZEfEeYH/gi+0sYryF9tPA+jXLfcAOQM+FdmZeBrDiK+28BLgjMxeXy98H3gH0RGg3qJfM/Fm57ogulTWoRjUPKA+SllOckekZQ9S8JrAVcHGHy2qqUb0R8UZgaWbe2Oh9dFuTz/jJiJgLzAR+mplf6UJpTdXXHBEblk8dGRHTgDtrZ57stiH+jrejqPfpTtc1mCY1/xx4aUTcBWwLtP3vYlyFdvmPxFYRcQHF6YyHgbW6XFar1gcW1iwvZOUDEI2uw4ALM3N5twsZSkSsB3yBYm7/z2fm3d2tqLmI2BjYPTOP63YtqyMz3wbPHcx9KSL+kJn/1d2qBrUJsA2wczk/xrERcVBmXtTtwlpwONAzl/6GcAHwIeBO4H7gf9vd4LgbiJaZ8zLzQ5l5OPA4cG+XS2rVAoprJgNWmQJWoyMi3g1M7qXraYPJzL9m5j9SnI15WUS8qsslDWY/YKOIOD8izqfopRzf7aJaVd7s6Apg627XMoSngRtqrrtfRtET7GnlXR+fysyHul3LUMqzGZ/MzKMy8wLgRuDkdrc7rnratSJiHeDdwF7drqVFvwdeHhFTylPk+wLXd7mmMSci9gW2ysyTul3L6iqvqy0Bnt/tWprJzC/ULkfENZk5t8nmvWpnimubvexuYPOImJCZyyiuw/bcZcAGPklx1qgK1mXlM7XPUFw+aatxFdrlqa1zKa5VbgAc1mODjBpZApCZy8prat+MiCeBfuDHXa2ssSUtruslSwAiYhOKGY6+V/YCAb7Qo1PtDtQ8HTiL4qzRmhRTA9/YzcKaaPY3sLjJ+l7wXM0R8TmKg6GpwK2ZeVPXqhrcwL8XiyPiXOBbEbGAoud9VFcra6z2M34h0JeZv+1iPa0Y+Ix/FxG3RMQlFP//TQOOaXfjzogmSVJFjLtr2pIkVZWhLUlSRRjakiRVhKEtSVJFGNqSJFWEoS1JUkUY2pIkVcS4mlxFGksi4iTgBRT/H19BMZf+HOA+iklAtsrMN5Xzfc8FHqWYwemTmflEk31uTHF3qPspbk+6bWa+JiIOAmYBGwOfA5Jifva/AusAJ5WTTVyVmXvW7GtOZn4kIr4P3EFx69AtgLMz847R/USksc/QlqrrHmA74Eng48Ay4ODM/EtEbApcXW53BnB0Zt4fEXsAsymCt5GjgdMz81cR8QJW3ABhAjA1M99Rzix4A7BrZi6KiA2Ab1BMCTypZl8Tyh8opny8ODPvKO869WXgXSN7+9L4Y2hLFRQRb6O4AcTHKHrE36eYfvwvFA/+WE5fCbAZ8PHyloJTgQcG2fVmwO3lPh4vbzk44Obydx9wX2YuKrd7JCImsaoJNY8TuKvcfmE597+k1WRoS9W0BXBVeZOQXSlC8a8R8eLMfDAiNqeYXx+K0+Wfz8yHW9jv74BXAfPLW35uWfPc0vJ3PzA9IqbW9LQXlc89FRF9mdlPcZOKAQG8Gvh5RMwE/ry6b1iSoS1V1SXA2eXp7seAh4ATgNMj4lGKgH2k3HYOcF5ELKQYfDo3M+9rst+5wGcj4imKnvKfyvXLyp+Bu4kdA3y9bOsFFHdnguIOTRdExL0U19gHgn4psFdEvJPiXs/HjujdS+OUNwyRxqCI2AV4e2YeOoJ9bAGcmZlvH4V6rsnMXUe6H2m8s6ctjRER8QbgPRS3DnwexaCyZtvOBmbUrb6J4lT6JyhumbkecPgoldfrt2eVKsGetiRJFeHkKpIkVYShLUlSRRjakiRVhKEtSVJFGNqSJFXE/wHxDRwYZusxK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00" y="1260000"/>
            <a:ext cx="4680000" cy="3600000"/>
          </a:xfrm>
          <a:prstGeom prst="rect">
            <a:avLst/>
          </a:prstGeom>
        </p:spPr>
      </p:pic>
      <p:pic>
        <p:nvPicPr>
          <p:cNvPr id="9" name="그림 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332000" y="1260000"/>
            <a:ext cx="468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8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2581</TotalTime>
  <Words>1818</Words>
  <Application>Microsoft Office PowerPoint</Application>
  <PresentationFormat>와이드스크린</PresentationFormat>
  <Paragraphs>235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KoPubWorld돋움체 Bold</vt:lpstr>
      <vt:lpstr>KoPubWorld돋움체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my</cp:lastModifiedBy>
  <cp:revision>188</cp:revision>
  <dcterms:created xsi:type="dcterms:W3CDTF">2020-01-03T14:16:53Z</dcterms:created>
  <dcterms:modified xsi:type="dcterms:W3CDTF">2023-07-25T00:55:24Z</dcterms:modified>
</cp:coreProperties>
</file>