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5" r:id="rId2"/>
    <p:sldId id="286" r:id="rId3"/>
    <p:sldId id="285" r:id="rId4"/>
    <p:sldId id="268" r:id="rId5"/>
    <p:sldId id="269" r:id="rId6"/>
    <p:sldId id="270" r:id="rId7"/>
    <p:sldId id="271" r:id="rId8"/>
    <p:sldId id="278" r:id="rId9"/>
    <p:sldId id="272" r:id="rId10"/>
    <p:sldId id="273" r:id="rId11"/>
    <p:sldId id="274" r:id="rId12"/>
    <p:sldId id="279" r:id="rId13"/>
    <p:sldId id="280" r:id="rId14"/>
    <p:sldId id="275" r:id="rId15"/>
    <p:sldId id="276" r:id="rId16"/>
    <p:sldId id="282" r:id="rId17"/>
    <p:sldId id="277" r:id="rId18"/>
    <p:sldId id="283" r:id="rId19"/>
    <p:sldId id="284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4" autoAdjust="0"/>
    <p:restoredTop sz="96197"/>
  </p:normalViewPr>
  <p:slideViewPr>
    <p:cSldViewPr snapToGrid="0">
      <p:cViewPr varScale="1">
        <p:scale>
          <a:sx n="91" d="100"/>
          <a:sy n="91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E8D5E-E76F-7349-BDE3-0F64C9A73FA8}" type="datetimeFigureOut">
              <a:rPr kumimoji="1" lang="ko-Kore-KR" altLang="en-US" smtClean="0"/>
              <a:t>08/01/2023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8C1BC-EC91-A340-833E-012D561732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172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2869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245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1325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3412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9199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9954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1323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8636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9434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303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119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021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128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379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77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725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016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9360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EC660-AE61-F145-A711-51B930A3E957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227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9DE6F-129B-FCAE-6D4E-23C73B7FE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289A92-546B-EBBE-24BD-EC583BB88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EA2F0-8DCF-45D6-6EE7-3DD55DA5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08/01/2023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B9087-AE42-B981-7731-747E1DE4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2A1EB-39AF-4834-CFB8-831F8A42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821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7DE5A-0780-C126-842B-896F813B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8C8721-7E40-3477-FA8A-A7FE6D69B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2CB09-CBC9-9016-F8C2-CD7DEE23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08/01/2023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60FAB-8A0C-9458-EDBB-BD0D8AE3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E664A-1710-0AF9-B37A-6DEA56A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17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AE8D7E-1628-25BB-1004-A6104386C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19BAE-8654-9683-45E9-159CE845A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C6FBD-8CAF-564D-4FC3-CD55240E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08/01/2023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82E14-9476-5D0B-FE37-0BF6FCD9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D3C09-484F-035E-3627-0F959F4F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20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15E95-8414-26B7-DD63-F3D50EFF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857C5-5A43-2167-0B8F-15C3EF97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85CC7-561D-8322-3C1D-F0F859D3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08/01/2023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CF96F-5D47-61FD-1EC5-F29968F0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43520-EC7D-3AD7-AE47-59B6318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95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34859-76A3-28C0-8373-E2992AC1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12ACD-89A4-9583-D4F9-C12BB403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9EF5D-B0B9-1955-68B7-F16BCD57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08/01/2023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DF494-6328-65C1-CBDD-52D2CCC4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18933-C70A-72AB-6F1C-F8303534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280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16AC-597F-8F59-BBAD-B423E5B2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91372-207D-90C5-E9AB-7639C4F3C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512272-AB31-5711-99F5-4EAD21BE3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A81E5E-B702-9AA5-A730-51BD0B11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08/01/2023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01D42-C2C2-045C-5357-F918840E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AA009-56B1-D916-9F80-DD7C5F4E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241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EC0CE-616A-7BC8-5DC9-AEF9CCB7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BF663-3C7E-A9F1-8FF3-AB8F34DF9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5E00F-3AD2-DB9D-5E46-DE917F7F4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752B94-5327-D64E-0C6E-38C17614E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7B7A50-244A-0CEF-F374-0E819073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3595B6-A8E3-3C7F-CFA4-6CDD770B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08/01/2023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B7BA8-7A8A-C78F-E283-784580E1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8FDF5B-A88B-896B-E161-3C3FD323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1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95DE0-A2FE-8AFF-38C3-0EA62169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582BF9-2CA4-6EDD-7B64-6FEB251D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08/01/2023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70DE3-E4E0-0996-5C42-2F7F004A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E34D45-2720-3B72-D4CB-715111C7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089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E9C07D-49F7-BE65-1EBD-3E1C0637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08/01/2023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8808D1-4562-0931-5644-511F089F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3D88E2-FA2C-7E2E-7CD3-7DEB1FF6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252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85DD8-ED7E-C6C8-0C57-288E6FBE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FAEAD-CA92-2558-6F86-3B037CE5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8967D-BDF0-F379-EBA0-916840D20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E087B-FB03-1861-80FB-915E0A01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08/01/2023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AEE84-41C9-0485-80B6-45C4E837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DB405-8126-DCDC-BF29-4493EA39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1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68BB9-E341-B265-1812-AB6278EC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9F5DC7-3CC0-7F6D-AE78-2FF5B4A83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0BC4C-2112-C7C8-F3FB-6F890CD2E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B8074B-0434-F5F0-86F9-F14459BC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305-49C6-8C44-94C2-D0EE3CD650D0}" type="datetimeFigureOut">
              <a:rPr kumimoji="1" lang="ko-Kore-KR" altLang="en-US" smtClean="0"/>
              <a:t>08/01/2023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BD228-C7B2-5A97-651B-7C6F1820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5AAF9-87B7-755B-3252-B0AA7D2C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83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0F8DBE-3A13-66A3-4F05-CE6C3D74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DA78A-179F-E7E6-12C3-C76E07A6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F0827-9F56-DF81-3728-2721B32EC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4305-49C6-8C44-94C2-D0EE3CD650D0}" type="datetimeFigureOut">
              <a:rPr kumimoji="1" lang="ko-Kore-KR" altLang="en-US" smtClean="0"/>
              <a:t>08/01/2023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9B755-87D0-1409-CEF9-9E4A8F288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4BF45-EFCC-87A0-2546-CF03225D7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AD859-9642-4E40-A987-881871A215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638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67BC6C8-0950-D294-20BC-6B372C120DF5}"/>
              </a:ext>
            </a:extLst>
          </p:cNvPr>
          <p:cNvSpPr txBox="1"/>
          <p:nvPr/>
        </p:nvSpPr>
        <p:spPr>
          <a:xfrm>
            <a:off x="3195610" y="2564095"/>
            <a:ext cx="60579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500" dirty="0" smtClean="0">
                <a:latin typeface="+mn-ea"/>
              </a:rPr>
              <a:t>ONLINE_SHOPPING_[</a:t>
            </a:r>
            <a:r>
              <a:rPr kumimoji="1" lang="ko-KR" altLang="en-US" sz="2500" dirty="0" err="1">
                <a:latin typeface="+mn-ea"/>
              </a:rPr>
              <a:t>송근</a:t>
            </a:r>
            <a:r>
              <a:rPr kumimoji="1" lang="en-US" altLang="ko-KR" sz="2500" dirty="0">
                <a:latin typeface="+mn-ea"/>
              </a:rPr>
              <a:t>]</a:t>
            </a:r>
            <a:endParaRPr kumimoji="1" lang="ko-Kore-KR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621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 smtClean="0">
                <a:latin typeface="+mn-ea"/>
              </a:rPr>
              <a:t>다변량</a:t>
            </a:r>
            <a:r>
              <a:rPr kumimoji="1" lang="ko-KR" altLang="en-US" sz="2000" dirty="0" smtClean="0">
                <a:latin typeface="+mn-ea"/>
              </a:rPr>
              <a:t> 분석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0" y="1685427"/>
            <a:ext cx="5738875" cy="22352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 smtClean="0">
                <a:latin typeface="+mn-ea"/>
              </a:rPr>
              <a:t>* </a:t>
            </a:r>
            <a:r>
              <a:rPr kumimoji="1" lang="ko-KR" altLang="en-US" sz="1500" b="1" dirty="0" smtClean="0">
                <a:latin typeface="+mn-ea"/>
              </a:rPr>
              <a:t>카테고리</a:t>
            </a:r>
            <a:r>
              <a:rPr kumimoji="1" lang="en-US" altLang="ko-KR" sz="1500" b="1" dirty="0" smtClean="0">
                <a:latin typeface="+mn-ea"/>
              </a:rPr>
              <a:t>/</a:t>
            </a:r>
            <a:r>
              <a:rPr kumimoji="1" lang="ko-KR" altLang="en-US" sz="1500" b="1" dirty="0" err="1" smtClean="0">
                <a:latin typeface="+mn-ea"/>
              </a:rPr>
              <a:t>년도별</a:t>
            </a:r>
            <a:r>
              <a:rPr kumimoji="1" lang="ko-KR" altLang="en-US" sz="1500" b="1" dirty="0" smtClean="0">
                <a:latin typeface="+mn-ea"/>
              </a:rPr>
              <a:t> </a:t>
            </a:r>
            <a:r>
              <a:rPr kumimoji="1" lang="ko-KR" altLang="en-US" sz="1500" b="1" dirty="0" err="1" smtClean="0">
                <a:latin typeface="+mn-ea"/>
              </a:rPr>
              <a:t>건수합계</a:t>
            </a:r>
            <a:r>
              <a:rPr kumimoji="1" lang="ko-KR" altLang="en-US" sz="1500" b="1" dirty="0" smtClean="0">
                <a:latin typeface="+mn-ea"/>
              </a:rPr>
              <a:t> 분석 및 시각화</a:t>
            </a:r>
            <a:endParaRPr kumimoji="1" lang="en-US" altLang="ko-KR" sz="1500" b="1" dirty="0" smtClean="0">
              <a:latin typeface="+mn-ea"/>
            </a:endParaRPr>
          </a:p>
          <a:p>
            <a:endParaRPr kumimoji="1"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모든 카테고리에서 거래건수가 큰 폭으로 상승함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20/21</a:t>
            </a:r>
            <a:r>
              <a:rPr kumimoji="1" lang="ko-KR" altLang="en-US" sz="1500" dirty="0" smtClean="0">
                <a:latin typeface="+mn-ea"/>
              </a:rPr>
              <a:t>년도 온라인 쇼핑 시장이 아직 </a:t>
            </a:r>
            <a:r>
              <a:rPr kumimoji="1" lang="ko-KR" altLang="en-US" sz="1500" dirty="0">
                <a:latin typeface="+mn-ea"/>
              </a:rPr>
              <a:t>커</a:t>
            </a:r>
            <a:r>
              <a:rPr kumimoji="1" lang="ko-KR" altLang="en-US" sz="1500" dirty="0" smtClean="0">
                <a:latin typeface="+mn-ea"/>
              </a:rPr>
              <a:t>지고 있지만</a:t>
            </a:r>
            <a:r>
              <a:rPr kumimoji="1" lang="en-US" altLang="ko-KR" sz="1500" dirty="0" smtClean="0">
                <a:latin typeface="+mn-ea"/>
              </a:rPr>
              <a:t>, 19/20</a:t>
            </a:r>
            <a:r>
              <a:rPr kumimoji="1" lang="ko-KR" altLang="en-US" sz="1500" dirty="0" smtClean="0">
                <a:latin typeface="+mn-ea"/>
              </a:rPr>
              <a:t>년도와 비교하면 </a:t>
            </a:r>
            <a:r>
              <a:rPr kumimoji="1" lang="ko-KR" altLang="en-US" sz="1500" dirty="0" err="1" smtClean="0">
                <a:latin typeface="+mn-ea"/>
              </a:rPr>
              <a:t>건수차이가</a:t>
            </a:r>
            <a:r>
              <a:rPr kumimoji="1" lang="ko-KR" altLang="en-US" sz="1500" dirty="0" smtClean="0">
                <a:latin typeface="+mn-ea"/>
              </a:rPr>
              <a:t> 점차 줄고있고 성장도 더디게 될 것으로 예상</a:t>
            </a:r>
            <a:endParaRPr kumimoji="1"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19/20</a:t>
            </a:r>
            <a:r>
              <a:rPr kumimoji="1" lang="ko-KR" altLang="en-US" sz="1500" dirty="0" smtClean="0">
                <a:latin typeface="+mn-ea"/>
              </a:rPr>
              <a:t>년에는 골프용품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인테리어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식료품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err="1" smtClean="0">
                <a:latin typeface="+mn-ea"/>
              </a:rPr>
              <a:t>취미용품</a:t>
            </a:r>
            <a:r>
              <a:rPr kumimoji="1" lang="ko-KR" altLang="en-US" sz="1500" dirty="0" smtClean="0">
                <a:latin typeface="+mn-ea"/>
              </a:rPr>
              <a:t> 순으로 증감률이 높고</a:t>
            </a:r>
            <a:r>
              <a:rPr kumimoji="1" lang="en-US" altLang="ko-KR" sz="1500" dirty="0" smtClean="0">
                <a:latin typeface="+mn-ea"/>
              </a:rPr>
              <a:t>, 20/21</a:t>
            </a:r>
            <a:r>
              <a:rPr kumimoji="1" lang="ko-KR" altLang="en-US" sz="1500" dirty="0" smtClean="0">
                <a:latin typeface="+mn-ea"/>
              </a:rPr>
              <a:t>년에는 식료품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가전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애완용품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생활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사무용품 순으로 증감률이 높음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두 그래프에서 식료품의 증감률은 높은 편으로 나타남</a:t>
            </a:r>
            <a:r>
              <a:rPr kumimoji="1" lang="en-US" altLang="ko-KR" sz="1500" dirty="0" smtClean="0">
                <a:latin typeface="+mn-ea"/>
              </a:rPr>
              <a:t>.</a:t>
            </a:r>
            <a:endParaRPr kumimoji="1" lang="en-US" altLang="ko-KR" sz="15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3950578"/>
            <a:ext cx="5911067" cy="2660733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4784119" y="1683412"/>
            <a:ext cx="1768216" cy="2237235"/>
            <a:chOff x="-461557" y="2634343"/>
            <a:chExt cx="909822" cy="222068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504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03941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 smtClean="0">
                <a:latin typeface="+mn-ea"/>
              </a:rPr>
              <a:t>다변량</a:t>
            </a:r>
            <a:r>
              <a:rPr kumimoji="1" lang="ko-KR" altLang="en-US" sz="2000" dirty="0" smtClean="0">
                <a:latin typeface="+mn-ea"/>
              </a:rPr>
              <a:t> 분석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 smtClean="0">
                <a:latin typeface="+mn-ea"/>
              </a:rPr>
              <a:t>* </a:t>
            </a:r>
            <a:r>
              <a:rPr kumimoji="1" lang="ko-KR" altLang="en-US" sz="1500" b="1" dirty="0" smtClean="0">
                <a:latin typeface="+mn-ea"/>
              </a:rPr>
              <a:t>카테고리</a:t>
            </a:r>
            <a:r>
              <a:rPr kumimoji="1" lang="en-US" altLang="ko-KR" sz="1500" b="1" dirty="0" smtClean="0">
                <a:latin typeface="+mn-ea"/>
              </a:rPr>
              <a:t>/</a:t>
            </a:r>
            <a:r>
              <a:rPr kumimoji="1" lang="ko-KR" altLang="en-US" sz="1500" b="1" dirty="0" smtClean="0">
                <a:latin typeface="+mn-ea"/>
              </a:rPr>
              <a:t>시간대별 </a:t>
            </a:r>
            <a:r>
              <a:rPr kumimoji="1" lang="ko-KR" altLang="en-US" sz="1500" b="1" dirty="0" err="1" smtClean="0">
                <a:latin typeface="+mn-ea"/>
              </a:rPr>
              <a:t>건수합계</a:t>
            </a:r>
            <a:r>
              <a:rPr kumimoji="1" lang="ko-KR" altLang="en-US" sz="1500" b="1" dirty="0" smtClean="0">
                <a:latin typeface="+mn-ea"/>
              </a:rPr>
              <a:t> 분석 및 시각화</a:t>
            </a:r>
            <a:endParaRPr kumimoji="1" lang="en-US" altLang="ko-KR" sz="1500" b="1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kumimoji="1" lang="en-US" altLang="ko-KR" sz="15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대부분의 그래프에서 </a:t>
            </a:r>
            <a:r>
              <a:rPr kumimoji="1" lang="en-US" altLang="ko-KR" sz="1500" dirty="0" smtClean="0">
                <a:latin typeface="+mn-ea"/>
              </a:rPr>
              <a:t>02-06</a:t>
            </a:r>
            <a:r>
              <a:rPr kumimoji="1" lang="ko-KR" altLang="en-US" sz="1500" dirty="0" smtClean="0">
                <a:latin typeface="+mn-ea"/>
              </a:rPr>
              <a:t>시에 가장 낮고 점차 늘어나 </a:t>
            </a:r>
            <a:r>
              <a:rPr kumimoji="1" lang="en-US" altLang="ko-KR" sz="1500" dirty="0" smtClean="0">
                <a:latin typeface="+mn-ea"/>
              </a:rPr>
              <a:t>10-14</a:t>
            </a:r>
            <a:r>
              <a:rPr kumimoji="1" lang="ko-KR" altLang="en-US" sz="1500" dirty="0" smtClean="0">
                <a:latin typeface="+mn-ea"/>
              </a:rPr>
              <a:t>시</a:t>
            </a:r>
            <a:r>
              <a:rPr kumimoji="1" lang="en-US" altLang="ko-KR" sz="1500" dirty="0" smtClean="0">
                <a:latin typeface="+mn-ea"/>
              </a:rPr>
              <a:t>, 14-18</a:t>
            </a:r>
            <a:r>
              <a:rPr kumimoji="1" lang="ko-KR" altLang="en-US" sz="1500" dirty="0" smtClean="0">
                <a:latin typeface="+mn-ea"/>
              </a:rPr>
              <a:t>시에서 </a:t>
            </a:r>
            <a:r>
              <a:rPr kumimoji="1" lang="ko-KR" altLang="en-US" sz="1500" dirty="0" err="1" smtClean="0">
                <a:latin typeface="+mn-ea"/>
              </a:rPr>
              <a:t>건수합계가</a:t>
            </a:r>
            <a:r>
              <a:rPr kumimoji="1" lang="ko-KR" altLang="en-US" sz="1500" dirty="0" smtClean="0">
                <a:latin typeface="+mn-ea"/>
              </a:rPr>
              <a:t> 가장 많아져서 정점을 찍고 낮아지는 경향을 보임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endParaRPr kumimoji="1" lang="en-US" altLang="ko-KR" sz="15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다른 형태를 보이는 그래프 존재</a:t>
            </a:r>
            <a:endParaRPr kumimoji="1" lang="en-US" altLang="ko-KR" sz="1500" dirty="0" smtClean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-&gt; </a:t>
            </a:r>
            <a:r>
              <a:rPr kumimoji="1" lang="ko-KR" altLang="en-US" sz="1500" dirty="0" smtClean="0">
                <a:latin typeface="+mn-ea"/>
              </a:rPr>
              <a:t>식료품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애완용품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홈쇼핑</a:t>
            </a:r>
            <a:r>
              <a:rPr kumimoji="1" lang="en-US" altLang="ko-KR" sz="1500" dirty="0" smtClean="0">
                <a:latin typeface="+mn-ea"/>
              </a:rPr>
              <a:t>: 10-14</a:t>
            </a:r>
            <a:r>
              <a:rPr kumimoji="1" lang="ko-KR" altLang="en-US" sz="1500" dirty="0" smtClean="0">
                <a:latin typeface="+mn-ea"/>
              </a:rPr>
              <a:t>시</a:t>
            </a:r>
            <a:r>
              <a:rPr kumimoji="1" lang="en-US" altLang="ko-KR" sz="1500" dirty="0" smtClean="0">
                <a:latin typeface="+mn-ea"/>
              </a:rPr>
              <a:t>, 18-22</a:t>
            </a:r>
            <a:r>
              <a:rPr kumimoji="1" lang="ko-KR" altLang="en-US" sz="1500" dirty="0" smtClean="0">
                <a:latin typeface="+mn-ea"/>
              </a:rPr>
              <a:t>시의 </a:t>
            </a:r>
            <a:r>
              <a:rPr kumimoji="1" lang="ko-KR" altLang="en-US" sz="1500" dirty="0" err="1" smtClean="0">
                <a:latin typeface="+mn-ea"/>
              </a:rPr>
              <a:t>건수합계가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ko-KR" altLang="en-US" sz="1500" dirty="0" smtClean="0">
                <a:latin typeface="+mn-ea"/>
              </a:rPr>
              <a:t>많음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endParaRPr kumimoji="1" lang="en-US" altLang="ko-KR" sz="1500" dirty="0" smtClean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-&gt; </a:t>
            </a:r>
            <a:r>
              <a:rPr kumimoji="1" lang="ko-KR" altLang="en-US" sz="1500" dirty="0" smtClean="0">
                <a:latin typeface="+mn-ea"/>
              </a:rPr>
              <a:t>유아용품</a:t>
            </a:r>
            <a:r>
              <a:rPr kumimoji="1" lang="en-US" altLang="ko-KR" sz="1500" dirty="0" smtClean="0">
                <a:latin typeface="+mn-ea"/>
              </a:rPr>
              <a:t>: 10-14</a:t>
            </a:r>
            <a:r>
              <a:rPr kumimoji="1" lang="ko-KR" altLang="en-US" sz="1500" dirty="0" smtClean="0">
                <a:latin typeface="+mn-ea"/>
              </a:rPr>
              <a:t>시</a:t>
            </a:r>
            <a:r>
              <a:rPr kumimoji="1" lang="en-US" altLang="ko-KR" sz="1500" dirty="0" smtClean="0">
                <a:latin typeface="+mn-ea"/>
              </a:rPr>
              <a:t>, 22-02</a:t>
            </a:r>
            <a:r>
              <a:rPr kumimoji="1" lang="ko-KR" altLang="en-US" sz="1500" dirty="0" smtClean="0">
                <a:latin typeface="+mn-ea"/>
              </a:rPr>
              <a:t>시의 </a:t>
            </a:r>
            <a:r>
              <a:rPr kumimoji="1" lang="ko-KR" altLang="en-US" sz="1500" dirty="0" err="1" smtClean="0">
                <a:latin typeface="+mn-ea"/>
              </a:rPr>
              <a:t>건수합계가</a:t>
            </a:r>
            <a:r>
              <a:rPr kumimoji="1" lang="ko-KR" altLang="en-US" sz="1500" dirty="0" smtClean="0">
                <a:latin typeface="+mn-ea"/>
              </a:rPr>
              <a:t> 많음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endParaRPr kumimoji="1" lang="en-US" altLang="ko-KR" sz="1500" dirty="0" smtClean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-&gt; </a:t>
            </a:r>
            <a:r>
              <a:rPr kumimoji="1" lang="ko-KR" altLang="en-US" sz="1500" dirty="0" smtClean="0">
                <a:latin typeface="+mn-ea"/>
              </a:rPr>
              <a:t>패션</a:t>
            </a:r>
            <a:r>
              <a:rPr kumimoji="1" lang="en-US" altLang="ko-KR" sz="1500" dirty="0" smtClean="0">
                <a:latin typeface="+mn-ea"/>
              </a:rPr>
              <a:t>: 10-14</a:t>
            </a:r>
            <a:r>
              <a:rPr kumimoji="1" lang="ko-KR" altLang="en-US" sz="1500" dirty="0" smtClean="0">
                <a:latin typeface="+mn-ea"/>
              </a:rPr>
              <a:t>시</a:t>
            </a:r>
            <a:r>
              <a:rPr kumimoji="1" lang="en-US" altLang="ko-KR" sz="1500" dirty="0" smtClean="0">
                <a:latin typeface="+mn-ea"/>
              </a:rPr>
              <a:t>~22-02</a:t>
            </a:r>
            <a:r>
              <a:rPr kumimoji="1" lang="ko-KR" altLang="en-US" sz="1500" dirty="0" smtClean="0">
                <a:latin typeface="+mn-ea"/>
              </a:rPr>
              <a:t>시까지의 모든 </a:t>
            </a:r>
            <a:r>
              <a:rPr kumimoji="1" lang="ko-KR" altLang="en-US" sz="1500" dirty="0" err="1" smtClean="0">
                <a:latin typeface="+mn-ea"/>
              </a:rPr>
              <a:t>건수합계</a:t>
            </a:r>
            <a:r>
              <a:rPr kumimoji="1" lang="ko-KR" altLang="en-US" sz="1500" dirty="0" smtClean="0">
                <a:latin typeface="+mn-ea"/>
              </a:rPr>
              <a:t> 비율이 </a:t>
            </a:r>
            <a:r>
              <a:rPr kumimoji="1" lang="en-US" altLang="ko-KR" sz="1500" dirty="0" smtClean="0">
                <a:latin typeface="+mn-ea"/>
              </a:rPr>
              <a:t>20% </a:t>
            </a:r>
            <a:r>
              <a:rPr kumimoji="1" lang="ko-KR" altLang="en-US" sz="1500" dirty="0" err="1" smtClean="0">
                <a:latin typeface="+mn-ea"/>
              </a:rPr>
              <a:t>이상임</a:t>
            </a:r>
            <a:r>
              <a:rPr kumimoji="1" lang="en-US" altLang="ko-KR" sz="1500" dirty="0" smtClean="0">
                <a:latin typeface="+mn-ea"/>
              </a:rPr>
              <a:t>.</a:t>
            </a:r>
            <a:endParaRPr kumimoji="1" lang="ko-KR" altLang="en-US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6" y="1685426"/>
            <a:ext cx="6042280" cy="4702673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734632" y="3301941"/>
            <a:ext cx="1033207" cy="1383270"/>
            <a:chOff x="-461557" y="2634343"/>
            <a:chExt cx="909822" cy="222068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923358" y="3297583"/>
            <a:ext cx="1033207" cy="1383270"/>
            <a:chOff x="-461557" y="2634343"/>
            <a:chExt cx="909822" cy="222068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116434" y="4873839"/>
            <a:ext cx="1033207" cy="1383270"/>
            <a:chOff x="-461557" y="2634343"/>
            <a:chExt cx="909822" cy="222068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3112083" y="3297583"/>
            <a:ext cx="1033207" cy="1383270"/>
            <a:chOff x="-461557" y="2634343"/>
            <a:chExt cx="909822" cy="222068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054888" y="1562627"/>
            <a:ext cx="653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가전</a:t>
            </a:r>
            <a:endParaRPr lang="en-US" altLang="ko-KR" sz="8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190078" y="1566854"/>
            <a:ext cx="653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골프용품</a:t>
            </a:r>
            <a:endParaRPr lang="en-US" altLang="ko-KR" sz="8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208873" y="1565188"/>
            <a:ext cx="868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사무용품</a:t>
            </a:r>
            <a:endParaRPr lang="en-US" altLang="ko-KR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588800" y="1562627"/>
            <a:ext cx="394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서적</a:t>
            </a:r>
            <a:endParaRPr lang="en-US" altLang="ko-KR" sz="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5568342" y="1562627"/>
            <a:ext cx="894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스포츠의류용품</a:t>
            </a:r>
            <a:endParaRPr lang="en-US" altLang="ko-KR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993896" y="3137368"/>
            <a:ext cx="506097" cy="219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식료품</a:t>
            </a:r>
            <a:endParaRPr lang="en-US" altLang="ko-KR" sz="8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144266" y="3140260"/>
            <a:ext cx="599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애완용품</a:t>
            </a:r>
            <a:endParaRPr lang="en-US" altLang="ko-KR" sz="8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3358751" y="3140845"/>
            <a:ext cx="601031" cy="22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유아용품</a:t>
            </a:r>
            <a:endParaRPr lang="en-US" altLang="ko-KR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534474" y="3156915"/>
            <a:ext cx="60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인테리어</a:t>
            </a:r>
            <a:endParaRPr lang="en-US" altLang="ko-KR" sz="8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619653" y="3158155"/>
            <a:ext cx="894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차량정비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부품</a:t>
            </a:r>
            <a:endParaRPr lang="en-US" altLang="ko-KR" sz="8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71097" y="4732944"/>
            <a:ext cx="59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취미용품</a:t>
            </a:r>
            <a:endParaRPr lang="en-US" altLang="ko-KR" sz="8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2232188" y="4750555"/>
            <a:ext cx="3890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패션</a:t>
            </a:r>
            <a:endParaRPr lang="en-US" altLang="ko-KR" sz="8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3389437" y="4715018"/>
            <a:ext cx="500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홈쇼핑</a:t>
            </a:r>
            <a:endParaRPr lang="en-US" altLang="ko-KR" sz="8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4560103" y="4741653"/>
            <a:ext cx="500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화장품</a:t>
            </a:r>
            <a:endParaRPr lang="en-US" altLang="ko-KR" sz="800" dirty="0" smtClean="0"/>
          </a:p>
        </p:txBody>
      </p:sp>
      <p:grpSp>
        <p:nvGrpSpPr>
          <p:cNvPr id="56" name="그룹 55"/>
          <p:cNvGrpSpPr/>
          <p:nvPr/>
        </p:nvGrpSpPr>
        <p:grpSpPr>
          <a:xfrm>
            <a:off x="1929779" y="4930461"/>
            <a:ext cx="1033207" cy="1326647"/>
            <a:chOff x="-461557" y="2634343"/>
            <a:chExt cx="909822" cy="222068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02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 smtClean="0">
                <a:latin typeface="+mn-ea"/>
              </a:rPr>
              <a:t>다변량</a:t>
            </a:r>
            <a:r>
              <a:rPr kumimoji="1" lang="ko-KR" altLang="en-US" sz="2000" dirty="0" smtClean="0">
                <a:latin typeface="+mn-ea"/>
              </a:rPr>
              <a:t> 분석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 smtClean="0">
                <a:latin typeface="+mn-ea"/>
              </a:rPr>
              <a:t>* </a:t>
            </a:r>
            <a:r>
              <a:rPr kumimoji="1" lang="ko-KR" altLang="en-US" sz="1500" b="1" dirty="0" smtClean="0">
                <a:latin typeface="+mn-ea"/>
              </a:rPr>
              <a:t>카테고리</a:t>
            </a:r>
            <a:r>
              <a:rPr kumimoji="1" lang="en-US" altLang="ko-KR" sz="1500" b="1" dirty="0" smtClean="0">
                <a:latin typeface="+mn-ea"/>
              </a:rPr>
              <a:t>/</a:t>
            </a:r>
            <a:r>
              <a:rPr kumimoji="1" lang="ko-KR" altLang="en-US" sz="1500" b="1" dirty="0" smtClean="0">
                <a:latin typeface="+mn-ea"/>
              </a:rPr>
              <a:t>성별 </a:t>
            </a:r>
            <a:r>
              <a:rPr kumimoji="1" lang="ko-KR" altLang="en-US" sz="1500" b="1" dirty="0" err="1" smtClean="0">
                <a:latin typeface="+mn-ea"/>
              </a:rPr>
              <a:t>건수합계</a:t>
            </a:r>
            <a:r>
              <a:rPr kumimoji="1" lang="ko-KR" altLang="en-US" sz="1500" b="1" dirty="0" smtClean="0">
                <a:latin typeface="+mn-ea"/>
              </a:rPr>
              <a:t> 분석 및 시각화</a:t>
            </a:r>
            <a:endParaRPr kumimoji="1" lang="en-US" altLang="ko-KR" sz="1500" b="1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kumimoji="1" lang="en-US" altLang="ko-KR" sz="15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여성 거래건수는 패션 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홈쇼핑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생활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사무용품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식료품 순으로 높음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남성 거래건수는</a:t>
            </a:r>
            <a:r>
              <a:rPr kumimoji="1" lang="en-US" altLang="ko-KR" sz="1500" dirty="0">
                <a:latin typeface="+mn-ea"/>
              </a:rPr>
              <a:t> </a:t>
            </a:r>
            <a:r>
              <a:rPr kumimoji="1" lang="ko-KR" altLang="en-US" sz="1500" dirty="0" smtClean="0">
                <a:latin typeface="+mn-ea"/>
              </a:rPr>
              <a:t>패션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생활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사무용품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식료품</a:t>
            </a:r>
            <a:r>
              <a:rPr kumimoji="1" lang="en-US" altLang="ko-KR" sz="1500" dirty="0" smtClean="0">
                <a:latin typeface="+mn-ea"/>
              </a:rPr>
              <a:t>&gt;</a:t>
            </a:r>
            <a:r>
              <a:rPr kumimoji="1" lang="ko-KR" altLang="en-US" sz="1500" dirty="0" smtClean="0">
                <a:latin typeface="+mn-ea"/>
              </a:rPr>
              <a:t>홈쇼핑 순으로 높음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500" dirty="0" err="1" smtClean="0">
                <a:latin typeface="+mn-ea"/>
              </a:rPr>
              <a:t>카테고리별</a:t>
            </a:r>
            <a:r>
              <a:rPr kumimoji="1" lang="ko-KR" altLang="en-US" sz="1500" dirty="0" smtClean="0">
                <a:latin typeface="+mn-ea"/>
              </a:rPr>
              <a:t> 남녀 </a:t>
            </a:r>
            <a:r>
              <a:rPr kumimoji="1" lang="ko-KR" altLang="en-US" sz="1500" dirty="0" err="1" smtClean="0">
                <a:latin typeface="+mn-ea"/>
              </a:rPr>
              <a:t>거래건수</a:t>
            </a:r>
            <a:r>
              <a:rPr kumimoji="1" lang="ko-KR" altLang="en-US" sz="1500" dirty="0" smtClean="0">
                <a:latin typeface="+mn-ea"/>
              </a:rPr>
              <a:t> 비율이 전체적으로 비슷하지만 홈쇼핑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가전에서 </a:t>
            </a:r>
            <a:r>
              <a:rPr kumimoji="1" lang="en-US" altLang="ko-KR" sz="1500" dirty="0" smtClean="0">
                <a:latin typeface="+mn-ea"/>
              </a:rPr>
              <a:t>5% </a:t>
            </a:r>
            <a:r>
              <a:rPr kumimoji="1" lang="ko-KR" altLang="en-US" sz="1500" dirty="0" smtClean="0">
                <a:latin typeface="+mn-ea"/>
              </a:rPr>
              <a:t>이상 차이가 남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0" y="1685427"/>
            <a:ext cx="5124353" cy="25576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4253061"/>
            <a:ext cx="10604664" cy="238361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900550" y="4589419"/>
            <a:ext cx="4185256" cy="148044"/>
            <a:chOff x="-461557" y="2634343"/>
            <a:chExt cx="909822" cy="222068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6417432" y="6318071"/>
            <a:ext cx="2352099" cy="152398"/>
            <a:chOff x="-461557" y="2634343"/>
            <a:chExt cx="909822" cy="222068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92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 smtClean="0">
                <a:latin typeface="+mn-ea"/>
              </a:rPr>
              <a:t>다변량</a:t>
            </a:r>
            <a:r>
              <a:rPr kumimoji="1" lang="ko-KR" altLang="en-US" sz="2000" dirty="0" smtClean="0">
                <a:latin typeface="+mn-ea"/>
              </a:rPr>
              <a:t> 분석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 smtClean="0">
                <a:latin typeface="+mn-ea"/>
              </a:rPr>
              <a:t>* </a:t>
            </a:r>
            <a:r>
              <a:rPr kumimoji="1" lang="ko-KR" altLang="en-US" sz="1500" b="1" dirty="0" smtClean="0">
                <a:latin typeface="+mn-ea"/>
              </a:rPr>
              <a:t>카테고리</a:t>
            </a:r>
            <a:r>
              <a:rPr kumimoji="1" lang="en-US" altLang="ko-KR" sz="1500" b="1" dirty="0" smtClean="0">
                <a:latin typeface="+mn-ea"/>
              </a:rPr>
              <a:t>/</a:t>
            </a:r>
            <a:r>
              <a:rPr kumimoji="1" lang="ko-KR" altLang="en-US" sz="1500" b="1" dirty="0" smtClean="0">
                <a:latin typeface="+mn-ea"/>
              </a:rPr>
              <a:t>연령별 </a:t>
            </a:r>
            <a:r>
              <a:rPr kumimoji="1" lang="ko-KR" altLang="en-US" sz="1500" b="1" dirty="0" err="1" smtClean="0">
                <a:latin typeface="+mn-ea"/>
              </a:rPr>
              <a:t>건수합계</a:t>
            </a:r>
            <a:r>
              <a:rPr kumimoji="1" lang="ko-KR" altLang="en-US" sz="1500" b="1" dirty="0" smtClean="0">
                <a:latin typeface="+mn-ea"/>
              </a:rPr>
              <a:t> 분석 및 시각화</a:t>
            </a:r>
            <a:endParaRPr kumimoji="1" lang="en-US" altLang="ko-KR" sz="1500" b="1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kumimoji="1" lang="en-US" altLang="ko-KR" sz="15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20-40</a:t>
            </a:r>
            <a:r>
              <a:rPr kumimoji="1" lang="ko-KR" altLang="en-US" sz="1500" dirty="0" smtClean="0">
                <a:latin typeface="+mn-ea"/>
              </a:rPr>
              <a:t>대에서 </a:t>
            </a:r>
            <a:r>
              <a:rPr kumimoji="1" lang="ko-KR" altLang="en-US" sz="1500" dirty="0" err="1" smtClean="0">
                <a:latin typeface="+mn-ea"/>
              </a:rPr>
              <a:t>거래건수</a:t>
            </a:r>
            <a:r>
              <a:rPr kumimoji="1" lang="ko-KR" altLang="en-US" sz="1500" dirty="0" smtClean="0">
                <a:latin typeface="+mn-ea"/>
              </a:rPr>
              <a:t> 비율이 가장 높은 카테고리는 </a:t>
            </a:r>
            <a:r>
              <a:rPr kumimoji="1" lang="en-US" altLang="ko-KR" sz="1500" dirty="0" smtClean="0">
                <a:latin typeface="+mn-ea"/>
              </a:rPr>
              <a:t>‘</a:t>
            </a:r>
            <a:r>
              <a:rPr kumimoji="1" lang="ko-KR" altLang="en-US" sz="1500" dirty="0" smtClean="0">
                <a:latin typeface="+mn-ea"/>
              </a:rPr>
              <a:t>패션이고</a:t>
            </a:r>
            <a:r>
              <a:rPr kumimoji="1" lang="en-US" altLang="ko-KR" sz="1500" dirty="0" smtClean="0">
                <a:latin typeface="+mn-ea"/>
              </a:rPr>
              <a:t>, 50-60</a:t>
            </a:r>
            <a:r>
              <a:rPr kumimoji="1" lang="ko-KR" altLang="en-US" sz="1500" dirty="0" err="1" smtClean="0">
                <a:latin typeface="+mn-ea"/>
              </a:rPr>
              <a:t>대이상에서</a:t>
            </a:r>
            <a:r>
              <a:rPr kumimoji="1" lang="ko-KR" altLang="en-US" sz="1500" dirty="0" smtClean="0">
                <a:latin typeface="+mn-ea"/>
              </a:rPr>
              <a:t> </a:t>
            </a:r>
            <a:r>
              <a:rPr kumimoji="1" lang="ko-KR" altLang="en-US" sz="1500" dirty="0" err="1" smtClean="0">
                <a:latin typeface="+mn-ea"/>
              </a:rPr>
              <a:t>거래건수</a:t>
            </a:r>
            <a:r>
              <a:rPr kumimoji="1" lang="ko-KR" altLang="en-US" sz="1500" dirty="0" smtClean="0">
                <a:latin typeface="+mn-ea"/>
              </a:rPr>
              <a:t> 비율이 가장 높은 카테고리는 </a:t>
            </a:r>
            <a:r>
              <a:rPr kumimoji="1" lang="en-US" altLang="ko-KR" sz="1500" dirty="0" smtClean="0">
                <a:latin typeface="+mn-ea"/>
              </a:rPr>
              <a:t>‘</a:t>
            </a:r>
            <a:r>
              <a:rPr kumimoji="1" lang="ko-KR" altLang="en-US" sz="1500" dirty="0" smtClean="0">
                <a:latin typeface="+mn-ea"/>
              </a:rPr>
              <a:t>홈쇼핑</a:t>
            </a:r>
            <a:r>
              <a:rPr kumimoji="1" lang="en-US" altLang="ko-KR" sz="1500" dirty="0" smtClean="0">
                <a:latin typeface="+mn-ea"/>
              </a:rPr>
              <a:t>’</a:t>
            </a:r>
            <a:r>
              <a:rPr kumimoji="1" lang="ko-KR" altLang="en-US" sz="1500" dirty="0" smtClean="0">
                <a:latin typeface="+mn-ea"/>
              </a:rPr>
              <a:t>이다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20-60</a:t>
            </a:r>
            <a:r>
              <a:rPr kumimoji="1" lang="ko-KR" altLang="en-US" sz="1500" dirty="0" err="1" smtClean="0">
                <a:latin typeface="+mn-ea"/>
              </a:rPr>
              <a:t>대이상으로</a:t>
            </a:r>
            <a:r>
              <a:rPr kumimoji="1" lang="ko-KR" altLang="en-US" sz="1500" dirty="0" smtClean="0">
                <a:latin typeface="+mn-ea"/>
              </a:rPr>
              <a:t> 연령대가 높아질수록 </a:t>
            </a:r>
            <a:r>
              <a:rPr kumimoji="1" lang="en-US" altLang="ko-KR" sz="1500" dirty="0" smtClean="0">
                <a:latin typeface="+mn-ea"/>
              </a:rPr>
              <a:t>‘</a:t>
            </a:r>
            <a:r>
              <a:rPr kumimoji="1" lang="ko-KR" altLang="en-US" sz="1500" dirty="0" smtClean="0">
                <a:latin typeface="+mn-ea"/>
              </a:rPr>
              <a:t>패션</a:t>
            </a:r>
            <a:r>
              <a:rPr kumimoji="1" lang="en-US" altLang="ko-KR" sz="1500" dirty="0" smtClean="0">
                <a:latin typeface="+mn-ea"/>
              </a:rPr>
              <a:t>’</a:t>
            </a:r>
            <a:r>
              <a:rPr kumimoji="1" lang="ko-KR" altLang="en-US" sz="1500" dirty="0" smtClean="0">
                <a:latin typeface="+mn-ea"/>
              </a:rPr>
              <a:t>비율이 줄어들고 </a:t>
            </a:r>
            <a:r>
              <a:rPr kumimoji="1" lang="en-US" altLang="ko-KR" sz="1500" dirty="0" smtClean="0">
                <a:latin typeface="+mn-ea"/>
              </a:rPr>
              <a:t>‘</a:t>
            </a:r>
            <a:r>
              <a:rPr kumimoji="1" lang="ko-KR" altLang="en-US" sz="1500" dirty="0" smtClean="0">
                <a:latin typeface="+mn-ea"/>
              </a:rPr>
              <a:t>홈쇼핑</a:t>
            </a:r>
            <a:r>
              <a:rPr kumimoji="1" lang="en-US" altLang="ko-KR" sz="1500" dirty="0" smtClean="0">
                <a:latin typeface="+mn-ea"/>
              </a:rPr>
              <a:t>‘ </a:t>
            </a:r>
            <a:r>
              <a:rPr kumimoji="1" lang="ko-KR" altLang="en-US" sz="1500" dirty="0" smtClean="0">
                <a:latin typeface="+mn-ea"/>
              </a:rPr>
              <a:t>비율이 높아진다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모든 연령대의 거래건수비율이 </a:t>
            </a:r>
            <a:r>
              <a:rPr kumimoji="1" lang="en-US" altLang="ko-KR" sz="1500" dirty="0" smtClean="0">
                <a:latin typeface="+mn-ea"/>
              </a:rPr>
              <a:t>10%</a:t>
            </a:r>
            <a:r>
              <a:rPr kumimoji="1" lang="ko-KR" altLang="en-US" sz="1500" dirty="0" smtClean="0">
                <a:latin typeface="+mn-ea"/>
              </a:rPr>
              <a:t>가 넘는 카테고리는 생활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사무용품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식료품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패션이다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1675430"/>
            <a:ext cx="5738875" cy="24196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4253061"/>
            <a:ext cx="10740637" cy="235271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060165" y="2161481"/>
            <a:ext cx="2501641" cy="146290"/>
            <a:chOff x="-461557" y="2634343"/>
            <a:chExt cx="909822" cy="222068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3964190" y="2163943"/>
            <a:ext cx="2501641" cy="146290"/>
            <a:chOff x="-461557" y="2634343"/>
            <a:chExt cx="909822" cy="222068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1059158" y="4740873"/>
            <a:ext cx="3107766" cy="144529"/>
            <a:chOff x="-461557" y="2634343"/>
            <a:chExt cx="909822" cy="222068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557434" y="4597949"/>
            <a:ext cx="3201903" cy="142924"/>
            <a:chOff x="-461557" y="2634343"/>
            <a:chExt cx="909822" cy="222068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8160215" y="4599049"/>
            <a:ext cx="3178345" cy="141824"/>
            <a:chOff x="-461557" y="2634343"/>
            <a:chExt cx="909822" cy="222068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494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77143" y="2664823"/>
            <a:ext cx="909822" cy="200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분석가설</a:t>
            </a:r>
            <a:r>
              <a:rPr kumimoji="1" lang="ko-KR" altLang="en-US" sz="2000" dirty="0">
                <a:latin typeface="+mn-ea"/>
              </a:rPr>
              <a:t> 및 </a:t>
            </a:r>
            <a:r>
              <a:rPr kumimoji="1" lang="ko-KR" altLang="en-US" sz="2000" dirty="0" smtClean="0">
                <a:latin typeface="+mn-ea"/>
              </a:rPr>
              <a:t>검정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5626143" y="1685427"/>
            <a:ext cx="584185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 smtClean="0">
                <a:latin typeface="+mn-ea"/>
              </a:rPr>
              <a:t>* </a:t>
            </a:r>
            <a:r>
              <a:rPr kumimoji="1" lang="ko-KR" altLang="en-US" sz="1500" b="1" dirty="0" smtClean="0">
                <a:latin typeface="+mn-ea"/>
              </a:rPr>
              <a:t>평일</a:t>
            </a:r>
            <a:r>
              <a:rPr kumimoji="1" lang="en-US" altLang="ko-KR" sz="1500" b="1" dirty="0" smtClean="0">
                <a:latin typeface="+mn-ea"/>
              </a:rPr>
              <a:t>/</a:t>
            </a:r>
            <a:r>
              <a:rPr kumimoji="1" lang="ko-KR" altLang="en-US" sz="1500" b="1" dirty="0" smtClean="0">
                <a:latin typeface="+mn-ea"/>
              </a:rPr>
              <a:t>휴일 경우의 소비 경향</a:t>
            </a:r>
            <a:endParaRPr kumimoji="1" lang="en-US" altLang="ko-KR" sz="15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[19</a:t>
            </a:r>
            <a:r>
              <a:rPr kumimoji="1" lang="ko-KR" altLang="en-US" sz="1500" dirty="0" smtClean="0">
                <a:latin typeface="+mn-ea"/>
              </a:rPr>
              <a:t>년도</a:t>
            </a:r>
            <a:r>
              <a:rPr kumimoji="1" lang="en-US" altLang="ko-KR" sz="1500" dirty="0" smtClean="0">
                <a:latin typeface="+mn-ea"/>
              </a:rPr>
              <a:t>] </a:t>
            </a:r>
          </a:p>
          <a:p>
            <a:r>
              <a:rPr kumimoji="1" lang="ko-KR" altLang="en-US" sz="1500" dirty="0" smtClean="0">
                <a:latin typeface="+mn-ea"/>
              </a:rPr>
              <a:t>목</a:t>
            </a:r>
            <a:r>
              <a:rPr kumimoji="1" lang="en-US" altLang="ko-KR" sz="1500" dirty="0">
                <a:latin typeface="+mn-ea"/>
              </a:rPr>
              <a:t>(873561)&gt;</a:t>
            </a:r>
            <a:r>
              <a:rPr kumimoji="1" lang="ko-KR" altLang="en-US" sz="1500" dirty="0" smtClean="0">
                <a:latin typeface="+mn-ea"/>
              </a:rPr>
              <a:t>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금</a:t>
            </a:r>
            <a:r>
              <a:rPr kumimoji="1" lang="en-US" altLang="ko-KR" sz="1500" dirty="0">
                <a:latin typeface="+mn-ea"/>
              </a:rPr>
              <a:t>(765308)&gt;</a:t>
            </a:r>
            <a:r>
              <a:rPr kumimoji="1" lang="ko-KR" altLang="en-US" sz="1500" dirty="0" smtClean="0">
                <a:latin typeface="+mn-ea"/>
              </a:rPr>
              <a:t>토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토</a:t>
            </a:r>
            <a:r>
              <a:rPr kumimoji="1" lang="en-US" altLang="ko-KR" sz="1500" dirty="0">
                <a:latin typeface="+mn-ea"/>
              </a:rPr>
              <a:t>(509748)&gt;</a:t>
            </a:r>
            <a:r>
              <a:rPr kumimoji="1" lang="ko-KR" altLang="en-US" sz="1500" dirty="0" smtClean="0">
                <a:latin typeface="+mn-ea"/>
              </a:rPr>
              <a:t>일</a:t>
            </a:r>
            <a:endParaRPr kumimoji="1" lang="en-US" altLang="ko-KR" sz="1500" dirty="0" smtClean="0">
              <a:latin typeface="+mn-ea"/>
            </a:endParaRPr>
          </a:p>
          <a:p>
            <a:r>
              <a:rPr kumimoji="1" lang="en-US" altLang="ko-KR" sz="1500" dirty="0">
                <a:latin typeface="+mn-ea"/>
              </a:rPr>
              <a:t>-</a:t>
            </a:r>
            <a:r>
              <a:rPr kumimoji="1" lang="en-US" altLang="ko-KR" sz="1500" dirty="0" smtClean="0">
                <a:latin typeface="+mn-ea"/>
              </a:rPr>
              <a:t> </a:t>
            </a:r>
            <a:r>
              <a:rPr kumimoji="1" lang="ko-KR" altLang="en-US" sz="1500" dirty="0" smtClean="0">
                <a:latin typeface="+mn-ea"/>
              </a:rPr>
              <a:t>평평</a:t>
            </a:r>
            <a:r>
              <a:rPr kumimoji="1" lang="en-US" altLang="ko-KR" sz="1500" dirty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&gt; </a:t>
            </a:r>
            <a:r>
              <a:rPr kumimoji="1" lang="ko-KR" altLang="en-US" sz="1500" dirty="0" err="1" smtClean="0">
                <a:latin typeface="+mn-ea"/>
              </a:rPr>
              <a:t>평휴</a:t>
            </a:r>
            <a:r>
              <a:rPr kumimoji="1" lang="ko-KR" altLang="en-US" sz="1500" dirty="0" smtClean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&gt; </a:t>
            </a:r>
            <a:r>
              <a:rPr kumimoji="1" lang="ko-KR" altLang="en-US" sz="1500" dirty="0" err="1" smtClean="0">
                <a:latin typeface="+mn-ea"/>
              </a:rPr>
              <a:t>휴휴</a:t>
            </a: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[20</a:t>
            </a:r>
            <a:r>
              <a:rPr kumimoji="1" lang="ko-KR" altLang="en-US" sz="1500" dirty="0" smtClean="0">
                <a:latin typeface="+mn-ea"/>
              </a:rPr>
              <a:t>년도</a:t>
            </a:r>
            <a:r>
              <a:rPr kumimoji="1" lang="en-US" altLang="ko-KR" sz="1500" dirty="0" smtClean="0">
                <a:latin typeface="+mn-ea"/>
              </a:rPr>
              <a:t>]</a:t>
            </a:r>
          </a:p>
          <a:p>
            <a:r>
              <a:rPr kumimoji="1" lang="ko-KR" altLang="en-US" sz="1500" dirty="0" smtClean="0">
                <a:latin typeface="+mn-ea"/>
              </a:rPr>
              <a:t>수</a:t>
            </a:r>
            <a:r>
              <a:rPr kumimoji="1" lang="en-US" altLang="ko-KR" sz="1500" dirty="0">
                <a:latin typeface="+mn-ea"/>
              </a:rPr>
              <a:t>(1129092)&gt;</a:t>
            </a:r>
            <a:r>
              <a:rPr kumimoji="1" lang="ko-KR" altLang="en-US" sz="1500" dirty="0" smtClean="0">
                <a:latin typeface="+mn-ea"/>
              </a:rPr>
              <a:t>목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토</a:t>
            </a:r>
            <a:r>
              <a:rPr kumimoji="1" lang="en-US" altLang="ko-KR" sz="1500" dirty="0">
                <a:latin typeface="+mn-ea"/>
              </a:rPr>
              <a:t>(938576)&gt;</a:t>
            </a:r>
            <a:r>
              <a:rPr kumimoji="1" lang="ko-KR" altLang="en-US" sz="1500" dirty="0" smtClean="0">
                <a:latin typeface="+mn-ea"/>
              </a:rPr>
              <a:t>일</a:t>
            </a:r>
            <a:endParaRPr kumimoji="1" lang="en-US" altLang="ko-KR" sz="1500" dirty="0" smtClean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- </a:t>
            </a:r>
            <a:r>
              <a:rPr kumimoji="1" lang="ko-KR" altLang="en-US" sz="1500" dirty="0" smtClean="0">
                <a:latin typeface="+mn-ea"/>
              </a:rPr>
              <a:t>평평 </a:t>
            </a:r>
            <a:r>
              <a:rPr kumimoji="1" lang="en-US" altLang="ko-KR" sz="1500" dirty="0" smtClean="0">
                <a:latin typeface="+mn-ea"/>
              </a:rPr>
              <a:t>&gt; </a:t>
            </a:r>
            <a:r>
              <a:rPr kumimoji="1" lang="ko-KR" altLang="en-US" sz="1500" dirty="0" err="1" smtClean="0">
                <a:latin typeface="+mn-ea"/>
              </a:rPr>
              <a:t>휴휴</a:t>
            </a: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[21</a:t>
            </a:r>
            <a:r>
              <a:rPr kumimoji="1" lang="ko-KR" altLang="en-US" sz="1500" dirty="0" smtClean="0">
                <a:latin typeface="+mn-ea"/>
              </a:rPr>
              <a:t>년도</a:t>
            </a:r>
            <a:r>
              <a:rPr kumimoji="1" lang="en-US" altLang="ko-KR" sz="1500" dirty="0" smtClean="0">
                <a:latin typeface="+mn-ea"/>
              </a:rPr>
              <a:t>]</a:t>
            </a:r>
          </a:p>
          <a:p>
            <a:r>
              <a:rPr kumimoji="1" lang="ko-KR" altLang="en-US" sz="1500" dirty="0" smtClean="0">
                <a:latin typeface="+mn-ea"/>
              </a:rPr>
              <a:t>월</a:t>
            </a:r>
            <a:r>
              <a:rPr kumimoji="1" lang="en-US" altLang="ko-KR" sz="1500" dirty="0">
                <a:latin typeface="+mn-ea"/>
              </a:rPr>
              <a:t>(1577890)&gt;</a:t>
            </a:r>
            <a:r>
              <a:rPr kumimoji="1" lang="ko-KR" altLang="en-US" sz="1500" dirty="0" smtClean="0">
                <a:latin typeface="+mn-ea"/>
              </a:rPr>
              <a:t>화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목</a:t>
            </a:r>
            <a:r>
              <a:rPr kumimoji="1" lang="en-US" altLang="ko-KR" sz="1500" dirty="0">
                <a:latin typeface="+mn-ea"/>
              </a:rPr>
              <a:t>(1216570)&gt;</a:t>
            </a:r>
            <a:r>
              <a:rPr kumimoji="1" lang="ko-KR" altLang="en-US" sz="1500" dirty="0" smtClean="0">
                <a:latin typeface="+mn-ea"/>
              </a:rPr>
              <a:t>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금</a:t>
            </a:r>
            <a:r>
              <a:rPr kumimoji="1" lang="en-US" altLang="ko-KR" sz="1500" dirty="0">
                <a:latin typeface="+mn-ea"/>
              </a:rPr>
              <a:t>(982690)&gt;</a:t>
            </a:r>
            <a:r>
              <a:rPr kumimoji="1" lang="ko-KR" altLang="en-US" sz="1500" dirty="0" smtClean="0">
                <a:latin typeface="+mn-ea"/>
              </a:rPr>
              <a:t>토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토</a:t>
            </a:r>
            <a:r>
              <a:rPr kumimoji="1" lang="en-US" altLang="ko-KR" sz="1500" dirty="0">
                <a:latin typeface="+mn-ea"/>
              </a:rPr>
              <a:t>(1101122)&gt;</a:t>
            </a:r>
            <a:r>
              <a:rPr kumimoji="1" lang="ko-KR" altLang="en-US" sz="1500" dirty="0" smtClean="0">
                <a:latin typeface="+mn-ea"/>
              </a:rPr>
              <a:t>일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일</a:t>
            </a:r>
            <a:r>
              <a:rPr kumimoji="1" lang="en-US" altLang="ko-KR" sz="1500" dirty="0">
                <a:latin typeface="+mn-ea"/>
              </a:rPr>
              <a:t>(1305148)&gt;</a:t>
            </a:r>
            <a:r>
              <a:rPr kumimoji="1" lang="ko-KR" altLang="en-US" sz="1500" dirty="0" smtClean="0">
                <a:latin typeface="+mn-ea"/>
              </a:rPr>
              <a:t>월</a:t>
            </a:r>
            <a:endParaRPr kumimoji="1" lang="en-US" altLang="ko-KR" sz="1500" dirty="0" smtClean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- </a:t>
            </a:r>
            <a:r>
              <a:rPr kumimoji="1" lang="ko-KR" altLang="en-US" sz="1500" dirty="0" smtClean="0">
                <a:latin typeface="+mn-ea"/>
              </a:rPr>
              <a:t>평평</a:t>
            </a:r>
            <a:r>
              <a:rPr kumimoji="1" lang="en-US" altLang="ko-KR" sz="1500" dirty="0" smtClean="0">
                <a:latin typeface="+mn-ea"/>
              </a:rPr>
              <a:t> &gt; </a:t>
            </a:r>
            <a:r>
              <a:rPr kumimoji="1" lang="ko-KR" altLang="en-US" sz="1500" dirty="0" err="1" smtClean="0">
                <a:latin typeface="+mn-ea"/>
              </a:rPr>
              <a:t>휴평</a:t>
            </a:r>
            <a:r>
              <a:rPr kumimoji="1" lang="ko-KR" altLang="en-US" sz="1500" dirty="0" smtClean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&gt; </a:t>
            </a:r>
            <a:r>
              <a:rPr kumimoji="1" lang="ko-KR" altLang="en-US" sz="1500" dirty="0" smtClean="0">
                <a:latin typeface="+mn-ea"/>
              </a:rPr>
              <a:t>평평</a:t>
            </a:r>
            <a:r>
              <a:rPr kumimoji="1" lang="en-US" altLang="ko-KR" sz="1500" dirty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&gt; </a:t>
            </a:r>
            <a:r>
              <a:rPr kumimoji="1" lang="ko-KR" altLang="en-US" sz="1500" dirty="0" err="1" smtClean="0">
                <a:latin typeface="+mn-ea"/>
              </a:rPr>
              <a:t>휴휴</a:t>
            </a:r>
            <a:r>
              <a:rPr kumimoji="1" lang="ko-KR" altLang="en-US" sz="1500" dirty="0" smtClean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&gt; </a:t>
            </a:r>
            <a:r>
              <a:rPr kumimoji="1" lang="ko-KR" altLang="en-US" sz="1500" dirty="0" err="1" smtClean="0">
                <a:latin typeface="+mn-ea"/>
              </a:rPr>
              <a:t>평휴</a:t>
            </a:r>
            <a:endParaRPr kumimoji="1" lang="en-US" altLang="ko-KR" sz="1500" dirty="0" smtClean="0">
              <a:latin typeface="+mn-ea"/>
            </a:endParaRPr>
          </a:p>
          <a:p>
            <a:endParaRPr kumimoji="1"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평일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휴일에 따른 </a:t>
            </a:r>
            <a:r>
              <a:rPr kumimoji="1" lang="ko-KR" altLang="en-US" sz="1500" dirty="0" err="1" smtClean="0">
                <a:latin typeface="+mn-ea"/>
              </a:rPr>
              <a:t>거래건수</a:t>
            </a:r>
            <a:r>
              <a:rPr kumimoji="1" lang="ko-KR" altLang="en-US" sz="1500" dirty="0" smtClean="0">
                <a:latin typeface="+mn-ea"/>
              </a:rPr>
              <a:t> 차이를 분석하기 전에는 다음날이 휴일인 경우의 거래건수가 많을 것이라 예상함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19,20,21</a:t>
            </a:r>
            <a:r>
              <a:rPr kumimoji="1" lang="ko-KR" altLang="en-US" sz="1500" dirty="0" smtClean="0">
                <a:latin typeface="+mn-ea"/>
              </a:rPr>
              <a:t>년도의 특정할 수 있는 모든 경우를 분석한 결과 </a:t>
            </a:r>
            <a:r>
              <a:rPr kumimoji="1" lang="en-US" altLang="ko-KR" sz="1500" dirty="0" smtClean="0">
                <a:latin typeface="+mn-ea"/>
              </a:rPr>
              <a:t>-&gt; </a:t>
            </a:r>
            <a:r>
              <a:rPr kumimoji="1" lang="ko-KR" altLang="en-US" sz="1500" dirty="0" smtClean="0">
                <a:latin typeface="+mn-ea"/>
              </a:rPr>
              <a:t>당일이 평일이면서 다음날이 평일인 경우의 거래건수가 가장 많음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err="1" smtClean="0">
                <a:latin typeface="+mn-ea"/>
              </a:rPr>
              <a:t>P_value</a:t>
            </a:r>
            <a:r>
              <a:rPr kumimoji="1" lang="ko-KR" altLang="en-US" sz="1500" dirty="0" smtClean="0">
                <a:latin typeface="+mn-ea"/>
              </a:rPr>
              <a:t>값이 </a:t>
            </a:r>
            <a:r>
              <a:rPr kumimoji="1" lang="en-US" altLang="ko-KR" sz="1500" dirty="0" smtClean="0">
                <a:latin typeface="+mn-ea"/>
              </a:rPr>
              <a:t>0.05</a:t>
            </a:r>
            <a:r>
              <a:rPr kumimoji="1" lang="ko-KR" altLang="en-US" sz="1500" dirty="0" smtClean="0">
                <a:latin typeface="+mn-ea"/>
              </a:rPr>
              <a:t>보다 낮아 </a:t>
            </a:r>
            <a:r>
              <a:rPr kumimoji="1" lang="en-US" altLang="ko-KR" sz="1500" dirty="0" smtClean="0">
                <a:latin typeface="+mn-ea"/>
              </a:rPr>
              <a:t>COUNT_SUM</a:t>
            </a:r>
            <a:r>
              <a:rPr kumimoji="1" lang="ko-KR" altLang="en-US" sz="1500" dirty="0" smtClean="0">
                <a:latin typeface="+mn-ea"/>
              </a:rPr>
              <a:t>과 </a:t>
            </a:r>
            <a:r>
              <a:rPr kumimoji="1" lang="en-US" altLang="ko-KR" sz="1500" dirty="0" smtClean="0">
                <a:latin typeface="+mn-ea"/>
              </a:rPr>
              <a:t>DAY</a:t>
            </a:r>
            <a:r>
              <a:rPr kumimoji="1" lang="ko-KR" altLang="en-US" sz="1500" dirty="0" smtClean="0">
                <a:latin typeface="+mn-ea"/>
              </a:rPr>
              <a:t>는 서로 유의미함</a:t>
            </a:r>
            <a:r>
              <a:rPr kumimoji="1" lang="en-US" altLang="ko-KR" sz="1500" dirty="0" smtClean="0">
                <a:latin typeface="+mn-ea"/>
              </a:rPr>
              <a:t>. (ANOVA </a:t>
            </a:r>
            <a:r>
              <a:rPr kumimoji="1" lang="ko-KR" altLang="en-US" sz="1500" dirty="0" smtClean="0">
                <a:latin typeface="+mn-ea"/>
              </a:rPr>
              <a:t>검정</a:t>
            </a:r>
            <a:r>
              <a:rPr kumimoji="1" lang="en-US" altLang="ko-KR" sz="1500" dirty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77" y="1780222"/>
            <a:ext cx="2267588" cy="221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0" y="1780222"/>
            <a:ext cx="2086708" cy="2217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1" y="4124294"/>
            <a:ext cx="2264043" cy="2217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0" y="5178805"/>
            <a:ext cx="2086708" cy="97524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853061" y="2660795"/>
            <a:ext cx="2238026" cy="204325"/>
            <a:chOff x="-461557" y="2634343"/>
            <a:chExt cx="909822" cy="22206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218119" y="2846559"/>
            <a:ext cx="2068469" cy="246986"/>
            <a:chOff x="-461557" y="2634343"/>
            <a:chExt cx="909822" cy="222068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836219" y="5419441"/>
            <a:ext cx="2233904" cy="246986"/>
            <a:chOff x="-461557" y="2634343"/>
            <a:chExt cx="909822" cy="222068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36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분석가설</a:t>
            </a:r>
            <a:r>
              <a:rPr kumimoji="1" lang="ko-KR" altLang="en-US" sz="2000" dirty="0">
                <a:latin typeface="+mn-ea"/>
              </a:rPr>
              <a:t> 및 </a:t>
            </a:r>
            <a:r>
              <a:rPr kumimoji="1" lang="ko-KR" altLang="en-US" sz="2000" dirty="0" smtClean="0">
                <a:latin typeface="+mn-ea"/>
              </a:rPr>
              <a:t>검정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 smtClean="0">
                <a:latin typeface="+mn-ea"/>
              </a:rPr>
              <a:t>* </a:t>
            </a:r>
            <a:r>
              <a:rPr kumimoji="1" lang="ko-KR" altLang="en-US" sz="1500" b="1" dirty="0" smtClean="0">
                <a:latin typeface="+mn-ea"/>
              </a:rPr>
              <a:t>생활</a:t>
            </a:r>
            <a:r>
              <a:rPr kumimoji="1" lang="en-US" altLang="ko-KR" sz="1500" b="1" dirty="0" smtClean="0">
                <a:latin typeface="+mn-ea"/>
              </a:rPr>
              <a:t>/</a:t>
            </a:r>
            <a:r>
              <a:rPr kumimoji="1" lang="ko-KR" altLang="en-US" sz="1500" b="1" dirty="0" err="1" smtClean="0">
                <a:latin typeface="+mn-ea"/>
              </a:rPr>
              <a:t>취미용품</a:t>
            </a:r>
            <a:endParaRPr kumimoji="1" lang="en-US" altLang="ko-KR" sz="15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20</a:t>
            </a:r>
            <a:r>
              <a:rPr kumimoji="1" lang="ko-KR" altLang="en-US" sz="1500" dirty="0" smtClean="0">
                <a:latin typeface="+mn-ea"/>
              </a:rPr>
              <a:t>대는 실용적이고 꼭 필요한 용품</a:t>
            </a:r>
            <a:r>
              <a:rPr kumimoji="1" lang="en-US" altLang="ko-KR" sz="1500" dirty="0" smtClean="0">
                <a:latin typeface="+mn-ea"/>
              </a:rPr>
              <a:t>(</a:t>
            </a:r>
            <a:r>
              <a:rPr kumimoji="1" lang="ko-KR" altLang="en-US" sz="1500" dirty="0" smtClean="0">
                <a:latin typeface="+mn-ea"/>
              </a:rPr>
              <a:t>생활용품</a:t>
            </a:r>
            <a:r>
              <a:rPr kumimoji="1" lang="en-US" altLang="ko-KR" sz="1500" dirty="0" smtClean="0">
                <a:latin typeface="+mn-ea"/>
              </a:rPr>
              <a:t>)</a:t>
            </a:r>
            <a:r>
              <a:rPr kumimoji="1" lang="ko-KR" altLang="en-US" sz="1500" dirty="0" smtClean="0">
                <a:latin typeface="+mn-ea"/>
              </a:rPr>
              <a:t>을 구매하기 보다는 개인의 취미를 위한 용품</a:t>
            </a:r>
            <a:r>
              <a:rPr kumimoji="1" lang="en-US" altLang="ko-KR" sz="1500" dirty="0" smtClean="0">
                <a:latin typeface="+mn-ea"/>
              </a:rPr>
              <a:t>(</a:t>
            </a:r>
            <a:r>
              <a:rPr kumimoji="1" lang="ko-KR" altLang="en-US" sz="1500" dirty="0" err="1" smtClean="0">
                <a:latin typeface="+mn-ea"/>
              </a:rPr>
              <a:t>취미용품</a:t>
            </a:r>
            <a:r>
              <a:rPr kumimoji="1" lang="en-US" altLang="ko-KR" sz="1500" dirty="0" smtClean="0">
                <a:latin typeface="+mn-ea"/>
              </a:rPr>
              <a:t>)</a:t>
            </a:r>
            <a:r>
              <a:rPr kumimoji="1" lang="ko-KR" altLang="en-US" sz="1500" dirty="0" smtClean="0">
                <a:latin typeface="+mn-ea"/>
              </a:rPr>
              <a:t>을 </a:t>
            </a:r>
            <a:r>
              <a:rPr kumimoji="1" lang="en-US" altLang="ko-KR" sz="1500" dirty="0" smtClean="0">
                <a:latin typeface="+mn-ea"/>
              </a:rPr>
              <a:t>30,40,50</a:t>
            </a:r>
            <a:r>
              <a:rPr kumimoji="1" lang="ko-KR" altLang="en-US" sz="1500" dirty="0" smtClean="0">
                <a:latin typeface="+mn-ea"/>
              </a:rPr>
              <a:t>대 보다 더 많이 구매할 것으로 예상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전체 연령에서 생활용품보다 </a:t>
            </a:r>
            <a:r>
              <a:rPr kumimoji="1" lang="ko-KR" altLang="en-US" sz="1500" dirty="0" err="1" smtClean="0">
                <a:latin typeface="+mn-ea"/>
              </a:rPr>
              <a:t>취미용품</a:t>
            </a:r>
            <a:r>
              <a:rPr kumimoji="1" lang="ko-KR" altLang="en-US" sz="1500" dirty="0" smtClean="0">
                <a:latin typeface="+mn-ea"/>
              </a:rPr>
              <a:t> 구매를 더 </a:t>
            </a:r>
            <a:r>
              <a:rPr kumimoji="1" lang="ko-KR" altLang="en-US" sz="1500" dirty="0" err="1" smtClean="0">
                <a:latin typeface="+mn-ea"/>
              </a:rPr>
              <a:t>많이하는</a:t>
            </a:r>
            <a:r>
              <a:rPr kumimoji="1" lang="ko-KR" altLang="en-US" sz="1500" dirty="0" smtClean="0">
                <a:latin typeface="+mn-ea"/>
              </a:rPr>
              <a:t> </a:t>
            </a:r>
            <a:r>
              <a:rPr kumimoji="1" lang="ko-KR" altLang="en-US" sz="1500" dirty="0" err="1" smtClean="0">
                <a:latin typeface="+mn-ea"/>
              </a:rPr>
              <a:t>나이대는</a:t>
            </a:r>
            <a:r>
              <a:rPr kumimoji="1" lang="ko-KR" altLang="en-US" sz="1500" dirty="0" smtClean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20</a:t>
            </a:r>
            <a:r>
              <a:rPr kumimoji="1" lang="ko-KR" altLang="en-US" sz="1500" dirty="0" smtClean="0">
                <a:latin typeface="+mn-ea"/>
              </a:rPr>
              <a:t>대이고 </a:t>
            </a:r>
            <a:r>
              <a:rPr kumimoji="1" lang="en-US" altLang="ko-KR" sz="1500" dirty="0" smtClean="0">
                <a:latin typeface="+mn-ea"/>
              </a:rPr>
              <a:t>20</a:t>
            </a:r>
            <a:r>
              <a:rPr kumimoji="1" lang="ko-KR" altLang="en-US" sz="1500" dirty="0" smtClean="0">
                <a:latin typeface="+mn-ea"/>
              </a:rPr>
              <a:t>대부터 </a:t>
            </a:r>
            <a:r>
              <a:rPr kumimoji="1" lang="en-US" altLang="ko-KR" sz="1500" dirty="0" smtClean="0">
                <a:latin typeface="+mn-ea"/>
              </a:rPr>
              <a:t>40</a:t>
            </a:r>
            <a:r>
              <a:rPr kumimoji="1" lang="ko-KR" altLang="en-US" sz="1500" dirty="0" smtClean="0">
                <a:latin typeface="+mn-ea"/>
              </a:rPr>
              <a:t>대까지 생활용품 구매 비율이 더 높음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40</a:t>
            </a:r>
            <a:r>
              <a:rPr kumimoji="1" lang="ko-KR" altLang="en-US" sz="1500" dirty="0" smtClean="0">
                <a:latin typeface="+mn-ea"/>
              </a:rPr>
              <a:t>대에 구매 비율이 비슷해지며 </a:t>
            </a:r>
            <a:r>
              <a:rPr kumimoji="1" lang="en-US" altLang="ko-KR" sz="1500" dirty="0" smtClean="0">
                <a:latin typeface="+mn-ea"/>
              </a:rPr>
              <a:t>50</a:t>
            </a:r>
            <a:r>
              <a:rPr kumimoji="1" lang="ko-KR" altLang="en-US" sz="1500" dirty="0" smtClean="0">
                <a:latin typeface="+mn-ea"/>
              </a:rPr>
              <a:t>대부터 </a:t>
            </a:r>
            <a:r>
              <a:rPr kumimoji="1" lang="en-US" altLang="ko-KR" sz="1500" dirty="0" smtClean="0">
                <a:latin typeface="+mn-ea"/>
              </a:rPr>
              <a:t>60</a:t>
            </a:r>
            <a:r>
              <a:rPr kumimoji="1" lang="ko-KR" altLang="en-US" sz="1500" dirty="0" smtClean="0">
                <a:latin typeface="+mn-ea"/>
              </a:rPr>
              <a:t>대이상까지는 생활용품 구매 비율이 더 높음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 smtClean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000" dirty="0" smtClean="0">
                <a:latin typeface="+mn-ea"/>
              </a:rPr>
              <a:t># </a:t>
            </a:r>
            <a:r>
              <a:rPr kumimoji="1" lang="ko-KR" altLang="en-US" sz="1000" dirty="0" smtClean="0">
                <a:latin typeface="+mn-ea"/>
              </a:rPr>
              <a:t>연령대별 생활용품 비율</a:t>
            </a:r>
            <a:r>
              <a:rPr kumimoji="1" lang="en-US" altLang="ko-KR" sz="1000" dirty="0" smtClean="0">
                <a:latin typeface="+mn-ea"/>
              </a:rPr>
              <a:t>(</a:t>
            </a:r>
            <a:r>
              <a:rPr kumimoji="1" lang="ko-KR" altLang="en-US" sz="1000" dirty="0" smtClean="0">
                <a:latin typeface="+mn-ea"/>
              </a:rPr>
              <a:t>파랑</a:t>
            </a:r>
            <a:r>
              <a:rPr kumimoji="1" lang="en-US" altLang="ko-KR" sz="1000" dirty="0" smtClean="0">
                <a:latin typeface="+mn-ea"/>
              </a:rPr>
              <a:t>)</a:t>
            </a:r>
          </a:p>
          <a:p>
            <a:r>
              <a:rPr kumimoji="1" lang="en-US" altLang="ko-KR" sz="1000" dirty="0" smtClean="0">
                <a:latin typeface="+mn-ea"/>
              </a:rPr>
              <a:t># </a:t>
            </a:r>
            <a:r>
              <a:rPr kumimoji="1" lang="ko-KR" altLang="en-US" sz="1000" dirty="0" smtClean="0">
                <a:latin typeface="+mn-ea"/>
              </a:rPr>
              <a:t>연령대별 </a:t>
            </a:r>
            <a:r>
              <a:rPr kumimoji="1" lang="ko-KR" altLang="en-US" sz="1000" dirty="0" err="1" smtClean="0">
                <a:latin typeface="+mn-ea"/>
              </a:rPr>
              <a:t>취미용품</a:t>
            </a:r>
            <a:r>
              <a:rPr kumimoji="1" lang="ko-KR" altLang="en-US" sz="1000" dirty="0" smtClean="0">
                <a:latin typeface="+mn-ea"/>
              </a:rPr>
              <a:t> 비율</a:t>
            </a:r>
            <a:r>
              <a:rPr kumimoji="1" lang="en-US" altLang="ko-KR" sz="1000" dirty="0" smtClean="0">
                <a:latin typeface="+mn-ea"/>
              </a:rPr>
              <a:t>(</a:t>
            </a:r>
            <a:r>
              <a:rPr kumimoji="1" lang="ko-KR" altLang="en-US" sz="1000" dirty="0" smtClean="0">
                <a:latin typeface="+mn-ea"/>
              </a:rPr>
              <a:t>주황</a:t>
            </a:r>
            <a:r>
              <a:rPr kumimoji="1" lang="en-US" altLang="ko-KR" sz="1000" dirty="0" smtClean="0">
                <a:latin typeface="+mn-ea"/>
              </a:rPr>
              <a:t>)</a:t>
            </a:r>
          </a:p>
          <a:p>
            <a:r>
              <a:rPr kumimoji="1" lang="en-US" altLang="ko-KR" sz="1000" dirty="0" smtClean="0">
                <a:latin typeface="+mn-ea"/>
              </a:rPr>
              <a:t># </a:t>
            </a:r>
            <a:r>
              <a:rPr kumimoji="1" lang="ko-KR" altLang="en-US" sz="1000" dirty="0" smtClean="0">
                <a:latin typeface="+mn-ea"/>
              </a:rPr>
              <a:t>연령대별 생활</a:t>
            </a:r>
            <a:r>
              <a:rPr kumimoji="1" lang="en-US" altLang="ko-KR" sz="1000" dirty="0" smtClean="0">
                <a:latin typeface="+mn-ea"/>
              </a:rPr>
              <a:t>/</a:t>
            </a:r>
            <a:r>
              <a:rPr kumimoji="1" lang="ko-KR" altLang="en-US" sz="1000" dirty="0" err="1" smtClean="0">
                <a:latin typeface="+mn-ea"/>
              </a:rPr>
              <a:t>취미용품</a:t>
            </a:r>
            <a:r>
              <a:rPr kumimoji="1" lang="ko-KR" altLang="en-US" sz="1000" dirty="0" smtClean="0">
                <a:latin typeface="+mn-ea"/>
              </a:rPr>
              <a:t> 비율 차이</a:t>
            </a:r>
            <a:r>
              <a:rPr kumimoji="1" lang="en-US" altLang="ko-KR" sz="1000" dirty="0" smtClean="0">
                <a:latin typeface="+mn-ea"/>
              </a:rPr>
              <a:t>(</a:t>
            </a:r>
            <a:r>
              <a:rPr kumimoji="1" lang="ko-KR" altLang="en-US" sz="1000" dirty="0" smtClean="0">
                <a:latin typeface="+mn-ea"/>
              </a:rPr>
              <a:t>초록</a:t>
            </a:r>
            <a:r>
              <a:rPr kumimoji="1" lang="en-US" altLang="ko-KR" sz="1000" dirty="0" smtClean="0">
                <a:latin typeface="+mn-ea"/>
              </a:rPr>
              <a:t>/</a:t>
            </a:r>
            <a:r>
              <a:rPr kumimoji="1" lang="ko-KR" altLang="en-US" sz="1000" dirty="0" smtClean="0">
                <a:latin typeface="+mn-ea"/>
              </a:rPr>
              <a:t>점선</a:t>
            </a:r>
            <a:r>
              <a:rPr kumimoji="1" lang="en-US" altLang="ko-KR" sz="1000" dirty="0" smtClean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0" y="1685427"/>
            <a:ext cx="5738876" cy="1568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3429014"/>
            <a:ext cx="5738876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분석가설</a:t>
            </a:r>
            <a:r>
              <a:rPr kumimoji="1" lang="ko-KR" altLang="en-US" sz="2000" dirty="0">
                <a:latin typeface="+mn-ea"/>
              </a:rPr>
              <a:t> 및 </a:t>
            </a:r>
            <a:r>
              <a:rPr kumimoji="1" lang="ko-KR" altLang="en-US" sz="2000" dirty="0" smtClean="0">
                <a:latin typeface="+mn-ea"/>
              </a:rPr>
              <a:t>검정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 smtClean="0">
                <a:latin typeface="+mn-ea"/>
              </a:rPr>
              <a:t>* </a:t>
            </a:r>
            <a:r>
              <a:rPr kumimoji="1" lang="ko-KR" altLang="en-US" sz="1500" b="1" dirty="0" smtClean="0">
                <a:latin typeface="+mn-ea"/>
              </a:rPr>
              <a:t>실내</a:t>
            </a:r>
            <a:r>
              <a:rPr kumimoji="1" lang="en-US" altLang="ko-KR" sz="1500" b="1" dirty="0" smtClean="0">
                <a:latin typeface="+mn-ea"/>
              </a:rPr>
              <a:t>/</a:t>
            </a:r>
            <a:r>
              <a:rPr kumimoji="1" lang="ko-KR" altLang="en-US" sz="1500" b="1" dirty="0" smtClean="0">
                <a:latin typeface="+mn-ea"/>
              </a:rPr>
              <a:t>실외</a:t>
            </a:r>
            <a:endParaRPr kumimoji="1" lang="en-US" altLang="ko-KR" sz="1500" b="1" dirty="0" smtClean="0">
              <a:latin typeface="+mn-ea"/>
            </a:endParaRPr>
          </a:p>
          <a:p>
            <a:endParaRPr kumimoji="1" lang="en-US" altLang="ko-KR" sz="1500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코로나 이후 </a:t>
            </a:r>
            <a:r>
              <a:rPr kumimoji="1" lang="ko-KR" altLang="en-US" sz="1500" dirty="0" err="1" smtClean="0">
                <a:latin typeface="+mn-ea"/>
              </a:rPr>
              <a:t>실외활동에</a:t>
            </a:r>
            <a:r>
              <a:rPr kumimoji="1" lang="ko-KR" altLang="en-US" sz="1500" dirty="0" smtClean="0">
                <a:latin typeface="+mn-ea"/>
              </a:rPr>
              <a:t> 필요한 제품보다는 </a:t>
            </a:r>
            <a:r>
              <a:rPr kumimoji="1" lang="ko-KR" altLang="en-US" sz="1500" dirty="0" err="1" smtClean="0">
                <a:latin typeface="+mn-ea"/>
              </a:rPr>
              <a:t>실내활동에</a:t>
            </a:r>
            <a:r>
              <a:rPr kumimoji="1" lang="ko-KR" altLang="en-US" sz="1500" dirty="0" smtClean="0">
                <a:latin typeface="+mn-ea"/>
              </a:rPr>
              <a:t> 필요한 제품의 주문 건수가 늘었을 것이다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19/20</a:t>
            </a:r>
            <a:r>
              <a:rPr kumimoji="1" lang="ko-KR" altLang="en-US" sz="1500" dirty="0" smtClean="0">
                <a:latin typeface="+mn-ea"/>
              </a:rPr>
              <a:t>년도</a:t>
            </a:r>
            <a:r>
              <a:rPr kumimoji="1" lang="en-US" altLang="ko-KR" sz="1500" dirty="0" smtClean="0">
                <a:latin typeface="+mn-ea"/>
              </a:rPr>
              <a:t>, 20/21</a:t>
            </a:r>
            <a:r>
              <a:rPr kumimoji="1" lang="ko-KR" altLang="en-US" sz="1500" dirty="0" smtClean="0">
                <a:latin typeface="+mn-ea"/>
              </a:rPr>
              <a:t>년도의 증감률을 확인하였을 때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실외보다 실내의 증감률이 더 높음을 확인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err="1" smtClean="0">
                <a:latin typeface="+mn-ea"/>
              </a:rPr>
              <a:t>P_value</a:t>
            </a:r>
            <a:r>
              <a:rPr kumimoji="1" lang="ko-KR" altLang="en-US" sz="1500" dirty="0" smtClean="0">
                <a:latin typeface="+mn-ea"/>
              </a:rPr>
              <a:t>값이 </a:t>
            </a:r>
            <a:r>
              <a:rPr kumimoji="1" lang="en-US" altLang="ko-KR" sz="1500" dirty="0" smtClean="0">
                <a:latin typeface="+mn-ea"/>
              </a:rPr>
              <a:t>0.05</a:t>
            </a:r>
            <a:r>
              <a:rPr kumimoji="1" lang="ko-KR" altLang="en-US" sz="1500" dirty="0" smtClean="0">
                <a:latin typeface="+mn-ea"/>
              </a:rPr>
              <a:t>보다</a:t>
            </a:r>
            <a:r>
              <a:rPr kumimoji="1" lang="en-US" altLang="ko-KR" sz="1500" dirty="0" smtClean="0">
                <a:latin typeface="+mn-ea"/>
              </a:rPr>
              <a:t> </a:t>
            </a:r>
            <a:r>
              <a:rPr kumimoji="1" lang="ko-KR" altLang="en-US" sz="1500" dirty="0" smtClean="0">
                <a:latin typeface="+mn-ea"/>
              </a:rPr>
              <a:t>낮아 </a:t>
            </a:r>
            <a:r>
              <a:rPr kumimoji="1" lang="en-US" altLang="ko-KR" sz="1500" dirty="0" smtClean="0">
                <a:latin typeface="+mn-ea"/>
              </a:rPr>
              <a:t>COUNT_SUM</a:t>
            </a:r>
            <a:r>
              <a:rPr kumimoji="1" lang="ko-KR" altLang="en-US" sz="1500" dirty="0" smtClean="0">
                <a:latin typeface="+mn-ea"/>
              </a:rPr>
              <a:t>과 </a:t>
            </a:r>
            <a:r>
              <a:rPr kumimoji="1" lang="en-US" altLang="ko-KR" sz="1500" dirty="0" smtClean="0">
                <a:latin typeface="+mn-ea"/>
              </a:rPr>
              <a:t>CATEGORY</a:t>
            </a:r>
            <a:r>
              <a:rPr kumimoji="1" lang="ko-KR" altLang="en-US" sz="1500" dirty="0" smtClean="0">
                <a:latin typeface="+mn-ea"/>
              </a:rPr>
              <a:t>는 서로 유의미함</a:t>
            </a:r>
            <a:r>
              <a:rPr kumimoji="1" lang="en-US" altLang="ko-KR" sz="1500" dirty="0" smtClean="0">
                <a:latin typeface="+mn-ea"/>
              </a:rPr>
              <a:t>. (ANOVA </a:t>
            </a:r>
            <a:r>
              <a:rPr kumimoji="1" lang="ko-KR" altLang="en-US" sz="1500" dirty="0" smtClean="0">
                <a:latin typeface="+mn-ea"/>
              </a:rPr>
              <a:t>검정</a:t>
            </a:r>
            <a:r>
              <a:rPr kumimoji="1" lang="en-US" altLang="ko-KR" sz="1500" dirty="0" smtClean="0">
                <a:latin typeface="+mn-ea"/>
              </a:rPr>
              <a:t>)</a:t>
            </a: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 smtClean="0"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1685427"/>
            <a:ext cx="4039177" cy="121280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3053661"/>
            <a:ext cx="5399664" cy="262804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8" y="1685427"/>
            <a:ext cx="1007293" cy="12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54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smtClean="0">
                <a:latin typeface="+mn-ea"/>
              </a:rPr>
              <a:t>결과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813461" y="1675430"/>
            <a:ext cx="1065454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 smtClean="0">
                <a:latin typeface="+mn-ea"/>
              </a:rPr>
              <a:t>요일</a:t>
            </a:r>
            <a:r>
              <a:rPr kumimoji="1" lang="en-US" altLang="ko-KR" sz="1500" b="1" dirty="0" smtClean="0">
                <a:latin typeface="+mn-ea"/>
              </a:rPr>
              <a:t>(</a:t>
            </a:r>
            <a:r>
              <a:rPr kumimoji="1" lang="ko-KR" altLang="en-US" sz="1500" b="1" dirty="0" smtClean="0">
                <a:latin typeface="+mn-ea"/>
              </a:rPr>
              <a:t>평일</a:t>
            </a:r>
            <a:r>
              <a:rPr kumimoji="1" lang="en-US" altLang="ko-KR" sz="1500" b="1" dirty="0" smtClean="0">
                <a:latin typeface="+mn-ea"/>
              </a:rPr>
              <a:t>/</a:t>
            </a:r>
            <a:r>
              <a:rPr kumimoji="1" lang="ko-KR" altLang="en-US" sz="1500" b="1" dirty="0" smtClean="0">
                <a:latin typeface="+mn-ea"/>
              </a:rPr>
              <a:t>휴일</a:t>
            </a:r>
            <a:r>
              <a:rPr kumimoji="1" lang="en-US" altLang="ko-KR" sz="1500" b="1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전체 카테고리에 </a:t>
            </a:r>
            <a:r>
              <a:rPr kumimoji="1" lang="ko-KR" altLang="en-US" sz="1500" dirty="0" err="1" smtClean="0">
                <a:latin typeface="+mn-ea"/>
              </a:rPr>
              <a:t>적용가능한</a:t>
            </a:r>
            <a:r>
              <a:rPr kumimoji="1" lang="ko-KR" altLang="en-US" sz="1500" dirty="0" smtClean="0">
                <a:latin typeface="+mn-ea"/>
              </a:rPr>
              <a:t> 결과</a:t>
            </a:r>
            <a:endParaRPr kumimoji="1" lang="en-US" altLang="ko-KR" sz="1500" dirty="0" smtClean="0">
              <a:latin typeface="+mn-ea"/>
            </a:endParaRPr>
          </a:p>
          <a:p>
            <a:r>
              <a:rPr kumimoji="1" lang="en-US" altLang="ko-KR" sz="1500" dirty="0" smtClean="0">
                <a:latin typeface="+mn-ea"/>
              </a:rPr>
              <a:t>- </a:t>
            </a:r>
            <a:r>
              <a:rPr kumimoji="1" lang="ko-KR" altLang="en-US" sz="1500" dirty="0" smtClean="0">
                <a:latin typeface="+mn-ea"/>
              </a:rPr>
              <a:t>다음날이 휴일인 경우보다는 평일인 경우에 </a:t>
            </a:r>
            <a:r>
              <a:rPr kumimoji="1" lang="ko-KR" altLang="en-US" sz="1500" dirty="0" err="1" smtClean="0">
                <a:latin typeface="+mn-ea"/>
              </a:rPr>
              <a:t>건수합계가</a:t>
            </a:r>
            <a:r>
              <a:rPr kumimoji="1" lang="ko-KR" altLang="en-US" sz="1500" dirty="0" smtClean="0">
                <a:latin typeface="+mn-ea"/>
              </a:rPr>
              <a:t> 높은 것으로 확인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r>
              <a:rPr kumimoji="1" lang="en-US" altLang="ko-KR" sz="1500" dirty="0" smtClean="0">
                <a:latin typeface="+mn-ea"/>
              </a:rPr>
              <a:t>- </a:t>
            </a:r>
            <a:r>
              <a:rPr kumimoji="1" lang="ko-KR" altLang="en-US" sz="1500" dirty="0" smtClean="0">
                <a:latin typeface="+mn-ea"/>
              </a:rPr>
              <a:t>전체 시간대 중에 </a:t>
            </a:r>
            <a:r>
              <a:rPr kumimoji="1" lang="en-US" altLang="ko-KR" sz="1500" dirty="0" smtClean="0">
                <a:latin typeface="+mn-ea"/>
              </a:rPr>
              <a:t>02-06</a:t>
            </a:r>
            <a:r>
              <a:rPr kumimoji="1" lang="ko-KR" altLang="en-US" sz="1500" dirty="0" smtClean="0">
                <a:latin typeface="+mn-ea"/>
              </a:rPr>
              <a:t>시의 </a:t>
            </a:r>
            <a:r>
              <a:rPr kumimoji="1" lang="ko-KR" altLang="en-US" sz="1500" dirty="0" err="1" smtClean="0">
                <a:latin typeface="+mn-ea"/>
              </a:rPr>
              <a:t>건수합계가</a:t>
            </a:r>
            <a:r>
              <a:rPr kumimoji="1" lang="ko-KR" altLang="en-US" sz="1500" dirty="0" smtClean="0">
                <a:latin typeface="+mn-ea"/>
              </a:rPr>
              <a:t> 가장 낮음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다음날이 평일인 경우에 광고를 해야하고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02-06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시간대는 피해야함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r>
              <a:rPr kumimoji="1" lang="ko-KR" altLang="en-US" sz="1500" b="1" dirty="0" smtClean="0">
                <a:latin typeface="+mn-ea"/>
                <a:sym typeface="Wingdings" panose="05000000000000000000" pitchFamily="2" charset="2"/>
              </a:rPr>
              <a:t>시간대</a:t>
            </a:r>
            <a:r>
              <a:rPr kumimoji="1" lang="en-US" altLang="ko-KR" sz="1500" b="1" dirty="0" smtClean="0">
                <a:latin typeface="+mn-ea"/>
                <a:sym typeface="Wingdings" panose="05000000000000000000" pitchFamily="2" charset="2"/>
              </a:rPr>
              <a:t>(1</a:t>
            </a:r>
            <a:r>
              <a:rPr kumimoji="1" lang="ko-KR" altLang="en-US" sz="1500" b="1" dirty="0" smtClean="0">
                <a:latin typeface="+mn-ea"/>
                <a:sym typeface="Wingdings" panose="05000000000000000000" pitchFamily="2" charset="2"/>
              </a:rPr>
              <a:t>순위 </a:t>
            </a:r>
            <a:r>
              <a:rPr kumimoji="1" lang="en-US" altLang="ko-KR" sz="1500" b="1" dirty="0" smtClean="0">
                <a:latin typeface="+mn-ea"/>
                <a:sym typeface="Wingdings" panose="05000000000000000000" pitchFamily="2" charset="2"/>
              </a:rPr>
              <a:t>&gt; 2</a:t>
            </a:r>
            <a:r>
              <a:rPr kumimoji="1" lang="ko-KR" altLang="en-US" sz="1500" b="1" dirty="0" smtClean="0">
                <a:latin typeface="+mn-ea"/>
                <a:sym typeface="Wingdings" panose="05000000000000000000" pitchFamily="2" charset="2"/>
              </a:rPr>
              <a:t>순위</a:t>
            </a:r>
            <a:r>
              <a:rPr kumimoji="1" lang="en-US" altLang="ko-KR" sz="1500" b="1" dirty="0" smtClean="0">
                <a:latin typeface="+mn-ea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10-14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 14-18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가전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골프용품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생활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사무용품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서적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스포츠의류용품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패션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화장품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10-14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 18-22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식료품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애완용품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10-14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 22-02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유아용품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14-18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 10-14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인테리어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차량정비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_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부품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err="1" smtClean="0">
                <a:latin typeface="+mn-ea"/>
                <a:sym typeface="Wingdings" panose="05000000000000000000" pitchFamily="2" charset="2"/>
              </a:rPr>
              <a:t>취미용품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18-22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 10-14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시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홈쇼핑</a:t>
            </a:r>
            <a:endParaRPr kumimoji="1" lang="en-US" altLang="ko-KR" sz="1500" dirty="0" smtClean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5854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smtClean="0">
                <a:latin typeface="+mn-ea"/>
              </a:rPr>
              <a:t>결과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813461" y="1675430"/>
            <a:ext cx="106545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 smtClean="0">
                <a:latin typeface="+mn-ea"/>
                <a:sym typeface="Wingdings" panose="05000000000000000000" pitchFamily="2" charset="2"/>
              </a:rPr>
              <a:t>성별</a:t>
            </a:r>
            <a:endParaRPr kumimoji="1" lang="en-US" altLang="ko-KR" sz="1500" b="1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여성 거래건수는 패션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홈쇼핑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생활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사무용품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식료품 순으로 높음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남성 거래건수는 패션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생활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사무용품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식료품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&gt;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홈쇼핑 순으로 높음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</a:t>
            </a:r>
          </a:p>
          <a:p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r>
              <a:rPr kumimoji="1" lang="ko-KR" altLang="en-US" sz="1500" b="1" dirty="0" smtClean="0">
                <a:latin typeface="+mn-ea"/>
                <a:sym typeface="Wingdings" panose="05000000000000000000" pitchFamily="2" charset="2"/>
              </a:rPr>
              <a:t>연령대</a:t>
            </a:r>
            <a:endParaRPr kumimoji="1" lang="en-US" altLang="ko-KR" sz="1500" b="1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20-40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대에서 </a:t>
            </a:r>
            <a:r>
              <a:rPr kumimoji="1" lang="ko-KR" altLang="en-US" sz="1500" dirty="0" err="1" smtClean="0">
                <a:latin typeface="+mn-ea"/>
                <a:sym typeface="Wingdings" panose="05000000000000000000" pitchFamily="2" charset="2"/>
              </a:rPr>
              <a:t>거래건수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 비율이 가장 높은 카테고리는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‘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패션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’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이고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50-60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대 이상에서 </a:t>
            </a:r>
            <a:r>
              <a:rPr kumimoji="1" lang="ko-KR" altLang="en-US" sz="1500" dirty="0" err="1" smtClean="0">
                <a:latin typeface="+mn-ea"/>
                <a:sym typeface="Wingdings" panose="05000000000000000000" pitchFamily="2" charset="2"/>
              </a:rPr>
              <a:t>거래건수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 비율이 가장 높은 카테고리는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‘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홈쇼핑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‘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이다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모든 연령대의 </a:t>
            </a:r>
            <a:r>
              <a:rPr kumimoji="1" lang="ko-KR" altLang="en-US" sz="1500" dirty="0" err="1" smtClean="0">
                <a:latin typeface="+mn-ea"/>
                <a:sym typeface="Wingdings" panose="05000000000000000000" pitchFamily="2" charset="2"/>
              </a:rPr>
              <a:t>거래건수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 비율이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10%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가 넘는 카테고리는 생활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사무용품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식료품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err="1" smtClean="0">
                <a:latin typeface="+mn-ea"/>
                <a:sym typeface="Wingdings" panose="05000000000000000000" pitchFamily="2" charset="2"/>
              </a:rPr>
              <a:t>패션임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</a:t>
            </a:r>
          </a:p>
          <a:p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r>
              <a:rPr kumimoji="1" lang="ko-KR" altLang="en-US" sz="1500" b="1" dirty="0" smtClean="0">
                <a:latin typeface="+mn-ea"/>
                <a:sym typeface="Wingdings" panose="05000000000000000000" pitchFamily="2" charset="2"/>
              </a:rPr>
              <a:t>생활</a:t>
            </a:r>
            <a:r>
              <a:rPr kumimoji="1" lang="en-US" altLang="ko-KR" sz="1500" b="1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b="1" dirty="0" err="1" smtClean="0">
                <a:latin typeface="+mn-ea"/>
                <a:sym typeface="Wingdings" panose="05000000000000000000" pitchFamily="2" charset="2"/>
              </a:rPr>
              <a:t>취미용품</a:t>
            </a:r>
            <a:endParaRPr kumimoji="1" lang="en-US" altLang="ko-KR" sz="1500" b="1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전체 연령에서 생활용품보다 </a:t>
            </a:r>
            <a:r>
              <a:rPr kumimoji="1" lang="ko-KR" altLang="en-US" sz="1500" dirty="0" err="1" smtClean="0">
                <a:latin typeface="+mn-ea"/>
                <a:sym typeface="Wingdings" panose="05000000000000000000" pitchFamily="2" charset="2"/>
              </a:rPr>
              <a:t>취미용품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 구매를 더 많이 하는 </a:t>
            </a:r>
            <a:r>
              <a:rPr kumimoji="1" lang="ko-KR" altLang="en-US" sz="1500" dirty="0" err="1" smtClean="0">
                <a:latin typeface="+mn-ea"/>
                <a:sym typeface="Wingdings" panose="05000000000000000000" pitchFamily="2" charset="2"/>
              </a:rPr>
              <a:t>나이대는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20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대이고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20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대부터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40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대까지 </a:t>
            </a:r>
            <a:r>
              <a:rPr kumimoji="1" lang="ko-KR" altLang="en-US" sz="1500" dirty="0" err="1" smtClean="0">
                <a:latin typeface="+mn-ea"/>
                <a:sym typeface="Wingdings" panose="05000000000000000000" pitchFamily="2" charset="2"/>
              </a:rPr>
              <a:t>취미용품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 구매 비율이 더 높음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40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대에 구매 비율이 비슷해지며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50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대부터 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60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대이상까지는 생활용품 구매 비율이 더 높음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</a:t>
            </a:r>
          </a:p>
          <a:p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r>
              <a:rPr kumimoji="1" lang="ko-KR" altLang="en-US" sz="1500" b="1" dirty="0" smtClean="0">
                <a:latin typeface="+mn-ea"/>
                <a:sym typeface="Wingdings" panose="05000000000000000000" pitchFamily="2" charset="2"/>
              </a:rPr>
              <a:t>실내</a:t>
            </a:r>
            <a:r>
              <a:rPr kumimoji="1" lang="en-US" altLang="ko-KR" sz="1500" b="1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b="1" dirty="0" smtClean="0">
                <a:latin typeface="+mn-ea"/>
                <a:sym typeface="Wingdings" panose="05000000000000000000" pitchFamily="2" charset="2"/>
              </a:rPr>
              <a:t>실외</a:t>
            </a:r>
            <a:endParaRPr kumimoji="1" lang="en-US" altLang="ko-KR" sz="1500" b="1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19/20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년도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20/21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년도의 증감률을 확인하였을 때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실외보다 실내의 증감률이 더 높음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</a:t>
            </a:r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943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smtClean="0">
                <a:latin typeface="+mn-ea"/>
              </a:rPr>
              <a:t>분석을 진행하면서 </a:t>
            </a:r>
            <a:r>
              <a:rPr kumimoji="1" lang="ko-KR" altLang="en-US" sz="2000" dirty="0" err="1" smtClean="0">
                <a:latin typeface="+mn-ea"/>
              </a:rPr>
              <a:t>느낀점</a:t>
            </a:r>
            <a:endParaRPr kumimoji="1" lang="en-US" altLang="ko-KR" sz="2000" dirty="0" smtClean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813461" y="1675430"/>
            <a:ext cx="106545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평일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휴일에 따른 </a:t>
            </a:r>
            <a:r>
              <a:rPr kumimoji="1" lang="ko-KR" altLang="en-US" sz="1500" dirty="0" err="1" smtClean="0">
                <a:latin typeface="+mn-ea"/>
              </a:rPr>
              <a:t>소비경향을</a:t>
            </a:r>
            <a:r>
              <a:rPr kumimoji="1" lang="ko-KR" altLang="en-US" sz="1500" dirty="0" smtClean="0">
                <a:latin typeface="+mn-ea"/>
              </a:rPr>
              <a:t> 분석할 때</a:t>
            </a:r>
            <a:r>
              <a:rPr kumimoji="1" lang="en-US" altLang="ko-KR" sz="1500" dirty="0" smtClean="0">
                <a:latin typeface="+mn-ea"/>
              </a:rPr>
              <a:t>, </a:t>
            </a:r>
          </a:p>
          <a:p>
            <a:r>
              <a:rPr kumimoji="1" lang="ko-KR" altLang="en-US" sz="1500" dirty="0" smtClean="0">
                <a:latin typeface="+mn-ea"/>
              </a:rPr>
              <a:t>집계 </a:t>
            </a:r>
            <a:r>
              <a:rPr kumimoji="1" lang="ko-KR" altLang="en-US" sz="1500" dirty="0" err="1">
                <a:latin typeface="+mn-ea"/>
              </a:rPr>
              <a:t>데이터라서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ko-KR" altLang="en-US" sz="1500" dirty="0" err="1">
                <a:latin typeface="+mn-ea"/>
              </a:rPr>
              <a:t>년도마다</a:t>
            </a:r>
            <a:r>
              <a:rPr kumimoji="1" lang="ko-KR" altLang="en-US" sz="1500" dirty="0">
                <a:latin typeface="+mn-ea"/>
              </a:rPr>
              <a:t> 공휴일이 다름으로 </a:t>
            </a:r>
            <a:r>
              <a:rPr kumimoji="1" lang="ko-KR" altLang="en-US" sz="1500" dirty="0" err="1">
                <a:latin typeface="+mn-ea"/>
              </a:rPr>
              <a:t>요일별</a:t>
            </a:r>
            <a:r>
              <a:rPr kumimoji="1" lang="ko-KR" altLang="en-US" sz="1500" dirty="0">
                <a:latin typeface="+mn-ea"/>
              </a:rPr>
              <a:t> 데이터 수가 다르기 때문에 카테고리마다 적합한 요일을 분석하는 것에 </a:t>
            </a:r>
            <a:r>
              <a:rPr kumimoji="1" lang="ko-KR" altLang="en-US" sz="1500" dirty="0" smtClean="0">
                <a:latin typeface="+mn-ea"/>
              </a:rPr>
              <a:t>제한적인 것을 느꼈습니다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Category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와 같이 여러 개의 값을 가지는 컬럼을 시각화 할 때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</a:t>
            </a:r>
          </a:p>
          <a:p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10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개 이상의 그래프를 그리면 한번에 볼 수 있어서 좋지만 특정 그래프를 설명할 수 있는 그래프 제목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범례 등과 같은 부분들을 신경을 쓴다면 보는 입장에서 더 쉽게 이해할 수 있음을 느꼈습니다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</a:t>
            </a:r>
          </a:p>
          <a:p>
            <a:endParaRPr kumimoji="1" lang="en-US" altLang="ko-KR" sz="15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+mn-ea"/>
                <a:sym typeface="Wingdings" panose="05000000000000000000" pitchFamily="2" charset="2"/>
              </a:rPr>
              <a:t>카테고리를 생활용품</a:t>
            </a:r>
            <a:r>
              <a:rPr kumimoji="1" lang="en-US" altLang="ko-KR" sz="1500" dirty="0">
                <a:latin typeface="+mn-ea"/>
                <a:sym typeface="Wingdings" panose="05000000000000000000" pitchFamily="2" charset="2"/>
              </a:rPr>
              <a:t>/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취미용품으로 나눌 때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,</a:t>
            </a:r>
          </a:p>
          <a:p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어떤 카테고리가 어떤 집단으로 들어가야 할지 판단하기 어려웠습니다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 </a:t>
            </a:r>
            <a:r>
              <a:rPr kumimoji="1" lang="ko-KR" altLang="en-US" sz="1500" dirty="0" smtClean="0">
                <a:latin typeface="+mn-ea"/>
                <a:sym typeface="Wingdings" panose="05000000000000000000" pitchFamily="2" charset="2"/>
              </a:rPr>
              <a:t>다른 사람이 봐도 타당하다고 느끼고 이해할 만한 집단을 설정해야함을 느꼈습니다</a:t>
            </a:r>
            <a:r>
              <a:rPr kumimoji="1" lang="en-US" altLang="ko-KR" sz="1500" dirty="0" smtClean="0">
                <a:latin typeface="+mn-ea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590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smtClean="0">
                <a:latin typeface="+mn-ea"/>
              </a:rPr>
              <a:t>분석기획배경</a:t>
            </a:r>
            <a:endParaRPr kumimoji="1" lang="en-US" altLang="ko-KR" sz="200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56852" y="1716467"/>
            <a:ext cx="10423784" cy="1179137"/>
            <a:chOff x="856852" y="2349509"/>
            <a:chExt cx="6151258" cy="1179137"/>
          </a:xfrm>
        </p:grpSpPr>
        <p:sp>
          <p:nvSpPr>
            <p:cNvPr id="15" name="Google Shape;357;p27" descr="object-06"/>
            <p:cNvSpPr/>
            <p:nvPr/>
          </p:nvSpPr>
          <p:spPr>
            <a:xfrm flipH="1">
              <a:off x="856852" y="2352231"/>
              <a:ext cx="396000" cy="1176415"/>
            </a:xfrm>
            <a:prstGeom prst="rect">
              <a:avLst/>
            </a:prstGeom>
            <a:solidFill>
              <a:srgbClr val="A2BDE8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500" b="1" dirty="0" smtClean="0">
                  <a:solidFill>
                    <a:schemeClr val="bg1"/>
                  </a:solidFill>
                  <a:latin typeface="+mn-ea"/>
                  <a:cs typeface="Arial"/>
                  <a:sym typeface="Arial"/>
                </a:rPr>
                <a:t>분석</a:t>
              </a:r>
              <a:endParaRPr lang="en-US" altLang="ko-KR" sz="1500" b="1" dirty="0">
                <a:solidFill>
                  <a:schemeClr val="bg1"/>
                </a:solidFill>
                <a:latin typeface="+mn-ea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500" b="1" dirty="0">
                  <a:solidFill>
                    <a:schemeClr val="bg1"/>
                  </a:solidFill>
                  <a:latin typeface="+mn-ea"/>
                  <a:cs typeface="Arial"/>
                  <a:sym typeface="Arial"/>
                </a:rPr>
                <a:t>배경</a:t>
              </a:r>
              <a:endParaRPr sz="1500" b="1" dirty="0">
                <a:solidFill>
                  <a:schemeClr val="bg1"/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64" name="Google Shape;383;p27"/>
            <p:cNvSpPr/>
            <p:nvPr/>
          </p:nvSpPr>
          <p:spPr>
            <a:xfrm>
              <a:off x="1266946" y="2349509"/>
              <a:ext cx="5692497" cy="22253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Malgun Gothic"/>
                <a:buNone/>
              </a:pPr>
              <a:endParaRPr sz="900">
                <a:solidFill>
                  <a:srgbClr val="000000"/>
                </a:solidFill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65" name="Google Shape;383;p27"/>
            <p:cNvSpPr/>
            <p:nvPr/>
          </p:nvSpPr>
          <p:spPr>
            <a:xfrm flipV="1">
              <a:off x="1266946" y="3321368"/>
              <a:ext cx="5706591" cy="20689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Malgun Gothic"/>
                <a:buNone/>
              </a:pPr>
              <a:endParaRPr sz="900">
                <a:solidFill>
                  <a:srgbClr val="000000"/>
                </a:solidFill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67" name="Google Shape;393;p27"/>
            <p:cNvSpPr/>
            <p:nvPr/>
          </p:nvSpPr>
          <p:spPr>
            <a:xfrm>
              <a:off x="1540797" y="2659158"/>
              <a:ext cx="5467313" cy="772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87313" lvl="0" indent="-87313">
                <a:spcBef>
                  <a:spcPts val="270"/>
                </a:spcBef>
                <a:buClr>
                  <a:srgbClr val="3F3F3F"/>
                </a:buClr>
                <a:buSzPts val="720"/>
                <a:buFont typeface="Arial"/>
                <a:buChar char="•"/>
              </a:pPr>
              <a:r>
                <a:rPr lang="en-US" sz="1500" dirty="0" smtClean="0">
                  <a:latin typeface="+mn-ea"/>
                  <a:sym typeface="Arial"/>
                </a:rPr>
                <a:t>19,20,21</a:t>
              </a:r>
              <a:r>
                <a:rPr lang="ko-KR" altLang="en-US" sz="1500" dirty="0" smtClean="0">
                  <a:latin typeface="+mn-ea"/>
                  <a:sym typeface="Arial"/>
                </a:rPr>
                <a:t>년의 온라인 쇼핑 데이터를 활용하여 코로나를 전후로 연령별</a:t>
              </a:r>
              <a:r>
                <a:rPr lang="en-US" altLang="ko-KR" sz="1500" dirty="0" smtClean="0">
                  <a:latin typeface="+mn-ea"/>
                  <a:sym typeface="Arial"/>
                </a:rPr>
                <a:t>, </a:t>
              </a:r>
              <a:r>
                <a:rPr lang="ko-KR" altLang="en-US" sz="1500" dirty="0" err="1" smtClean="0">
                  <a:latin typeface="+mn-ea"/>
                  <a:sym typeface="Arial"/>
                </a:rPr>
                <a:t>카테고리별</a:t>
              </a:r>
              <a:r>
                <a:rPr lang="en-US" altLang="ko-KR" sz="1500" dirty="0" smtClean="0">
                  <a:latin typeface="+mn-ea"/>
                  <a:sym typeface="Arial"/>
                </a:rPr>
                <a:t>, </a:t>
              </a:r>
              <a:r>
                <a:rPr lang="ko-KR" altLang="en-US" sz="1500" dirty="0" err="1" smtClean="0">
                  <a:latin typeface="+mn-ea"/>
                  <a:sym typeface="Arial"/>
                </a:rPr>
                <a:t>시간별</a:t>
              </a:r>
              <a:r>
                <a:rPr lang="ko-KR" altLang="en-US" sz="1500" dirty="0" smtClean="0">
                  <a:latin typeface="+mn-ea"/>
                  <a:sym typeface="Arial"/>
                </a:rPr>
                <a:t> 주문 건수를 분석하고 앞으로 온라인 쇼핑 시장의 미래를 예측해보자</a:t>
              </a:r>
              <a:r>
                <a:rPr lang="en-US" altLang="ko-KR" sz="1500" dirty="0" smtClean="0">
                  <a:latin typeface="+mn-ea"/>
                  <a:sym typeface="Arial"/>
                </a:rPr>
                <a:t>.</a:t>
              </a:r>
              <a:endParaRPr sz="1500" dirty="0">
                <a:latin typeface="+mn-ea"/>
                <a:sym typeface="Arial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56851" y="2951894"/>
            <a:ext cx="10389081" cy="3075016"/>
            <a:chOff x="856852" y="2951894"/>
            <a:chExt cx="6951850" cy="3075016"/>
          </a:xfrm>
        </p:grpSpPr>
        <p:grpSp>
          <p:nvGrpSpPr>
            <p:cNvPr id="6" name="그룹 5"/>
            <p:cNvGrpSpPr/>
            <p:nvPr/>
          </p:nvGrpSpPr>
          <p:grpSpPr>
            <a:xfrm>
              <a:off x="856852" y="2951894"/>
              <a:ext cx="6951850" cy="3075016"/>
              <a:chOff x="856852" y="3650910"/>
              <a:chExt cx="6112005" cy="2376000"/>
            </a:xfrm>
          </p:grpSpPr>
          <p:sp>
            <p:nvSpPr>
              <p:cNvPr id="14" name="Google Shape;357;p27" descr="object-06"/>
              <p:cNvSpPr/>
              <p:nvPr/>
            </p:nvSpPr>
            <p:spPr>
              <a:xfrm flipH="1">
                <a:off x="856852" y="3650910"/>
                <a:ext cx="396000" cy="2376000"/>
              </a:xfrm>
              <a:prstGeom prst="rect">
                <a:avLst/>
              </a:prstGeom>
              <a:solidFill>
                <a:srgbClr val="A2BDE8"/>
              </a:solidFill>
              <a:ln w="127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500" b="1" dirty="0" smtClean="0">
                    <a:solidFill>
                      <a:schemeClr val="bg1"/>
                    </a:solidFill>
                    <a:latin typeface="+mn-ea"/>
                    <a:cs typeface="Arial"/>
                    <a:sym typeface="Arial"/>
                  </a:rPr>
                  <a:t>분석</a:t>
                </a:r>
                <a:endParaRPr lang="en-US" altLang="ko-KR" sz="1500" b="1" dirty="0" smtClean="0">
                  <a:solidFill>
                    <a:schemeClr val="bg1"/>
                  </a:solidFill>
                  <a:latin typeface="+mn-ea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500" b="1" dirty="0" smtClean="0">
                    <a:solidFill>
                      <a:schemeClr val="bg1"/>
                    </a:solidFill>
                    <a:latin typeface="+mn-ea"/>
                    <a:cs typeface="Arial"/>
                    <a:sym typeface="Arial"/>
                  </a:rPr>
                  <a:t>가설</a:t>
                </a:r>
                <a:endParaRPr lang="en-US" altLang="ko-KR" sz="1500" b="1" dirty="0">
                  <a:solidFill>
                    <a:schemeClr val="bg1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41" name="Google Shape;383;p27"/>
              <p:cNvSpPr/>
              <p:nvPr/>
            </p:nvSpPr>
            <p:spPr>
              <a:xfrm>
                <a:off x="1259898" y="3662458"/>
                <a:ext cx="5692497" cy="20230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Malgun Gothic"/>
                  <a:buNone/>
                </a:pPr>
                <a:endParaRPr sz="1500">
                  <a:solidFill>
                    <a:srgbClr val="000000"/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43" name="Google Shape;383;p27"/>
              <p:cNvSpPr/>
              <p:nvPr/>
            </p:nvSpPr>
            <p:spPr>
              <a:xfrm flipV="1">
                <a:off x="1262266" y="5820020"/>
                <a:ext cx="5706591" cy="20689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Malgun Gothic"/>
                  <a:buNone/>
                </a:pPr>
                <a:endParaRPr sz="1500">
                  <a:solidFill>
                    <a:srgbClr val="000000"/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1513268" y="3815453"/>
                <a:ext cx="5455588" cy="552363"/>
                <a:chOff x="1159053" y="7166922"/>
                <a:chExt cx="6129773" cy="672209"/>
              </a:xfrm>
            </p:grpSpPr>
            <p:sp>
              <p:nvSpPr>
                <p:cNvPr id="46" name="Google Shape;393;p27"/>
                <p:cNvSpPr/>
                <p:nvPr/>
              </p:nvSpPr>
              <p:spPr>
                <a:xfrm>
                  <a:off x="1191458" y="7450900"/>
                  <a:ext cx="6097368" cy="388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87313" marR="0" lvl="0" indent="-87313" algn="l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F3F3F"/>
                    </a:buClr>
                    <a:buSzPts val="720"/>
                    <a:buFont typeface="Arial"/>
                    <a:buChar char="•"/>
                  </a:pPr>
                  <a:r>
                    <a:rPr lang="ko-KR" altLang="en-US" sz="1500" dirty="0" smtClean="0">
                      <a:latin typeface="+mn-ea"/>
                      <a:cs typeface="Arial"/>
                      <a:sym typeface="Arial"/>
                    </a:rPr>
                    <a:t>다음날이 평일인 경우와 휴일인 경우를 비교하면 후자의 </a:t>
                  </a:r>
                  <a:r>
                    <a:rPr lang="ko-KR" altLang="en-US" sz="1500" dirty="0" err="1" smtClean="0">
                      <a:latin typeface="+mn-ea"/>
                      <a:cs typeface="Arial"/>
                      <a:sym typeface="Arial"/>
                    </a:rPr>
                    <a:t>구매건수가</a:t>
                  </a:r>
                  <a:r>
                    <a:rPr lang="ko-KR" altLang="en-US" sz="1500" dirty="0" smtClean="0">
                      <a:latin typeface="+mn-ea"/>
                      <a:cs typeface="Arial"/>
                      <a:sym typeface="Arial"/>
                    </a:rPr>
                    <a:t> 더 많을 것이다</a:t>
                  </a:r>
                  <a:r>
                    <a:rPr lang="en-US" altLang="ko-KR" sz="1500" dirty="0" smtClean="0">
                      <a:latin typeface="+mn-ea"/>
                      <a:cs typeface="Arial"/>
                      <a:sym typeface="Arial"/>
                    </a:rPr>
                    <a:t>.</a:t>
                  </a:r>
                  <a:endParaRPr sz="1500" dirty="0">
                    <a:latin typeface="+mn-ea"/>
                    <a:sym typeface="Arial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1159053" y="7166922"/>
                  <a:ext cx="4940552" cy="303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500" b="1" spc="-100" dirty="0" smtClean="0">
                      <a:latin typeface="+mn-ea"/>
                    </a:rPr>
                    <a:t>1. </a:t>
                  </a:r>
                  <a:r>
                    <a:rPr lang="ko-KR" altLang="en-US" sz="1500" b="1" spc="-100" dirty="0" smtClean="0">
                      <a:latin typeface="+mn-ea"/>
                    </a:rPr>
                    <a:t>다음날이 평일</a:t>
                  </a:r>
                  <a:r>
                    <a:rPr lang="en-US" altLang="ko-KR" sz="1500" b="1" spc="-100" dirty="0" smtClean="0">
                      <a:latin typeface="+mn-ea"/>
                    </a:rPr>
                    <a:t>/</a:t>
                  </a:r>
                  <a:r>
                    <a:rPr lang="ko-KR" altLang="en-US" sz="1500" b="1" spc="-100" dirty="0" smtClean="0">
                      <a:latin typeface="+mn-ea"/>
                    </a:rPr>
                    <a:t>휴일인 날의 소비 경향 분석</a:t>
                  </a:r>
                  <a:endParaRPr lang="ko-KR" altLang="en-US" sz="1500" b="1" spc="-100" dirty="0">
                    <a:latin typeface="+mn-ea"/>
                  </a:endParaRPr>
                </a:p>
              </p:txBody>
            </p:sp>
          </p:grpSp>
        </p:grpSp>
        <p:sp>
          <p:nvSpPr>
            <p:cNvPr id="79" name="Google Shape;393;p27"/>
            <p:cNvSpPr/>
            <p:nvPr/>
          </p:nvSpPr>
          <p:spPr>
            <a:xfrm>
              <a:off x="1643072" y="4300169"/>
              <a:ext cx="6144342" cy="41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87313" marR="0" lvl="0" indent="-87313" algn="l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720"/>
                <a:buFont typeface="Arial"/>
                <a:buChar char="•"/>
              </a:pPr>
              <a:r>
                <a:rPr lang="en-US" sz="1500" dirty="0" smtClean="0">
                  <a:latin typeface="+mn-ea"/>
                  <a:sym typeface="Arial"/>
                </a:rPr>
                <a:t> </a:t>
              </a:r>
              <a:r>
                <a:rPr lang="ko-KR" altLang="en-US" sz="1500" dirty="0" smtClean="0">
                  <a:latin typeface="+mn-ea"/>
                  <a:sym typeface="Arial"/>
                </a:rPr>
                <a:t>보통 </a:t>
              </a:r>
              <a:r>
                <a:rPr lang="en-US" altLang="ko-KR" sz="1500" dirty="0" smtClean="0">
                  <a:latin typeface="+mn-ea"/>
                  <a:sym typeface="Arial"/>
                </a:rPr>
                <a:t>09~18</a:t>
              </a:r>
              <a:r>
                <a:rPr lang="ko-KR" altLang="en-US" sz="1500" dirty="0" smtClean="0">
                  <a:latin typeface="+mn-ea"/>
                  <a:sym typeface="Arial"/>
                </a:rPr>
                <a:t>시까지 업무시간이고 그 후에 개인시간을 보내기 때문에 퇴근한 이후의 시간대에 거래건수가 많을 것이다</a:t>
              </a:r>
              <a:r>
                <a:rPr lang="en-US" altLang="ko-KR" sz="1500" dirty="0" smtClean="0">
                  <a:latin typeface="+mn-ea"/>
                  <a:sym typeface="Arial"/>
                </a:rPr>
                <a:t>.</a:t>
              </a:r>
              <a:endParaRPr sz="1500" dirty="0">
                <a:latin typeface="+mn-ea"/>
                <a:sym typeface="Arial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14142" y="3998171"/>
              <a:ext cx="4978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spc="-100" dirty="0" smtClean="0">
                  <a:latin typeface="+mn-ea"/>
                </a:rPr>
                <a:t>2. </a:t>
              </a:r>
              <a:r>
                <a:rPr lang="ko-KR" altLang="en-US" sz="1500" b="1" spc="-100" dirty="0" smtClean="0">
                  <a:latin typeface="+mn-ea"/>
                </a:rPr>
                <a:t>시간대별 </a:t>
              </a:r>
              <a:r>
                <a:rPr lang="ko-KR" altLang="en-US" sz="1500" b="1" spc="-100" dirty="0" err="1" smtClean="0">
                  <a:latin typeface="+mn-ea"/>
                </a:rPr>
                <a:t>거래건수</a:t>
              </a:r>
              <a:r>
                <a:rPr lang="ko-KR" altLang="en-US" sz="1500" b="1" spc="-100" dirty="0" smtClean="0">
                  <a:latin typeface="+mn-ea"/>
                </a:rPr>
                <a:t> 분석</a:t>
              </a:r>
              <a:r>
                <a:rPr lang="en-US" altLang="ko-KR" sz="1500" b="1" spc="-100" dirty="0" smtClean="0">
                  <a:latin typeface="+mn-ea"/>
                </a:rPr>
                <a:t> </a:t>
              </a:r>
              <a:endParaRPr lang="ko-KR" altLang="en-US" sz="1500" b="1" spc="-100" dirty="0">
                <a:latin typeface="+mn-ea"/>
              </a:endParaRPr>
            </a:p>
          </p:txBody>
        </p:sp>
        <p:sp>
          <p:nvSpPr>
            <p:cNvPr id="81" name="Google Shape;393;p27"/>
            <p:cNvSpPr/>
            <p:nvPr/>
          </p:nvSpPr>
          <p:spPr>
            <a:xfrm>
              <a:off x="1632396" y="5128268"/>
              <a:ext cx="6144342" cy="876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87313" marR="0" lvl="0" indent="-87313" algn="l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720"/>
                <a:buFont typeface="Arial"/>
                <a:buChar char="•"/>
              </a:pPr>
              <a:r>
                <a:rPr lang="en-US" sz="1500" dirty="0" smtClean="0">
                  <a:latin typeface="+mn-ea"/>
                  <a:sym typeface="Arial"/>
                </a:rPr>
                <a:t>20</a:t>
              </a:r>
              <a:r>
                <a:rPr lang="ko-KR" altLang="en-US" sz="1500" dirty="0" smtClean="0">
                  <a:latin typeface="+mn-ea"/>
                  <a:sym typeface="Arial"/>
                </a:rPr>
                <a:t>대는 생활용품을 구매하기 보다는 </a:t>
              </a:r>
              <a:r>
                <a:rPr lang="ko-KR" altLang="en-US" sz="1500" dirty="0" err="1" smtClean="0">
                  <a:latin typeface="+mn-ea"/>
                  <a:sym typeface="Arial"/>
                </a:rPr>
                <a:t>취미용품을</a:t>
              </a:r>
              <a:r>
                <a:rPr lang="ko-KR" altLang="en-US" sz="1500" dirty="0" smtClean="0">
                  <a:latin typeface="+mn-ea"/>
                  <a:sym typeface="Arial"/>
                </a:rPr>
                <a:t> 구매하는 비율이 </a:t>
              </a:r>
              <a:r>
                <a:rPr lang="en-US" altLang="ko-KR" sz="1500" dirty="0" smtClean="0">
                  <a:latin typeface="+mn-ea"/>
                  <a:sym typeface="Arial"/>
                </a:rPr>
                <a:t>30,40,50</a:t>
              </a:r>
              <a:r>
                <a:rPr lang="ko-KR" altLang="en-US" sz="1500" dirty="0" smtClean="0">
                  <a:latin typeface="+mn-ea"/>
                  <a:sym typeface="Arial"/>
                </a:rPr>
                <a:t>대보다 많을 것이다</a:t>
              </a:r>
              <a:r>
                <a:rPr lang="en-US" altLang="ko-KR" sz="1500" dirty="0" smtClean="0">
                  <a:latin typeface="+mn-ea"/>
                  <a:sym typeface="Arial"/>
                </a:rPr>
                <a:t>.</a:t>
              </a:r>
            </a:p>
            <a:p>
              <a:pPr marL="87313" marR="0" lvl="0" indent="-87313" algn="l" rtl="0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720"/>
                <a:buFont typeface="Arial"/>
                <a:buChar char="•"/>
              </a:pPr>
              <a:r>
                <a:rPr lang="ko-KR" altLang="en-US" sz="1500" dirty="0" smtClean="0">
                  <a:latin typeface="+mn-ea"/>
                  <a:sym typeface="Arial"/>
                </a:rPr>
                <a:t>코로나 이후 </a:t>
              </a:r>
              <a:r>
                <a:rPr lang="ko-KR" altLang="en-US" sz="1500" dirty="0" err="1" smtClean="0">
                  <a:latin typeface="+mn-ea"/>
                  <a:sym typeface="Arial"/>
                </a:rPr>
                <a:t>실외활동에</a:t>
              </a:r>
              <a:r>
                <a:rPr lang="ko-KR" altLang="en-US" sz="1500" dirty="0" smtClean="0">
                  <a:latin typeface="+mn-ea"/>
                  <a:sym typeface="Arial"/>
                </a:rPr>
                <a:t> 필요한 제품보다는 </a:t>
              </a:r>
              <a:r>
                <a:rPr lang="ko-KR" altLang="en-US" sz="1500" dirty="0" err="1" smtClean="0">
                  <a:latin typeface="+mn-ea"/>
                  <a:sym typeface="Arial"/>
                </a:rPr>
                <a:t>실내활동에</a:t>
              </a:r>
              <a:r>
                <a:rPr lang="ko-KR" altLang="en-US" sz="1500" dirty="0" smtClean="0">
                  <a:latin typeface="+mn-ea"/>
                  <a:sym typeface="Arial"/>
                </a:rPr>
                <a:t> 필요한 제품의 </a:t>
              </a:r>
              <a:r>
                <a:rPr lang="ko-KR" altLang="en-US" sz="1500" dirty="0" err="1" smtClean="0">
                  <a:latin typeface="+mn-ea"/>
                  <a:sym typeface="Arial"/>
                </a:rPr>
                <a:t>주문건수가</a:t>
              </a:r>
              <a:r>
                <a:rPr lang="ko-KR" altLang="en-US" sz="1500" dirty="0" smtClean="0">
                  <a:latin typeface="+mn-ea"/>
                  <a:sym typeface="Arial"/>
                </a:rPr>
                <a:t> 늘었을 것이다</a:t>
              </a:r>
              <a:r>
                <a:rPr lang="en-US" altLang="ko-KR" sz="1500" dirty="0" smtClean="0">
                  <a:latin typeface="+mn-ea"/>
                  <a:sym typeface="Arial"/>
                </a:rPr>
                <a:t>.</a:t>
              </a:r>
              <a:endParaRPr sz="1500" dirty="0">
                <a:latin typeface="+mn-ea"/>
                <a:sym typeface="Arial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03466" y="4826270"/>
              <a:ext cx="617327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spc="-100" dirty="0" smtClean="0">
                  <a:latin typeface="+mn-ea"/>
                </a:rPr>
                <a:t>3. </a:t>
              </a:r>
              <a:r>
                <a:rPr lang="ko-KR" altLang="en-US" sz="1500" b="1" spc="-100" dirty="0" smtClean="0">
                  <a:latin typeface="+mn-ea"/>
                </a:rPr>
                <a:t>카테고리를 실내</a:t>
              </a:r>
              <a:r>
                <a:rPr lang="en-US" altLang="ko-KR" sz="1500" b="1" spc="-100" dirty="0" smtClean="0">
                  <a:latin typeface="+mn-ea"/>
                </a:rPr>
                <a:t>/</a:t>
              </a:r>
              <a:r>
                <a:rPr lang="ko-KR" altLang="en-US" sz="1500" b="1" spc="-100" dirty="0" smtClean="0">
                  <a:latin typeface="+mn-ea"/>
                </a:rPr>
                <a:t>외</a:t>
              </a:r>
              <a:r>
                <a:rPr lang="en-US" altLang="ko-KR" sz="1500" b="1" spc="-100" dirty="0" smtClean="0">
                  <a:latin typeface="+mn-ea"/>
                </a:rPr>
                <a:t>, </a:t>
              </a:r>
              <a:r>
                <a:rPr lang="ko-KR" altLang="en-US" sz="1500" b="1" spc="-100" dirty="0" smtClean="0">
                  <a:latin typeface="+mn-ea"/>
                </a:rPr>
                <a:t>생활</a:t>
              </a:r>
              <a:r>
                <a:rPr lang="en-US" altLang="ko-KR" sz="1500" b="1" spc="-100" dirty="0" smtClean="0">
                  <a:latin typeface="+mn-ea"/>
                </a:rPr>
                <a:t>/</a:t>
              </a:r>
              <a:r>
                <a:rPr lang="ko-KR" altLang="en-US" sz="1500" b="1" spc="-100" dirty="0" err="1" smtClean="0">
                  <a:latin typeface="+mn-ea"/>
                </a:rPr>
                <a:t>취미용품</a:t>
              </a:r>
              <a:r>
                <a:rPr lang="ko-KR" altLang="en-US" sz="1500" b="1" spc="-100" dirty="0" smtClean="0">
                  <a:latin typeface="+mn-ea"/>
                </a:rPr>
                <a:t> 등 다양한 그룹으로 나눠서 분석</a:t>
              </a:r>
              <a:endParaRPr lang="ko-KR" altLang="en-US" sz="1500" b="1" spc="-1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31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+mn-ea"/>
              </a:rPr>
              <a:t>분석절차소개</a:t>
            </a:r>
            <a:endParaRPr kumimoji="1" lang="en-US" altLang="ko-KR" sz="2000" dirty="0">
              <a:latin typeface="+mn-ea"/>
            </a:endParaRPr>
          </a:p>
          <a:p>
            <a:endParaRPr kumimoji="1" lang="en-US" altLang="ko-KR" sz="2000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65758" y="1716437"/>
            <a:ext cx="8219627" cy="633914"/>
            <a:chOff x="865759" y="1845390"/>
            <a:chExt cx="7598303" cy="633914"/>
          </a:xfrm>
        </p:grpSpPr>
        <p:grpSp>
          <p:nvGrpSpPr>
            <p:cNvPr id="24" name="그룹 23"/>
            <p:cNvGrpSpPr/>
            <p:nvPr/>
          </p:nvGrpSpPr>
          <p:grpSpPr>
            <a:xfrm>
              <a:off x="865759" y="1845390"/>
              <a:ext cx="7598303" cy="633914"/>
              <a:chOff x="7163571" y="4357525"/>
              <a:chExt cx="5560549" cy="540000"/>
            </a:xfrm>
          </p:grpSpPr>
          <p:sp>
            <p:nvSpPr>
              <p:cNvPr id="26" name="사각형: 둥근 모서리 100">
                <a:extLst>
                  <a:ext uri="{FF2B5EF4-FFF2-40B4-BE49-F238E27FC236}">
                    <a16:creationId xmlns:a16="http://schemas.microsoft.com/office/drawing/2014/main" id="{9495810E-D2D6-44C8-B11C-A85E5F513C71}"/>
                  </a:ext>
                </a:extLst>
              </p:cNvPr>
              <p:cNvSpPr/>
              <p:nvPr/>
            </p:nvSpPr>
            <p:spPr>
              <a:xfrm>
                <a:off x="7432120" y="4357525"/>
                <a:ext cx="5292000" cy="540000"/>
              </a:xfrm>
              <a:prstGeom prst="roundRect">
                <a:avLst>
                  <a:gd name="adj" fmla="val 0"/>
                </a:avLst>
              </a:prstGeom>
              <a:solidFill>
                <a:srgbClr val="B6CBEC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8866C66A-C2E2-4426-91F5-6320BC456F5D}"/>
                  </a:ext>
                </a:extLst>
              </p:cNvPr>
              <p:cNvSpPr/>
              <p:nvPr/>
            </p:nvSpPr>
            <p:spPr>
              <a:xfrm>
                <a:off x="7163571" y="4380808"/>
                <a:ext cx="493434" cy="49343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84A7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F6786B-1AE2-4056-A32B-86BF3A9573DC}"/>
                  </a:ext>
                </a:extLst>
              </p:cNvPr>
              <p:cNvSpPr txBox="1"/>
              <p:nvPr/>
            </p:nvSpPr>
            <p:spPr>
              <a:xfrm>
                <a:off x="7590825" y="4489880"/>
                <a:ext cx="834882" cy="27528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kern="0" spc="-5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latin typeface="+mn-ea"/>
                  </a:rPr>
                  <a:t>데이터 탐색</a:t>
                </a:r>
                <a:endParaRPr lang="ko-KR" altLang="en-US" sz="1500" kern="0" spc="-50" dirty="0">
                  <a:ln>
                    <a:solidFill>
                      <a:prstClr val="black">
                        <a:alpha val="0"/>
                      </a:prstClr>
                    </a:solidFill>
                  </a:ln>
                  <a:latin typeface="+mn-ea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27EA083-83F7-4822-8E34-7C12996FEE5B}"/>
                  </a:ext>
                </a:extLst>
              </p:cNvPr>
              <p:cNvSpPr/>
              <p:nvPr/>
            </p:nvSpPr>
            <p:spPr>
              <a:xfrm>
                <a:off x="8442863" y="4377341"/>
                <a:ext cx="4269298" cy="50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1"/>
              <a:lstStyle/>
              <a:p>
                <a:pPr marL="171450" indent="-108000">
                  <a:buFont typeface="Arial" panose="020B0604020202020204" pitchFamily="34" charset="0"/>
                  <a:buChar char="•"/>
                </a:pPr>
                <a:r>
                  <a:rPr lang="ko-KR" altLang="en-US" sz="1500" dirty="0" smtClean="0">
                    <a:solidFill>
                      <a:schemeClr val="tx1"/>
                    </a:solidFill>
                    <a:latin typeface="+mn-ea"/>
                  </a:rPr>
                  <a:t>데이터 형태</a:t>
                </a:r>
                <a:r>
                  <a:rPr lang="en-US" altLang="ko-KR" sz="1500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500" dirty="0" smtClean="0">
                    <a:solidFill>
                      <a:schemeClr val="tx1"/>
                    </a:solidFill>
                    <a:latin typeface="+mn-ea"/>
                  </a:rPr>
                  <a:t>타입</a:t>
                </a:r>
                <a:r>
                  <a:rPr lang="en-US" altLang="ko-KR" sz="1500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500" dirty="0" err="1" smtClean="0">
                    <a:solidFill>
                      <a:schemeClr val="tx1"/>
                    </a:solidFill>
                    <a:latin typeface="+mn-ea"/>
                  </a:rPr>
                  <a:t>컬럼명</a:t>
                </a:r>
                <a:r>
                  <a:rPr lang="ko-KR" altLang="en-US" sz="1500" dirty="0" smtClean="0">
                    <a:solidFill>
                      <a:schemeClr val="tx1"/>
                    </a:solidFill>
                    <a:latin typeface="+mn-ea"/>
                  </a:rPr>
                  <a:t> 확인 및 변경</a:t>
                </a:r>
                <a:r>
                  <a:rPr lang="en-US" altLang="ko-KR" sz="15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ko-KR" altLang="en-US" sz="15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72129" y="1976592"/>
              <a:ext cx="46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 1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65758" y="2524287"/>
            <a:ext cx="8219627" cy="633914"/>
            <a:chOff x="865759" y="1845390"/>
            <a:chExt cx="7598303" cy="633914"/>
          </a:xfrm>
        </p:grpSpPr>
        <p:grpSp>
          <p:nvGrpSpPr>
            <p:cNvPr id="31" name="그룹 30"/>
            <p:cNvGrpSpPr/>
            <p:nvPr/>
          </p:nvGrpSpPr>
          <p:grpSpPr>
            <a:xfrm>
              <a:off x="865759" y="1845390"/>
              <a:ext cx="7598303" cy="633914"/>
              <a:chOff x="7163571" y="4357525"/>
              <a:chExt cx="5560549" cy="540000"/>
            </a:xfrm>
          </p:grpSpPr>
          <p:sp>
            <p:nvSpPr>
              <p:cNvPr id="33" name="사각형: 둥근 모서리 100">
                <a:extLst>
                  <a:ext uri="{FF2B5EF4-FFF2-40B4-BE49-F238E27FC236}">
                    <a16:creationId xmlns:a16="http://schemas.microsoft.com/office/drawing/2014/main" id="{9495810E-D2D6-44C8-B11C-A85E5F513C71}"/>
                  </a:ext>
                </a:extLst>
              </p:cNvPr>
              <p:cNvSpPr/>
              <p:nvPr/>
            </p:nvSpPr>
            <p:spPr>
              <a:xfrm>
                <a:off x="7432120" y="4357525"/>
                <a:ext cx="5292000" cy="540000"/>
              </a:xfrm>
              <a:prstGeom prst="roundRect">
                <a:avLst>
                  <a:gd name="adj" fmla="val 0"/>
                </a:avLst>
              </a:prstGeom>
              <a:solidFill>
                <a:srgbClr val="B6CBEC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8866C66A-C2E2-4426-91F5-6320BC456F5D}"/>
                  </a:ext>
                </a:extLst>
              </p:cNvPr>
              <p:cNvSpPr/>
              <p:nvPr/>
            </p:nvSpPr>
            <p:spPr>
              <a:xfrm>
                <a:off x="7163571" y="4380808"/>
                <a:ext cx="493434" cy="49343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84A7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F6786B-1AE2-4056-A32B-86BF3A9573DC}"/>
                  </a:ext>
                </a:extLst>
              </p:cNvPr>
              <p:cNvSpPr txBox="1"/>
              <p:nvPr/>
            </p:nvSpPr>
            <p:spPr>
              <a:xfrm>
                <a:off x="7590825" y="4391562"/>
                <a:ext cx="834882" cy="4719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kern="0" spc="-50" dirty="0" err="1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latin typeface="+mn-ea"/>
                  </a:rPr>
                  <a:t>결측치</a:t>
                </a:r>
                <a:r>
                  <a:rPr lang="en-US" altLang="ko-KR" sz="1500" kern="0" spc="-5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latin typeface="+mn-ea"/>
                  </a:rPr>
                  <a:t>, </a:t>
                </a:r>
                <a:r>
                  <a:rPr lang="ko-KR" altLang="en-US" sz="1500" kern="0" spc="-5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latin typeface="+mn-ea"/>
                  </a:rPr>
                  <a:t>이상치 처리</a:t>
                </a:r>
                <a:endParaRPr lang="ko-KR" altLang="en-US" sz="1500" kern="0" spc="-50" dirty="0">
                  <a:ln>
                    <a:solidFill>
                      <a:prstClr val="black">
                        <a:alpha val="0"/>
                      </a:prstClr>
                    </a:solidFill>
                  </a:ln>
                  <a:latin typeface="+mn-ea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27EA083-83F7-4822-8E34-7C12996FEE5B}"/>
                  </a:ext>
                </a:extLst>
              </p:cNvPr>
              <p:cNvSpPr/>
              <p:nvPr/>
            </p:nvSpPr>
            <p:spPr>
              <a:xfrm>
                <a:off x="8442863" y="4377341"/>
                <a:ext cx="4269298" cy="50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1"/>
              <a:lstStyle/>
              <a:p>
                <a:pPr marL="171450" indent="-108000">
                  <a:buFont typeface="Arial" panose="020B0604020202020204" pitchFamily="34" charset="0"/>
                  <a:buChar char="•"/>
                </a:pPr>
                <a:r>
                  <a:rPr lang="ko-KR" altLang="en-US" sz="1500" dirty="0" err="1" smtClean="0">
                    <a:solidFill>
                      <a:schemeClr val="tx1"/>
                    </a:solidFill>
                    <a:latin typeface="+mn-ea"/>
                  </a:rPr>
                  <a:t>결측치</a:t>
                </a:r>
                <a:r>
                  <a:rPr lang="en-US" altLang="ko-KR" sz="1500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500" dirty="0" smtClean="0">
                    <a:solidFill>
                      <a:schemeClr val="tx1"/>
                    </a:solidFill>
                    <a:latin typeface="+mn-ea"/>
                  </a:rPr>
                  <a:t>이상치 확인</a:t>
                </a:r>
                <a:endParaRPr lang="ko-KR" altLang="en-US" sz="15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972129" y="1976592"/>
              <a:ext cx="46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 2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65758" y="3294575"/>
            <a:ext cx="8219627" cy="633914"/>
            <a:chOff x="865759" y="1845390"/>
            <a:chExt cx="7598303" cy="633914"/>
          </a:xfrm>
        </p:grpSpPr>
        <p:grpSp>
          <p:nvGrpSpPr>
            <p:cNvPr id="41" name="그룹 40"/>
            <p:cNvGrpSpPr/>
            <p:nvPr/>
          </p:nvGrpSpPr>
          <p:grpSpPr>
            <a:xfrm>
              <a:off x="865759" y="1845390"/>
              <a:ext cx="7598303" cy="633914"/>
              <a:chOff x="7163571" y="4357525"/>
              <a:chExt cx="5560549" cy="540000"/>
            </a:xfrm>
          </p:grpSpPr>
          <p:sp>
            <p:nvSpPr>
              <p:cNvPr id="44" name="사각형: 둥근 모서리 100">
                <a:extLst>
                  <a:ext uri="{FF2B5EF4-FFF2-40B4-BE49-F238E27FC236}">
                    <a16:creationId xmlns:a16="http://schemas.microsoft.com/office/drawing/2014/main" id="{9495810E-D2D6-44C8-B11C-A85E5F513C71}"/>
                  </a:ext>
                </a:extLst>
              </p:cNvPr>
              <p:cNvSpPr/>
              <p:nvPr/>
            </p:nvSpPr>
            <p:spPr>
              <a:xfrm>
                <a:off x="7432120" y="4357525"/>
                <a:ext cx="5292000" cy="540000"/>
              </a:xfrm>
              <a:prstGeom prst="roundRect">
                <a:avLst>
                  <a:gd name="adj" fmla="val 0"/>
                </a:avLst>
              </a:prstGeom>
              <a:solidFill>
                <a:srgbClr val="B6CBEC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8866C66A-C2E2-4426-91F5-6320BC456F5D}"/>
                  </a:ext>
                </a:extLst>
              </p:cNvPr>
              <p:cNvSpPr/>
              <p:nvPr/>
            </p:nvSpPr>
            <p:spPr>
              <a:xfrm>
                <a:off x="7163571" y="4380808"/>
                <a:ext cx="493434" cy="49343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84A7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7F6786B-1AE2-4056-A32B-86BF3A9573DC}"/>
                  </a:ext>
                </a:extLst>
              </p:cNvPr>
              <p:cNvSpPr txBox="1"/>
              <p:nvPr/>
            </p:nvSpPr>
            <p:spPr>
              <a:xfrm>
                <a:off x="7590825" y="4391562"/>
                <a:ext cx="834882" cy="4719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kern="0" spc="-50" dirty="0" err="1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latin typeface="+mn-ea"/>
                  </a:rPr>
                  <a:t>파생변수</a:t>
                </a:r>
                <a:r>
                  <a:rPr lang="ko-KR" altLang="en-US" sz="1500" kern="0" spc="-5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latin typeface="+mn-ea"/>
                  </a:rPr>
                  <a:t> 생성</a:t>
                </a:r>
                <a:endParaRPr lang="ko-KR" altLang="en-US" sz="1500" kern="0" spc="-50" dirty="0">
                  <a:ln>
                    <a:solidFill>
                      <a:prstClr val="black">
                        <a:alpha val="0"/>
                      </a:prstClr>
                    </a:solidFill>
                  </a:ln>
                  <a:latin typeface="+mn-ea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27EA083-83F7-4822-8E34-7C12996FEE5B}"/>
                  </a:ext>
                </a:extLst>
              </p:cNvPr>
              <p:cNvSpPr/>
              <p:nvPr/>
            </p:nvSpPr>
            <p:spPr>
              <a:xfrm>
                <a:off x="8442863" y="4377341"/>
                <a:ext cx="4269298" cy="50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1"/>
              <a:lstStyle/>
              <a:p>
                <a:pPr marL="171450" indent="-108000">
                  <a:buFont typeface="Arial" panose="020B0604020202020204" pitchFamily="34" charset="0"/>
                  <a:buChar char="•"/>
                </a:pPr>
                <a:r>
                  <a:rPr lang="en-US" altLang="ko-KR" sz="1500" dirty="0" smtClean="0">
                    <a:solidFill>
                      <a:schemeClr val="tx1"/>
                    </a:solidFill>
                    <a:latin typeface="+mn-ea"/>
                  </a:rPr>
                  <a:t>DAILY, INOUT </a:t>
                </a:r>
                <a:r>
                  <a:rPr lang="ko-KR" altLang="en-US" sz="1500" dirty="0" err="1" smtClean="0">
                    <a:solidFill>
                      <a:schemeClr val="tx1"/>
                    </a:solidFill>
                    <a:latin typeface="+mn-ea"/>
                  </a:rPr>
                  <a:t>파생변수</a:t>
                </a:r>
                <a:r>
                  <a:rPr lang="ko-KR" altLang="en-US" sz="1500" dirty="0" smtClean="0">
                    <a:solidFill>
                      <a:schemeClr val="tx1"/>
                    </a:solidFill>
                    <a:latin typeface="+mn-ea"/>
                  </a:rPr>
                  <a:t> 생성</a:t>
                </a:r>
                <a:endParaRPr lang="ko-KR" altLang="en-US" sz="15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972129" y="1976592"/>
              <a:ext cx="46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 3</a:t>
              </a:r>
              <a:endParaRPr lang="ko-KR" altLang="en-US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65758" y="4102425"/>
            <a:ext cx="8219627" cy="633914"/>
            <a:chOff x="865759" y="1845390"/>
            <a:chExt cx="7598303" cy="633914"/>
          </a:xfrm>
        </p:grpSpPr>
        <p:grpSp>
          <p:nvGrpSpPr>
            <p:cNvPr id="50" name="그룹 49"/>
            <p:cNvGrpSpPr/>
            <p:nvPr/>
          </p:nvGrpSpPr>
          <p:grpSpPr>
            <a:xfrm>
              <a:off x="865759" y="1845390"/>
              <a:ext cx="7598303" cy="633914"/>
              <a:chOff x="7163571" y="4357525"/>
              <a:chExt cx="5560549" cy="540000"/>
            </a:xfrm>
          </p:grpSpPr>
          <p:sp>
            <p:nvSpPr>
              <p:cNvPr id="52" name="사각형: 둥근 모서리 100">
                <a:extLst>
                  <a:ext uri="{FF2B5EF4-FFF2-40B4-BE49-F238E27FC236}">
                    <a16:creationId xmlns:a16="http://schemas.microsoft.com/office/drawing/2014/main" id="{9495810E-D2D6-44C8-B11C-A85E5F513C71}"/>
                  </a:ext>
                </a:extLst>
              </p:cNvPr>
              <p:cNvSpPr/>
              <p:nvPr/>
            </p:nvSpPr>
            <p:spPr>
              <a:xfrm>
                <a:off x="7432120" y="4357525"/>
                <a:ext cx="5292000" cy="540000"/>
              </a:xfrm>
              <a:prstGeom prst="roundRect">
                <a:avLst>
                  <a:gd name="adj" fmla="val 0"/>
                </a:avLst>
              </a:prstGeom>
              <a:solidFill>
                <a:srgbClr val="B6CBEC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8866C66A-C2E2-4426-91F5-6320BC456F5D}"/>
                  </a:ext>
                </a:extLst>
              </p:cNvPr>
              <p:cNvSpPr/>
              <p:nvPr/>
            </p:nvSpPr>
            <p:spPr>
              <a:xfrm>
                <a:off x="7163571" y="4380808"/>
                <a:ext cx="493434" cy="49343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84A7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F6786B-1AE2-4056-A32B-86BF3A9573DC}"/>
                  </a:ext>
                </a:extLst>
              </p:cNvPr>
              <p:cNvSpPr txBox="1"/>
              <p:nvPr/>
            </p:nvSpPr>
            <p:spPr>
              <a:xfrm>
                <a:off x="7590825" y="4391562"/>
                <a:ext cx="921958" cy="4719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kern="0" spc="-5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latin typeface="+mn-ea"/>
                  </a:rPr>
                  <a:t>단</a:t>
                </a:r>
                <a:r>
                  <a:rPr lang="en-US" altLang="ko-KR" sz="1500" kern="0" spc="-5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latin typeface="+mn-ea"/>
                  </a:rPr>
                  <a:t>/</a:t>
                </a:r>
                <a:r>
                  <a:rPr lang="ko-KR" altLang="en-US" sz="1500" kern="0" spc="-5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latin typeface="+mn-ea"/>
                  </a:rPr>
                  <a:t>이</a:t>
                </a:r>
                <a:r>
                  <a:rPr lang="en-US" altLang="ko-KR" sz="1500" kern="0" spc="-5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latin typeface="+mn-ea"/>
                  </a:rPr>
                  <a:t>/</a:t>
                </a:r>
                <a:r>
                  <a:rPr lang="ko-KR" altLang="en-US" sz="1500" kern="0" spc="-50" dirty="0" err="1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latin typeface="+mn-ea"/>
                  </a:rPr>
                  <a:t>다변량</a:t>
                </a:r>
                <a:r>
                  <a:rPr lang="ko-KR" altLang="en-US" sz="1500" kern="0" spc="-5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latin typeface="+mn-ea"/>
                  </a:rPr>
                  <a:t> 분석</a:t>
                </a:r>
                <a:endParaRPr lang="ko-KR" altLang="en-US" sz="1500" kern="0" spc="-50" dirty="0">
                  <a:ln>
                    <a:solidFill>
                      <a:prstClr val="black">
                        <a:alpha val="0"/>
                      </a:prstClr>
                    </a:solidFill>
                  </a:ln>
                  <a:latin typeface="+mn-ea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27EA083-83F7-4822-8E34-7C12996FEE5B}"/>
                  </a:ext>
                </a:extLst>
              </p:cNvPr>
              <p:cNvSpPr/>
              <p:nvPr/>
            </p:nvSpPr>
            <p:spPr>
              <a:xfrm>
                <a:off x="8442863" y="4377341"/>
                <a:ext cx="4269298" cy="50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1"/>
              <a:lstStyle/>
              <a:p>
                <a:pPr marL="171450" indent="-108000">
                  <a:buFont typeface="Arial" panose="020B0604020202020204" pitchFamily="34" charset="0"/>
                  <a:buChar char="•"/>
                </a:pPr>
                <a:r>
                  <a:rPr lang="ko-KR" altLang="en-US" sz="1500" dirty="0" smtClean="0">
                    <a:solidFill>
                      <a:schemeClr val="tx1"/>
                    </a:solidFill>
                    <a:latin typeface="+mn-ea"/>
                  </a:rPr>
                  <a:t>각 변수의 데이터 특성</a:t>
                </a:r>
                <a:r>
                  <a:rPr lang="en-US" altLang="ko-KR" sz="1500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1500" dirty="0" smtClean="0">
                    <a:solidFill>
                      <a:schemeClr val="tx1"/>
                    </a:solidFill>
                    <a:latin typeface="+mn-ea"/>
                  </a:rPr>
                  <a:t>두 변수</a:t>
                </a:r>
                <a:r>
                  <a:rPr lang="en-US" altLang="ko-KR" sz="1500" dirty="0" smtClean="0">
                    <a:solidFill>
                      <a:schemeClr val="tx1"/>
                    </a:solidFill>
                    <a:latin typeface="+mn-ea"/>
                  </a:rPr>
                  <a:t>/</a:t>
                </a:r>
                <a:r>
                  <a:rPr lang="ko-KR" altLang="en-US" sz="1500" dirty="0" smtClean="0">
                    <a:solidFill>
                      <a:schemeClr val="tx1"/>
                    </a:solidFill>
                    <a:latin typeface="+mn-ea"/>
                  </a:rPr>
                  <a:t>두 변수 이상 간의 관계를 시각화</a:t>
                </a:r>
                <a:r>
                  <a:rPr lang="en-US" altLang="ko-KR" sz="1500" dirty="0" smtClean="0">
                    <a:solidFill>
                      <a:schemeClr val="tx1"/>
                    </a:solidFill>
                    <a:latin typeface="+mn-ea"/>
                  </a:rPr>
                  <a:t>  </a:t>
                </a:r>
                <a:r>
                  <a:rPr lang="ko-KR" altLang="en-US" sz="15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ko-KR" altLang="en-US" sz="15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972129" y="1976592"/>
              <a:ext cx="46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 4</a:t>
              </a:r>
              <a:endParaRPr lang="ko-KR" altLang="en-US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865758" y="4842212"/>
            <a:ext cx="8219627" cy="633914"/>
            <a:chOff x="865759" y="1845390"/>
            <a:chExt cx="7598303" cy="633914"/>
          </a:xfrm>
        </p:grpSpPr>
        <p:grpSp>
          <p:nvGrpSpPr>
            <p:cNvPr id="57" name="그룹 56"/>
            <p:cNvGrpSpPr/>
            <p:nvPr/>
          </p:nvGrpSpPr>
          <p:grpSpPr>
            <a:xfrm>
              <a:off x="865759" y="1845390"/>
              <a:ext cx="7598303" cy="633914"/>
              <a:chOff x="7163571" y="4357525"/>
              <a:chExt cx="5560549" cy="540000"/>
            </a:xfrm>
          </p:grpSpPr>
          <p:sp>
            <p:nvSpPr>
              <p:cNvPr id="59" name="사각형: 둥근 모서리 100">
                <a:extLst>
                  <a:ext uri="{FF2B5EF4-FFF2-40B4-BE49-F238E27FC236}">
                    <a16:creationId xmlns:a16="http://schemas.microsoft.com/office/drawing/2014/main" id="{9495810E-D2D6-44C8-B11C-A85E5F513C71}"/>
                  </a:ext>
                </a:extLst>
              </p:cNvPr>
              <p:cNvSpPr/>
              <p:nvPr/>
            </p:nvSpPr>
            <p:spPr>
              <a:xfrm>
                <a:off x="7432120" y="4357525"/>
                <a:ext cx="5292000" cy="540000"/>
              </a:xfrm>
              <a:prstGeom prst="roundRect">
                <a:avLst>
                  <a:gd name="adj" fmla="val 0"/>
                </a:avLst>
              </a:prstGeom>
              <a:solidFill>
                <a:srgbClr val="B6CBEC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866C66A-C2E2-4426-91F5-6320BC456F5D}"/>
                  </a:ext>
                </a:extLst>
              </p:cNvPr>
              <p:cNvSpPr/>
              <p:nvPr/>
            </p:nvSpPr>
            <p:spPr>
              <a:xfrm>
                <a:off x="7163571" y="4380808"/>
                <a:ext cx="493434" cy="49343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84A7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F6786B-1AE2-4056-A32B-86BF3A9573DC}"/>
                  </a:ext>
                </a:extLst>
              </p:cNvPr>
              <p:cNvSpPr txBox="1"/>
              <p:nvPr/>
            </p:nvSpPr>
            <p:spPr>
              <a:xfrm>
                <a:off x="7590825" y="4391562"/>
                <a:ext cx="834882" cy="4719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kern="0" spc="-50" dirty="0" err="1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latin typeface="+mn-ea"/>
                  </a:rPr>
                  <a:t>분석가설</a:t>
                </a:r>
                <a:r>
                  <a:rPr lang="ko-KR" altLang="en-US" sz="1500" kern="0" spc="-5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latin typeface="+mn-ea"/>
                  </a:rPr>
                  <a:t> 및 검정</a:t>
                </a:r>
                <a:endParaRPr lang="ko-KR" altLang="en-US" sz="1500" kern="0" spc="-50" dirty="0">
                  <a:ln>
                    <a:solidFill>
                      <a:prstClr val="black">
                        <a:alpha val="0"/>
                      </a:prstClr>
                    </a:solidFill>
                  </a:ln>
                  <a:latin typeface="+mn-ea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27EA083-83F7-4822-8E34-7C12996FEE5B}"/>
                  </a:ext>
                </a:extLst>
              </p:cNvPr>
              <p:cNvSpPr/>
              <p:nvPr/>
            </p:nvSpPr>
            <p:spPr>
              <a:xfrm>
                <a:off x="8442863" y="4377341"/>
                <a:ext cx="4269298" cy="50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1"/>
              <a:lstStyle/>
              <a:p>
                <a:pPr marL="171450" indent="-108000">
                  <a:buFont typeface="Arial" panose="020B0604020202020204" pitchFamily="34" charset="0"/>
                  <a:buChar char="•"/>
                </a:pPr>
                <a:r>
                  <a:rPr lang="ko-KR" altLang="en-US" sz="1500" dirty="0" err="1" smtClean="0">
                    <a:solidFill>
                      <a:schemeClr val="tx1"/>
                    </a:solidFill>
                    <a:latin typeface="+mn-ea"/>
                  </a:rPr>
                  <a:t>분석가설</a:t>
                </a:r>
                <a:r>
                  <a:rPr lang="ko-KR" altLang="en-US" sz="1500" dirty="0" smtClean="0">
                    <a:solidFill>
                      <a:schemeClr val="tx1"/>
                    </a:solidFill>
                    <a:latin typeface="+mn-ea"/>
                  </a:rPr>
                  <a:t> 및 </a:t>
                </a:r>
                <a:r>
                  <a:rPr lang="en-US" altLang="ko-KR" sz="1500" dirty="0" smtClean="0">
                    <a:solidFill>
                      <a:schemeClr val="tx1"/>
                    </a:solidFill>
                    <a:latin typeface="+mn-ea"/>
                  </a:rPr>
                  <a:t>ANOVA</a:t>
                </a:r>
                <a:r>
                  <a:rPr lang="ko-KR" altLang="en-US" sz="1500" dirty="0" smtClean="0">
                    <a:solidFill>
                      <a:schemeClr val="tx1"/>
                    </a:solidFill>
                    <a:latin typeface="+mn-ea"/>
                  </a:rPr>
                  <a:t>검정</a:t>
                </a:r>
                <a:endParaRPr lang="ko-KR" altLang="en-US" sz="15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972129" y="1976592"/>
              <a:ext cx="46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 5</a:t>
              </a:r>
              <a:endParaRPr lang="ko-KR" altLang="en-US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865758" y="5650062"/>
            <a:ext cx="8219627" cy="633914"/>
            <a:chOff x="865759" y="1845390"/>
            <a:chExt cx="7598303" cy="633914"/>
          </a:xfrm>
        </p:grpSpPr>
        <p:grpSp>
          <p:nvGrpSpPr>
            <p:cNvPr id="64" name="그룹 63"/>
            <p:cNvGrpSpPr/>
            <p:nvPr/>
          </p:nvGrpSpPr>
          <p:grpSpPr>
            <a:xfrm>
              <a:off x="865759" y="1845390"/>
              <a:ext cx="7598303" cy="633914"/>
              <a:chOff x="7163571" y="4357525"/>
              <a:chExt cx="5560549" cy="540000"/>
            </a:xfrm>
          </p:grpSpPr>
          <p:sp>
            <p:nvSpPr>
              <p:cNvPr id="66" name="사각형: 둥근 모서리 100">
                <a:extLst>
                  <a:ext uri="{FF2B5EF4-FFF2-40B4-BE49-F238E27FC236}">
                    <a16:creationId xmlns:a16="http://schemas.microsoft.com/office/drawing/2014/main" id="{9495810E-D2D6-44C8-B11C-A85E5F513C71}"/>
                  </a:ext>
                </a:extLst>
              </p:cNvPr>
              <p:cNvSpPr/>
              <p:nvPr/>
            </p:nvSpPr>
            <p:spPr>
              <a:xfrm>
                <a:off x="7432120" y="4357525"/>
                <a:ext cx="5292000" cy="540000"/>
              </a:xfrm>
              <a:prstGeom prst="roundRect">
                <a:avLst>
                  <a:gd name="adj" fmla="val 0"/>
                </a:avLst>
              </a:prstGeom>
              <a:solidFill>
                <a:srgbClr val="B6CBEC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8866C66A-C2E2-4426-91F5-6320BC456F5D}"/>
                  </a:ext>
                </a:extLst>
              </p:cNvPr>
              <p:cNvSpPr/>
              <p:nvPr/>
            </p:nvSpPr>
            <p:spPr>
              <a:xfrm>
                <a:off x="7163571" y="4380808"/>
                <a:ext cx="493434" cy="49343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84A7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latin typeface="+mn-ea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7F6786B-1AE2-4056-A32B-86BF3A9573DC}"/>
                  </a:ext>
                </a:extLst>
              </p:cNvPr>
              <p:cNvSpPr txBox="1"/>
              <p:nvPr/>
            </p:nvSpPr>
            <p:spPr>
              <a:xfrm>
                <a:off x="7590825" y="4391562"/>
                <a:ext cx="834882" cy="4719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ko-KR" altLang="en-US" sz="1500" kern="0" spc="-50" dirty="0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latin typeface="+mn-ea"/>
                  </a:rPr>
                  <a:t>결과 및 </a:t>
                </a:r>
                <a:r>
                  <a:rPr lang="ko-KR" altLang="en-US" sz="1500" kern="0" spc="-50" dirty="0" err="1" smtClean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latin typeface="+mn-ea"/>
                  </a:rPr>
                  <a:t>느낀점</a:t>
                </a:r>
                <a:endParaRPr lang="ko-KR" altLang="en-US" sz="1500" kern="0" spc="-50" dirty="0">
                  <a:ln>
                    <a:solidFill>
                      <a:prstClr val="black">
                        <a:alpha val="0"/>
                      </a:prstClr>
                    </a:solidFill>
                  </a:ln>
                  <a:latin typeface="+mn-ea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27EA083-83F7-4822-8E34-7C12996FEE5B}"/>
                  </a:ext>
                </a:extLst>
              </p:cNvPr>
              <p:cNvSpPr/>
              <p:nvPr/>
            </p:nvSpPr>
            <p:spPr>
              <a:xfrm>
                <a:off x="8442863" y="4377341"/>
                <a:ext cx="4269298" cy="50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1"/>
              <a:lstStyle/>
              <a:p>
                <a:pPr marL="171450" indent="-108000">
                  <a:buFont typeface="Arial" panose="020B0604020202020204" pitchFamily="34" charset="0"/>
                  <a:buChar char="•"/>
                </a:pPr>
                <a:r>
                  <a:rPr lang="ko-KR" altLang="en-US" sz="1500" dirty="0" smtClean="0">
                    <a:solidFill>
                      <a:schemeClr val="tx1"/>
                    </a:solidFill>
                    <a:latin typeface="+mn-ea"/>
                  </a:rPr>
                  <a:t>분석 결과 및 분석 진행하면서 </a:t>
                </a:r>
                <a:r>
                  <a:rPr lang="ko-KR" altLang="en-US" sz="1500" dirty="0" err="1" smtClean="0">
                    <a:solidFill>
                      <a:schemeClr val="tx1"/>
                    </a:solidFill>
                    <a:latin typeface="+mn-ea"/>
                  </a:rPr>
                  <a:t>느낀점</a:t>
                </a:r>
                <a:endParaRPr lang="ko-KR" altLang="en-US" sz="15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972129" y="1976592"/>
              <a:ext cx="46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 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298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 smtClean="0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>
                <a:latin typeface="+mn-ea"/>
              </a:rPr>
              <a:t>데이터 형태</a:t>
            </a:r>
            <a:r>
              <a:rPr kumimoji="1" lang="en-US" altLang="ko-KR" sz="2000" dirty="0">
                <a:latin typeface="+mn-ea"/>
              </a:rPr>
              <a:t>,</a:t>
            </a:r>
            <a:r>
              <a:rPr kumimoji="1" lang="ko-KR" altLang="en-US" sz="2000" dirty="0">
                <a:latin typeface="+mn-ea"/>
              </a:rPr>
              <a:t> 타입</a:t>
            </a:r>
            <a:r>
              <a:rPr kumimoji="1" lang="en-US" altLang="ko-KR" sz="2000" dirty="0">
                <a:latin typeface="+mn-ea"/>
              </a:rPr>
              <a:t>, </a:t>
            </a:r>
            <a:r>
              <a:rPr kumimoji="1" lang="ko-KR" altLang="en-US" sz="2000" dirty="0" err="1">
                <a:latin typeface="+mn-ea"/>
              </a:rPr>
              <a:t>컬럼명</a:t>
            </a:r>
            <a:r>
              <a:rPr kumimoji="1" lang="ko-KR" altLang="en-US" sz="2000" dirty="0">
                <a:latin typeface="+mn-ea"/>
              </a:rPr>
              <a:t> 확인 및 </a:t>
            </a:r>
            <a:r>
              <a:rPr kumimoji="1" lang="ko-KR" altLang="en-US" sz="2000" dirty="0" smtClean="0">
                <a:latin typeface="+mn-ea"/>
              </a:rPr>
              <a:t>변경</a:t>
            </a:r>
            <a:r>
              <a:rPr kumimoji="1" lang="en-US" altLang="ko-KR" sz="2000" dirty="0" smtClean="0">
                <a:latin typeface="+mn-ea"/>
              </a:rPr>
              <a:t>)</a:t>
            </a:r>
            <a:endParaRPr kumimoji="1"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1863721"/>
            <a:ext cx="5282539" cy="21253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4174945"/>
            <a:ext cx="5282540" cy="14996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6" y="5860480"/>
            <a:ext cx="5282540" cy="2431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096000" y="1991507"/>
            <a:ext cx="53720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/>
              <a:t>데이터가</a:t>
            </a:r>
            <a:r>
              <a:rPr kumimoji="1" lang="en-US" altLang="en-US" sz="1500" dirty="0" smtClean="0"/>
              <a:t> </a:t>
            </a:r>
            <a:r>
              <a:rPr kumimoji="1" lang="ko-KR" altLang="en-US" sz="1500" dirty="0" smtClean="0"/>
              <a:t>년도</a:t>
            </a:r>
            <a:r>
              <a:rPr kumimoji="1" lang="en-US" altLang="ko-KR" sz="1500" dirty="0" smtClean="0"/>
              <a:t>, </a:t>
            </a:r>
            <a:r>
              <a:rPr kumimoji="1" lang="ko-KR" altLang="en-US" sz="1500" dirty="0" smtClean="0"/>
              <a:t>카테고리</a:t>
            </a:r>
            <a:r>
              <a:rPr kumimoji="1" lang="en-US" altLang="ko-KR" sz="1500" dirty="0" smtClean="0"/>
              <a:t>, </a:t>
            </a:r>
            <a:r>
              <a:rPr kumimoji="1" lang="ko-KR" altLang="en-US" sz="1500" dirty="0" err="1" smtClean="0"/>
              <a:t>평일휴일</a:t>
            </a:r>
            <a:r>
              <a:rPr kumimoji="1" lang="en-US" altLang="ko-KR" sz="1500" dirty="0" smtClean="0"/>
              <a:t>, </a:t>
            </a:r>
            <a:r>
              <a:rPr kumimoji="1" lang="ko-KR" altLang="en-US" sz="1500" dirty="0" smtClean="0"/>
              <a:t>요일</a:t>
            </a:r>
            <a:r>
              <a:rPr kumimoji="1" lang="en-US" altLang="ko-KR" sz="1500" dirty="0" smtClean="0"/>
              <a:t>, </a:t>
            </a:r>
            <a:r>
              <a:rPr kumimoji="1" lang="ko-KR" altLang="en-US" sz="1500" dirty="0" smtClean="0"/>
              <a:t>시간대</a:t>
            </a:r>
            <a:r>
              <a:rPr kumimoji="1" lang="en-US" altLang="ko-KR" sz="1500" dirty="0" smtClean="0"/>
              <a:t>, </a:t>
            </a:r>
            <a:r>
              <a:rPr kumimoji="1" lang="ko-KR" altLang="en-US" sz="1500" dirty="0" smtClean="0"/>
              <a:t>성별</a:t>
            </a:r>
            <a:r>
              <a:rPr kumimoji="1" lang="en-US" altLang="ko-KR" sz="1500" dirty="0" smtClean="0"/>
              <a:t>, </a:t>
            </a:r>
            <a:r>
              <a:rPr kumimoji="1" lang="ko-KR" altLang="en-US" sz="1500" dirty="0" smtClean="0"/>
              <a:t>연령대 별로 건수의 합계를 보여줌</a:t>
            </a:r>
            <a:r>
              <a:rPr kumimoji="1" lang="en-US" altLang="ko-KR" sz="15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/>
              <a:t>집계된 데이터임을 확인</a:t>
            </a:r>
            <a:r>
              <a:rPr kumimoji="1" lang="en-US" altLang="ko-KR" sz="15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sz="1500" dirty="0" smtClean="0"/>
              <a:t>21557</a:t>
            </a:r>
            <a:r>
              <a:rPr kumimoji="1" lang="ko-KR" altLang="en-US" sz="1500" dirty="0" smtClean="0"/>
              <a:t>개 행과 </a:t>
            </a:r>
            <a:r>
              <a:rPr kumimoji="1" lang="en-US" altLang="ko-KR" sz="1500" dirty="0" smtClean="0"/>
              <a:t>8</a:t>
            </a:r>
            <a:r>
              <a:rPr kumimoji="1" lang="ko-KR" altLang="en-US" sz="1500" dirty="0" smtClean="0"/>
              <a:t>개 열의 형태를 이루고 있음</a:t>
            </a:r>
            <a:r>
              <a:rPr kumimoji="1" lang="en-US" altLang="ko-KR" sz="1500" dirty="0" smtClean="0"/>
              <a:t>.</a:t>
            </a:r>
            <a:r>
              <a:rPr kumimoji="1" lang="ko-KR" altLang="en-US" sz="1500" dirty="0" smtClean="0"/>
              <a:t> </a:t>
            </a:r>
            <a:endParaRPr kumimoji="1"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/>
              <a:t>데이터 타입이 </a:t>
            </a:r>
            <a:r>
              <a:rPr kumimoji="1" lang="en-US" altLang="ko-KR" sz="1500" dirty="0" err="1" smtClean="0"/>
              <a:t>int</a:t>
            </a:r>
            <a:r>
              <a:rPr kumimoji="1" lang="ko-KR" altLang="en-US" sz="1500" dirty="0" smtClean="0"/>
              <a:t>와 </a:t>
            </a:r>
            <a:r>
              <a:rPr kumimoji="1" lang="en-US" altLang="ko-KR" sz="1500" dirty="0" err="1" smtClean="0"/>
              <a:t>ojbect</a:t>
            </a:r>
            <a:r>
              <a:rPr kumimoji="1" lang="ko-KR" altLang="en-US" sz="1500" dirty="0" smtClean="0"/>
              <a:t>로 나누어짐</a:t>
            </a:r>
            <a:r>
              <a:rPr kumimoji="1" lang="en-US" altLang="ko-KR" sz="15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634788" y="5849150"/>
            <a:ext cx="4397878" cy="254470"/>
            <a:chOff x="-461557" y="2634343"/>
            <a:chExt cx="909822" cy="222068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2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 smtClean="0">
                <a:latin typeface="+mn-ea"/>
              </a:rPr>
              <a:t>결측치</a:t>
            </a:r>
            <a:r>
              <a:rPr kumimoji="1" lang="en-US" altLang="ko-KR" sz="2000" dirty="0" smtClean="0">
                <a:latin typeface="+mn-ea"/>
              </a:rPr>
              <a:t>, </a:t>
            </a:r>
            <a:r>
              <a:rPr kumimoji="1" lang="ko-KR" altLang="en-US" sz="2000" dirty="0" smtClean="0">
                <a:latin typeface="+mn-ea"/>
              </a:rPr>
              <a:t>이상치 확인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4" y="2040828"/>
            <a:ext cx="1289659" cy="28206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29" y="2040828"/>
            <a:ext cx="3631771" cy="39942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096000" y="1991507"/>
            <a:ext cx="537200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모든 컬럼에 </a:t>
            </a:r>
            <a:r>
              <a:rPr kumimoji="1" lang="ko-KR" altLang="en-US" sz="1500" dirty="0" err="1" smtClean="0">
                <a:latin typeface="+mn-ea"/>
              </a:rPr>
              <a:t>결측치가</a:t>
            </a:r>
            <a:r>
              <a:rPr kumimoji="1" lang="ko-KR" altLang="en-US" sz="1500" dirty="0" smtClean="0">
                <a:latin typeface="+mn-ea"/>
              </a:rPr>
              <a:t> 존재하지 않음을 확인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온라인쇼핑 데이터에서 </a:t>
            </a:r>
            <a:r>
              <a:rPr kumimoji="1" lang="ko-KR" altLang="en-US" sz="1500" dirty="0" err="1" smtClean="0">
                <a:latin typeface="+mn-ea"/>
              </a:rPr>
              <a:t>수치형</a:t>
            </a:r>
            <a:r>
              <a:rPr kumimoji="1" lang="ko-KR" altLang="en-US" sz="1500" dirty="0" smtClean="0">
                <a:latin typeface="+mn-ea"/>
              </a:rPr>
              <a:t> 데이터인 </a:t>
            </a:r>
            <a:r>
              <a:rPr kumimoji="1" lang="en-US" altLang="ko-KR" sz="1500" dirty="0" smtClean="0">
                <a:latin typeface="+mn-ea"/>
              </a:rPr>
              <a:t>COUNT</a:t>
            </a:r>
            <a:r>
              <a:rPr kumimoji="1" lang="ko-KR" altLang="en-US" sz="1500" dirty="0" smtClean="0">
                <a:latin typeface="+mn-ea"/>
              </a:rPr>
              <a:t>컬럼의 값만 확인했지만 집계된 데이터</a:t>
            </a:r>
            <a:r>
              <a:rPr kumimoji="1" lang="en-US" altLang="ko-KR" sz="1500" dirty="0" smtClean="0">
                <a:latin typeface="+mn-ea"/>
              </a:rPr>
              <a:t>(</a:t>
            </a:r>
            <a:r>
              <a:rPr kumimoji="1" lang="ko-KR" altLang="en-US" sz="1500" dirty="0" smtClean="0">
                <a:latin typeface="+mn-ea"/>
              </a:rPr>
              <a:t>거래건수합계</a:t>
            </a:r>
            <a:r>
              <a:rPr kumimoji="1" lang="en-US" altLang="ko-KR" sz="1500" dirty="0" smtClean="0">
                <a:latin typeface="+mn-ea"/>
              </a:rPr>
              <a:t>)</a:t>
            </a:r>
            <a:r>
              <a:rPr kumimoji="1" lang="ko-KR" altLang="en-US" sz="1500" dirty="0" smtClean="0">
                <a:latin typeface="+mn-ea"/>
              </a:rPr>
              <a:t>라 이상치 처리</a:t>
            </a:r>
            <a:r>
              <a:rPr kumimoji="1" lang="en-US" altLang="ko-KR" sz="1500" dirty="0" smtClean="0">
                <a:latin typeface="+mn-ea"/>
              </a:rPr>
              <a:t>X</a:t>
            </a:r>
            <a:endParaRPr kumimoji="1" lang="en-US" altLang="ko-Kore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399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 smtClean="0">
                <a:latin typeface="+mn-ea"/>
              </a:rPr>
              <a:t>파생변수</a:t>
            </a:r>
            <a:r>
              <a:rPr kumimoji="1" lang="ko-KR" altLang="en-US" sz="2000" dirty="0" smtClean="0">
                <a:latin typeface="+mn-ea"/>
              </a:rPr>
              <a:t> 생성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2033948"/>
            <a:ext cx="5282539" cy="19040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4031738"/>
            <a:ext cx="5282539" cy="20147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096000" y="1991507"/>
            <a:ext cx="53720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500" b="1" dirty="0" smtClean="0">
                <a:latin typeface="+mn-ea"/>
              </a:rPr>
              <a:t>DAILY </a:t>
            </a:r>
            <a:r>
              <a:rPr kumimoji="1" lang="ko-KR" altLang="en-US" sz="1500" b="1" dirty="0" smtClean="0">
                <a:latin typeface="+mn-ea"/>
              </a:rPr>
              <a:t>변수 생성</a:t>
            </a:r>
            <a:r>
              <a:rPr kumimoji="1" lang="en-US" altLang="ko-KR" sz="1500" dirty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(</a:t>
            </a:r>
            <a:r>
              <a:rPr kumimoji="1" lang="ko-KR" altLang="en-US" sz="1500" dirty="0" smtClean="0">
                <a:latin typeface="+mn-ea"/>
              </a:rPr>
              <a:t>생활용품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err="1" smtClean="0">
                <a:latin typeface="+mn-ea"/>
              </a:rPr>
              <a:t>취미용품</a:t>
            </a:r>
            <a:r>
              <a:rPr kumimoji="1" lang="en-US" altLang="ko-KR" sz="1500" dirty="0" smtClean="0">
                <a:latin typeface="+mn-ea"/>
              </a:rPr>
              <a:t>)</a:t>
            </a:r>
          </a:p>
          <a:p>
            <a:r>
              <a:rPr kumimoji="1" lang="en-US" altLang="ko-Kore-KR" sz="1500" dirty="0" smtClean="0">
                <a:latin typeface="+mn-ea"/>
              </a:rPr>
              <a:t>[</a:t>
            </a:r>
            <a:r>
              <a:rPr kumimoji="1" lang="ko-KR" altLang="en-US" sz="1500" dirty="0" smtClean="0">
                <a:latin typeface="+mn-ea"/>
              </a:rPr>
              <a:t>생활</a:t>
            </a:r>
            <a:r>
              <a:rPr kumimoji="1" lang="en-US" altLang="ko-KR" sz="1500" dirty="0" smtClean="0">
                <a:latin typeface="+mn-ea"/>
              </a:rPr>
              <a:t>: </a:t>
            </a:r>
            <a:r>
              <a:rPr kumimoji="1" lang="ko-KR" altLang="en-US" sz="1500" dirty="0" smtClean="0">
                <a:latin typeface="+mn-ea"/>
              </a:rPr>
              <a:t>가전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생활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사무용품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식료품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애완용품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유아용품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인테리어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err="1" smtClean="0">
                <a:latin typeface="+mn-ea"/>
              </a:rPr>
              <a:t>차량장비</a:t>
            </a:r>
            <a:r>
              <a:rPr kumimoji="1" lang="en-US" altLang="ko-KR" sz="1500" dirty="0" smtClean="0">
                <a:latin typeface="+mn-ea"/>
              </a:rPr>
              <a:t>_</a:t>
            </a:r>
            <a:r>
              <a:rPr kumimoji="1" lang="ko-KR" altLang="en-US" sz="1500" dirty="0" smtClean="0">
                <a:latin typeface="+mn-ea"/>
              </a:rPr>
              <a:t>부품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홈쇼핑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화장품</a:t>
            </a:r>
            <a:r>
              <a:rPr kumimoji="1" lang="en-US" altLang="ko-KR" sz="1500" dirty="0" smtClean="0">
                <a:latin typeface="+mn-ea"/>
              </a:rPr>
              <a:t>]</a:t>
            </a:r>
          </a:p>
          <a:p>
            <a:r>
              <a:rPr kumimoji="1" lang="en-US" altLang="ko-Kore-KR" sz="1500" dirty="0" smtClean="0">
                <a:latin typeface="+mn-ea"/>
              </a:rPr>
              <a:t>[</a:t>
            </a:r>
            <a:r>
              <a:rPr kumimoji="1" lang="ko-KR" altLang="en-US" sz="1500" dirty="0" smtClean="0">
                <a:latin typeface="+mn-ea"/>
              </a:rPr>
              <a:t>취미</a:t>
            </a:r>
            <a:r>
              <a:rPr kumimoji="1" lang="en-US" altLang="ko-KR" sz="1500" dirty="0" smtClean="0">
                <a:latin typeface="+mn-ea"/>
              </a:rPr>
              <a:t>: </a:t>
            </a:r>
            <a:r>
              <a:rPr kumimoji="1" lang="ko-KR" altLang="en-US" sz="1500" dirty="0" smtClean="0">
                <a:latin typeface="+mn-ea"/>
              </a:rPr>
              <a:t>골프용품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서적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스포츠의류용품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err="1" smtClean="0">
                <a:latin typeface="+mn-ea"/>
              </a:rPr>
              <a:t>취미용품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패션</a:t>
            </a:r>
            <a:r>
              <a:rPr kumimoji="1" lang="en-US" altLang="ko-KR" sz="1500" dirty="0" smtClean="0">
                <a:latin typeface="+mn-ea"/>
              </a:rPr>
              <a:t>]</a:t>
            </a:r>
          </a:p>
          <a:p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 smtClean="0">
              <a:latin typeface="+mn-ea"/>
            </a:endParaRPr>
          </a:p>
          <a:p>
            <a:endParaRPr kumimoji="1" lang="en-US" altLang="ko-KR" sz="1500" dirty="0" smtClean="0">
              <a:latin typeface="+mn-ea"/>
            </a:endParaRPr>
          </a:p>
          <a:p>
            <a:endParaRPr kumimoji="1" lang="en-US" altLang="ko-Kore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500" b="1" dirty="0" smtClean="0">
                <a:latin typeface="+mn-ea"/>
              </a:rPr>
              <a:t>INOUT </a:t>
            </a:r>
            <a:r>
              <a:rPr kumimoji="1" lang="ko-KR" altLang="en-US" sz="1500" b="1" dirty="0" smtClean="0">
                <a:latin typeface="+mn-ea"/>
              </a:rPr>
              <a:t>변수 생성</a:t>
            </a:r>
            <a:r>
              <a:rPr kumimoji="1" lang="en-US" altLang="ko-KR" sz="1500" b="1" dirty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(</a:t>
            </a:r>
            <a:r>
              <a:rPr kumimoji="1" lang="ko-KR" altLang="en-US" sz="1500" dirty="0" err="1" smtClean="0">
                <a:latin typeface="+mn-ea"/>
              </a:rPr>
              <a:t>실내용품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err="1" smtClean="0">
                <a:latin typeface="+mn-ea"/>
              </a:rPr>
              <a:t>실외용품</a:t>
            </a:r>
            <a:r>
              <a:rPr kumimoji="1" lang="en-US" altLang="ko-KR" sz="1500" dirty="0" smtClean="0">
                <a:latin typeface="+mn-ea"/>
              </a:rPr>
              <a:t>)</a:t>
            </a:r>
          </a:p>
          <a:p>
            <a:r>
              <a:rPr kumimoji="1" lang="en-US" altLang="ko-Kore-KR" sz="1500" dirty="0" smtClean="0">
                <a:latin typeface="+mn-ea"/>
              </a:rPr>
              <a:t>[</a:t>
            </a:r>
            <a:r>
              <a:rPr kumimoji="1" lang="ko-KR" altLang="en-US" sz="1500" dirty="0" smtClean="0">
                <a:latin typeface="+mn-ea"/>
              </a:rPr>
              <a:t>실내</a:t>
            </a:r>
            <a:r>
              <a:rPr kumimoji="1" lang="en-US" altLang="ko-KR" sz="1500" dirty="0" smtClean="0">
                <a:latin typeface="+mn-ea"/>
              </a:rPr>
              <a:t>: </a:t>
            </a:r>
            <a:r>
              <a:rPr kumimoji="1" lang="ko-KR" altLang="en-US" sz="1500" dirty="0" smtClean="0">
                <a:latin typeface="+mn-ea"/>
              </a:rPr>
              <a:t>가전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생활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사무용품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서적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식료품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애완용품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유아용품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인테리어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홈쇼핑</a:t>
            </a:r>
            <a:r>
              <a:rPr kumimoji="1" lang="en-US" altLang="ko-KR" sz="1500" dirty="0" smtClean="0">
                <a:latin typeface="+mn-ea"/>
              </a:rPr>
              <a:t>]</a:t>
            </a:r>
          </a:p>
          <a:p>
            <a:r>
              <a:rPr kumimoji="1" lang="en-US" altLang="ko-Kore-KR" sz="1500" dirty="0" smtClean="0">
                <a:latin typeface="+mn-ea"/>
              </a:rPr>
              <a:t>[</a:t>
            </a:r>
            <a:r>
              <a:rPr kumimoji="1" lang="ko-KR" altLang="en-US" sz="1500" dirty="0" smtClean="0">
                <a:latin typeface="+mn-ea"/>
              </a:rPr>
              <a:t>실외</a:t>
            </a:r>
            <a:r>
              <a:rPr kumimoji="1" lang="en-US" altLang="ko-KR" sz="1500" dirty="0" smtClean="0">
                <a:latin typeface="+mn-ea"/>
              </a:rPr>
              <a:t>: </a:t>
            </a:r>
            <a:r>
              <a:rPr kumimoji="1" lang="ko-KR" altLang="en-US" sz="1500" dirty="0" smtClean="0">
                <a:latin typeface="+mn-ea"/>
              </a:rPr>
              <a:t>골프용품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스포츠의류용품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차량정비</a:t>
            </a:r>
            <a:r>
              <a:rPr kumimoji="1" lang="en-US" altLang="ko-KR" sz="1500" dirty="0" smtClean="0">
                <a:latin typeface="+mn-ea"/>
              </a:rPr>
              <a:t>_</a:t>
            </a:r>
            <a:r>
              <a:rPr kumimoji="1" lang="ko-KR" altLang="en-US" sz="1500" dirty="0" smtClean="0">
                <a:latin typeface="+mn-ea"/>
              </a:rPr>
              <a:t>부품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err="1" smtClean="0">
                <a:latin typeface="+mn-ea"/>
              </a:rPr>
              <a:t>취미용품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화장품</a:t>
            </a:r>
            <a:r>
              <a:rPr kumimoji="1" lang="en-US" altLang="ko-KR" sz="1500" dirty="0" smtClean="0">
                <a:latin typeface="+mn-ea"/>
              </a:rPr>
              <a:t>]</a:t>
            </a:r>
            <a:endParaRPr kumimoji="1" lang="en-US" altLang="ko-Kore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312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 smtClean="0">
                <a:latin typeface="+mn-ea"/>
              </a:rPr>
              <a:t>단변량</a:t>
            </a:r>
            <a:r>
              <a:rPr kumimoji="1" lang="ko-KR" altLang="en-US" sz="2000" dirty="0" smtClean="0">
                <a:latin typeface="+mn-ea"/>
              </a:rPr>
              <a:t> 분석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1" y="1675430"/>
            <a:ext cx="5282539" cy="45274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096000" y="1675430"/>
            <a:ext cx="537200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500" b="1" dirty="0" smtClean="0">
                <a:latin typeface="+mn-ea"/>
              </a:rPr>
              <a:t>YM</a:t>
            </a:r>
            <a:r>
              <a:rPr kumimoji="1" lang="en-US" altLang="ko-Kore-KR" sz="1500" dirty="0" smtClean="0">
                <a:latin typeface="+mn-ea"/>
              </a:rPr>
              <a:t>: </a:t>
            </a:r>
            <a:r>
              <a:rPr kumimoji="1" lang="ko-KR" altLang="en-US" sz="1500" dirty="0" smtClean="0">
                <a:latin typeface="+mn-ea"/>
              </a:rPr>
              <a:t>세개의 년도를 </a:t>
            </a:r>
            <a:r>
              <a:rPr kumimoji="1" lang="ko-KR" altLang="en-US" sz="1500" dirty="0" err="1" smtClean="0">
                <a:latin typeface="+mn-ea"/>
              </a:rPr>
              <a:t>비교하였을때</a:t>
            </a:r>
            <a:r>
              <a:rPr kumimoji="1" lang="ko-KR" altLang="en-US" sz="1500" dirty="0" smtClean="0">
                <a:latin typeface="+mn-ea"/>
              </a:rPr>
              <a:t> 비슷한 </a:t>
            </a:r>
            <a:r>
              <a:rPr kumimoji="1" lang="ko-KR" altLang="en-US" sz="1500" dirty="0" err="1" smtClean="0">
                <a:latin typeface="+mn-ea"/>
              </a:rPr>
              <a:t>데이터수가</a:t>
            </a:r>
            <a:r>
              <a:rPr kumimoji="1" lang="ko-KR" altLang="en-US" sz="1500" dirty="0" smtClean="0">
                <a:latin typeface="+mn-ea"/>
              </a:rPr>
              <a:t> 나올 것이라 예상했지만</a:t>
            </a:r>
            <a:r>
              <a:rPr kumimoji="1" lang="en-US" altLang="ko-KR" sz="1500" dirty="0" smtClean="0">
                <a:latin typeface="+mn-ea"/>
              </a:rPr>
              <a:t>, 21</a:t>
            </a:r>
            <a:r>
              <a:rPr kumimoji="1" lang="ko-KR" altLang="en-US" sz="1500" dirty="0" smtClean="0">
                <a:latin typeface="+mn-ea"/>
              </a:rPr>
              <a:t>년도의 </a:t>
            </a:r>
            <a:r>
              <a:rPr kumimoji="1" lang="ko-KR" altLang="en-US" sz="1500" dirty="0" err="1" smtClean="0">
                <a:latin typeface="+mn-ea"/>
              </a:rPr>
              <a:t>데이터수가</a:t>
            </a:r>
            <a:r>
              <a:rPr kumimoji="1" lang="ko-KR" altLang="en-US" sz="1500" dirty="0" smtClean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19,20</a:t>
            </a:r>
            <a:r>
              <a:rPr kumimoji="1" lang="ko-KR" altLang="en-US" sz="1500" dirty="0" smtClean="0">
                <a:latin typeface="+mn-ea"/>
              </a:rPr>
              <a:t>년도 데이터 수보다 작음을 확인</a:t>
            </a:r>
            <a:r>
              <a:rPr kumimoji="1" lang="en-US" altLang="ko-KR" sz="1500" dirty="0" smtClean="0">
                <a:latin typeface="+mn-ea"/>
              </a:rPr>
              <a:t>.</a:t>
            </a:r>
            <a:endParaRPr kumimoji="1" lang="en-US" altLang="ko-KR" sz="1500" dirty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 smtClean="0">
                <a:latin typeface="+mn-ea"/>
              </a:rPr>
              <a:t>CATEGORY</a:t>
            </a:r>
            <a:r>
              <a:rPr kumimoji="1" lang="en-US" altLang="ko-KR" sz="1500" dirty="0" smtClean="0">
                <a:latin typeface="+mn-ea"/>
              </a:rPr>
              <a:t>: </a:t>
            </a:r>
            <a:r>
              <a:rPr kumimoji="1" lang="ko-KR" altLang="en-US" sz="1500" dirty="0" smtClean="0">
                <a:latin typeface="+mn-ea"/>
              </a:rPr>
              <a:t>유아용품</a:t>
            </a:r>
            <a:r>
              <a:rPr kumimoji="1" lang="en-US" altLang="ko-KR" sz="1500" dirty="0" smtClean="0">
                <a:latin typeface="+mn-ea"/>
              </a:rPr>
              <a:t>~</a:t>
            </a:r>
            <a:r>
              <a:rPr kumimoji="1" lang="ko-KR" altLang="en-US" sz="1500" dirty="0" smtClean="0">
                <a:latin typeface="+mn-ea"/>
              </a:rPr>
              <a:t>스포츠의류용품까지의 카테고리 데이터 수를 비교하였을 때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골프용품의 데이터 수가 작음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r>
              <a:rPr kumimoji="1" lang="en-US" altLang="ko-KR" sz="1500" dirty="0" smtClean="0">
                <a:latin typeface="+mn-ea"/>
              </a:rPr>
              <a:t>-&gt; </a:t>
            </a:r>
            <a:r>
              <a:rPr kumimoji="1" lang="ko-KR" altLang="en-US" sz="1500" dirty="0" smtClean="0">
                <a:latin typeface="+mn-ea"/>
              </a:rPr>
              <a:t>거래건수가 존재하지 않으면 집계가 안됨</a:t>
            </a:r>
            <a:r>
              <a:rPr kumimoji="1" lang="en-US" altLang="ko-KR" sz="1500" dirty="0" smtClean="0">
                <a:latin typeface="+mn-ea"/>
              </a:rPr>
              <a:t>.(Null</a:t>
            </a:r>
            <a:r>
              <a:rPr kumimoji="1" lang="ko-KR" altLang="en-US" sz="1500" dirty="0" smtClean="0">
                <a:latin typeface="+mn-ea"/>
              </a:rPr>
              <a:t>값</a:t>
            </a:r>
            <a:r>
              <a:rPr kumimoji="1" lang="en-US" altLang="ko-KR" sz="1500" dirty="0" smtClean="0">
                <a:latin typeface="+mn-ea"/>
              </a:rPr>
              <a:t>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 smtClean="0">
                <a:latin typeface="+mn-ea"/>
              </a:rPr>
              <a:t>HOLIDAY</a:t>
            </a:r>
            <a:r>
              <a:rPr kumimoji="1" lang="en-US" altLang="ko-KR" sz="1500" dirty="0" smtClean="0">
                <a:latin typeface="+mn-ea"/>
              </a:rPr>
              <a:t>: </a:t>
            </a:r>
            <a:r>
              <a:rPr kumimoji="1" lang="ko-KR" altLang="en-US" sz="1500" dirty="0" smtClean="0">
                <a:latin typeface="+mn-ea"/>
              </a:rPr>
              <a:t>평일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휴일로 생각하여 데이터 수가 </a:t>
            </a:r>
            <a:r>
              <a:rPr kumimoji="1" lang="en-US" altLang="ko-KR" sz="1500" dirty="0" smtClean="0">
                <a:latin typeface="+mn-ea"/>
              </a:rPr>
              <a:t>5:2</a:t>
            </a:r>
            <a:r>
              <a:rPr kumimoji="1" lang="ko-KR" altLang="en-US" sz="1500" dirty="0" smtClean="0">
                <a:latin typeface="+mn-ea"/>
              </a:rPr>
              <a:t>로 나올 것으로 예상했지만 공휴일이 휴일에 포함되어 </a:t>
            </a:r>
            <a:r>
              <a:rPr kumimoji="1" lang="ko-KR" altLang="en-US" sz="1500" dirty="0" err="1" smtClean="0">
                <a:latin typeface="+mn-ea"/>
              </a:rPr>
              <a:t>데이터수가</a:t>
            </a:r>
            <a:r>
              <a:rPr kumimoji="1" lang="ko-KR" altLang="en-US" sz="1500" dirty="0" smtClean="0">
                <a:latin typeface="+mn-ea"/>
              </a:rPr>
              <a:t> </a:t>
            </a:r>
            <a:r>
              <a:rPr kumimoji="1" lang="en-US" altLang="ko-KR" sz="1500" dirty="0" smtClean="0">
                <a:latin typeface="+mn-ea"/>
              </a:rPr>
              <a:t>4:3</a:t>
            </a:r>
            <a:r>
              <a:rPr kumimoji="1" lang="ko-KR" altLang="en-US" sz="1500" dirty="0" smtClean="0">
                <a:latin typeface="+mn-ea"/>
              </a:rPr>
              <a:t>으로 나타남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 smtClean="0">
                <a:latin typeface="+mn-ea"/>
              </a:rPr>
              <a:t>DAY</a:t>
            </a:r>
            <a:r>
              <a:rPr kumimoji="1" lang="en-US" altLang="ko-KR" sz="1500" dirty="0" smtClean="0">
                <a:latin typeface="+mn-ea"/>
              </a:rPr>
              <a:t>: </a:t>
            </a:r>
            <a:r>
              <a:rPr kumimoji="1" lang="ko-KR" altLang="en-US" sz="1500" dirty="0" err="1" smtClean="0">
                <a:latin typeface="+mn-ea"/>
              </a:rPr>
              <a:t>목토일</a:t>
            </a:r>
            <a:r>
              <a:rPr kumimoji="1" lang="en-US" altLang="ko-KR" sz="1500" dirty="0" smtClean="0">
                <a:latin typeface="+mn-ea"/>
              </a:rPr>
              <a:t>&lt;</a:t>
            </a:r>
            <a:r>
              <a:rPr kumimoji="1" lang="ko-KR" altLang="en-US" sz="1500" dirty="0" err="1" smtClean="0">
                <a:latin typeface="+mn-ea"/>
              </a:rPr>
              <a:t>월화금</a:t>
            </a:r>
            <a:r>
              <a:rPr kumimoji="1" lang="en-US" altLang="ko-KR" sz="1500" dirty="0" smtClean="0">
                <a:latin typeface="+mn-ea"/>
              </a:rPr>
              <a:t>&lt;</a:t>
            </a:r>
            <a:r>
              <a:rPr kumimoji="1" lang="ko-KR" altLang="en-US" sz="1500" dirty="0" smtClean="0">
                <a:latin typeface="+mn-ea"/>
              </a:rPr>
              <a:t>수 순으로 </a:t>
            </a:r>
            <a:r>
              <a:rPr kumimoji="1" lang="ko-KR" altLang="en-US" sz="1500" dirty="0" err="1" smtClean="0">
                <a:latin typeface="+mn-ea"/>
              </a:rPr>
              <a:t>데이터수가</a:t>
            </a:r>
            <a:r>
              <a:rPr kumimoji="1" lang="ko-KR" altLang="en-US" sz="1500" dirty="0" smtClean="0">
                <a:latin typeface="+mn-ea"/>
              </a:rPr>
              <a:t> 많음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r>
              <a:rPr kumimoji="1" lang="en-US" altLang="ko-KR" sz="1500" dirty="0" smtClean="0">
                <a:latin typeface="+mn-ea"/>
              </a:rPr>
              <a:t>-&gt; </a:t>
            </a:r>
            <a:r>
              <a:rPr kumimoji="1" lang="ko-KR" altLang="en-US" sz="1500" dirty="0" err="1" smtClean="0">
                <a:latin typeface="+mn-ea"/>
              </a:rPr>
              <a:t>요일별</a:t>
            </a:r>
            <a:r>
              <a:rPr kumimoji="1" lang="ko-KR" altLang="en-US" sz="1500" dirty="0" smtClean="0">
                <a:latin typeface="+mn-ea"/>
              </a:rPr>
              <a:t> 추가된 공휴일 </a:t>
            </a:r>
            <a:r>
              <a:rPr kumimoji="1" lang="en-US" altLang="ko-KR" sz="1500" dirty="0" smtClean="0">
                <a:latin typeface="+mn-ea"/>
              </a:rPr>
              <a:t>: </a:t>
            </a:r>
            <a:r>
              <a:rPr kumimoji="1" lang="ko-KR" altLang="en-US" sz="1500" dirty="0" smtClean="0">
                <a:latin typeface="+mn-ea"/>
              </a:rPr>
              <a:t>월</a:t>
            </a:r>
            <a:r>
              <a:rPr kumimoji="1" lang="en-US" altLang="ko-KR" sz="1500" dirty="0" smtClean="0">
                <a:latin typeface="+mn-ea"/>
              </a:rPr>
              <a:t>(19</a:t>
            </a:r>
            <a:r>
              <a:rPr kumimoji="1" lang="ko-KR" altLang="en-US" sz="1500" dirty="0" smtClean="0">
                <a:latin typeface="+mn-ea"/>
              </a:rPr>
              <a:t>년도</a:t>
            </a:r>
            <a:r>
              <a:rPr kumimoji="1" lang="en-US" altLang="ko-KR" sz="1500" dirty="0" smtClean="0">
                <a:latin typeface="+mn-ea"/>
              </a:rPr>
              <a:t>), </a:t>
            </a:r>
            <a:r>
              <a:rPr kumimoji="1" lang="ko-KR" altLang="en-US" sz="1500" dirty="0" smtClean="0">
                <a:latin typeface="+mn-ea"/>
              </a:rPr>
              <a:t>화</a:t>
            </a:r>
            <a:r>
              <a:rPr kumimoji="1" lang="en-US" altLang="ko-KR" sz="1500" dirty="0" smtClean="0">
                <a:latin typeface="+mn-ea"/>
              </a:rPr>
              <a:t>(20</a:t>
            </a:r>
            <a:r>
              <a:rPr kumimoji="1" lang="ko-KR" altLang="en-US" sz="1500" dirty="0" smtClean="0">
                <a:latin typeface="+mn-ea"/>
              </a:rPr>
              <a:t>년도</a:t>
            </a:r>
            <a:r>
              <a:rPr kumimoji="1" lang="en-US" altLang="ko-KR" sz="1500" dirty="0" smtClean="0">
                <a:latin typeface="+mn-ea"/>
              </a:rPr>
              <a:t>), </a:t>
            </a:r>
            <a:r>
              <a:rPr kumimoji="1" lang="ko-KR" altLang="en-US" sz="1500" dirty="0" smtClean="0">
                <a:latin typeface="+mn-ea"/>
              </a:rPr>
              <a:t>수</a:t>
            </a:r>
            <a:r>
              <a:rPr kumimoji="1" lang="en-US" altLang="ko-KR" sz="1500" dirty="0" smtClean="0">
                <a:latin typeface="+mn-ea"/>
              </a:rPr>
              <a:t>(19,21</a:t>
            </a:r>
            <a:r>
              <a:rPr kumimoji="1" lang="ko-KR" altLang="en-US" sz="1500" dirty="0" smtClean="0">
                <a:latin typeface="+mn-ea"/>
              </a:rPr>
              <a:t>년도</a:t>
            </a:r>
            <a:r>
              <a:rPr kumimoji="1" lang="en-US" altLang="ko-KR" sz="1500" dirty="0" smtClean="0">
                <a:latin typeface="+mn-ea"/>
              </a:rPr>
              <a:t>), </a:t>
            </a:r>
            <a:r>
              <a:rPr kumimoji="1" lang="ko-KR" altLang="en-US" sz="1500" dirty="0" smtClean="0">
                <a:latin typeface="+mn-ea"/>
              </a:rPr>
              <a:t>금</a:t>
            </a:r>
            <a:r>
              <a:rPr kumimoji="1" lang="en-US" altLang="ko-KR" sz="1500" dirty="0" smtClean="0">
                <a:latin typeface="+mn-ea"/>
              </a:rPr>
              <a:t>(20</a:t>
            </a:r>
            <a:r>
              <a:rPr kumimoji="1" lang="ko-KR" altLang="en-US" sz="1500" dirty="0" smtClean="0">
                <a:latin typeface="+mn-ea"/>
              </a:rPr>
              <a:t>년도</a:t>
            </a:r>
            <a:r>
              <a:rPr kumimoji="1" lang="en-US" altLang="ko-KR" sz="15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82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 smtClean="0">
                <a:latin typeface="+mn-ea"/>
              </a:rPr>
              <a:t>단변량</a:t>
            </a:r>
            <a:r>
              <a:rPr kumimoji="1" lang="ko-KR" altLang="en-US" sz="2000" dirty="0" smtClean="0">
                <a:latin typeface="+mn-ea"/>
              </a:rPr>
              <a:t> 분석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3821976" y="1720854"/>
            <a:ext cx="764602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 smtClean="0">
                <a:latin typeface="+mn-ea"/>
              </a:rPr>
              <a:t>HOUR</a:t>
            </a:r>
            <a:r>
              <a:rPr kumimoji="1" lang="en-US" altLang="ko-KR" sz="1500" dirty="0" smtClean="0">
                <a:latin typeface="+mn-ea"/>
              </a:rPr>
              <a:t>: 02-06 </a:t>
            </a:r>
            <a:r>
              <a:rPr kumimoji="1" lang="ko-KR" altLang="en-US" sz="1500" dirty="0" smtClean="0">
                <a:latin typeface="+mn-ea"/>
              </a:rPr>
              <a:t>시간대의 데이터 수가 다른 시간대 데이터 수보다 적음을 확인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r>
              <a:rPr kumimoji="1" lang="en-US" altLang="ko-KR" sz="1500" dirty="0" smtClean="0">
                <a:latin typeface="+mn-ea"/>
              </a:rPr>
              <a:t>-&gt; 02-06 </a:t>
            </a:r>
            <a:r>
              <a:rPr kumimoji="1" lang="ko-KR" altLang="en-US" sz="1500" dirty="0" smtClean="0">
                <a:latin typeface="+mn-ea"/>
              </a:rPr>
              <a:t>시간대에 거래가 없는 카테고리나 연령대가 있을 것으로 예상</a:t>
            </a:r>
            <a:endParaRPr kumimoji="1" lang="en-US" altLang="ko-KR" sz="1500" dirty="0" smtClean="0">
              <a:latin typeface="+mn-ea"/>
            </a:endParaRPr>
          </a:p>
          <a:p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 smtClean="0">
                <a:latin typeface="+mn-ea"/>
              </a:rPr>
              <a:t>SEX</a:t>
            </a:r>
            <a:r>
              <a:rPr kumimoji="1" lang="en-US" altLang="ko-KR" sz="1500" dirty="0" smtClean="0">
                <a:latin typeface="+mn-ea"/>
              </a:rPr>
              <a:t>: </a:t>
            </a:r>
            <a:r>
              <a:rPr kumimoji="1" lang="ko-KR" altLang="en-US" sz="1500" dirty="0" smtClean="0">
                <a:latin typeface="+mn-ea"/>
              </a:rPr>
              <a:t>남녀의 데이터 수가 비슷함을 확인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b="1" dirty="0" smtClean="0">
                <a:latin typeface="+mn-ea"/>
              </a:rPr>
              <a:t>AGE</a:t>
            </a:r>
            <a:r>
              <a:rPr kumimoji="1" lang="en-US" altLang="ko-KR" sz="1500" dirty="0" smtClean="0">
                <a:latin typeface="+mn-ea"/>
              </a:rPr>
              <a:t>: 40</a:t>
            </a:r>
            <a:r>
              <a:rPr kumimoji="1" lang="ko-KR" altLang="en-US" sz="1500" dirty="0" smtClean="0">
                <a:latin typeface="+mn-ea"/>
              </a:rPr>
              <a:t>대</a:t>
            </a:r>
            <a:r>
              <a:rPr kumimoji="1" lang="en-US" altLang="ko-KR" sz="1500" dirty="0" smtClean="0">
                <a:latin typeface="+mn-ea"/>
              </a:rPr>
              <a:t>&gt;30</a:t>
            </a:r>
            <a:r>
              <a:rPr kumimoji="1" lang="ko-KR" altLang="en-US" sz="1500" dirty="0" smtClean="0">
                <a:latin typeface="+mn-ea"/>
              </a:rPr>
              <a:t>대</a:t>
            </a:r>
            <a:r>
              <a:rPr kumimoji="1" lang="en-US" altLang="ko-KR" sz="1500" dirty="0" smtClean="0">
                <a:latin typeface="+mn-ea"/>
              </a:rPr>
              <a:t>&gt;50</a:t>
            </a:r>
            <a:r>
              <a:rPr kumimoji="1" lang="ko-KR" altLang="en-US" sz="1500" dirty="0" smtClean="0">
                <a:latin typeface="+mn-ea"/>
              </a:rPr>
              <a:t>대</a:t>
            </a:r>
            <a:r>
              <a:rPr kumimoji="1" lang="en-US" altLang="ko-KR" sz="1500" dirty="0" smtClean="0">
                <a:latin typeface="+mn-ea"/>
              </a:rPr>
              <a:t>&gt;20</a:t>
            </a:r>
            <a:r>
              <a:rPr kumimoji="1" lang="ko-KR" altLang="en-US" sz="1500" dirty="0" smtClean="0">
                <a:latin typeface="+mn-ea"/>
              </a:rPr>
              <a:t>대</a:t>
            </a:r>
            <a:r>
              <a:rPr kumimoji="1" lang="en-US" altLang="ko-KR" sz="1500" dirty="0" smtClean="0">
                <a:latin typeface="+mn-ea"/>
              </a:rPr>
              <a:t>&gt;60</a:t>
            </a:r>
            <a:r>
              <a:rPr kumimoji="1" lang="ko-KR" altLang="en-US" sz="1500" dirty="0" smtClean="0">
                <a:latin typeface="+mn-ea"/>
              </a:rPr>
              <a:t>대 이상</a:t>
            </a:r>
            <a:r>
              <a:rPr kumimoji="1" lang="en-US" altLang="ko-KR" sz="1500" dirty="0" smtClean="0">
                <a:latin typeface="+mn-ea"/>
              </a:rPr>
              <a:t> </a:t>
            </a:r>
            <a:r>
              <a:rPr kumimoji="1" lang="ko-KR" altLang="en-US" sz="1500" dirty="0" smtClean="0">
                <a:latin typeface="+mn-ea"/>
              </a:rPr>
              <a:t>순으로 </a:t>
            </a:r>
            <a:r>
              <a:rPr kumimoji="1" lang="ko-KR" altLang="en-US" sz="1500" dirty="0" err="1" smtClean="0">
                <a:latin typeface="+mn-ea"/>
              </a:rPr>
              <a:t>나이대별</a:t>
            </a:r>
            <a:r>
              <a:rPr kumimoji="1" lang="ko-KR" altLang="en-US" sz="1500" dirty="0" smtClean="0">
                <a:latin typeface="+mn-ea"/>
              </a:rPr>
              <a:t> 데이터 수가 </a:t>
            </a:r>
            <a:r>
              <a:rPr kumimoji="1" lang="ko-KR" altLang="en-US" sz="1500" dirty="0" err="1" smtClean="0">
                <a:latin typeface="+mn-ea"/>
              </a:rPr>
              <a:t>차이남을</a:t>
            </a:r>
            <a:r>
              <a:rPr kumimoji="1" lang="ko-KR" altLang="en-US" sz="1500" dirty="0" smtClean="0">
                <a:latin typeface="+mn-ea"/>
              </a:rPr>
              <a:t> 확인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1685426"/>
            <a:ext cx="2841152" cy="2635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82" y="4317355"/>
            <a:ext cx="3069916" cy="22358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4317355"/>
            <a:ext cx="2841152" cy="223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4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C81BBED-BC59-C519-E355-962337B98740}"/>
              </a:ext>
            </a:extLst>
          </p:cNvPr>
          <p:cNvGrpSpPr/>
          <p:nvPr/>
        </p:nvGrpSpPr>
        <p:grpSpPr>
          <a:xfrm>
            <a:off x="-8307" y="0"/>
            <a:ext cx="3490727" cy="3041149"/>
            <a:chOff x="-8307" y="0"/>
            <a:chExt cx="3490727" cy="304114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02DFF66-FB61-564E-9E38-F7BC630C697B}"/>
                </a:ext>
              </a:extLst>
            </p:cNvPr>
            <p:cNvSpPr/>
            <p:nvPr/>
          </p:nvSpPr>
          <p:spPr>
            <a:xfrm>
              <a:off x="-7865" y="0"/>
              <a:ext cx="1642653" cy="1835393"/>
            </a:xfrm>
            <a:custGeom>
              <a:avLst/>
              <a:gdLst>
                <a:gd name="connsiteX0" fmla="*/ 0 w 1642653"/>
                <a:gd name="connsiteY0" fmla="*/ 0 h 1835393"/>
                <a:gd name="connsiteX1" fmla="*/ 1627240 w 1642653"/>
                <a:gd name="connsiteY1" fmla="*/ 0 h 1835393"/>
                <a:gd name="connsiteX2" fmla="*/ 1636304 w 1642653"/>
                <a:gd name="connsiteY2" fmla="*/ 26380 h 1835393"/>
                <a:gd name="connsiteX3" fmla="*/ 1642112 w 1642653"/>
                <a:gd name="connsiteY3" fmla="*/ 101171 h 1835393"/>
                <a:gd name="connsiteX4" fmla="*/ 286591 w 1642653"/>
                <a:gd name="connsiteY4" fmla="*/ 1651731 h 1835393"/>
                <a:gd name="connsiteX5" fmla="*/ 6889 w 1642653"/>
                <a:gd name="connsiteY5" fmla="*/ 1831961 h 1835393"/>
                <a:gd name="connsiteX6" fmla="*/ 0 w 1642653"/>
                <a:gd name="connsiteY6" fmla="*/ 1828128 h 183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2653" h="1835393">
                  <a:moveTo>
                    <a:pt x="0" y="0"/>
                  </a:moveTo>
                  <a:lnTo>
                    <a:pt x="1627240" y="0"/>
                  </a:lnTo>
                  <a:lnTo>
                    <a:pt x="1636304" y="26380"/>
                  </a:lnTo>
                  <a:cubicBezTo>
                    <a:pt x="1641674" y="51319"/>
                    <a:pt x="1643738" y="76283"/>
                    <a:pt x="1642112" y="101171"/>
                  </a:cubicBezTo>
                  <a:cubicBezTo>
                    <a:pt x="1616107" y="499376"/>
                    <a:pt x="662042" y="1367299"/>
                    <a:pt x="286591" y="1651731"/>
                  </a:cubicBezTo>
                  <a:cubicBezTo>
                    <a:pt x="51935" y="1829501"/>
                    <a:pt x="32507" y="1844738"/>
                    <a:pt x="6889" y="1831961"/>
                  </a:cubicBezTo>
                  <a:lnTo>
                    <a:pt x="0" y="1828128"/>
                  </a:lnTo>
                  <a:close/>
                </a:path>
              </a:pathLst>
            </a:custGeom>
            <a:solidFill>
              <a:srgbClr val="FE7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752FCDD-53DE-4712-D162-E41FA4011FEE}"/>
                </a:ext>
              </a:extLst>
            </p:cNvPr>
            <p:cNvSpPr/>
            <p:nvPr/>
          </p:nvSpPr>
          <p:spPr>
            <a:xfrm>
              <a:off x="-8307" y="0"/>
              <a:ext cx="3490727" cy="3041149"/>
            </a:xfrm>
            <a:custGeom>
              <a:avLst/>
              <a:gdLst>
                <a:gd name="connsiteX0" fmla="*/ 820984 w 3490727"/>
                <a:gd name="connsiteY0" fmla="*/ 0 h 3041149"/>
                <a:gd name="connsiteX1" fmla="*/ 3454692 w 3490727"/>
                <a:gd name="connsiteY1" fmla="*/ 0 h 3041149"/>
                <a:gd name="connsiteX2" fmla="*/ 3481278 w 3490727"/>
                <a:gd name="connsiteY2" fmla="*/ 77371 h 3041149"/>
                <a:gd name="connsiteX3" fmla="*/ 3489922 w 3490727"/>
                <a:gd name="connsiteY3" fmla="*/ 188686 h 3041149"/>
                <a:gd name="connsiteX4" fmla="*/ 1472437 w 3490727"/>
                <a:gd name="connsiteY4" fmla="*/ 2496457 h 3041149"/>
                <a:gd name="connsiteX5" fmla="*/ 776840 w 3490727"/>
                <a:gd name="connsiteY5" fmla="*/ 3041105 h 3041149"/>
                <a:gd name="connsiteX6" fmla="*/ 78597 w 3490727"/>
                <a:gd name="connsiteY6" fmla="*/ 2747870 h 3041149"/>
                <a:gd name="connsiteX7" fmla="*/ 0 w 3490727"/>
                <a:gd name="connsiteY7" fmla="*/ 2663056 h 3041149"/>
                <a:gd name="connsiteX8" fmla="*/ 0 w 3490727"/>
                <a:gd name="connsiteY8" fmla="*/ 973530 h 3041149"/>
                <a:gd name="connsiteX9" fmla="*/ 3546 w 3490727"/>
                <a:gd name="connsiteY9" fmla="*/ 966334 h 3041149"/>
                <a:gd name="connsiteX10" fmla="*/ 122608 w 3490727"/>
                <a:gd name="connsiteY10" fmla="*/ 740229 h 3041149"/>
                <a:gd name="connsiteX11" fmla="*/ 412893 w 3490727"/>
                <a:gd name="connsiteY11" fmla="*/ 435429 h 3041149"/>
                <a:gd name="connsiteX12" fmla="*/ 758076 w 3490727"/>
                <a:gd name="connsiteY12" fmla="*/ 71197 h 304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0727" h="3041149">
                  <a:moveTo>
                    <a:pt x="820984" y="0"/>
                  </a:moveTo>
                  <a:lnTo>
                    <a:pt x="3454692" y="0"/>
                  </a:lnTo>
                  <a:lnTo>
                    <a:pt x="3481278" y="77371"/>
                  </a:lnTo>
                  <a:cubicBezTo>
                    <a:pt x="3489270" y="114489"/>
                    <a:pt x="3492341" y="151644"/>
                    <a:pt x="3489922" y="188686"/>
                  </a:cubicBezTo>
                  <a:cubicBezTo>
                    <a:pt x="3451217" y="781353"/>
                    <a:pt x="2031237" y="2073124"/>
                    <a:pt x="1472437" y="2496457"/>
                  </a:cubicBezTo>
                  <a:cubicBezTo>
                    <a:pt x="913637" y="2919790"/>
                    <a:pt x="1350154" y="3036267"/>
                    <a:pt x="776840" y="3041105"/>
                  </a:cubicBezTo>
                  <a:cubicBezTo>
                    <a:pt x="418519" y="3044129"/>
                    <a:pt x="220483" y="2893482"/>
                    <a:pt x="78597" y="2747870"/>
                  </a:cubicBezTo>
                  <a:lnTo>
                    <a:pt x="0" y="2663056"/>
                  </a:lnTo>
                  <a:lnTo>
                    <a:pt x="0" y="973530"/>
                  </a:lnTo>
                  <a:lnTo>
                    <a:pt x="3546" y="966334"/>
                  </a:lnTo>
                  <a:cubicBezTo>
                    <a:pt x="48979" y="875998"/>
                    <a:pt x="90556" y="797077"/>
                    <a:pt x="122608" y="740229"/>
                  </a:cubicBezTo>
                  <a:cubicBezTo>
                    <a:pt x="250817" y="512839"/>
                    <a:pt x="294360" y="561220"/>
                    <a:pt x="412893" y="435429"/>
                  </a:cubicBezTo>
                  <a:cubicBezTo>
                    <a:pt x="516609" y="325362"/>
                    <a:pt x="594398" y="254189"/>
                    <a:pt x="758076" y="71197"/>
                  </a:cubicBezTo>
                  <a:close/>
                </a:path>
              </a:pathLst>
            </a:custGeom>
            <a:solidFill>
              <a:srgbClr val="264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8EA07A-C2AB-94F2-8277-14E294439024}"/>
              </a:ext>
            </a:extLst>
          </p:cNvPr>
          <p:cNvGrpSpPr/>
          <p:nvPr/>
        </p:nvGrpSpPr>
        <p:grpSpPr>
          <a:xfrm>
            <a:off x="331691" y="221358"/>
            <a:ext cx="11716727" cy="6425310"/>
            <a:chOff x="214017" y="185949"/>
            <a:chExt cx="11716727" cy="6425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5E37E5-96B5-AC01-C05B-478B7947DA39}"/>
                </a:ext>
              </a:extLst>
            </p:cNvPr>
            <p:cNvSpPr/>
            <p:nvPr/>
          </p:nvSpPr>
          <p:spPr>
            <a:xfrm>
              <a:off x="214017" y="185949"/>
              <a:ext cx="11647715" cy="6415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52400" sx="101000" sy="101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16000" rtlCol="0" anchor="t"/>
            <a:lstStyle/>
            <a:p>
              <a:pPr marL="266700" latinLnBrk="0">
                <a:lnSpc>
                  <a:spcPct val="150000"/>
                </a:lnSpc>
                <a:defRPr/>
              </a:pPr>
              <a:endParaRPr lang="en-US" altLang="ko-KR" sz="2500" i="1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GulimChe" panose="020B0609000101010101" pitchFamily="49" charset="-127"/>
                <a:ea typeface="GulimChe" panose="020B0609000101010101" pitchFamily="49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377A45F-B863-A4E5-B9AC-E1C43362E0C4}"/>
                </a:ext>
              </a:extLst>
            </p:cNvPr>
            <p:cNvGrpSpPr/>
            <p:nvPr/>
          </p:nvGrpSpPr>
          <p:grpSpPr>
            <a:xfrm>
              <a:off x="11350327" y="345815"/>
              <a:ext cx="292417" cy="146588"/>
              <a:chOff x="11363027" y="295015"/>
              <a:chExt cx="292417" cy="1465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BEB9576-493F-9F35-E9D3-242FCE2BC386}"/>
                  </a:ext>
                </a:extLst>
              </p:cNvPr>
              <p:cNvSpPr/>
              <p:nvPr/>
            </p:nvSpPr>
            <p:spPr>
              <a:xfrm>
                <a:off x="11363027" y="295015"/>
                <a:ext cx="292417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CC347992-C12F-A7B9-1914-10A65A8319A9}"/>
                  </a:ext>
                </a:extLst>
              </p:cNvPr>
              <p:cNvSpPr/>
              <p:nvPr/>
            </p:nvSpPr>
            <p:spPr>
              <a:xfrm>
                <a:off x="11366732" y="359309"/>
                <a:ext cx="180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A30C2D3A-02F0-B1A3-BA0A-092A35F60FF1}"/>
                  </a:ext>
                </a:extLst>
              </p:cNvPr>
              <p:cNvSpPr/>
              <p:nvPr/>
            </p:nvSpPr>
            <p:spPr>
              <a:xfrm>
                <a:off x="11364200" y="423603"/>
                <a:ext cx="144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ko-KR" altLang="en-US" sz="2500" dirty="0">
                  <a:solidFill>
                    <a:prstClr val="white"/>
                  </a:solidFill>
                  <a:latin typeface="GulimChe" panose="020B0609000101010101" pitchFamily="49" charset="-127"/>
                  <a:ea typeface="GulimChe" panose="020B0609000101010101" pitchFamily="49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CB023CC-7559-A9D1-AB97-E6169ADF7C65}"/>
                </a:ext>
              </a:extLst>
            </p:cNvPr>
            <p:cNvCxnSpPr>
              <a:cxnSpLocks/>
            </p:cNvCxnSpPr>
            <p:nvPr/>
          </p:nvCxnSpPr>
          <p:spPr>
            <a:xfrm>
              <a:off x="283029" y="6611259"/>
              <a:ext cx="11647715" cy="0"/>
            </a:xfrm>
            <a:prstGeom prst="line">
              <a:avLst/>
            </a:prstGeom>
            <a:ln w="25400">
              <a:solidFill>
                <a:srgbClr val="FE77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21C12B-A85F-ECBA-DE3A-8448CF47023E}"/>
              </a:ext>
            </a:extLst>
          </p:cNvPr>
          <p:cNvSpPr txBox="1"/>
          <p:nvPr/>
        </p:nvSpPr>
        <p:spPr>
          <a:xfrm>
            <a:off x="641268" y="509812"/>
            <a:ext cx="10604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+mn-ea"/>
              </a:rPr>
              <a:t>목적</a:t>
            </a:r>
            <a:r>
              <a:rPr kumimoji="1" lang="en-US" altLang="ko-KR" sz="2500" dirty="0">
                <a:latin typeface="+mn-ea"/>
              </a:rPr>
              <a:t>.</a:t>
            </a:r>
            <a:r>
              <a:rPr kumimoji="1" lang="ko-KR" altLang="en-US" sz="2500" dirty="0">
                <a:latin typeface="+mn-ea"/>
              </a:rPr>
              <a:t> </a:t>
            </a:r>
            <a:r>
              <a:rPr kumimoji="1" lang="ko-KR" altLang="en-US" sz="2500" dirty="0" smtClean="0">
                <a:latin typeface="+mn-ea"/>
              </a:rPr>
              <a:t>타겟 고객에게 광고를 </a:t>
            </a:r>
            <a:r>
              <a:rPr kumimoji="1" lang="ko-KR" altLang="en-US" sz="2500" dirty="0" err="1" smtClean="0">
                <a:latin typeface="+mn-ea"/>
              </a:rPr>
              <a:t>할때</a:t>
            </a:r>
            <a:r>
              <a:rPr kumimoji="1" lang="ko-KR" altLang="en-US" sz="2500" dirty="0" smtClean="0">
                <a:latin typeface="+mn-ea"/>
              </a:rPr>
              <a:t> 상품별로 어떤 요일</a:t>
            </a:r>
            <a:r>
              <a:rPr kumimoji="1" lang="en-US" altLang="ko-KR" sz="2500" dirty="0" smtClean="0">
                <a:latin typeface="+mn-ea"/>
              </a:rPr>
              <a:t>/</a:t>
            </a:r>
            <a:r>
              <a:rPr kumimoji="1" lang="ko-KR" altLang="en-US" sz="2500" dirty="0" smtClean="0">
                <a:latin typeface="+mn-ea"/>
              </a:rPr>
              <a:t>시간대가 적합한가</a:t>
            </a:r>
            <a:r>
              <a:rPr kumimoji="1" lang="en-US" altLang="ko-KR" sz="2500" dirty="0" smtClean="0">
                <a:latin typeface="+mn-ea"/>
              </a:rPr>
              <a:t>?</a:t>
            </a:r>
            <a:endParaRPr kumimoji="1" lang="en-US" altLang="ko-KR" sz="2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A00A-F537-E551-882A-736D75FA49B9}"/>
              </a:ext>
            </a:extLst>
          </p:cNvPr>
          <p:cNvSpPr txBox="1"/>
          <p:nvPr/>
        </p:nvSpPr>
        <p:spPr>
          <a:xfrm>
            <a:off x="813461" y="1275320"/>
            <a:ext cx="1043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latin typeface="+mn-ea"/>
              </a:rPr>
              <a:t>분석내용</a:t>
            </a:r>
            <a:r>
              <a:rPr kumimoji="1" lang="en-US" altLang="ko-KR" sz="2000" dirty="0" smtClean="0">
                <a:latin typeface="+mn-ea"/>
              </a:rPr>
              <a:t>(</a:t>
            </a:r>
            <a:r>
              <a:rPr kumimoji="1" lang="ko-KR" altLang="en-US" sz="2000" dirty="0" err="1">
                <a:latin typeface="+mn-ea"/>
              </a:rPr>
              <a:t>이</a:t>
            </a:r>
            <a:r>
              <a:rPr kumimoji="1" lang="ko-KR" altLang="en-US" sz="2000" dirty="0" err="1" smtClean="0">
                <a:latin typeface="+mn-ea"/>
              </a:rPr>
              <a:t>변량</a:t>
            </a:r>
            <a:r>
              <a:rPr kumimoji="1" lang="ko-KR" altLang="en-US" sz="2000" dirty="0" smtClean="0">
                <a:latin typeface="+mn-ea"/>
              </a:rPr>
              <a:t> 분석</a:t>
            </a:r>
            <a:r>
              <a:rPr kumimoji="1" lang="en-US" altLang="ko-KR" sz="2000" dirty="0" smtClean="0"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1690584"/>
            <a:ext cx="3150729" cy="2404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8" y="4095111"/>
            <a:ext cx="5900209" cy="24186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97" y="1675430"/>
            <a:ext cx="2749480" cy="24196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3B213-5067-FE05-DF41-377A4826D566}"/>
              </a:ext>
            </a:extLst>
          </p:cNvPr>
          <p:cNvSpPr txBox="1"/>
          <p:nvPr/>
        </p:nvSpPr>
        <p:spPr>
          <a:xfrm>
            <a:off x="6552336" y="1675430"/>
            <a:ext cx="49156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b="1" dirty="0">
                <a:latin typeface="+mn-ea"/>
              </a:rPr>
              <a:t>*</a:t>
            </a:r>
            <a:r>
              <a:rPr kumimoji="1" lang="en-US" altLang="ko-KR" sz="1500" b="1" dirty="0" smtClean="0">
                <a:latin typeface="+mn-ea"/>
              </a:rPr>
              <a:t> AGE/COUNT_SUM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30~40</a:t>
            </a:r>
            <a:r>
              <a:rPr kumimoji="1" lang="ko-KR" altLang="en-US" sz="1500" dirty="0" smtClean="0">
                <a:latin typeface="+mn-ea"/>
              </a:rPr>
              <a:t>대의 거래건수가 높은 것으로 나타나며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특히 </a:t>
            </a:r>
            <a:r>
              <a:rPr kumimoji="1" lang="en-US" altLang="ko-KR" sz="1500" dirty="0" smtClean="0">
                <a:latin typeface="+mn-ea"/>
              </a:rPr>
              <a:t>40</a:t>
            </a:r>
            <a:r>
              <a:rPr kumimoji="1" lang="ko-KR" altLang="en-US" sz="1500" dirty="0" smtClean="0">
                <a:latin typeface="+mn-ea"/>
              </a:rPr>
              <a:t>대가 가장 많음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30~40</a:t>
            </a:r>
            <a:r>
              <a:rPr kumimoji="1" lang="ko-KR" altLang="en-US" sz="1500" dirty="0" smtClean="0">
                <a:latin typeface="+mn-ea"/>
              </a:rPr>
              <a:t>대의 </a:t>
            </a:r>
            <a:r>
              <a:rPr kumimoji="1" lang="ko-KR" altLang="en-US" sz="1500" dirty="0" err="1" smtClean="0">
                <a:latin typeface="+mn-ea"/>
              </a:rPr>
              <a:t>거래건수의</a:t>
            </a:r>
            <a:r>
              <a:rPr kumimoji="1" lang="ko-KR" altLang="en-US" sz="1500" dirty="0" smtClean="0">
                <a:latin typeface="+mn-ea"/>
              </a:rPr>
              <a:t> 비율이 전체의 </a:t>
            </a:r>
            <a:r>
              <a:rPr kumimoji="1" lang="en-US" altLang="ko-KR" sz="1500" dirty="0" smtClean="0">
                <a:latin typeface="+mn-ea"/>
              </a:rPr>
              <a:t>65% </a:t>
            </a:r>
            <a:r>
              <a:rPr kumimoji="1" lang="ko-KR" altLang="en-US" sz="1500" dirty="0" err="1" smtClean="0">
                <a:latin typeface="+mn-ea"/>
              </a:rPr>
              <a:t>이상임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다른 연령에 비해 </a:t>
            </a:r>
            <a:r>
              <a:rPr kumimoji="1" lang="en-US" altLang="ko-KR" sz="1500" dirty="0" smtClean="0">
                <a:latin typeface="+mn-ea"/>
              </a:rPr>
              <a:t>40</a:t>
            </a:r>
            <a:r>
              <a:rPr kumimoji="1" lang="ko-KR" altLang="en-US" sz="1500" dirty="0" smtClean="0">
                <a:latin typeface="+mn-ea"/>
              </a:rPr>
              <a:t>대의 거래건수가 </a:t>
            </a:r>
            <a:r>
              <a:rPr kumimoji="1" lang="en-US" altLang="ko-KR" sz="1500" dirty="0" smtClean="0">
                <a:latin typeface="+mn-ea"/>
              </a:rPr>
              <a:t>2~5</a:t>
            </a:r>
            <a:r>
              <a:rPr kumimoji="1" lang="ko-KR" altLang="en-US" sz="1500" dirty="0" smtClean="0">
                <a:latin typeface="+mn-ea"/>
              </a:rPr>
              <a:t>배 가량 높은 것으로 나타남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endParaRPr kumimoji="1" lang="en-US" altLang="ko-KR" sz="1500" dirty="0">
              <a:latin typeface="+mn-ea"/>
            </a:endParaRPr>
          </a:p>
          <a:p>
            <a:r>
              <a:rPr kumimoji="1" lang="en-US" altLang="ko-KR" sz="1500" b="1" dirty="0">
                <a:latin typeface="+mn-ea"/>
              </a:rPr>
              <a:t>*</a:t>
            </a:r>
            <a:r>
              <a:rPr kumimoji="1" lang="en-US" altLang="ko-KR" sz="1500" b="1" dirty="0" smtClean="0">
                <a:latin typeface="+mn-ea"/>
              </a:rPr>
              <a:t> HOUR/COUNT_SUM</a:t>
            </a:r>
            <a:endParaRPr kumimoji="1" lang="en-US" altLang="ko-KR" sz="15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시간대별 거래건수는 </a:t>
            </a:r>
            <a:r>
              <a:rPr kumimoji="1" lang="en-US" altLang="ko-KR" sz="1500" dirty="0" smtClean="0">
                <a:latin typeface="+mn-ea"/>
              </a:rPr>
              <a:t>02-6</a:t>
            </a:r>
            <a:r>
              <a:rPr kumimoji="1" lang="ko-KR" altLang="en-US" sz="1500" dirty="0" smtClean="0">
                <a:latin typeface="+mn-ea"/>
              </a:rPr>
              <a:t>시에서 가장 낮고 </a:t>
            </a:r>
            <a:r>
              <a:rPr kumimoji="1" lang="en-US" altLang="ko-KR" sz="1500" dirty="0" smtClean="0">
                <a:latin typeface="+mn-ea"/>
              </a:rPr>
              <a:t>10-14</a:t>
            </a:r>
            <a:r>
              <a:rPr kumimoji="1" lang="ko-KR" altLang="en-US" sz="1500" dirty="0" smtClean="0">
                <a:latin typeface="+mn-ea"/>
              </a:rPr>
              <a:t>시에 가장 높음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500" dirty="0" smtClean="0">
                <a:latin typeface="+mn-ea"/>
              </a:rPr>
              <a:t>10-14</a:t>
            </a:r>
            <a:r>
              <a:rPr kumimoji="1" lang="ko-KR" altLang="en-US" sz="1500" dirty="0" smtClean="0">
                <a:latin typeface="+mn-ea"/>
              </a:rPr>
              <a:t>시</a:t>
            </a:r>
            <a:r>
              <a:rPr kumimoji="1" lang="en-US" altLang="ko-KR" sz="1500" dirty="0" smtClean="0">
                <a:latin typeface="+mn-ea"/>
              </a:rPr>
              <a:t>, 14-18</a:t>
            </a:r>
            <a:r>
              <a:rPr kumimoji="1" lang="ko-KR" altLang="en-US" sz="1500" dirty="0" smtClean="0">
                <a:latin typeface="+mn-ea"/>
              </a:rPr>
              <a:t>시</a:t>
            </a:r>
            <a:r>
              <a:rPr kumimoji="1" lang="en-US" altLang="ko-KR" sz="1500" dirty="0" smtClean="0">
                <a:latin typeface="+mn-ea"/>
              </a:rPr>
              <a:t>, 18-22</a:t>
            </a:r>
            <a:r>
              <a:rPr kumimoji="1" lang="ko-KR" altLang="en-US" sz="1500" dirty="0" smtClean="0">
                <a:latin typeface="+mn-ea"/>
              </a:rPr>
              <a:t>시에서의 </a:t>
            </a:r>
            <a:r>
              <a:rPr kumimoji="1" lang="ko-KR" altLang="en-US" sz="1500" dirty="0" err="1" smtClean="0">
                <a:latin typeface="+mn-ea"/>
              </a:rPr>
              <a:t>거래건수</a:t>
            </a:r>
            <a:r>
              <a:rPr kumimoji="1" lang="ko-KR" altLang="en-US" sz="1500" dirty="0" smtClean="0">
                <a:latin typeface="+mn-ea"/>
              </a:rPr>
              <a:t> 비율은 각각 </a:t>
            </a:r>
            <a:r>
              <a:rPr kumimoji="1" lang="en-US" altLang="ko-KR" sz="1500" dirty="0" smtClean="0">
                <a:latin typeface="+mn-ea"/>
              </a:rPr>
              <a:t>20%</a:t>
            </a:r>
            <a:r>
              <a:rPr kumimoji="1" lang="ko-KR" altLang="en-US" sz="1500" dirty="0">
                <a:latin typeface="+mn-ea"/>
              </a:rPr>
              <a:t> </a:t>
            </a:r>
            <a:r>
              <a:rPr kumimoji="1" lang="ko-KR" altLang="en-US" sz="1500" dirty="0" err="1" smtClean="0">
                <a:latin typeface="+mn-ea"/>
              </a:rPr>
              <a:t>이상임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endParaRPr kumimoji="1" lang="en-US" altLang="ko-KR" sz="1500" dirty="0" smtClean="0">
              <a:latin typeface="+mn-ea"/>
            </a:endParaRPr>
          </a:p>
          <a:p>
            <a:r>
              <a:rPr kumimoji="1" lang="en-US" altLang="ko-KR" sz="1500" b="1" dirty="0" smtClean="0">
                <a:latin typeface="+mn-ea"/>
              </a:rPr>
              <a:t>* CATEGORY/COUNT_SUM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패션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홈쇼핑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생활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사무용품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식료품 순으로 거래건수가 많음</a:t>
            </a:r>
            <a:r>
              <a:rPr kumimoji="1" lang="en-US" altLang="ko-KR" sz="15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500" dirty="0" smtClean="0">
                <a:latin typeface="+mn-ea"/>
              </a:rPr>
              <a:t>전체에서 </a:t>
            </a:r>
            <a:r>
              <a:rPr kumimoji="1" lang="en-US" altLang="ko-KR" sz="1500" dirty="0" smtClean="0">
                <a:latin typeface="+mn-ea"/>
              </a:rPr>
              <a:t>4</a:t>
            </a:r>
            <a:r>
              <a:rPr kumimoji="1" lang="ko-KR" altLang="en-US" sz="1500" dirty="0" smtClean="0">
                <a:latin typeface="+mn-ea"/>
              </a:rPr>
              <a:t>개 카테고리</a:t>
            </a:r>
            <a:r>
              <a:rPr kumimoji="1" lang="en-US" altLang="ko-KR" sz="1500" dirty="0" smtClean="0">
                <a:latin typeface="+mn-ea"/>
              </a:rPr>
              <a:t>(</a:t>
            </a:r>
            <a:r>
              <a:rPr kumimoji="1" lang="ko-KR" altLang="en-US" sz="1500" dirty="0" smtClean="0">
                <a:latin typeface="+mn-ea"/>
              </a:rPr>
              <a:t>패션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홈쇼핑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생활</a:t>
            </a:r>
            <a:r>
              <a:rPr kumimoji="1" lang="en-US" altLang="ko-KR" sz="1500" dirty="0" smtClean="0">
                <a:latin typeface="+mn-ea"/>
              </a:rPr>
              <a:t>/</a:t>
            </a:r>
            <a:r>
              <a:rPr kumimoji="1" lang="ko-KR" altLang="en-US" sz="1500" dirty="0" smtClean="0">
                <a:latin typeface="+mn-ea"/>
              </a:rPr>
              <a:t>사무용품</a:t>
            </a:r>
            <a:r>
              <a:rPr kumimoji="1" lang="en-US" altLang="ko-KR" sz="1500" dirty="0" smtClean="0">
                <a:latin typeface="+mn-ea"/>
              </a:rPr>
              <a:t>, </a:t>
            </a:r>
            <a:r>
              <a:rPr kumimoji="1" lang="ko-KR" altLang="en-US" sz="1500" dirty="0" smtClean="0">
                <a:latin typeface="+mn-ea"/>
              </a:rPr>
              <a:t>식료품</a:t>
            </a:r>
            <a:r>
              <a:rPr kumimoji="1" lang="en-US" altLang="ko-KR" sz="1500" dirty="0" smtClean="0">
                <a:latin typeface="+mn-ea"/>
              </a:rPr>
              <a:t>)</a:t>
            </a:r>
            <a:r>
              <a:rPr kumimoji="1" lang="ko-KR" altLang="en-US" sz="1500" dirty="0" smtClean="0">
                <a:latin typeface="+mn-ea"/>
              </a:rPr>
              <a:t>의 </a:t>
            </a:r>
            <a:r>
              <a:rPr kumimoji="1" lang="ko-KR" altLang="en-US" sz="1500" dirty="0" err="1" smtClean="0">
                <a:latin typeface="+mn-ea"/>
              </a:rPr>
              <a:t>거래건수</a:t>
            </a:r>
            <a:r>
              <a:rPr kumimoji="1" lang="ko-KR" altLang="en-US" sz="1500" dirty="0" smtClean="0">
                <a:latin typeface="+mn-ea"/>
              </a:rPr>
              <a:t> 비율이 </a:t>
            </a:r>
            <a:r>
              <a:rPr kumimoji="1" lang="en-US" altLang="ko-KR" sz="1500" dirty="0" smtClean="0">
                <a:latin typeface="+mn-ea"/>
              </a:rPr>
              <a:t>70% </a:t>
            </a:r>
            <a:r>
              <a:rPr kumimoji="1" lang="ko-KR" altLang="en-US" sz="1500" dirty="0" err="1" smtClean="0">
                <a:latin typeface="+mn-ea"/>
              </a:rPr>
              <a:t>이상임</a:t>
            </a:r>
            <a:r>
              <a:rPr kumimoji="1" lang="en-US" altLang="ko-KR" sz="1500" dirty="0" smtClean="0">
                <a:latin typeface="+mn-ea"/>
              </a:rPr>
              <a:t>.</a:t>
            </a:r>
            <a:endParaRPr kumimoji="1" lang="en-US" altLang="ko-KR" sz="1500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912318" y="1896789"/>
            <a:ext cx="338268" cy="2087644"/>
            <a:chOff x="-461557" y="2634343"/>
            <a:chExt cx="909822" cy="222068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2106854" y="1896788"/>
            <a:ext cx="450236" cy="2075459"/>
            <a:chOff x="-461557" y="2634343"/>
            <a:chExt cx="909822" cy="22206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878325" y="4255074"/>
            <a:ext cx="332166" cy="2171851"/>
            <a:chOff x="-461557" y="2634343"/>
            <a:chExt cx="909822" cy="222068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-461557" y="2856411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-461557" y="2634343"/>
              <a:ext cx="9098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-461557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48265" y="2634343"/>
              <a:ext cx="0" cy="2220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742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1843</Words>
  <Application>Microsoft Office PowerPoint</Application>
  <PresentationFormat>와이드스크린</PresentationFormat>
  <Paragraphs>257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GulimChe</vt:lpstr>
      <vt:lpstr>Arial</vt:lpstr>
      <vt:lpstr>Calibri</vt:lpstr>
      <vt:lpstr>Calibri Light</vt:lpstr>
      <vt:lpstr>Wingdings</vt:lpstr>
      <vt:lpstr>맑은 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송민근</dc:creator>
  <cp:lastModifiedBy>my</cp:lastModifiedBy>
  <cp:revision>47</cp:revision>
  <dcterms:created xsi:type="dcterms:W3CDTF">2023-07-16T09:19:06Z</dcterms:created>
  <dcterms:modified xsi:type="dcterms:W3CDTF">2023-08-01T01:38:37Z</dcterms:modified>
</cp:coreProperties>
</file>