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8" r:id="rId9"/>
    <p:sldId id="272" r:id="rId10"/>
    <p:sldId id="273" r:id="rId11"/>
    <p:sldId id="274" r:id="rId12"/>
    <p:sldId id="279" r:id="rId13"/>
    <p:sldId id="280" r:id="rId14"/>
    <p:sldId id="275" r:id="rId15"/>
    <p:sldId id="276" r:id="rId16"/>
    <p:sldId id="282" r:id="rId17"/>
    <p:sldId id="277" r:id="rId18"/>
    <p:sldId id="28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6197"/>
  </p:normalViewPr>
  <p:slideViewPr>
    <p:cSldViewPr snapToGrid="0">
      <p:cViewPr varScale="1">
        <p:scale>
          <a:sx n="86" d="100"/>
          <a:sy n="86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8D5E-E76F-7349-BDE3-0F64C9A73FA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C1BC-EC91-A340-833E-012D561732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72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286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24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32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41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19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95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32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3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43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30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9933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33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79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7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25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1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36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2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DE6F-129B-FCAE-6D4E-23C73B7F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289A92-546B-EBBE-24BD-EC583BB88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EA2F0-8DCF-45D6-6EE7-3DD55DA5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9087-AE42-B981-7731-747E1DE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2A1EB-39AF-4834-CFB8-831F8A42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2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7DE5A-0780-C126-842B-896F813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C8721-7E40-3477-FA8A-A7FE6D69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CB09-CBC9-9016-F8C2-CD7DEE2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0FAB-8A0C-9458-EDBB-BD0D8AE3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664A-1710-0AF9-B37A-6DEA56A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17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E8D7E-1628-25BB-1004-A6104386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19BAE-8654-9683-45E9-159CE845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C6FBD-8CAF-564D-4FC3-CD55240E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2E14-9476-5D0B-FE37-0BF6FCD9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D3C09-484F-035E-3627-0F959F4F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2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15E95-8414-26B7-DD63-F3D50EF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857C5-5A43-2167-0B8F-15C3EF97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85CC7-561D-8322-3C1D-F0F859D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F96F-5D47-61FD-1EC5-F29968F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43520-EC7D-3AD7-AE47-59B6318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95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34859-76A3-28C0-8373-E2992AC1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12ACD-89A4-9583-D4F9-C12BB403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9EF5D-B0B9-1955-68B7-F16BCD5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DF494-6328-65C1-CBDD-52D2CCC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18933-C70A-72AB-6F1C-F8303534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8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16AC-597F-8F59-BBAD-B423E5B2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1372-207D-90C5-E9AB-7639C4F3C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12272-AB31-5711-99F5-4EAD21BE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81E5E-B702-9AA5-A730-51BD0B11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01D42-C2C2-045C-5357-F918840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AA009-56B1-D916-9F80-DD7C5F4E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4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EC0CE-616A-7BC8-5DC9-AEF9CCB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BF663-3C7E-A9F1-8FF3-AB8F34DF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5E00F-3AD2-DB9D-5E46-DE917F7F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52B94-5327-D64E-0C6E-38C17614E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7B7A50-244A-0CEF-F374-0E819073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595B6-A8E3-3C7F-CFA4-6CDD770B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7BA8-7A8A-C78F-E283-784580E1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8FDF5B-A88B-896B-E161-3C3FD32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1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5DE0-A2FE-8AFF-38C3-0EA62169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82BF9-2CA4-6EDD-7B64-6FEB251D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70DE3-E4E0-0996-5C42-2F7F004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34D45-2720-3B72-D4CB-715111C7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8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9C07D-49F7-BE65-1EBD-3E1C0637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808D1-4562-0931-5644-511F089F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D88E2-FA2C-7E2E-7CD3-7DEB1FF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5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85DD8-ED7E-C6C8-0C57-288E6FBE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AEAD-CA92-2558-6F86-3B037CE5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8967D-BDF0-F379-EBA0-916840D2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E087B-FB03-1861-80FB-915E0A01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AEE84-41C9-0485-80B6-45C4E837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DB405-8126-DCDC-BF29-4493EA39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8BB9-E341-B265-1812-AB6278EC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F5DC7-3CC0-7F6D-AE78-2FF5B4A83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0BC4C-2112-C7C8-F3FB-6F890CD2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8074B-0434-F5F0-86F9-F14459BC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BD228-C7B2-5A97-651B-7C6F1820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5AAF9-87B7-755B-3252-B0AA7D2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3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F8DBE-3A13-66A3-4F05-CE6C3D74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DA78A-179F-E7E6-12C3-C76E07A6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0827-9F56-DF81-3728-2721B32EC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4305-49C6-8C44-94C2-D0EE3CD650D0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B755-87D0-1409-CEF9-9E4A8F288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4BF45-EFCC-87A0-2546-CF03225D7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7BC6C8-0950-D294-20BC-6B372C120DF5}"/>
              </a:ext>
            </a:extLst>
          </p:cNvPr>
          <p:cNvSpPr txBox="1"/>
          <p:nvPr/>
        </p:nvSpPr>
        <p:spPr>
          <a:xfrm>
            <a:off x="3195610" y="2564095"/>
            <a:ext cx="6057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500" dirty="0" smtClean="0">
                <a:latin typeface="+mn-ea"/>
              </a:rPr>
              <a:t>ONLINE_SHOPPING_[</a:t>
            </a:r>
            <a:r>
              <a:rPr kumimoji="1" lang="ko-KR" altLang="en-US" sz="2500" dirty="0" err="1">
                <a:latin typeface="+mn-ea"/>
              </a:rPr>
              <a:t>송근</a:t>
            </a:r>
            <a:r>
              <a:rPr kumimoji="1" lang="en-US" altLang="ko-KR" sz="2500" dirty="0">
                <a:latin typeface="+mn-ea"/>
              </a:rPr>
              <a:t>]</a:t>
            </a:r>
            <a:endParaRPr kumimoji="1" lang="ko-Kore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21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738875" cy="223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err="1" smtClean="0">
                <a:latin typeface="+mn-ea"/>
              </a:rPr>
              <a:t>년도별</a:t>
            </a:r>
            <a:r>
              <a:rPr kumimoji="1" lang="ko-KR" altLang="en-US" sz="1500" b="1" dirty="0" smtClean="0">
                <a:latin typeface="+mn-ea"/>
              </a:rPr>
              <a:t>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모든 카테고리에서 거래건수가 큰 폭으로 상승함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20/21</a:t>
            </a:r>
            <a:r>
              <a:rPr kumimoji="1" lang="ko-KR" altLang="en-US" sz="1500" dirty="0" smtClean="0">
                <a:latin typeface="+mn-ea"/>
              </a:rPr>
              <a:t>년도 온라인 쇼핑 시장이 아직 </a:t>
            </a:r>
            <a:r>
              <a:rPr kumimoji="1" lang="ko-KR" altLang="en-US" sz="1500" dirty="0" err="1" smtClean="0">
                <a:latin typeface="+mn-ea"/>
              </a:rPr>
              <a:t>컺지고</a:t>
            </a:r>
            <a:r>
              <a:rPr kumimoji="1" lang="ko-KR" altLang="en-US" sz="1500" dirty="0" smtClean="0">
                <a:latin typeface="+mn-ea"/>
              </a:rPr>
              <a:t> 있지만</a:t>
            </a:r>
            <a:r>
              <a:rPr kumimoji="1" lang="en-US" altLang="ko-KR" sz="1500" dirty="0" smtClean="0">
                <a:latin typeface="+mn-ea"/>
              </a:rPr>
              <a:t>, 19/20</a:t>
            </a:r>
            <a:r>
              <a:rPr kumimoji="1" lang="ko-KR" altLang="en-US" sz="1500" dirty="0" smtClean="0">
                <a:latin typeface="+mn-ea"/>
              </a:rPr>
              <a:t>년도와 비교하면 </a:t>
            </a:r>
            <a:r>
              <a:rPr kumimoji="1" lang="ko-KR" altLang="en-US" sz="1500" dirty="0" err="1" smtClean="0">
                <a:latin typeface="+mn-ea"/>
              </a:rPr>
              <a:t>건수차이가</a:t>
            </a:r>
            <a:r>
              <a:rPr kumimoji="1" lang="ko-KR" altLang="en-US" sz="1500" dirty="0" smtClean="0">
                <a:latin typeface="+mn-ea"/>
              </a:rPr>
              <a:t> 점차 줄고있고 성장도 더디게 될 것으로 예상</a:t>
            </a: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19/20</a:t>
            </a:r>
            <a:r>
              <a:rPr kumimoji="1" lang="ko-KR" altLang="en-US" sz="1500" dirty="0" smtClean="0">
                <a:latin typeface="+mn-ea"/>
              </a:rPr>
              <a:t>년에는 골프용품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ko-KR" altLang="en-US" sz="1500" dirty="0" smtClean="0">
                <a:latin typeface="+mn-ea"/>
              </a:rPr>
              <a:t> 순으로 증감률이 높고</a:t>
            </a:r>
            <a:r>
              <a:rPr kumimoji="1" lang="en-US" altLang="ko-KR" sz="1500" dirty="0" smtClean="0">
                <a:latin typeface="+mn-ea"/>
              </a:rPr>
              <a:t>, 20/21</a:t>
            </a:r>
            <a:r>
              <a:rPr kumimoji="1" lang="ko-KR" altLang="en-US" sz="1500" dirty="0" smtClean="0">
                <a:latin typeface="+mn-ea"/>
              </a:rPr>
              <a:t>년에는 식료품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 순으로 증감률이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두 그래프에서 식료품의 증감률은 높은 편으로 나타남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3950578"/>
            <a:ext cx="5911067" cy="26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시간대별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['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골프용품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서적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스포츠의류용품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차량정비</a:t>
            </a:r>
            <a:r>
              <a:rPr kumimoji="1" lang="en-US" altLang="ko-KR" sz="1500" dirty="0" smtClean="0">
                <a:latin typeface="+mn-ea"/>
              </a:rPr>
              <a:t>_</a:t>
            </a:r>
            <a:r>
              <a:rPr kumimoji="1" lang="ko-KR" altLang="en-US" sz="1500" dirty="0" smtClean="0">
                <a:latin typeface="+mn-ea"/>
              </a:rPr>
              <a:t>부품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' '</a:t>
            </a:r>
            <a:r>
              <a:rPr kumimoji="1" lang="ko-KR" altLang="en-US" sz="1500" dirty="0" smtClean="0">
                <a:latin typeface="+mn-ea"/>
              </a:rPr>
              <a:t>화장품</a:t>
            </a:r>
            <a:r>
              <a:rPr kumimoji="1" lang="en-US" altLang="ko-KR" sz="1500" dirty="0" smtClean="0">
                <a:latin typeface="+mn-ea"/>
              </a:rPr>
              <a:t>'] </a:t>
            </a:r>
            <a:r>
              <a:rPr kumimoji="1" lang="ko-KR" altLang="en-US" sz="1500" dirty="0">
                <a:latin typeface="+mn-ea"/>
              </a:rPr>
              <a:t>순서로 </a:t>
            </a:r>
            <a:r>
              <a:rPr kumimoji="1" lang="ko-KR" altLang="en-US" sz="1500" dirty="0" smtClean="0">
                <a:latin typeface="+mn-ea"/>
              </a:rPr>
              <a:t>왼쪽 위에서부터 오른쪽 방향으로 카테고리 그래프를 나타냄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대부분의 그래프에서 </a:t>
            </a:r>
            <a:r>
              <a:rPr kumimoji="1" lang="en-US" altLang="ko-KR" sz="1500" dirty="0" smtClean="0">
                <a:latin typeface="+mn-ea"/>
              </a:rPr>
              <a:t>02-06</a:t>
            </a:r>
            <a:r>
              <a:rPr kumimoji="1" lang="ko-KR" altLang="en-US" sz="1500" dirty="0" smtClean="0">
                <a:latin typeface="+mn-ea"/>
              </a:rPr>
              <a:t>시에 가장 낮고 점차 늘어나 </a:t>
            </a: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14-18</a:t>
            </a:r>
            <a:r>
              <a:rPr kumimoji="1" lang="ko-KR" altLang="en-US" sz="1500" dirty="0" smtClean="0">
                <a:latin typeface="+mn-ea"/>
              </a:rPr>
              <a:t>시에서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가장 많아져서 정점을 찍고 낮아지는 경향을 보임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14-18</a:t>
            </a:r>
            <a:r>
              <a:rPr kumimoji="1" lang="ko-KR" altLang="en-US" sz="1500" dirty="0" smtClean="0">
                <a:latin typeface="+mn-ea"/>
              </a:rPr>
              <a:t>시의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가장 많지 않은 카테고리가 존재함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: 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18-22</a:t>
            </a:r>
            <a:r>
              <a:rPr kumimoji="1" lang="ko-KR" altLang="en-US" sz="1500" dirty="0" smtClean="0">
                <a:latin typeface="+mn-ea"/>
              </a:rPr>
              <a:t>시의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가장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~22-02</a:t>
            </a:r>
            <a:r>
              <a:rPr kumimoji="1" lang="ko-KR" altLang="en-US" sz="1500" dirty="0" smtClean="0">
                <a:latin typeface="+mn-ea"/>
              </a:rPr>
              <a:t>시까지의 감소 폭이 크지 않은 카테고리가 존재함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: 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~22-02</a:t>
            </a:r>
            <a:r>
              <a:rPr kumimoji="1" lang="ko-KR" altLang="en-US" sz="1500" dirty="0" smtClean="0">
                <a:latin typeface="+mn-ea"/>
              </a:rPr>
              <a:t>시까지의 모든 </a:t>
            </a:r>
            <a:r>
              <a:rPr kumimoji="1" lang="ko-KR" altLang="en-US" sz="1500" dirty="0" err="1" smtClean="0">
                <a:latin typeface="+mn-ea"/>
              </a:rPr>
              <a:t>건수합계</a:t>
            </a:r>
            <a:r>
              <a:rPr kumimoji="1" lang="ko-KR" altLang="en-US" sz="1500" dirty="0" smtClean="0">
                <a:latin typeface="+mn-ea"/>
              </a:rPr>
              <a:t> 비율이 </a:t>
            </a:r>
            <a:r>
              <a:rPr kumimoji="1" lang="en-US" altLang="ko-KR" sz="1500" dirty="0" smtClean="0">
                <a:latin typeface="+mn-ea"/>
              </a:rPr>
              <a:t>20%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ko-KR" altLang="en-US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1685426"/>
            <a:ext cx="6042280" cy="47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성별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여성 거래건수는 패션 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식료품 순으로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남성 거래건수는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홈쇼핑 순으로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err="1" smtClean="0">
                <a:latin typeface="+mn-ea"/>
              </a:rPr>
              <a:t>카테고리별</a:t>
            </a:r>
            <a:r>
              <a:rPr kumimoji="1" lang="ko-KR" altLang="en-US" sz="1500" dirty="0" smtClean="0">
                <a:latin typeface="+mn-ea"/>
              </a:rPr>
              <a:t> 남녀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전체적으로 비슷하지만 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가전에서 </a:t>
            </a:r>
            <a:r>
              <a:rPr kumimoji="1" lang="en-US" altLang="ko-KR" sz="1500" dirty="0" smtClean="0">
                <a:latin typeface="+mn-ea"/>
              </a:rPr>
              <a:t>5% </a:t>
            </a:r>
            <a:r>
              <a:rPr kumimoji="1" lang="ko-KR" altLang="en-US" sz="1500" dirty="0" smtClean="0">
                <a:latin typeface="+mn-ea"/>
              </a:rPr>
              <a:t>이상 차이가 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124353" cy="2557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253061"/>
            <a:ext cx="10604664" cy="23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연령별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20-40</a:t>
            </a:r>
            <a:r>
              <a:rPr kumimoji="1" lang="ko-KR" altLang="en-US" sz="1500" dirty="0" smtClean="0">
                <a:latin typeface="+mn-ea"/>
              </a:rPr>
              <a:t>대에서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패션이고</a:t>
            </a:r>
            <a:r>
              <a:rPr kumimoji="1" lang="en-US" altLang="ko-KR" sz="1500" dirty="0" smtClean="0">
                <a:latin typeface="+mn-ea"/>
              </a:rPr>
              <a:t>, 50-60</a:t>
            </a:r>
            <a:r>
              <a:rPr kumimoji="1" lang="ko-KR" altLang="en-US" sz="1500" dirty="0" err="1" smtClean="0">
                <a:latin typeface="+mn-ea"/>
              </a:rPr>
              <a:t>대이상에서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’</a:t>
            </a:r>
            <a:r>
              <a:rPr kumimoji="1" lang="ko-KR" altLang="en-US" sz="1500" dirty="0" smtClean="0">
                <a:latin typeface="+mn-ea"/>
              </a:rPr>
              <a:t>이다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20-60</a:t>
            </a:r>
            <a:r>
              <a:rPr kumimoji="1" lang="ko-KR" altLang="en-US" sz="1500" dirty="0" err="1" smtClean="0">
                <a:latin typeface="+mn-ea"/>
              </a:rPr>
              <a:t>대이상으로</a:t>
            </a:r>
            <a:r>
              <a:rPr kumimoji="1" lang="ko-KR" altLang="en-US" sz="1500" dirty="0" smtClean="0">
                <a:latin typeface="+mn-ea"/>
              </a:rPr>
              <a:t> 연령대가 높아질수록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’</a:t>
            </a:r>
            <a:r>
              <a:rPr kumimoji="1" lang="ko-KR" altLang="en-US" sz="1500" dirty="0" smtClean="0">
                <a:latin typeface="+mn-ea"/>
              </a:rPr>
              <a:t>비율이 줄어들고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‘ </a:t>
            </a:r>
            <a:r>
              <a:rPr kumimoji="1" lang="ko-KR" altLang="en-US" sz="1500" dirty="0" smtClean="0">
                <a:latin typeface="+mn-ea"/>
              </a:rPr>
              <a:t>비율이 높아진다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모든 연령대의 거래건수비율이 </a:t>
            </a:r>
            <a:r>
              <a:rPr kumimoji="1" lang="en-US" altLang="ko-KR" sz="1500" dirty="0" smtClean="0">
                <a:latin typeface="+mn-ea"/>
              </a:rPr>
              <a:t>10%</a:t>
            </a:r>
            <a:r>
              <a:rPr kumimoji="1" lang="ko-KR" altLang="en-US" sz="1500" dirty="0" smtClean="0">
                <a:latin typeface="+mn-ea"/>
              </a:rPr>
              <a:t>가 넘는 카테고리는 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패션이다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75430"/>
            <a:ext cx="5738875" cy="24196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4253061"/>
            <a:ext cx="10740637" cy="23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4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</a:t>
            </a:r>
            <a:r>
              <a:rPr kumimoji="1" lang="ko-KR" altLang="en-US" sz="2000" dirty="0" smtClean="0">
                <a:latin typeface="+mn-ea"/>
              </a:rPr>
              <a:t>검정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5626144" y="1063814"/>
            <a:ext cx="5841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평일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휴일 경우의 소비 경향</a:t>
            </a:r>
            <a:endParaRPr kumimoji="1" lang="en-US" altLang="ko-KR" sz="1500" b="1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err="1" smtClean="0">
                <a:latin typeface="+mn-ea"/>
              </a:rPr>
              <a:t>년도별로</a:t>
            </a:r>
            <a:r>
              <a:rPr kumimoji="1" lang="ko-KR" altLang="en-US" sz="1500" dirty="0" smtClean="0">
                <a:latin typeface="+mn-ea"/>
              </a:rPr>
              <a:t> 평일에 공휴일인 날짜가 존재하고 </a:t>
            </a:r>
            <a:r>
              <a:rPr kumimoji="1" lang="ko-KR" altLang="en-US" sz="1500" dirty="0" err="1" smtClean="0">
                <a:latin typeface="+mn-ea"/>
              </a:rPr>
              <a:t>요일별로</a:t>
            </a:r>
            <a:r>
              <a:rPr kumimoji="1" lang="ko-KR" altLang="en-US" sz="1500" dirty="0" smtClean="0">
                <a:latin typeface="+mn-ea"/>
              </a:rPr>
              <a:t> 집계가 되어있어서 평일이면서 휴일인 데이터를 특정할 수 없음</a:t>
            </a:r>
            <a:r>
              <a:rPr kumimoji="1" lang="en-US" altLang="ko-KR" sz="1500" dirty="0" smtClean="0">
                <a:latin typeface="+mn-ea"/>
              </a:rPr>
              <a:t>. </a:t>
            </a:r>
            <a:r>
              <a:rPr kumimoji="1" lang="ko-KR" altLang="en-US" sz="1500" dirty="0" smtClean="0">
                <a:latin typeface="+mn-ea"/>
              </a:rPr>
              <a:t>특정할 수 있는 경우가 </a:t>
            </a:r>
            <a:r>
              <a:rPr kumimoji="1" lang="ko-KR" altLang="en-US" sz="1500" dirty="0" err="1" smtClean="0">
                <a:latin typeface="+mn-ea"/>
              </a:rPr>
              <a:t>제한적임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년도별로</a:t>
            </a:r>
            <a:r>
              <a:rPr kumimoji="1" lang="ko-KR" altLang="en-US" sz="1500" dirty="0" smtClean="0">
                <a:latin typeface="+mn-ea"/>
              </a:rPr>
              <a:t> 공휴일의 요일이 다르기 때문에 다음날이 평일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휴일인 날을 파악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[19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] </a:t>
            </a:r>
          </a:p>
          <a:p>
            <a:r>
              <a:rPr kumimoji="1" lang="ko-KR" altLang="en-US" sz="1500" dirty="0" smtClean="0">
                <a:latin typeface="+mn-ea"/>
              </a:rPr>
              <a:t>목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(873561), 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(765308), 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일</a:t>
            </a:r>
            <a:r>
              <a:rPr kumimoji="1" lang="en-US" altLang="ko-KR" sz="1500" dirty="0" smtClean="0">
                <a:latin typeface="+mn-ea"/>
              </a:rPr>
              <a:t>(509748)</a:t>
            </a:r>
          </a:p>
          <a:p>
            <a:r>
              <a:rPr kumimoji="1" lang="en-US" altLang="ko-KR" sz="1500" dirty="0">
                <a:latin typeface="+mn-ea"/>
              </a:rPr>
              <a:t>-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평휴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휴휴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ko-KR" altLang="en-US" sz="1500" dirty="0" smtClean="0">
                <a:latin typeface="+mn-ea"/>
              </a:rPr>
              <a:t>수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목</a:t>
            </a:r>
            <a:r>
              <a:rPr kumimoji="1" lang="en-US" altLang="ko-KR" sz="1500" dirty="0" smtClean="0">
                <a:latin typeface="+mn-ea"/>
              </a:rPr>
              <a:t>(1129092), 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일</a:t>
            </a:r>
            <a:r>
              <a:rPr kumimoji="1" lang="en-US" altLang="ko-KR" sz="1500" dirty="0" smtClean="0">
                <a:latin typeface="+mn-ea"/>
              </a:rPr>
              <a:t>(938576)</a:t>
            </a: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평평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휴휴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[21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ko-KR" altLang="en-US" sz="1500" dirty="0" smtClean="0">
                <a:latin typeface="+mn-ea"/>
              </a:rPr>
              <a:t>월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화</a:t>
            </a:r>
            <a:r>
              <a:rPr kumimoji="1" lang="en-US" altLang="ko-KR" sz="1500" dirty="0" smtClean="0">
                <a:latin typeface="+mn-ea"/>
              </a:rPr>
              <a:t>(1577890), </a:t>
            </a:r>
            <a:r>
              <a:rPr kumimoji="1" lang="ko-KR" altLang="en-US" sz="1500" dirty="0" smtClean="0">
                <a:latin typeface="+mn-ea"/>
              </a:rPr>
              <a:t>목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(1216570), 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(982690), 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일</a:t>
            </a:r>
            <a:r>
              <a:rPr kumimoji="1" lang="en-US" altLang="ko-KR" sz="1500" dirty="0" smtClean="0">
                <a:latin typeface="+mn-ea"/>
              </a:rPr>
              <a:t>(1101122), </a:t>
            </a:r>
            <a:r>
              <a:rPr kumimoji="1" lang="ko-KR" altLang="en-US" sz="1500" dirty="0" smtClean="0">
                <a:latin typeface="+mn-ea"/>
              </a:rPr>
              <a:t>일</a:t>
            </a:r>
            <a:r>
              <a:rPr kumimoji="1" lang="en-US" altLang="ko-KR" sz="1500" dirty="0" smtClean="0">
                <a:latin typeface="+mn-ea"/>
              </a:rPr>
              <a:t>-&gt;</a:t>
            </a:r>
            <a:r>
              <a:rPr kumimoji="1" lang="ko-KR" altLang="en-US" sz="1500" dirty="0" smtClean="0">
                <a:latin typeface="+mn-ea"/>
              </a:rPr>
              <a:t>월</a:t>
            </a:r>
            <a:r>
              <a:rPr kumimoji="1" lang="en-US" altLang="ko-KR" sz="1500" dirty="0" smtClean="0">
                <a:latin typeface="+mn-ea"/>
              </a:rPr>
              <a:t>(1305148)</a:t>
            </a: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평평</a:t>
            </a:r>
            <a:r>
              <a:rPr kumimoji="1" lang="en-US" altLang="ko-KR" sz="1500" dirty="0" smtClean="0">
                <a:latin typeface="+mn-ea"/>
              </a:rPr>
              <a:t> &gt; </a:t>
            </a:r>
            <a:r>
              <a:rPr kumimoji="1" lang="ko-KR" altLang="en-US" sz="1500" dirty="0" err="1" smtClean="0">
                <a:latin typeface="+mn-ea"/>
              </a:rPr>
              <a:t>휴평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smtClean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휴휴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평휴</a:t>
            </a:r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평일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휴일에 따른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차이를 분석하기 전에는 다음날이 휴일인 경우의 거래건수가 많을 것이라 예상함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19,20,21</a:t>
            </a:r>
            <a:r>
              <a:rPr kumimoji="1" lang="ko-KR" altLang="en-US" sz="1500" dirty="0" smtClean="0">
                <a:latin typeface="+mn-ea"/>
              </a:rPr>
              <a:t>년도의 특정할 수 있는 모든 경우를 분석한 결과 </a:t>
            </a:r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당일이 평일이면서 다음날이 평일인 경우의 거래건수가 가장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err="1" smtClean="0">
                <a:latin typeface="+mn-ea"/>
              </a:rPr>
              <a:t>P_value</a:t>
            </a:r>
            <a:r>
              <a:rPr kumimoji="1" lang="ko-KR" altLang="en-US" sz="1500" dirty="0" smtClean="0">
                <a:latin typeface="+mn-ea"/>
              </a:rPr>
              <a:t>값이 </a:t>
            </a:r>
            <a:r>
              <a:rPr kumimoji="1" lang="en-US" altLang="ko-KR" sz="1500" dirty="0" smtClean="0">
                <a:latin typeface="+mn-ea"/>
              </a:rPr>
              <a:t>0.05</a:t>
            </a:r>
            <a:r>
              <a:rPr kumimoji="1" lang="ko-KR" altLang="en-US" sz="1500" dirty="0" smtClean="0">
                <a:latin typeface="+mn-ea"/>
              </a:rPr>
              <a:t>보다 낮아 </a:t>
            </a:r>
            <a:r>
              <a:rPr kumimoji="1" lang="en-US" altLang="ko-KR" sz="1500" dirty="0" smtClean="0">
                <a:latin typeface="+mn-ea"/>
              </a:rPr>
              <a:t>COUNT_SUM</a:t>
            </a:r>
            <a:r>
              <a:rPr kumimoji="1" lang="ko-KR" altLang="en-US" sz="1500" dirty="0" smtClean="0">
                <a:latin typeface="+mn-ea"/>
              </a:rPr>
              <a:t>과 </a:t>
            </a:r>
            <a:r>
              <a:rPr kumimoji="1" lang="en-US" altLang="ko-KR" sz="1500" dirty="0" smtClean="0">
                <a:latin typeface="+mn-ea"/>
              </a:rPr>
              <a:t>DAY</a:t>
            </a:r>
            <a:r>
              <a:rPr kumimoji="1" lang="ko-KR" altLang="en-US" sz="1500" dirty="0" smtClean="0">
                <a:latin typeface="+mn-ea"/>
              </a:rPr>
              <a:t>는 서로 유의미함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7" y="1780222"/>
            <a:ext cx="2267588" cy="221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1780222"/>
            <a:ext cx="2086708" cy="221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1" y="4124294"/>
            <a:ext cx="2264043" cy="221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5178805"/>
            <a:ext cx="2086708" cy="9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</a:t>
            </a:r>
            <a:r>
              <a:rPr kumimoji="1" lang="ko-KR" altLang="en-US" sz="2000" dirty="0" smtClean="0">
                <a:latin typeface="+mn-ea"/>
              </a:rPr>
              <a:t>검정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생활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err="1" smtClean="0">
                <a:latin typeface="+mn-ea"/>
              </a:rPr>
              <a:t>취미용품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</a:t>
            </a:r>
            <a:r>
              <a:rPr kumimoji="1" lang="ko-KR" altLang="en-US" sz="1500" dirty="0" smtClean="0">
                <a:latin typeface="+mn-ea"/>
              </a:rPr>
              <a:t>대는 실용적이고 꼭 필요한 용품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생활용품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을 구매하기 보다는 개인의 취미를 위한 용품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을 </a:t>
            </a:r>
            <a:r>
              <a:rPr kumimoji="1" lang="en-US" altLang="ko-KR" sz="1500" dirty="0" smtClean="0">
                <a:latin typeface="+mn-ea"/>
              </a:rPr>
              <a:t>30,40,50</a:t>
            </a:r>
            <a:r>
              <a:rPr kumimoji="1" lang="ko-KR" altLang="en-US" sz="1500" dirty="0" smtClean="0">
                <a:latin typeface="+mn-ea"/>
              </a:rPr>
              <a:t>대 보다 더 많이 구매할 것으로 예상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전체 연령에서 생활용품보다 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ko-KR" altLang="en-US" sz="1500" dirty="0" smtClean="0">
                <a:latin typeface="+mn-ea"/>
              </a:rPr>
              <a:t> 구매를 더 </a:t>
            </a:r>
            <a:r>
              <a:rPr kumimoji="1" lang="ko-KR" altLang="en-US" sz="1500" dirty="0" err="1" smtClean="0">
                <a:latin typeface="+mn-ea"/>
              </a:rPr>
              <a:t>많이하는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나이대는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20</a:t>
            </a:r>
            <a:r>
              <a:rPr kumimoji="1" lang="ko-KR" altLang="en-US" sz="1500" dirty="0" smtClean="0">
                <a:latin typeface="+mn-ea"/>
              </a:rPr>
              <a:t>대이고 </a:t>
            </a:r>
            <a:r>
              <a:rPr kumimoji="1" lang="en-US" altLang="ko-KR" sz="1500" dirty="0" smtClean="0">
                <a:latin typeface="+mn-ea"/>
              </a:rPr>
              <a:t>20</a:t>
            </a:r>
            <a:r>
              <a:rPr kumimoji="1" lang="ko-KR" altLang="en-US" sz="1500" dirty="0" smtClean="0">
                <a:latin typeface="+mn-ea"/>
              </a:rPr>
              <a:t>대부터 </a:t>
            </a: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대까지 생활용품 구매 비율이 더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대에 구매 비율이 비슷해지며 </a:t>
            </a:r>
            <a:r>
              <a:rPr kumimoji="1" lang="en-US" altLang="ko-KR" sz="1500" dirty="0" smtClean="0">
                <a:latin typeface="+mn-ea"/>
              </a:rPr>
              <a:t>50</a:t>
            </a:r>
            <a:r>
              <a:rPr kumimoji="1" lang="ko-KR" altLang="en-US" sz="1500" dirty="0" smtClean="0">
                <a:latin typeface="+mn-ea"/>
              </a:rPr>
              <a:t>대부터 </a:t>
            </a:r>
            <a:r>
              <a:rPr kumimoji="1" lang="en-US" altLang="ko-KR" sz="1500" dirty="0" smtClean="0">
                <a:latin typeface="+mn-ea"/>
              </a:rPr>
              <a:t>60</a:t>
            </a:r>
            <a:r>
              <a:rPr kumimoji="1" lang="ko-KR" altLang="en-US" sz="1500" dirty="0" smtClean="0">
                <a:latin typeface="+mn-ea"/>
              </a:rPr>
              <a:t>대이상까지는 생활용품 구매 비율이 더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000" dirty="0" smtClean="0">
                <a:latin typeface="+mn-ea"/>
              </a:rPr>
              <a:t># </a:t>
            </a:r>
            <a:r>
              <a:rPr kumimoji="1" lang="ko-KR" altLang="en-US" sz="1000" dirty="0" smtClean="0">
                <a:latin typeface="+mn-ea"/>
              </a:rPr>
              <a:t>연령대별 생활용품 비율</a:t>
            </a:r>
            <a:r>
              <a:rPr kumimoji="1" lang="en-US" altLang="ko-KR" sz="1000" dirty="0" smtClean="0">
                <a:latin typeface="+mn-ea"/>
              </a:rPr>
              <a:t>(</a:t>
            </a:r>
            <a:r>
              <a:rPr kumimoji="1" lang="ko-KR" altLang="en-US" sz="1000" dirty="0" smtClean="0">
                <a:latin typeface="+mn-ea"/>
              </a:rPr>
              <a:t>파랑</a:t>
            </a:r>
            <a:r>
              <a:rPr kumimoji="1" lang="en-US" altLang="ko-KR" sz="1000" dirty="0" smtClean="0">
                <a:latin typeface="+mn-ea"/>
              </a:rPr>
              <a:t>)</a:t>
            </a:r>
          </a:p>
          <a:p>
            <a:r>
              <a:rPr kumimoji="1" lang="en-US" altLang="ko-KR" sz="1000" dirty="0" smtClean="0">
                <a:latin typeface="+mn-ea"/>
              </a:rPr>
              <a:t># </a:t>
            </a:r>
            <a:r>
              <a:rPr kumimoji="1" lang="ko-KR" altLang="en-US" sz="1000" dirty="0" smtClean="0">
                <a:latin typeface="+mn-ea"/>
              </a:rPr>
              <a:t>연령대별 </a:t>
            </a:r>
            <a:r>
              <a:rPr kumimoji="1" lang="ko-KR" altLang="en-US" sz="1000" dirty="0" err="1" smtClean="0">
                <a:latin typeface="+mn-ea"/>
              </a:rPr>
              <a:t>취미용품</a:t>
            </a:r>
            <a:r>
              <a:rPr kumimoji="1" lang="ko-KR" altLang="en-US" sz="1000" dirty="0" smtClean="0">
                <a:latin typeface="+mn-ea"/>
              </a:rPr>
              <a:t> 비율</a:t>
            </a:r>
            <a:r>
              <a:rPr kumimoji="1" lang="en-US" altLang="ko-KR" sz="1000" dirty="0" smtClean="0">
                <a:latin typeface="+mn-ea"/>
              </a:rPr>
              <a:t>(</a:t>
            </a:r>
            <a:r>
              <a:rPr kumimoji="1" lang="ko-KR" altLang="en-US" sz="1000" dirty="0" smtClean="0">
                <a:latin typeface="+mn-ea"/>
              </a:rPr>
              <a:t>주황</a:t>
            </a:r>
            <a:r>
              <a:rPr kumimoji="1" lang="en-US" altLang="ko-KR" sz="1000" dirty="0" smtClean="0">
                <a:latin typeface="+mn-ea"/>
              </a:rPr>
              <a:t>)</a:t>
            </a:r>
          </a:p>
          <a:p>
            <a:r>
              <a:rPr kumimoji="1" lang="en-US" altLang="ko-KR" sz="1000" dirty="0" smtClean="0">
                <a:latin typeface="+mn-ea"/>
              </a:rPr>
              <a:t># </a:t>
            </a:r>
            <a:r>
              <a:rPr kumimoji="1" lang="ko-KR" altLang="en-US" sz="1000" dirty="0" smtClean="0">
                <a:latin typeface="+mn-ea"/>
              </a:rPr>
              <a:t>연령대별 생활</a:t>
            </a:r>
            <a:r>
              <a:rPr kumimoji="1" lang="en-US" altLang="ko-KR" sz="1000" dirty="0" smtClean="0">
                <a:latin typeface="+mn-ea"/>
              </a:rPr>
              <a:t>/</a:t>
            </a:r>
            <a:r>
              <a:rPr kumimoji="1" lang="ko-KR" altLang="en-US" sz="1000" dirty="0" err="1" smtClean="0">
                <a:latin typeface="+mn-ea"/>
              </a:rPr>
              <a:t>취미용품</a:t>
            </a:r>
            <a:r>
              <a:rPr kumimoji="1" lang="ko-KR" altLang="en-US" sz="1000" dirty="0" smtClean="0">
                <a:latin typeface="+mn-ea"/>
              </a:rPr>
              <a:t> 비율 차이</a:t>
            </a:r>
            <a:r>
              <a:rPr kumimoji="1" lang="en-US" altLang="ko-KR" sz="1000" dirty="0" smtClean="0">
                <a:latin typeface="+mn-ea"/>
              </a:rPr>
              <a:t>(</a:t>
            </a:r>
            <a:r>
              <a:rPr kumimoji="1" lang="ko-KR" altLang="en-US" sz="1000" dirty="0" smtClean="0">
                <a:latin typeface="+mn-ea"/>
              </a:rPr>
              <a:t>초록</a:t>
            </a:r>
            <a:r>
              <a:rPr kumimoji="1" lang="en-US" altLang="ko-KR" sz="1000" dirty="0" smtClean="0">
                <a:latin typeface="+mn-ea"/>
              </a:rPr>
              <a:t>/</a:t>
            </a:r>
            <a:r>
              <a:rPr kumimoji="1" lang="ko-KR" altLang="en-US" sz="1000" dirty="0" smtClean="0">
                <a:latin typeface="+mn-ea"/>
              </a:rPr>
              <a:t>점선</a:t>
            </a:r>
            <a:r>
              <a:rPr kumimoji="1" lang="en-US" altLang="ko-KR" sz="1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738876" cy="1568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3429014"/>
            <a:ext cx="573887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</a:t>
            </a:r>
            <a:r>
              <a:rPr kumimoji="1" lang="ko-KR" altLang="en-US" sz="2000" dirty="0" smtClean="0">
                <a:latin typeface="+mn-ea"/>
              </a:rPr>
              <a:t>검정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실내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실외</a:t>
            </a:r>
            <a:endParaRPr kumimoji="1" lang="en-US" altLang="ko-KR" sz="1500" b="1" dirty="0" smtClean="0">
              <a:latin typeface="+mn-ea"/>
            </a:endParaRPr>
          </a:p>
          <a:p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코로나 이후 </a:t>
            </a:r>
            <a:r>
              <a:rPr kumimoji="1" lang="ko-KR" altLang="en-US" sz="1500" dirty="0" err="1" smtClean="0">
                <a:latin typeface="+mn-ea"/>
              </a:rPr>
              <a:t>실외활동에</a:t>
            </a:r>
            <a:r>
              <a:rPr kumimoji="1" lang="ko-KR" altLang="en-US" sz="1500" dirty="0" smtClean="0">
                <a:latin typeface="+mn-ea"/>
              </a:rPr>
              <a:t> 필요한 제품보다는 </a:t>
            </a:r>
            <a:r>
              <a:rPr kumimoji="1" lang="ko-KR" altLang="en-US" sz="1500" dirty="0" err="1" smtClean="0">
                <a:latin typeface="+mn-ea"/>
              </a:rPr>
              <a:t>실내활동에</a:t>
            </a:r>
            <a:r>
              <a:rPr kumimoji="1" lang="ko-KR" altLang="en-US" sz="1500" dirty="0" smtClean="0">
                <a:latin typeface="+mn-ea"/>
              </a:rPr>
              <a:t> 필요한 제품의 주문 건수가 늘었을 것이다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19/20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, 20/21</a:t>
            </a:r>
            <a:r>
              <a:rPr kumimoji="1" lang="ko-KR" altLang="en-US" sz="1500" dirty="0" smtClean="0">
                <a:latin typeface="+mn-ea"/>
              </a:rPr>
              <a:t>년도의 증감률을 확인하였을 때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실외보다 실내의 증감률이 더 높음을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err="1" smtClean="0">
                <a:latin typeface="+mn-ea"/>
              </a:rPr>
              <a:t>P_value</a:t>
            </a:r>
            <a:r>
              <a:rPr kumimoji="1" lang="ko-KR" altLang="en-US" sz="1500" dirty="0" smtClean="0">
                <a:latin typeface="+mn-ea"/>
              </a:rPr>
              <a:t>값이 </a:t>
            </a:r>
            <a:r>
              <a:rPr kumimoji="1" lang="en-US" altLang="ko-KR" sz="1500" dirty="0" smtClean="0">
                <a:latin typeface="+mn-ea"/>
              </a:rPr>
              <a:t>0.05</a:t>
            </a:r>
            <a:r>
              <a:rPr kumimoji="1" lang="ko-KR" altLang="en-US" sz="1500" dirty="0" smtClean="0">
                <a:latin typeface="+mn-ea"/>
              </a:rPr>
              <a:t>보다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낮아 </a:t>
            </a:r>
            <a:r>
              <a:rPr kumimoji="1" lang="en-US" altLang="ko-KR" sz="1500" dirty="0" smtClean="0">
                <a:latin typeface="+mn-ea"/>
              </a:rPr>
              <a:t>COUNT_SUM</a:t>
            </a:r>
            <a:r>
              <a:rPr kumimoji="1" lang="ko-KR" altLang="en-US" sz="1500" dirty="0" smtClean="0">
                <a:latin typeface="+mn-ea"/>
              </a:rPr>
              <a:t>과 </a:t>
            </a:r>
            <a:r>
              <a:rPr kumimoji="1" lang="en-US" altLang="ko-KR" sz="1500" dirty="0" smtClean="0">
                <a:latin typeface="+mn-ea"/>
              </a:rPr>
              <a:t>CATEGORY</a:t>
            </a:r>
            <a:r>
              <a:rPr kumimoji="1" lang="ko-KR" altLang="en-US" sz="1500" dirty="0" smtClean="0">
                <a:latin typeface="+mn-ea"/>
              </a:rPr>
              <a:t>는 서로 유의미함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85427"/>
            <a:ext cx="4039177" cy="12128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3053661"/>
            <a:ext cx="5399664" cy="26280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8" y="1685427"/>
            <a:ext cx="1007293" cy="12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smtClean="0">
                <a:latin typeface="+mn-ea"/>
              </a:rPr>
              <a:t>결과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 smtClean="0">
                <a:latin typeface="+mn-ea"/>
              </a:rPr>
              <a:t>요일</a:t>
            </a:r>
            <a:r>
              <a:rPr kumimoji="1" lang="en-US" altLang="ko-KR" sz="1500" b="1" dirty="0" smtClean="0">
                <a:latin typeface="+mn-ea"/>
              </a:rPr>
              <a:t>(</a:t>
            </a:r>
            <a:r>
              <a:rPr kumimoji="1" lang="ko-KR" altLang="en-US" sz="1500" b="1" dirty="0" smtClean="0">
                <a:latin typeface="+mn-ea"/>
              </a:rPr>
              <a:t>평일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휴일</a:t>
            </a:r>
            <a:r>
              <a:rPr kumimoji="1" lang="en-US" altLang="ko-KR" sz="1500" b="1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집계 </a:t>
            </a:r>
            <a:r>
              <a:rPr kumimoji="1" lang="ko-KR" altLang="en-US" sz="1500" dirty="0" err="1" smtClean="0">
                <a:latin typeface="+mn-ea"/>
              </a:rPr>
              <a:t>데이터라서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년도마다</a:t>
            </a:r>
            <a:r>
              <a:rPr kumimoji="1" lang="ko-KR" altLang="en-US" sz="1500" dirty="0" smtClean="0">
                <a:latin typeface="+mn-ea"/>
              </a:rPr>
              <a:t> 공휴일이 다름으로 </a:t>
            </a:r>
            <a:r>
              <a:rPr kumimoji="1" lang="ko-KR" altLang="en-US" sz="1500" dirty="0" err="1" smtClean="0">
                <a:latin typeface="+mn-ea"/>
              </a:rPr>
              <a:t>요일별</a:t>
            </a:r>
            <a:r>
              <a:rPr kumimoji="1" lang="ko-KR" altLang="en-US" sz="1500" dirty="0" smtClean="0">
                <a:latin typeface="+mn-ea"/>
              </a:rPr>
              <a:t> 데이터 수가 다르기 때문에 카테고리마다 적합한 요일을 분석하는 것에 제한적이었다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전체 카테고리에 </a:t>
            </a:r>
            <a:r>
              <a:rPr kumimoji="1" lang="ko-KR" altLang="en-US" sz="1500" dirty="0" err="1" smtClean="0">
                <a:latin typeface="+mn-ea"/>
              </a:rPr>
              <a:t>적용가능한</a:t>
            </a:r>
            <a:r>
              <a:rPr kumimoji="1" lang="ko-KR" altLang="en-US" sz="1500" dirty="0" smtClean="0">
                <a:latin typeface="+mn-ea"/>
              </a:rPr>
              <a:t> 결과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다음날이 휴일인 경우보다는 평일인 경우에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높은 것으로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전체 시간대 중에 </a:t>
            </a:r>
            <a:r>
              <a:rPr kumimoji="1" lang="en-US" altLang="ko-KR" sz="1500" dirty="0" smtClean="0">
                <a:latin typeface="+mn-ea"/>
              </a:rPr>
              <a:t>02-06</a:t>
            </a:r>
            <a:r>
              <a:rPr kumimoji="1" lang="ko-KR" altLang="en-US" sz="1500" dirty="0" smtClean="0">
                <a:latin typeface="+mn-ea"/>
              </a:rPr>
              <a:t>시의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가장 낮음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다음날이 평일인 경우에 광고를 해야하고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02-06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시간대는 피해야함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시간대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(1</a:t>
            </a:r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순위 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&gt; 2</a:t>
            </a:r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순위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14-18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가전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골프용품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서적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스포츠의류용품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화장품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18-22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애완용품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22-02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유아용품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14-18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인테리어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차량정비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_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부품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취미용품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18-22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585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smtClean="0">
                <a:latin typeface="+mn-ea"/>
              </a:rPr>
              <a:t>결과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성별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여성 거래건수는 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 순으로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남성 거래건수는 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 순으로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연령대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20-40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대에서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’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이고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50-60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 이상에서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이다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모든 연령대의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비율이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10%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가 넘는 카테고리는 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패션임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b="1" dirty="0" err="1" smtClean="0">
                <a:latin typeface="+mn-ea"/>
                <a:sym typeface="Wingdings" panose="05000000000000000000" pitchFamily="2" charset="2"/>
              </a:rPr>
              <a:t>취미용품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전체 연령에서 생활용품보다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취미용품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구매를 더 많이 하는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나이대는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20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대이고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20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대부터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40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대까지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취미용품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구매 비율이 더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40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대에 구매 비율이 비슷해지며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50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대부터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60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대이상까지는 생활용품 구매 비율이 더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실내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실외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19/20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년도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20/21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년도의 증감률을 확인하였을 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실외보다 실내의 증감률이 더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943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latin typeface="+mn-ea"/>
              </a:rPr>
              <a:t>분석기획배경</a:t>
            </a:r>
            <a:endParaRPr kumimoji="1" lang="en-US" altLang="ko-KR" sz="2000" dirty="0">
              <a:latin typeface="+mn-ea"/>
            </a:endParaRPr>
          </a:p>
          <a:p>
            <a:endParaRPr kumimoji="1" lang="en-US" altLang="ko-KR" sz="2800" dirty="0">
              <a:latin typeface="+mn-ea"/>
            </a:endParaRPr>
          </a:p>
          <a:p>
            <a:r>
              <a:rPr kumimoji="1" lang="ko-KR" altLang="en-US" sz="1500" dirty="0" smtClean="0">
                <a:latin typeface="+mn-ea"/>
              </a:rPr>
              <a:t>목적 </a:t>
            </a:r>
            <a:r>
              <a:rPr kumimoji="1" lang="en-US" altLang="ko-KR" sz="1500" dirty="0" smtClean="0">
                <a:latin typeface="+mn-ea"/>
              </a:rPr>
              <a:t>: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타겟 고객에게 광고를 </a:t>
            </a:r>
            <a:r>
              <a:rPr kumimoji="1" lang="ko-KR" altLang="en-US" sz="1500" dirty="0" err="1">
                <a:latin typeface="+mn-ea"/>
              </a:rPr>
              <a:t>할때</a:t>
            </a:r>
            <a:r>
              <a:rPr kumimoji="1" lang="ko-KR" altLang="en-US" sz="1500" dirty="0">
                <a:latin typeface="+mn-ea"/>
              </a:rPr>
              <a:t> 상품별로 어떤 요일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시간대가 적합한가</a:t>
            </a:r>
            <a:r>
              <a:rPr kumimoji="1" lang="en-US" altLang="ko-KR" sz="1500" dirty="0">
                <a:latin typeface="+mn-ea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algn="l"/>
            <a:r>
              <a:rPr lang="en-US" altLang="ko-KR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* </a:t>
            </a:r>
            <a:r>
              <a:rPr lang="ko-KR" altLang="en-US" sz="1500" b="0" i="0" u="none" strike="noStrike" dirty="0" err="1" smtClean="0">
                <a:solidFill>
                  <a:srgbClr val="333333"/>
                </a:solidFill>
                <a:effectLst/>
                <a:latin typeface="+mn-ea"/>
              </a:rPr>
              <a:t>분석배경</a:t>
            </a:r>
            <a:endParaRPr lang="en-US" altLang="ko-KR" sz="1500" b="0" i="0" u="none" strike="noStrike" dirty="0" smtClean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en-US" altLang="ko-KR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19</a:t>
            </a:r>
            <a:r>
              <a:rPr lang="ko-KR" altLang="en-US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년</a:t>
            </a:r>
            <a:r>
              <a:rPr lang="en-US" altLang="ko-KR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코로나 이전</a:t>
            </a:r>
            <a:r>
              <a:rPr lang="en-US" altLang="ko-KR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), 20</a:t>
            </a:r>
            <a:r>
              <a:rPr lang="ko-KR" altLang="en-US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년</a:t>
            </a:r>
            <a:r>
              <a:rPr lang="en-US" altLang="ko-KR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코로나 유행 초기</a:t>
            </a:r>
            <a:r>
              <a:rPr lang="en-US" altLang="ko-KR" sz="1500" b="0" i="0" u="none" strike="noStrike" dirty="0" smtClean="0">
                <a:solidFill>
                  <a:srgbClr val="333333"/>
                </a:solidFill>
                <a:effectLst/>
                <a:latin typeface="+mn-ea"/>
              </a:rPr>
              <a:t>), 21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년</a:t>
            </a:r>
            <a:r>
              <a:rPr lang="en-US" altLang="ko-KR" sz="1500" dirty="0" smtClean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코로나 유행 </a:t>
            </a:r>
            <a:r>
              <a:rPr lang="en-US" altLang="ko-KR" sz="1500" dirty="0" smtClean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년 경과</a:t>
            </a:r>
            <a:r>
              <a:rPr lang="en-US" altLang="ko-KR" sz="1500" dirty="0" smtClean="0">
                <a:solidFill>
                  <a:srgbClr val="333333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의 온라인쇼핑 데이터를 활용하여 코로나를 전후로 외부활동</a:t>
            </a:r>
            <a:r>
              <a:rPr lang="en-US" altLang="ko-KR" sz="1500" dirty="0" smtClean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취미활동</a:t>
            </a:r>
            <a:r>
              <a:rPr lang="en-US" altLang="ko-KR" sz="15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등</a:t>
            </a:r>
            <a:r>
              <a:rPr lang="en-US" altLang="ko-KR" sz="1500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야외활동에 대한 제한이 있던 상황과 아닌 상황에서 연령대별 주문 건수와 </a:t>
            </a:r>
            <a:r>
              <a:rPr lang="ko-KR" altLang="en-US" sz="1500" dirty="0" err="1" smtClean="0">
                <a:solidFill>
                  <a:srgbClr val="333333"/>
                </a:solidFill>
                <a:latin typeface="+mn-ea"/>
              </a:rPr>
              <a:t>카테고리별</a:t>
            </a:r>
            <a:r>
              <a:rPr lang="ko-KR" altLang="en-US" sz="15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333333"/>
                </a:solidFill>
                <a:latin typeface="+mn-ea"/>
              </a:rPr>
              <a:t>주문 건수를 분석하고 앞으로 온라인 쇼핑 시장의 미래를 </a:t>
            </a:r>
            <a:r>
              <a:rPr lang="ko-KR" altLang="en-US" sz="1500" dirty="0" err="1" smtClean="0">
                <a:solidFill>
                  <a:srgbClr val="333333"/>
                </a:solidFill>
                <a:latin typeface="+mn-ea"/>
              </a:rPr>
              <a:t>에측해보자</a:t>
            </a:r>
            <a:r>
              <a:rPr lang="en-US" altLang="ko-KR" sz="1500" dirty="0" smtClean="0">
                <a:solidFill>
                  <a:srgbClr val="333333"/>
                </a:solidFill>
                <a:latin typeface="+mn-ea"/>
              </a:rPr>
              <a:t>.</a:t>
            </a:r>
            <a:endParaRPr lang="en-US" altLang="ko-KR" sz="1500" b="0" i="0" u="none" strike="noStrike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/>
            </a:r>
            <a:br>
              <a:rPr lang="ko-KR" altLang="en-US" sz="1500" dirty="0">
                <a:latin typeface="+mn-ea"/>
              </a:rPr>
            </a:br>
            <a:r>
              <a:rPr lang="en-US" altLang="ko-KR" sz="1500" dirty="0" smtClean="0">
                <a:latin typeface="+mn-ea"/>
              </a:rPr>
              <a:t>* </a:t>
            </a:r>
            <a:r>
              <a:rPr lang="ko-KR" altLang="en-US" sz="1500" dirty="0" err="1" smtClean="0">
                <a:latin typeface="+mn-ea"/>
              </a:rPr>
              <a:t>분석가설</a:t>
            </a:r>
            <a:endParaRPr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1. 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다음날이 평일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or 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휴일인 날의 소비 경향 분석</a:t>
            </a:r>
            <a:endParaRPr kumimoji="1"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r>
              <a:rPr kumimoji="1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다음날이 평일인 경우와 휴일인 경우를 비교하면 후자의 </a:t>
            </a:r>
            <a:r>
              <a:rPr kumimoji="1" lang="ko-KR" altLang="en-US" sz="1500" dirty="0" err="1">
                <a:solidFill>
                  <a:prstClr val="black"/>
                </a:solidFill>
                <a:latin typeface="+mn-ea"/>
              </a:rPr>
              <a:t>구매건수가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 더 많을 것이다</a:t>
            </a:r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.</a:t>
            </a:r>
          </a:p>
          <a:p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2. 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시간대별 </a:t>
            </a:r>
            <a:r>
              <a:rPr kumimoji="1" lang="ko-KR" altLang="en-US" sz="1500" dirty="0" err="1" smtClean="0">
                <a:solidFill>
                  <a:prstClr val="black"/>
                </a:solidFill>
                <a:latin typeface="+mn-ea"/>
              </a:rPr>
              <a:t>거래건수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 분석</a:t>
            </a:r>
            <a:endParaRPr kumimoji="1" lang="en-US" altLang="ko-KR" sz="1500" dirty="0">
              <a:solidFill>
                <a:prstClr val="black"/>
              </a:solidFill>
              <a:latin typeface="+mn-ea"/>
            </a:endParaRPr>
          </a:p>
          <a:p>
            <a:r>
              <a:rPr kumimoji="1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: 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보통 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09~18</a:t>
            </a:r>
            <a:r>
              <a:rPr kumimoji="1" lang="ko-KR" altLang="en-US" sz="1500" dirty="0">
                <a:solidFill>
                  <a:prstClr val="black"/>
                </a:solidFill>
                <a:latin typeface="+mn-ea"/>
              </a:rPr>
              <a:t>시까지 업무시간이고 그 후에 개인시간을 보내기 때문에 퇴근한 이후의 시간대에 거래건수가 많을 것이다</a:t>
            </a:r>
            <a:r>
              <a:rPr kumimoji="1" lang="en-US" altLang="ko-KR" sz="1500" dirty="0">
                <a:solidFill>
                  <a:prstClr val="black"/>
                </a:solidFill>
                <a:latin typeface="+mn-ea"/>
              </a:rPr>
              <a:t>.</a:t>
            </a:r>
            <a:endParaRPr kumimoji="1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endParaRPr kumimoji="1"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3. 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카테고리를 실내</a:t>
            </a:r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외</a:t>
            </a:r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, 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생활</a:t>
            </a:r>
            <a:r>
              <a:rPr kumimoji="1" lang="en-US" altLang="ko-KR" sz="150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1500" dirty="0" err="1" smtClean="0">
                <a:solidFill>
                  <a:prstClr val="black"/>
                </a:solidFill>
                <a:latin typeface="+mn-ea"/>
              </a:rPr>
              <a:t>취미용품</a:t>
            </a:r>
            <a:r>
              <a:rPr kumimoji="1" lang="ko-KR" altLang="en-US" sz="1500" dirty="0" smtClean="0">
                <a:solidFill>
                  <a:prstClr val="black"/>
                </a:solidFill>
                <a:latin typeface="+mn-ea"/>
              </a:rPr>
              <a:t> 등 다양한 그룹으로 나눠서 분석</a:t>
            </a:r>
            <a:endParaRPr kumimoji="1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: 20</a:t>
            </a:r>
            <a:r>
              <a:rPr kumimoji="1" lang="ko-KR" altLang="en-US" sz="1500" dirty="0">
                <a:latin typeface="+mn-ea"/>
              </a:rPr>
              <a:t>대는 실용적이고 꼭 필요한 제품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>
                <a:latin typeface="+mn-ea"/>
              </a:rPr>
              <a:t>생활용품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을 구매하기 보다는 개인의 욕구를 충족시키기 위한 제품</a:t>
            </a:r>
            <a:r>
              <a:rPr kumimoji="1" lang="en-US" altLang="ko-KR" sz="1500" dirty="0">
                <a:latin typeface="+mn-ea"/>
              </a:rPr>
              <a:t>(</a:t>
            </a:r>
            <a:r>
              <a:rPr kumimoji="1" lang="ko-KR" altLang="en-US" sz="1500" dirty="0" err="1">
                <a:latin typeface="+mn-ea"/>
              </a:rPr>
              <a:t>취미용품</a:t>
            </a:r>
            <a:r>
              <a:rPr kumimoji="1" lang="en-US" altLang="ko-KR" sz="1500" dirty="0">
                <a:latin typeface="+mn-ea"/>
              </a:rPr>
              <a:t>)</a:t>
            </a:r>
            <a:r>
              <a:rPr kumimoji="1" lang="ko-KR" altLang="en-US" sz="1500" dirty="0">
                <a:latin typeface="+mn-ea"/>
              </a:rPr>
              <a:t>을 </a:t>
            </a:r>
            <a:r>
              <a:rPr kumimoji="1" lang="en-US" altLang="ko-KR" sz="1500" dirty="0">
                <a:latin typeface="+mn-ea"/>
              </a:rPr>
              <a:t>30,40,50</a:t>
            </a:r>
            <a:r>
              <a:rPr kumimoji="1" lang="ko-KR" altLang="en-US" sz="1500" dirty="0">
                <a:latin typeface="+mn-ea"/>
              </a:rPr>
              <a:t>대 보다 많이 구매할 것이다</a:t>
            </a:r>
            <a:r>
              <a:rPr kumimoji="1" lang="en-US" altLang="ko-KR" sz="1500" dirty="0">
                <a:latin typeface="+mn-ea"/>
              </a:rPr>
              <a:t>. </a:t>
            </a:r>
          </a:p>
          <a:p>
            <a:r>
              <a:rPr kumimoji="1" lang="ko-KR" altLang="en-US" sz="1500" dirty="0">
                <a:latin typeface="+mn-ea"/>
              </a:rPr>
              <a:t>코로나 이후 </a:t>
            </a:r>
            <a:r>
              <a:rPr kumimoji="1" lang="ko-KR" altLang="en-US" sz="1500" dirty="0" err="1">
                <a:latin typeface="+mn-ea"/>
              </a:rPr>
              <a:t>실외활동에</a:t>
            </a:r>
            <a:r>
              <a:rPr kumimoji="1" lang="ko-KR" altLang="en-US" sz="1500" dirty="0">
                <a:latin typeface="+mn-ea"/>
              </a:rPr>
              <a:t> 필요한 제품보다는 </a:t>
            </a:r>
            <a:r>
              <a:rPr kumimoji="1" lang="ko-KR" altLang="en-US" sz="1500" dirty="0" err="1">
                <a:latin typeface="+mn-ea"/>
              </a:rPr>
              <a:t>실내활동에</a:t>
            </a:r>
            <a:r>
              <a:rPr kumimoji="1" lang="ko-KR" altLang="en-US" sz="1500" dirty="0">
                <a:latin typeface="+mn-ea"/>
              </a:rPr>
              <a:t> 필요한 제품의 주문 건수가 늘었을 것이다</a:t>
            </a:r>
            <a:r>
              <a:rPr kumimoji="1" lang="en-US" altLang="ko-KR" sz="1500" dirty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506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n-ea"/>
              </a:rPr>
              <a:t>분석절차소개</a:t>
            </a:r>
            <a:endParaRPr kumimoji="1" lang="en-US" altLang="ko-KR" sz="2000" dirty="0">
              <a:latin typeface="+mn-ea"/>
            </a:endParaRPr>
          </a:p>
          <a:p>
            <a:endParaRPr kumimoji="1" lang="en-US" altLang="ko-KR" sz="20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1. </a:t>
            </a:r>
            <a:r>
              <a:rPr kumimoji="1" lang="ko-KR" altLang="en-US" sz="1500" dirty="0" smtClean="0">
                <a:latin typeface="+mn-ea"/>
              </a:rPr>
              <a:t>데이터 </a:t>
            </a:r>
            <a:r>
              <a:rPr kumimoji="1" lang="ko-KR" altLang="en-US" sz="1500" dirty="0">
                <a:latin typeface="+mn-ea"/>
              </a:rPr>
              <a:t>탐색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</a:t>
            </a:r>
            <a:r>
              <a:rPr kumimoji="1" lang="ko-KR" altLang="en-US" sz="1500" dirty="0">
                <a:latin typeface="+mn-ea"/>
              </a:rPr>
              <a:t> 데이터 형태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타입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컬럼명</a:t>
            </a:r>
            <a:r>
              <a:rPr kumimoji="1" lang="ko-KR" altLang="en-US" sz="1500" dirty="0" smtClean="0">
                <a:latin typeface="+mn-ea"/>
              </a:rPr>
              <a:t> 확인 및 변경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2. </a:t>
            </a:r>
            <a:r>
              <a:rPr kumimoji="1" lang="ko-KR" altLang="en-US" sz="1500" dirty="0" err="1" smtClean="0">
                <a:latin typeface="+mn-ea"/>
              </a:rPr>
              <a:t>결측치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이상치 처리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err="1" smtClean="0">
                <a:latin typeface="+mn-ea"/>
              </a:rPr>
              <a:t>결측치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이상치 확인</a:t>
            </a:r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3. </a:t>
            </a:r>
            <a:r>
              <a:rPr kumimoji="1" lang="ko-KR" altLang="en-US" sz="1500" dirty="0" err="1" smtClean="0">
                <a:latin typeface="+mn-ea"/>
              </a:rPr>
              <a:t>파생변수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ko-KR" altLang="en-US" sz="1500" dirty="0">
                <a:latin typeface="+mn-ea"/>
              </a:rPr>
              <a:t>생성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DAILY, INOUT </a:t>
            </a:r>
            <a:r>
              <a:rPr kumimoji="1" lang="ko-KR" altLang="en-US" sz="1500" dirty="0" smtClean="0">
                <a:latin typeface="+mn-ea"/>
              </a:rPr>
              <a:t>변수 생성</a:t>
            </a:r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4</a:t>
            </a:r>
            <a:r>
              <a:rPr kumimoji="1" lang="en-US" altLang="ko-KR" sz="1500" dirty="0">
                <a:latin typeface="+mn-ea"/>
              </a:rPr>
              <a:t>.</a:t>
            </a:r>
            <a:r>
              <a:rPr kumimoji="1" lang="ko-KR" altLang="en-US" sz="1500" dirty="0">
                <a:latin typeface="+mn-ea"/>
              </a:rPr>
              <a:t> 단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>
                <a:latin typeface="+mn-ea"/>
              </a:rPr>
              <a:t>이</a:t>
            </a:r>
            <a:r>
              <a:rPr kumimoji="1" lang="en-US" altLang="ko-KR" sz="1500" dirty="0">
                <a:latin typeface="+mn-ea"/>
              </a:rPr>
              <a:t>/</a:t>
            </a:r>
            <a:r>
              <a:rPr kumimoji="1" lang="ko-KR" altLang="en-US" sz="1500" dirty="0" err="1">
                <a:latin typeface="+mn-ea"/>
              </a:rPr>
              <a:t>다변량</a:t>
            </a:r>
            <a:r>
              <a:rPr kumimoji="1" lang="ko-KR" altLang="en-US" sz="1500" dirty="0">
                <a:latin typeface="+mn-ea"/>
              </a:rPr>
              <a:t> 분석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각 </a:t>
            </a:r>
            <a:r>
              <a:rPr kumimoji="1" lang="ko-KR" altLang="en-US" sz="1500" dirty="0">
                <a:latin typeface="+mn-ea"/>
              </a:rPr>
              <a:t>변수의 데이터 특성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두 변수 간의 관계</a:t>
            </a:r>
            <a:r>
              <a:rPr kumimoji="1" lang="en-US" altLang="ko-KR" sz="1500" dirty="0">
                <a:latin typeface="+mn-ea"/>
              </a:rPr>
              <a:t>,</a:t>
            </a:r>
            <a:r>
              <a:rPr kumimoji="1" lang="ko-KR" altLang="en-US" sz="1500" dirty="0">
                <a:latin typeface="+mn-ea"/>
              </a:rPr>
              <a:t> 두 변수 이상 간의 관계를 </a:t>
            </a:r>
            <a:r>
              <a:rPr kumimoji="1" lang="ko-KR" altLang="en-US" sz="1500" dirty="0" smtClean="0">
                <a:latin typeface="+mn-ea"/>
              </a:rPr>
              <a:t>시각화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5. </a:t>
            </a:r>
            <a:r>
              <a:rPr kumimoji="1" lang="ko-KR" altLang="en-US" sz="1500" dirty="0" err="1" smtClean="0">
                <a:latin typeface="+mn-ea"/>
              </a:rPr>
              <a:t>분석가설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및</a:t>
            </a:r>
            <a:r>
              <a:rPr kumimoji="1" lang="ko-KR" altLang="en-US" sz="1500" dirty="0" smtClean="0">
                <a:latin typeface="+mn-ea"/>
              </a:rPr>
              <a:t> 검정</a:t>
            </a: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500" dirty="0" smtClean="0">
                <a:latin typeface="+mn-ea"/>
              </a:rPr>
              <a:t>검정 </a:t>
            </a:r>
            <a:r>
              <a:rPr kumimoji="1" lang="en-US" altLang="ko-KR" sz="1500" dirty="0">
                <a:latin typeface="+mn-ea"/>
              </a:rPr>
              <a:t>: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ANOVA</a:t>
            </a:r>
          </a:p>
          <a:p>
            <a:pPr marL="285750" indent="-285750">
              <a:buFontTx/>
              <a:buChar char="-"/>
            </a:pP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6. </a:t>
            </a:r>
            <a:r>
              <a:rPr kumimoji="1" lang="ko-KR" altLang="en-US" sz="1500" dirty="0" smtClean="0">
                <a:latin typeface="+mn-ea"/>
              </a:rPr>
              <a:t>결과</a:t>
            </a:r>
            <a:endParaRPr kumimoji="1" lang="en-US" altLang="ko-KR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22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 smtClean="0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데이터 형태</a:t>
            </a:r>
            <a:r>
              <a:rPr kumimoji="1" lang="en-US" altLang="ko-KR" sz="2000" dirty="0">
                <a:latin typeface="+mn-ea"/>
              </a:rPr>
              <a:t>,</a:t>
            </a:r>
            <a:r>
              <a:rPr kumimoji="1" lang="ko-KR" altLang="en-US" sz="2000" dirty="0">
                <a:latin typeface="+mn-ea"/>
              </a:rPr>
              <a:t> 타입</a:t>
            </a:r>
            <a:r>
              <a:rPr kumimoji="1" lang="en-US" altLang="ko-KR" sz="2000" dirty="0">
                <a:latin typeface="+mn-ea"/>
              </a:rPr>
              <a:t>, </a:t>
            </a:r>
            <a:r>
              <a:rPr kumimoji="1" lang="ko-KR" altLang="en-US" sz="2000" dirty="0" err="1">
                <a:latin typeface="+mn-ea"/>
              </a:rPr>
              <a:t>컬럼명</a:t>
            </a:r>
            <a:r>
              <a:rPr kumimoji="1" lang="ko-KR" altLang="en-US" sz="2000" dirty="0">
                <a:latin typeface="+mn-ea"/>
              </a:rPr>
              <a:t> 확인 및 </a:t>
            </a:r>
            <a:r>
              <a:rPr kumimoji="1" lang="ko-KR" altLang="en-US" sz="2000" dirty="0" smtClean="0">
                <a:latin typeface="+mn-ea"/>
              </a:rPr>
              <a:t>변경</a:t>
            </a:r>
            <a:r>
              <a:rPr kumimoji="1" lang="en-US" altLang="ko-KR" sz="2000" dirty="0" smtClean="0">
                <a:latin typeface="+mn-ea"/>
              </a:rPr>
              <a:t>)</a:t>
            </a:r>
            <a:endParaRPr kumimoji="1"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863721"/>
            <a:ext cx="5282539" cy="2125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4174945"/>
            <a:ext cx="5282540" cy="1499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6" y="5860480"/>
            <a:ext cx="5282540" cy="243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/>
              <a:t>데이터가</a:t>
            </a:r>
            <a:r>
              <a:rPr kumimoji="1" lang="en-US" altLang="en-US" sz="1500" dirty="0" smtClean="0"/>
              <a:t> </a:t>
            </a:r>
            <a:r>
              <a:rPr kumimoji="1" lang="ko-KR" altLang="en-US" sz="1500" dirty="0" smtClean="0"/>
              <a:t>년도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카테고리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err="1" smtClean="0"/>
              <a:t>평일휴일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요일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시간대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성별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연령대 별로 건수의 합계를 보여줌</a:t>
            </a:r>
            <a:r>
              <a:rPr kumimoji="1"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/>
              <a:t>집계된 데이터임을 확인</a:t>
            </a:r>
            <a:r>
              <a:rPr kumimoji="1"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500" dirty="0" smtClean="0"/>
              <a:t>21557</a:t>
            </a:r>
            <a:r>
              <a:rPr kumimoji="1" lang="ko-KR" altLang="en-US" sz="1500" dirty="0" smtClean="0"/>
              <a:t>개 행과 </a:t>
            </a:r>
            <a:r>
              <a:rPr kumimoji="1" lang="en-US" altLang="ko-KR" sz="1500" dirty="0" smtClean="0"/>
              <a:t>8</a:t>
            </a:r>
            <a:r>
              <a:rPr kumimoji="1" lang="ko-KR" altLang="en-US" sz="1500" dirty="0" smtClean="0"/>
              <a:t>개 열의 형태를 이루고 있음</a:t>
            </a:r>
            <a:r>
              <a:rPr kumimoji="1" lang="en-US" altLang="ko-KR" sz="1500" dirty="0" smtClean="0"/>
              <a:t>.</a:t>
            </a:r>
            <a:r>
              <a:rPr kumimoji="1" lang="ko-KR" altLang="en-US" sz="1500" dirty="0" smtClean="0"/>
              <a:t> </a:t>
            </a:r>
            <a:endParaRPr kumimoji="1"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/>
              <a:t>데이터 타입이 </a:t>
            </a:r>
            <a:r>
              <a:rPr kumimoji="1" lang="en-US" altLang="ko-KR" sz="1500" dirty="0" err="1" smtClean="0"/>
              <a:t>int</a:t>
            </a:r>
            <a:r>
              <a:rPr kumimoji="1" lang="ko-KR" altLang="en-US" sz="1500" dirty="0" smtClean="0"/>
              <a:t>와 </a:t>
            </a:r>
            <a:r>
              <a:rPr kumimoji="1" lang="en-US" altLang="ko-KR" sz="1500" dirty="0" err="1" smtClean="0"/>
              <a:t>ojbect</a:t>
            </a:r>
            <a:r>
              <a:rPr kumimoji="1" lang="ko-KR" altLang="en-US" sz="1500" dirty="0" smtClean="0"/>
              <a:t>로 나누어짐</a:t>
            </a:r>
            <a:r>
              <a:rPr kumimoji="1"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결측치</a:t>
            </a:r>
            <a:r>
              <a:rPr kumimoji="1" lang="en-US" altLang="ko-KR" sz="2000" dirty="0" smtClean="0">
                <a:latin typeface="+mn-ea"/>
              </a:rPr>
              <a:t>, </a:t>
            </a:r>
            <a:r>
              <a:rPr kumimoji="1" lang="ko-KR" altLang="en-US" sz="2000" dirty="0" smtClean="0">
                <a:latin typeface="+mn-ea"/>
              </a:rPr>
              <a:t>이상치 확인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4" y="2040828"/>
            <a:ext cx="1289659" cy="28206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29" y="2040828"/>
            <a:ext cx="3631771" cy="39942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모든 컬럼에 </a:t>
            </a:r>
            <a:r>
              <a:rPr kumimoji="1" lang="ko-KR" altLang="en-US" sz="1500" dirty="0" err="1" smtClean="0">
                <a:latin typeface="+mn-ea"/>
              </a:rPr>
              <a:t>결측치가</a:t>
            </a:r>
            <a:r>
              <a:rPr kumimoji="1" lang="ko-KR" altLang="en-US" sz="1500" dirty="0" smtClean="0">
                <a:latin typeface="+mn-ea"/>
              </a:rPr>
              <a:t> 존재하지 않음을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온라인쇼핑 데이터에서 </a:t>
            </a:r>
            <a:r>
              <a:rPr kumimoji="1" lang="ko-KR" altLang="en-US" sz="1500" dirty="0" err="1" smtClean="0">
                <a:latin typeface="+mn-ea"/>
              </a:rPr>
              <a:t>수치형</a:t>
            </a:r>
            <a:r>
              <a:rPr kumimoji="1" lang="ko-KR" altLang="en-US" sz="1500" dirty="0" smtClean="0">
                <a:latin typeface="+mn-ea"/>
              </a:rPr>
              <a:t> 데이터인 </a:t>
            </a:r>
            <a:r>
              <a:rPr kumimoji="1" lang="en-US" altLang="ko-KR" sz="1500" dirty="0" smtClean="0">
                <a:latin typeface="+mn-ea"/>
              </a:rPr>
              <a:t>COUNT</a:t>
            </a:r>
            <a:r>
              <a:rPr kumimoji="1" lang="ko-KR" altLang="en-US" sz="1500" dirty="0" smtClean="0">
                <a:latin typeface="+mn-ea"/>
              </a:rPr>
              <a:t>컬럼의 값만 확인했지만 집계된 데이터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거래건수합계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라 이상치 처리</a:t>
            </a:r>
            <a:r>
              <a:rPr kumimoji="1" lang="en-US" altLang="ko-KR" sz="1500" dirty="0" smtClean="0">
                <a:latin typeface="+mn-ea"/>
              </a:rPr>
              <a:t>X</a:t>
            </a:r>
            <a:endParaRPr kumimoji="1" lang="en-US" altLang="ko-Kore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99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파생변수</a:t>
            </a:r>
            <a:r>
              <a:rPr kumimoji="1" lang="ko-KR" altLang="en-US" sz="2000" dirty="0" smtClean="0">
                <a:latin typeface="+mn-ea"/>
              </a:rPr>
              <a:t> 생성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2033948"/>
            <a:ext cx="5282539" cy="1904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4031738"/>
            <a:ext cx="5282539" cy="2014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 smtClean="0">
                <a:latin typeface="+mn-ea"/>
              </a:rPr>
              <a:t>DAILY </a:t>
            </a:r>
            <a:r>
              <a:rPr kumimoji="1" lang="ko-KR" altLang="en-US" sz="1500" b="1" dirty="0" smtClean="0">
                <a:latin typeface="+mn-ea"/>
              </a:rPr>
              <a:t>변수 생성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생활용품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차량장비</a:t>
            </a:r>
            <a:r>
              <a:rPr kumimoji="1" lang="en-US" altLang="ko-KR" sz="1500" dirty="0" smtClean="0">
                <a:latin typeface="+mn-ea"/>
              </a:rPr>
              <a:t>_</a:t>
            </a:r>
            <a:r>
              <a:rPr kumimoji="1" lang="ko-KR" altLang="en-US" sz="1500" dirty="0" smtClean="0">
                <a:latin typeface="+mn-ea"/>
              </a:rPr>
              <a:t>부품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화장품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취미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골프용품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서적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스포츠의류용품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endParaRPr kumimoji="1" lang="en-US" altLang="ko-Kore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 smtClean="0">
                <a:latin typeface="+mn-ea"/>
              </a:rPr>
              <a:t>INOUT </a:t>
            </a:r>
            <a:r>
              <a:rPr kumimoji="1" lang="ko-KR" altLang="en-US" sz="1500" b="1" dirty="0" smtClean="0">
                <a:latin typeface="+mn-ea"/>
              </a:rPr>
              <a:t>변수 생성</a:t>
            </a:r>
            <a:r>
              <a:rPr kumimoji="1" lang="en-US" altLang="ko-KR" sz="1500" b="1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err="1" smtClean="0">
                <a:latin typeface="+mn-ea"/>
              </a:rPr>
              <a:t>실내용품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err="1" smtClean="0">
                <a:latin typeface="+mn-ea"/>
              </a:rPr>
              <a:t>실외용품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실내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서적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실외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골프용품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스포츠의류용품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차량정비</a:t>
            </a:r>
            <a:r>
              <a:rPr kumimoji="1" lang="en-US" altLang="ko-KR" sz="1500" dirty="0" smtClean="0">
                <a:latin typeface="+mn-ea"/>
              </a:rPr>
              <a:t>_</a:t>
            </a:r>
            <a:r>
              <a:rPr kumimoji="1" lang="ko-KR" altLang="en-US" sz="1500" dirty="0" smtClean="0">
                <a:latin typeface="+mn-ea"/>
              </a:rPr>
              <a:t>부품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화장품</a:t>
            </a:r>
            <a:r>
              <a:rPr kumimoji="1" lang="en-US" altLang="ko-KR" sz="1500" dirty="0" smtClean="0">
                <a:latin typeface="+mn-ea"/>
              </a:rPr>
              <a:t>]</a:t>
            </a:r>
            <a:endParaRPr kumimoji="1" lang="en-US" altLang="ko-Kore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1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단변량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75430"/>
            <a:ext cx="5282539" cy="4527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675430"/>
            <a:ext cx="537200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 smtClean="0">
                <a:latin typeface="+mn-ea"/>
              </a:rPr>
              <a:t>YM</a:t>
            </a:r>
            <a:r>
              <a:rPr kumimoji="1" lang="en-US" altLang="ko-Kore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세개의 년도를 </a:t>
            </a:r>
            <a:r>
              <a:rPr kumimoji="1" lang="ko-KR" altLang="en-US" sz="1500" dirty="0" err="1" smtClean="0">
                <a:latin typeface="+mn-ea"/>
              </a:rPr>
              <a:t>비교하였을때</a:t>
            </a:r>
            <a:r>
              <a:rPr kumimoji="1" lang="ko-KR" altLang="en-US" sz="1500" dirty="0" smtClean="0">
                <a:latin typeface="+mn-ea"/>
              </a:rPr>
              <a:t> 비슷한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나올 것이라 예상했지만</a:t>
            </a:r>
            <a:r>
              <a:rPr kumimoji="1" lang="en-US" altLang="ko-KR" sz="1500" dirty="0" smtClean="0">
                <a:latin typeface="+mn-ea"/>
              </a:rPr>
              <a:t>, 21</a:t>
            </a:r>
            <a:r>
              <a:rPr kumimoji="1" lang="ko-KR" altLang="en-US" sz="1500" dirty="0" smtClean="0">
                <a:latin typeface="+mn-ea"/>
              </a:rPr>
              <a:t>년도의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19,20</a:t>
            </a:r>
            <a:r>
              <a:rPr kumimoji="1" lang="ko-KR" altLang="en-US" sz="1500" dirty="0" smtClean="0">
                <a:latin typeface="+mn-ea"/>
              </a:rPr>
              <a:t>년도 데이터 수보다 작음을 확인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-&gt; 19,20</a:t>
            </a:r>
            <a:r>
              <a:rPr kumimoji="1" lang="ko-KR" altLang="en-US" sz="1500" dirty="0" smtClean="0">
                <a:latin typeface="+mn-ea"/>
              </a:rPr>
              <a:t>년도 공휴일은 겹치지 않는 요일로 </a:t>
            </a:r>
            <a:r>
              <a:rPr kumimoji="1" lang="en-US" altLang="ko-KR" sz="1500" dirty="0" smtClean="0">
                <a:latin typeface="+mn-ea"/>
              </a:rPr>
              <a:t>2</a:t>
            </a:r>
            <a:r>
              <a:rPr kumimoji="1" lang="ko-KR" altLang="en-US" sz="1500" dirty="0" smtClean="0">
                <a:latin typeface="+mn-ea"/>
              </a:rPr>
              <a:t>개의 평일 데이터에 추가 되었고 </a:t>
            </a:r>
            <a:r>
              <a:rPr kumimoji="1" lang="en-US" altLang="ko-KR" sz="1500" dirty="0" smtClean="0">
                <a:latin typeface="+mn-ea"/>
              </a:rPr>
              <a:t>21</a:t>
            </a:r>
            <a:r>
              <a:rPr kumimoji="1" lang="ko-KR" altLang="en-US" sz="1500" dirty="0" smtClean="0">
                <a:latin typeface="+mn-ea"/>
              </a:rPr>
              <a:t>년도 </a:t>
            </a:r>
            <a:r>
              <a:rPr kumimoji="1" lang="en-US" altLang="ko-KR" sz="1500" dirty="0" smtClean="0">
                <a:latin typeface="+mn-ea"/>
              </a:rPr>
              <a:t>5</a:t>
            </a:r>
            <a:r>
              <a:rPr kumimoji="1" lang="ko-KR" altLang="en-US" sz="1500" dirty="0" smtClean="0">
                <a:latin typeface="+mn-ea"/>
              </a:rPr>
              <a:t>월 공휴일은 겹치는 요일로 </a:t>
            </a:r>
            <a:r>
              <a:rPr kumimoji="1" lang="en-US" altLang="ko-KR" sz="1500" dirty="0" smtClean="0">
                <a:latin typeface="+mn-ea"/>
              </a:rPr>
              <a:t>1</a:t>
            </a:r>
            <a:r>
              <a:rPr kumimoji="1" lang="ko-KR" altLang="en-US" sz="1500" dirty="0" smtClean="0">
                <a:latin typeface="+mn-ea"/>
              </a:rPr>
              <a:t>개의 평일 데이터에 추가되어 평일 하루만큼 차이가 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CATEGORY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~</a:t>
            </a:r>
            <a:r>
              <a:rPr kumimoji="1" lang="ko-KR" altLang="en-US" sz="1500" dirty="0" smtClean="0">
                <a:latin typeface="+mn-ea"/>
              </a:rPr>
              <a:t>스포츠의류용품까지의 카테고리 데이터 수를 비교하였을 때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골프용품의 데이터 수가 작음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HOLIDAY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평일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휴일로 생각하여 데이터 수가 </a:t>
            </a:r>
            <a:r>
              <a:rPr kumimoji="1" lang="en-US" altLang="ko-KR" sz="1500" dirty="0" smtClean="0">
                <a:latin typeface="+mn-ea"/>
              </a:rPr>
              <a:t>5:2</a:t>
            </a:r>
            <a:r>
              <a:rPr kumimoji="1" lang="ko-KR" altLang="en-US" sz="1500" dirty="0" smtClean="0">
                <a:latin typeface="+mn-ea"/>
              </a:rPr>
              <a:t>로 나올 것으로 예상했지만 공휴일이 휴일에 포함되어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4:3</a:t>
            </a:r>
            <a:r>
              <a:rPr kumimoji="1" lang="ko-KR" altLang="en-US" sz="1500" dirty="0" smtClean="0">
                <a:latin typeface="+mn-ea"/>
              </a:rPr>
              <a:t>으로 나타남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평일이면서 공휴일인 경우가 존재할 것으로 예상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DAY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err="1" smtClean="0">
                <a:latin typeface="+mn-ea"/>
              </a:rPr>
              <a:t>목토일</a:t>
            </a:r>
            <a:r>
              <a:rPr kumimoji="1" lang="en-US" altLang="ko-KR" sz="1500" dirty="0" smtClean="0">
                <a:latin typeface="+mn-ea"/>
              </a:rPr>
              <a:t>&lt;</a:t>
            </a:r>
            <a:r>
              <a:rPr kumimoji="1" lang="ko-KR" altLang="en-US" sz="1500" dirty="0" err="1" smtClean="0">
                <a:latin typeface="+mn-ea"/>
              </a:rPr>
              <a:t>월화금</a:t>
            </a:r>
            <a:r>
              <a:rPr kumimoji="1" lang="en-US" altLang="ko-KR" sz="1500" dirty="0" smtClean="0">
                <a:latin typeface="+mn-ea"/>
              </a:rPr>
              <a:t>&lt;</a:t>
            </a:r>
            <a:r>
              <a:rPr kumimoji="1" lang="ko-KR" altLang="en-US" sz="1500" dirty="0" smtClean="0">
                <a:latin typeface="+mn-ea"/>
              </a:rPr>
              <a:t>수 순으로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19</a:t>
            </a:r>
            <a:r>
              <a:rPr kumimoji="1" lang="ko-KR" altLang="en-US" sz="1500" dirty="0" smtClean="0">
                <a:latin typeface="+mn-ea"/>
              </a:rPr>
              <a:t>년도 </a:t>
            </a:r>
            <a:r>
              <a:rPr kumimoji="1" lang="en-US" altLang="ko-KR" sz="1500" dirty="0" smtClean="0">
                <a:latin typeface="+mn-ea"/>
              </a:rPr>
              <a:t>5</a:t>
            </a:r>
            <a:r>
              <a:rPr kumimoji="1" lang="ko-KR" altLang="en-US" sz="1500" dirty="0" smtClean="0">
                <a:latin typeface="+mn-ea"/>
              </a:rPr>
              <a:t>월 공휴일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월</a:t>
            </a:r>
            <a:r>
              <a:rPr kumimoji="1" lang="en-US" altLang="ko-KR" sz="1500" dirty="0" smtClean="0">
                <a:latin typeface="+mn-ea"/>
              </a:rPr>
              <a:t>,</a:t>
            </a:r>
            <a:r>
              <a:rPr kumimoji="1" lang="ko-KR" altLang="en-US" sz="1500" dirty="0" smtClean="0">
                <a:latin typeface="+mn-ea"/>
              </a:rPr>
              <a:t>수</a:t>
            </a:r>
            <a:r>
              <a:rPr kumimoji="1" lang="en-US" altLang="ko-KR" sz="1500" dirty="0" smtClean="0">
                <a:latin typeface="+mn-ea"/>
              </a:rPr>
              <a:t>)/20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5</a:t>
            </a:r>
            <a:r>
              <a:rPr kumimoji="1" lang="ko-KR" altLang="en-US" sz="1500" dirty="0" smtClean="0">
                <a:latin typeface="+mn-ea"/>
              </a:rPr>
              <a:t>월 공휴일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화</a:t>
            </a:r>
            <a:r>
              <a:rPr kumimoji="1" lang="en-US" altLang="ko-KR" sz="1500" dirty="0" smtClean="0">
                <a:latin typeface="+mn-ea"/>
              </a:rPr>
              <a:t>,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  <a:p>
            <a:r>
              <a:rPr kumimoji="1" lang="en-US" altLang="ko-KR" sz="1500" dirty="0" smtClean="0">
                <a:latin typeface="+mn-ea"/>
              </a:rPr>
              <a:t>21</a:t>
            </a:r>
            <a:r>
              <a:rPr kumimoji="1" lang="ko-KR" altLang="en-US" sz="1500" dirty="0" smtClean="0">
                <a:latin typeface="+mn-ea"/>
              </a:rPr>
              <a:t>년도 </a:t>
            </a:r>
            <a:r>
              <a:rPr kumimoji="1" lang="en-US" altLang="ko-KR" sz="1500" dirty="0" smtClean="0">
                <a:latin typeface="+mn-ea"/>
              </a:rPr>
              <a:t>5</a:t>
            </a:r>
            <a:r>
              <a:rPr kumimoji="1" lang="ko-KR" altLang="en-US" sz="1500" dirty="0" smtClean="0">
                <a:latin typeface="+mn-ea"/>
              </a:rPr>
              <a:t>월 공휴일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수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err="1" smtClean="0">
                <a:latin typeface="+mn-ea"/>
              </a:rPr>
              <a:t>요일별</a:t>
            </a:r>
            <a:r>
              <a:rPr kumimoji="1" lang="ko-KR" altLang="en-US" sz="1500" dirty="0" smtClean="0">
                <a:latin typeface="+mn-ea"/>
              </a:rPr>
              <a:t> 추가된 공휴일 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월</a:t>
            </a:r>
            <a:r>
              <a:rPr kumimoji="1" lang="en-US" altLang="ko-KR" sz="1500" dirty="0" smtClean="0">
                <a:latin typeface="+mn-ea"/>
              </a:rPr>
              <a:t>(19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), </a:t>
            </a:r>
            <a:r>
              <a:rPr kumimoji="1" lang="ko-KR" altLang="en-US" sz="1500" dirty="0" smtClean="0">
                <a:latin typeface="+mn-ea"/>
              </a:rPr>
              <a:t>화</a:t>
            </a:r>
            <a:r>
              <a:rPr kumimoji="1" lang="en-US" altLang="ko-KR" sz="1500" dirty="0" smtClean="0">
                <a:latin typeface="+mn-ea"/>
              </a:rPr>
              <a:t>(20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), </a:t>
            </a:r>
            <a:r>
              <a:rPr kumimoji="1" lang="ko-KR" altLang="en-US" sz="1500" dirty="0" smtClean="0">
                <a:latin typeface="+mn-ea"/>
              </a:rPr>
              <a:t>수</a:t>
            </a:r>
            <a:r>
              <a:rPr kumimoji="1" lang="en-US" altLang="ko-KR" sz="1500" dirty="0" smtClean="0">
                <a:latin typeface="+mn-ea"/>
              </a:rPr>
              <a:t>(19,21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), 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(20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이므로 </a:t>
            </a:r>
            <a:r>
              <a:rPr kumimoji="1" lang="ko-KR" altLang="en-US" sz="1500" dirty="0" err="1" smtClean="0">
                <a:latin typeface="+mn-ea"/>
              </a:rPr>
              <a:t>목토일</a:t>
            </a:r>
            <a:r>
              <a:rPr kumimoji="1" lang="en-US" altLang="ko-KR" sz="1500" dirty="0" smtClean="0">
                <a:latin typeface="+mn-ea"/>
              </a:rPr>
              <a:t>&lt;</a:t>
            </a:r>
            <a:r>
              <a:rPr kumimoji="1" lang="ko-KR" altLang="en-US" sz="1500" dirty="0" err="1" smtClean="0">
                <a:latin typeface="+mn-ea"/>
              </a:rPr>
              <a:t>월화금</a:t>
            </a:r>
            <a:r>
              <a:rPr kumimoji="1" lang="en-US" altLang="ko-KR" sz="1500" dirty="0" smtClean="0">
                <a:latin typeface="+mn-ea"/>
              </a:rPr>
              <a:t>&lt;</a:t>
            </a:r>
            <a:r>
              <a:rPr kumimoji="1" lang="ko-KR" altLang="en-US" sz="1500" dirty="0" smtClean="0">
                <a:latin typeface="+mn-ea"/>
              </a:rPr>
              <a:t>수 순으로 데이터 수가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단변량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3821976" y="1720854"/>
            <a:ext cx="76460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HOUR</a:t>
            </a:r>
            <a:r>
              <a:rPr kumimoji="1" lang="en-US" altLang="ko-KR" sz="1500" dirty="0" smtClean="0">
                <a:latin typeface="+mn-ea"/>
              </a:rPr>
              <a:t>: 02-06 </a:t>
            </a:r>
            <a:r>
              <a:rPr kumimoji="1" lang="ko-KR" altLang="en-US" sz="1500" dirty="0" smtClean="0">
                <a:latin typeface="+mn-ea"/>
              </a:rPr>
              <a:t>시간대의 데이터 수가 다른 시간대 데이터 수보다 적음을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02-06 </a:t>
            </a:r>
            <a:r>
              <a:rPr kumimoji="1" lang="ko-KR" altLang="en-US" sz="1500" dirty="0" smtClean="0">
                <a:latin typeface="+mn-ea"/>
              </a:rPr>
              <a:t>시간대에 거래가 없는 카테고리나 연령대가 있을 것으로 예상</a:t>
            </a:r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SEX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남녀의 데이터 수가 비슷함을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AGE</a:t>
            </a:r>
            <a:r>
              <a:rPr kumimoji="1" lang="en-US" altLang="ko-KR" sz="1500" dirty="0" smtClean="0">
                <a:latin typeface="+mn-ea"/>
              </a:rPr>
              <a:t>: 40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&gt;30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&gt;50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&gt;20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&gt;60</a:t>
            </a:r>
            <a:r>
              <a:rPr kumimoji="1" lang="ko-KR" altLang="en-US" sz="1500" dirty="0" smtClean="0">
                <a:latin typeface="+mn-ea"/>
              </a:rPr>
              <a:t>대 이상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순으로 </a:t>
            </a:r>
            <a:r>
              <a:rPr kumimoji="1" lang="ko-KR" altLang="en-US" sz="1500" dirty="0" err="1" smtClean="0">
                <a:latin typeface="+mn-ea"/>
              </a:rPr>
              <a:t>나이대별</a:t>
            </a:r>
            <a:r>
              <a:rPr kumimoji="1" lang="ko-KR" altLang="en-US" sz="1500" dirty="0" smtClean="0">
                <a:latin typeface="+mn-ea"/>
              </a:rPr>
              <a:t> 데이터 수가 </a:t>
            </a:r>
            <a:r>
              <a:rPr kumimoji="1" lang="ko-KR" altLang="en-US" sz="1500" dirty="0" err="1" smtClean="0">
                <a:latin typeface="+mn-ea"/>
              </a:rPr>
              <a:t>차이남을</a:t>
            </a:r>
            <a:r>
              <a:rPr kumimoji="1" lang="ko-KR" altLang="en-US" sz="1500" dirty="0" smtClean="0">
                <a:latin typeface="+mn-ea"/>
              </a:rPr>
              <a:t>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85426"/>
            <a:ext cx="2841152" cy="2635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2" y="4317355"/>
            <a:ext cx="3069916" cy="2235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317355"/>
            <a:ext cx="2841152" cy="22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4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이</a:t>
            </a:r>
            <a:r>
              <a:rPr kumimoji="1" lang="ko-KR" altLang="en-US" sz="2000" dirty="0" err="1" smtClean="0">
                <a:latin typeface="+mn-ea"/>
              </a:rPr>
              <a:t>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90584"/>
            <a:ext cx="3150729" cy="2404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095111"/>
            <a:ext cx="5900209" cy="2418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7" y="1675430"/>
            <a:ext cx="2749480" cy="2419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</a:t>
            </a:r>
            <a:r>
              <a:rPr kumimoji="1" lang="en-US" altLang="ko-KR" sz="1500" b="1" dirty="0" smtClean="0">
                <a:latin typeface="+mn-ea"/>
              </a:rPr>
              <a:t> AGE/COUNT_SUM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30~40</a:t>
            </a:r>
            <a:r>
              <a:rPr kumimoji="1" lang="ko-KR" altLang="en-US" sz="1500" dirty="0" smtClean="0">
                <a:latin typeface="+mn-ea"/>
              </a:rPr>
              <a:t>대의 거래건수가 높은 것으로 나타나며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특히 </a:t>
            </a: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대가 가장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30~40</a:t>
            </a:r>
            <a:r>
              <a:rPr kumimoji="1" lang="ko-KR" altLang="en-US" sz="1500" dirty="0" smtClean="0">
                <a:latin typeface="+mn-ea"/>
              </a:rPr>
              <a:t>대의 </a:t>
            </a:r>
            <a:r>
              <a:rPr kumimoji="1" lang="ko-KR" altLang="en-US" sz="1500" dirty="0" err="1" smtClean="0">
                <a:latin typeface="+mn-ea"/>
              </a:rPr>
              <a:t>거래건수의</a:t>
            </a:r>
            <a:r>
              <a:rPr kumimoji="1" lang="ko-KR" altLang="en-US" sz="1500" dirty="0" smtClean="0">
                <a:latin typeface="+mn-ea"/>
              </a:rPr>
              <a:t> 비율이 전체의 </a:t>
            </a:r>
            <a:r>
              <a:rPr kumimoji="1" lang="en-US" altLang="ko-KR" sz="1500" dirty="0" smtClean="0">
                <a:latin typeface="+mn-ea"/>
              </a:rPr>
              <a:t>65%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다른 연령에 비해 </a:t>
            </a: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대의 거래건수가 </a:t>
            </a:r>
            <a:r>
              <a:rPr kumimoji="1" lang="en-US" altLang="ko-KR" sz="1500" dirty="0" smtClean="0">
                <a:latin typeface="+mn-ea"/>
              </a:rPr>
              <a:t>2~5</a:t>
            </a:r>
            <a:r>
              <a:rPr kumimoji="1" lang="ko-KR" altLang="en-US" sz="1500" dirty="0" smtClean="0">
                <a:latin typeface="+mn-ea"/>
              </a:rPr>
              <a:t>배 가량 높은 것으로 나타남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*</a:t>
            </a:r>
            <a:r>
              <a:rPr kumimoji="1" lang="en-US" altLang="ko-KR" sz="1500" b="1" dirty="0" smtClean="0">
                <a:latin typeface="+mn-ea"/>
              </a:rPr>
              <a:t> HOUR/COUNT_SUM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시간대별 거래건수는 </a:t>
            </a:r>
            <a:r>
              <a:rPr kumimoji="1" lang="en-US" altLang="ko-KR" sz="1500" dirty="0" smtClean="0">
                <a:latin typeface="+mn-ea"/>
              </a:rPr>
              <a:t>02-6</a:t>
            </a:r>
            <a:r>
              <a:rPr kumimoji="1" lang="ko-KR" altLang="en-US" sz="1500" dirty="0" smtClean="0">
                <a:latin typeface="+mn-ea"/>
              </a:rPr>
              <a:t>시에서 가장 낮고 </a:t>
            </a: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시에 가장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14-18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18-22</a:t>
            </a:r>
            <a:r>
              <a:rPr kumimoji="1" lang="ko-KR" altLang="en-US" sz="1500" dirty="0" smtClean="0">
                <a:latin typeface="+mn-ea"/>
              </a:rPr>
              <a:t>시에서의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비율은 각각 </a:t>
            </a:r>
            <a:r>
              <a:rPr kumimoji="1" lang="en-US" altLang="ko-KR" sz="1500" dirty="0" smtClean="0">
                <a:latin typeface="+mn-ea"/>
              </a:rPr>
              <a:t>20%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b="1" dirty="0" smtClean="0">
                <a:latin typeface="+mn-ea"/>
              </a:rPr>
              <a:t>* CATEGORY/COUNT_SUM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 순으로 거래건수가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전체에서 </a:t>
            </a:r>
            <a:r>
              <a:rPr kumimoji="1" lang="en-US" altLang="ko-KR" sz="1500" dirty="0" smtClean="0">
                <a:latin typeface="+mn-ea"/>
              </a:rPr>
              <a:t>4</a:t>
            </a:r>
            <a:r>
              <a:rPr kumimoji="1" lang="ko-KR" altLang="en-US" sz="1500" dirty="0" smtClean="0">
                <a:latin typeface="+mn-ea"/>
              </a:rPr>
              <a:t>개 카테고리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의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</a:t>
            </a:r>
            <a:r>
              <a:rPr kumimoji="1" lang="en-US" altLang="ko-KR" sz="1500" dirty="0" smtClean="0">
                <a:latin typeface="+mn-ea"/>
              </a:rPr>
              <a:t>70%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4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1841</Words>
  <Application>Microsoft Office PowerPoint</Application>
  <PresentationFormat>와이드스크린</PresentationFormat>
  <Paragraphs>239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GulimChe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송민근</dc:creator>
  <cp:lastModifiedBy>User</cp:lastModifiedBy>
  <cp:revision>26</cp:revision>
  <dcterms:created xsi:type="dcterms:W3CDTF">2023-07-16T09:19:06Z</dcterms:created>
  <dcterms:modified xsi:type="dcterms:W3CDTF">2023-07-19T08:16:24Z</dcterms:modified>
</cp:coreProperties>
</file>