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8" r:id="rId9"/>
    <p:sldId id="272" r:id="rId10"/>
    <p:sldId id="273" r:id="rId11"/>
    <p:sldId id="274" r:id="rId12"/>
    <p:sldId id="279" r:id="rId13"/>
    <p:sldId id="280" r:id="rId14"/>
    <p:sldId id="275" r:id="rId15"/>
    <p:sldId id="276" r:id="rId16"/>
    <p:sldId id="282" r:id="rId17"/>
    <p:sldId id="277" r:id="rId18"/>
    <p:sldId id="283" r:id="rId19"/>
    <p:sldId id="28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6197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8D5E-E76F-7349-BDE3-0F64C9A73FA8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C1BC-EC91-A340-833E-012D561732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7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86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24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32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41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19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95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32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3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43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30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19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93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33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7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7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25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1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36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DE6F-129B-FCAE-6D4E-23C73B7F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89A92-546B-EBBE-24BD-EC583BB88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A2F0-8DCF-45D6-6EE7-3DD55DA5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9087-AE42-B981-7731-747E1DE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A1EB-39AF-4834-CFB8-831F8A4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2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DE5A-0780-C126-842B-896F813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C8721-7E40-3477-FA8A-A7FE6D69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CB09-CBC9-9016-F8C2-CD7DEE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0FAB-8A0C-9458-EDBB-BD0D8AE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664A-1710-0AF9-B37A-6DEA56A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7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E8D7E-1628-25BB-1004-A6104386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19BAE-8654-9683-45E9-159CE845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C6FBD-8CAF-564D-4FC3-CD55240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2E14-9476-5D0B-FE37-0BF6FCD9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D3C09-484F-035E-3627-0F959F4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2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15E95-8414-26B7-DD63-F3D50EF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857C5-5A43-2167-0B8F-15C3EF97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85CC7-561D-8322-3C1D-F0F859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F96F-5D47-61FD-1EC5-F29968F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43520-EC7D-3AD7-AE47-59B6318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9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4859-76A3-28C0-8373-E2992AC1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12ACD-89A4-9583-D4F9-C12BB403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EF5D-B0B9-1955-68B7-F16BCD5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DF494-6328-65C1-CBDD-52D2CCC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8933-C70A-72AB-6F1C-F8303534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8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16AC-597F-8F59-BBAD-B423E5B2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1372-207D-90C5-E9AB-7639C4F3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12272-AB31-5711-99F5-4EAD21BE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81E5E-B702-9AA5-A730-51BD0B11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01D42-C2C2-045C-5357-F918840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AA009-56B1-D916-9F80-DD7C5F4E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EC0CE-616A-7BC8-5DC9-AEF9CCB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BF663-3C7E-A9F1-8FF3-AB8F34DF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5E00F-3AD2-DB9D-5E46-DE917F7F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52B94-5327-D64E-0C6E-38C17614E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B7A50-244A-0CEF-F374-0E819073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595B6-A8E3-3C7F-CFA4-6CDD770B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7BA8-7A8A-C78F-E283-784580E1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FDF5B-A88B-896B-E161-3C3FD32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5DE0-A2FE-8AFF-38C3-0EA62169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82BF9-2CA4-6EDD-7B64-6FEB251D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70DE3-E4E0-0996-5C42-2F7F004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34D45-2720-3B72-D4CB-715111C7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8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9C07D-49F7-BE65-1EBD-3E1C0637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808D1-4562-0931-5644-511F089F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D88E2-FA2C-7E2E-7CD3-7DEB1FF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5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5DD8-ED7E-C6C8-0C57-288E6FBE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AEAD-CA92-2558-6F86-3B037CE5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8967D-BDF0-F379-EBA0-916840D2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087B-FB03-1861-80FB-915E0A01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AEE84-41C9-0485-80B6-45C4E837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DB405-8126-DCDC-BF29-4493EA39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8BB9-E341-B265-1812-AB6278EC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F5DC7-3CC0-7F6D-AE78-2FF5B4A8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0BC4C-2112-C7C8-F3FB-6F890CD2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8074B-0434-F5F0-86F9-F14459BC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BD228-C7B2-5A97-651B-7C6F182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5AAF9-87B7-755B-3252-B0AA7D2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F8DBE-3A13-66A3-4F05-CE6C3D74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DA78A-179F-E7E6-12C3-C76E07A6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0827-9F56-DF81-3728-2721B32EC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4305-49C6-8C44-94C2-D0EE3CD650D0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B755-87D0-1409-CEF9-9E4A8F288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4BF45-EFCC-87A0-2546-CF03225D7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7BC6C8-0950-D294-20BC-6B372C120DF5}"/>
              </a:ext>
            </a:extLst>
          </p:cNvPr>
          <p:cNvSpPr txBox="1"/>
          <p:nvPr/>
        </p:nvSpPr>
        <p:spPr>
          <a:xfrm>
            <a:off x="3195610" y="2564095"/>
            <a:ext cx="6057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>
                <a:latin typeface="+mn-ea"/>
              </a:rPr>
              <a:t>ONLINE_SHOPPING_[</a:t>
            </a:r>
            <a:r>
              <a:rPr kumimoji="1" lang="ko-KR" altLang="en-US" sz="2500" dirty="0" err="1">
                <a:latin typeface="+mn-ea"/>
              </a:rPr>
              <a:t>송근</a:t>
            </a:r>
            <a:r>
              <a:rPr kumimoji="1" lang="en-US" altLang="ko-KR" sz="2500" dirty="0">
                <a:latin typeface="+mn-ea"/>
              </a:rPr>
              <a:t>]</a:t>
            </a:r>
            <a:endParaRPr kumimoji="1" lang="ko-Kore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21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다변량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5" cy="223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카테고리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 err="1">
                <a:latin typeface="+mn-ea"/>
              </a:rPr>
              <a:t>년도별</a:t>
            </a:r>
            <a:r>
              <a:rPr kumimoji="1" lang="ko-KR" altLang="en-US" sz="1500" b="1" dirty="0">
                <a:latin typeface="+mn-ea"/>
              </a:rPr>
              <a:t> </a:t>
            </a:r>
            <a:r>
              <a:rPr kumimoji="1" lang="ko-KR" altLang="en-US" sz="1500" b="1" dirty="0" err="1">
                <a:latin typeface="+mn-ea"/>
              </a:rPr>
              <a:t>건수합계</a:t>
            </a:r>
            <a:r>
              <a:rPr kumimoji="1" lang="ko-KR" altLang="en-US" sz="1500" b="1" dirty="0">
                <a:latin typeface="+mn-ea"/>
              </a:rPr>
              <a:t> 분석 및 시각화</a:t>
            </a:r>
            <a:endParaRPr kumimoji="1" lang="en-US" altLang="ko-KR" sz="1500" b="1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모든 카테고리에서 거래건수가 큰 폭으로 상승함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20/21</a:t>
            </a:r>
            <a:r>
              <a:rPr kumimoji="1" lang="ko-KR" altLang="en-US" sz="1500" dirty="0">
                <a:latin typeface="+mn-ea"/>
              </a:rPr>
              <a:t>년도 온라인 쇼핑 시장이 아직 커지고 있지만</a:t>
            </a:r>
            <a:r>
              <a:rPr kumimoji="1" lang="en-US" altLang="ko-KR" sz="1500" dirty="0">
                <a:latin typeface="+mn-ea"/>
              </a:rPr>
              <a:t>, 19/20</a:t>
            </a:r>
            <a:r>
              <a:rPr kumimoji="1" lang="ko-KR" altLang="en-US" sz="1500" dirty="0">
                <a:latin typeface="+mn-ea"/>
              </a:rPr>
              <a:t>년도와 비교하면 </a:t>
            </a:r>
            <a:r>
              <a:rPr kumimoji="1" lang="ko-KR" altLang="en-US" sz="1500" dirty="0" err="1">
                <a:latin typeface="+mn-ea"/>
              </a:rPr>
              <a:t>건수차이가</a:t>
            </a:r>
            <a:r>
              <a:rPr kumimoji="1" lang="ko-KR" altLang="en-US" sz="1500" dirty="0">
                <a:latin typeface="+mn-ea"/>
              </a:rPr>
              <a:t> 점차 줄고있고 성장도 더디게 될 것으로 예상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19/20</a:t>
            </a:r>
            <a:r>
              <a:rPr kumimoji="1" lang="ko-KR" altLang="en-US" sz="1500" dirty="0">
                <a:latin typeface="+mn-ea"/>
              </a:rPr>
              <a:t>년에는 골프용품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인테리어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ko-KR" altLang="en-US" sz="1500" dirty="0">
                <a:latin typeface="+mn-ea"/>
              </a:rPr>
              <a:t> 순으로 증감률이 높고</a:t>
            </a:r>
            <a:r>
              <a:rPr kumimoji="1" lang="en-US" altLang="ko-KR" sz="1500" dirty="0">
                <a:latin typeface="+mn-ea"/>
              </a:rPr>
              <a:t>, 20/21</a:t>
            </a:r>
            <a:r>
              <a:rPr kumimoji="1" lang="ko-KR" altLang="en-US" sz="1500" dirty="0">
                <a:latin typeface="+mn-ea"/>
              </a:rPr>
              <a:t>년에는 식료품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가전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애완용품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 순으로 증감률이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두 그래프에서 식료품의 증감률은 높은 편으로 나타남</a:t>
            </a:r>
            <a:r>
              <a:rPr kumimoji="1" lang="en-US" altLang="ko-KR" sz="1500" dirty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3950578"/>
            <a:ext cx="5911067" cy="266073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784119" y="1683412"/>
            <a:ext cx="1768216" cy="2237235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04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03941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다변량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카테고리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시간대별 </a:t>
            </a:r>
            <a:r>
              <a:rPr kumimoji="1" lang="ko-KR" altLang="en-US" sz="1500" b="1" dirty="0" err="1">
                <a:latin typeface="+mn-ea"/>
              </a:rPr>
              <a:t>건수합계</a:t>
            </a:r>
            <a:r>
              <a:rPr kumimoji="1" lang="ko-KR" altLang="en-US" sz="1500" b="1" dirty="0">
                <a:latin typeface="+mn-ea"/>
              </a:rPr>
              <a:t> 분석 및 시각화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대부분의 그래프에서 </a:t>
            </a:r>
            <a:r>
              <a:rPr kumimoji="1" lang="en-US" altLang="ko-KR" sz="1500" dirty="0">
                <a:latin typeface="+mn-ea"/>
              </a:rPr>
              <a:t>02-06</a:t>
            </a:r>
            <a:r>
              <a:rPr kumimoji="1" lang="ko-KR" altLang="en-US" sz="1500" dirty="0">
                <a:latin typeface="+mn-ea"/>
              </a:rPr>
              <a:t>시에 가장 낮고 점차 늘어나 </a:t>
            </a:r>
            <a:r>
              <a:rPr kumimoji="1" lang="en-US" altLang="ko-KR" sz="1500" dirty="0">
                <a:latin typeface="+mn-ea"/>
              </a:rPr>
              <a:t>10-14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, 14-18</a:t>
            </a:r>
            <a:r>
              <a:rPr kumimoji="1" lang="ko-KR" altLang="en-US" sz="1500" dirty="0">
                <a:latin typeface="+mn-ea"/>
              </a:rPr>
              <a:t>시에서 </a:t>
            </a:r>
            <a:r>
              <a:rPr kumimoji="1" lang="ko-KR" altLang="en-US" sz="1500" dirty="0" err="1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가장 많아져서 정점을 찍고 낮아지는 경향을 보임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다른 형태를 보이는 그래프 존재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애완용품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: 10-14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, 18-22</a:t>
            </a:r>
            <a:r>
              <a:rPr kumimoji="1" lang="ko-KR" altLang="en-US" sz="1500" dirty="0">
                <a:latin typeface="+mn-ea"/>
              </a:rPr>
              <a:t>시의 </a:t>
            </a:r>
            <a:r>
              <a:rPr kumimoji="1" lang="ko-KR" altLang="en-US" sz="1500" dirty="0" err="1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>
                <a:latin typeface="+mn-ea"/>
              </a:rPr>
              <a:t>유아용품</a:t>
            </a:r>
            <a:r>
              <a:rPr kumimoji="1" lang="en-US" altLang="ko-KR" sz="1500" dirty="0">
                <a:latin typeface="+mn-ea"/>
              </a:rPr>
              <a:t>: 10-14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, 22-02</a:t>
            </a:r>
            <a:r>
              <a:rPr kumimoji="1" lang="ko-KR" altLang="en-US" sz="1500" dirty="0">
                <a:latin typeface="+mn-ea"/>
              </a:rPr>
              <a:t>시의 </a:t>
            </a:r>
            <a:r>
              <a:rPr kumimoji="1" lang="ko-KR" altLang="en-US" sz="1500" dirty="0" err="1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: 10-14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~22-02</a:t>
            </a:r>
            <a:r>
              <a:rPr kumimoji="1" lang="ko-KR" altLang="en-US" sz="1500" dirty="0">
                <a:latin typeface="+mn-ea"/>
              </a:rPr>
              <a:t>시까지의 모든 </a:t>
            </a:r>
            <a:r>
              <a:rPr kumimoji="1" lang="ko-KR" altLang="en-US" sz="1500" dirty="0" err="1">
                <a:latin typeface="+mn-ea"/>
              </a:rPr>
              <a:t>건수합계</a:t>
            </a:r>
            <a:r>
              <a:rPr kumimoji="1" lang="ko-KR" altLang="en-US" sz="1500" dirty="0">
                <a:latin typeface="+mn-ea"/>
              </a:rPr>
              <a:t> 비율이 </a:t>
            </a:r>
            <a:r>
              <a:rPr kumimoji="1" lang="en-US" altLang="ko-KR" sz="1500" dirty="0">
                <a:latin typeface="+mn-ea"/>
              </a:rPr>
              <a:t>20% </a:t>
            </a:r>
            <a:r>
              <a:rPr kumimoji="1" lang="ko-KR" altLang="en-US" sz="1500" dirty="0" err="1">
                <a:latin typeface="+mn-ea"/>
              </a:rPr>
              <a:t>이상임</a:t>
            </a:r>
            <a:r>
              <a:rPr kumimoji="1" lang="en-US" altLang="ko-KR" sz="1500" dirty="0">
                <a:latin typeface="+mn-ea"/>
              </a:rPr>
              <a:t>.</a:t>
            </a:r>
            <a:endParaRPr kumimoji="1" lang="ko-KR" altLang="en-US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1685426"/>
            <a:ext cx="6042280" cy="470267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34632" y="3301941"/>
            <a:ext cx="1033207" cy="1383270"/>
            <a:chOff x="-461557" y="2634343"/>
            <a:chExt cx="909822" cy="22206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923358" y="3297583"/>
            <a:ext cx="1033207" cy="1383270"/>
            <a:chOff x="-461557" y="2634343"/>
            <a:chExt cx="909822" cy="22206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116434" y="4873839"/>
            <a:ext cx="1033207" cy="1383270"/>
            <a:chOff x="-461557" y="2634343"/>
            <a:chExt cx="909822" cy="222068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112083" y="3297583"/>
            <a:ext cx="1033207" cy="1383270"/>
            <a:chOff x="-461557" y="2634343"/>
            <a:chExt cx="909822" cy="22206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54888" y="1562627"/>
            <a:ext cx="653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가전</a:t>
            </a:r>
            <a:endParaRPr lang="en-US" altLang="ko-KR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190078" y="1566854"/>
            <a:ext cx="653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골프용품</a:t>
            </a:r>
            <a:endParaRPr lang="en-US" altLang="ko-KR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8873" y="1565188"/>
            <a:ext cx="868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생활</a:t>
            </a:r>
            <a:r>
              <a:rPr lang="en-US" altLang="ko-KR" sz="800" dirty="0"/>
              <a:t>/</a:t>
            </a:r>
            <a:r>
              <a:rPr lang="ko-KR" altLang="en-US" sz="800" dirty="0"/>
              <a:t>사무용품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588800" y="1562627"/>
            <a:ext cx="394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서적</a:t>
            </a:r>
            <a:endParaRPr lang="en-US" altLang="ko-KR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568342" y="1562627"/>
            <a:ext cx="89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스포츠의류용품</a:t>
            </a:r>
            <a:endParaRPr lang="en-US" altLang="ko-KR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93896" y="3137368"/>
            <a:ext cx="506097" cy="21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식료품</a:t>
            </a:r>
            <a:endParaRPr lang="en-US" altLang="ko-KR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144266" y="3140260"/>
            <a:ext cx="599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애완용품</a:t>
            </a:r>
            <a:endParaRPr lang="en-US" altLang="ko-KR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358751" y="3140845"/>
            <a:ext cx="601031" cy="22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유아용품</a:t>
            </a:r>
            <a:endParaRPr lang="en-US" altLang="ko-KR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534474" y="3156915"/>
            <a:ext cx="60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인테리어</a:t>
            </a:r>
            <a:endParaRPr lang="en-US" altLang="ko-KR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619653" y="3158155"/>
            <a:ext cx="89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차량정비</a:t>
            </a:r>
            <a:r>
              <a:rPr lang="en-US" altLang="ko-KR" sz="800" dirty="0"/>
              <a:t>_</a:t>
            </a:r>
            <a:r>
              <a:rPr lang="ko-KR" altLang="en-US" sz="800" dirty="0"/>
              <a:t>부품</a:t>
            </a:r>
            <a:endParaRPr lang="en-US" altLang="ko-KR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71097" y="4732944"/>
            <a:ext cx="59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취미용품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232188" y="4750555"/>
            <a:ext cx="389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패션</a:t>
            </a:r>
            <a:endParaRPr lang="en-US" altLang="ko-KR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389437" y="4715018"/>
            <a:ext cx="50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홈쇼핑</a:t>
            </a:r>
            <a:endParaRPr lang="en-US" altLang="ko-KR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4560103" y="4741653"/>
            <a:ext cx="50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화장품</a:t>
            </a:r>
            <a:endParaRPr lang="en-US" altLang="ko-KR" sz="8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929779" y="4873839"/>
            <a:ext cx="1033207" cy="1383270"/>
            <a:chOff x="-461557" y="2634343"/>
            <a:chExt cx="909822" cy="222068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0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다변량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카테고리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성별 </a:t>
            </a:r>
            <a:r>
              <a:rPr kumimoji="1" lang="ko-KR" altLang="en-US" sz="1500" b="1" dirty="0" err="1">
                <a:latin typeface="+mn-ea"/>
              </a:rPr>
              <a:t>건수합계</a:t>
            </a:r>
            <a:r>
              <a:rPr kumimoji="1" lang="ko-KR" altLang="en-US" sz="1500" b="1" dirty="0">
                <a:latin typeface="+mn-ea"/>
              </a:rPr>
              <a:t> 분석 및 시각화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여성 거래건수는 패션 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식료품 순으로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남성 거래건수는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홈쇼핑 순으로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err="1">
                <a:latin typeface="+mn-ea"/>
              </a:rPr>
              <a:t>카테고리별</a:t>
            </a:r>
            <a:r>
              <a:rPr kumimoji="1" lang="ko-KR" altLang="en-US" sz="1500" dirty="0">
                <a:latin typeface="+mn-ea"/>
              </a:rPr>
              <a:t> 남녀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비율이 전체적으로 비슷하지만 홈쇼핑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가전에서 </a:t>
            </a:r>
            <a:r>
              <a:rPr kumimoji="1" lang="en-US" altLang="ko-KR" sz="1500" dirty="0">
                <a:latin typeface="+mn-ea"/>
              </a:rPr>
              <a:t>5% </a:t>
            </a:r>
            <a:r>
              <a:rPr kumimoji="1" lang="ko-KR" altLang="en-US" sz="1500" dirty="0">
                <a:latin typeface="+mn-ea"/>
              </a:rPr>
              <a:t>이상 차이가 남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124353" cy="2557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253061"/>
            <a:ext cx="10604664" cy="23836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900550" y="4589419"/>
            <a:ext cx="4185256" cy="148044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417432" y="6318071"/>
            <a:ext cx="2352099" cy="152398"/>
            <a:chOff x="-461557" y="2634343"/>
            <a:chExt cx="909822" cy="22206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9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다변량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카테고리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연령별 </a:t>
            </a:r>
            <a:r>
              <a:rPr kumimoji="1" lang="ko-KR" altLang="en-US" sz="1500" b="1" dirty="0" err="1">
                <a:latin typeface="+mn-ea"/>
              </a:rPr>
              <a:t>건수합계</a:t>
            </a:r>
            <a:r>
              <a:rPr kumimoji="1" lang="ko-KR" altLang="en-US" sz="1500" b="1" dirty="0">
                <a:latin typeface="+mn-ea"/>
              </a:rPr>
              <a:t> 분석 및 시각화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20-40</a:t>
            </a:r>
            <a:r>
              <a:rPr kumimoji="1" lang="ko-KR" altLang="en-US" sz="1500" dirty="0">
                <a:latin typeface="+mn-ea"/>
              </a:rPr>
              <a:t>대에서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비율이 가장 높은 카테고리는 </a:t>
            </a:r>
            <a:r>
              <a:rPr kumimoji="1" lang="en-US" altLang="ko-KR" sz="1500" dirty="0">
                <a:latin typeface="+mn-ea"/>
              </a:rPr>
              <a:t>‘</a:t>
            </a:r>
            <a:r>
              <a:rPr kumimoji="1" lang="ko-KR" altLang="en-US" sz="1500" dirty="0">
                <a:latin typeface="+mn-ea"/>
              </a:rPr>
              <a:t>패션이고</a:t>
            </a:r>
            <a:r>
              <a:rPr kumimoji="1" lang="en-US" altLang="ko-KR" sz="1500" dirty="0">
                <a:latin typeface="+mn-ea"/>
              </a:rPr>
              <a:t>, 50-60</a:t>
            </a:r>
            <a:r>
              <a:rPr kumimoji="1" lang="ko-KR" altLang="en-US" sz="1500" dirty="0" err="1">
                <a:latin typeface="+mn-ea"/>
              </a:rPr>
              <a:t>대이상에서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비율이 가장 높은 카테고리는 </a:t>
            </a:r>
            <a:r>
              <a:rPr kumimoji="1" lang="en-US" altLang="ko-KR" sz="1500" dirty="0">
                <a:latin typeface="+mn-ea"/>
              </a:rPr>
              <a:t>‘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’</a:t>
            </a:r>
            <a:r>
              <a:rPr kumimoji="1" lang="ko-KR" altLang="en-US" sz="1500" dirty="0">
                <a:latin typeface="+mn-ea"/>
              </a:rPr>
              <a:t>이다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20-60</a:t>
            </a:r>
            <a:r>
              <a:rPr kumimoji="1" lang="ko-KR" altLang="en-US" sz="1500" dirty="0" err="1">
                <a:latin typeface="+mn-ea"/>
              </a:rPr>
              <a:t>대이상으로</a:t>
            </a:r>
            <a:r>
              <a:rPr kumimoji="1" lang="ko-KR" altLang="en-US" sz="1500" dirty="0">
                <a:latin typeface="+mn-ea"/>
              </a:rPr>
              <a:t> 연령대가 높아질수록 </a:t>
            </a:r>
            <a:r>
              <a:rPr kumimoji="1" lang="en-US" altLang="ko-KR" sz="1500" dirty="0">
                <a:latin typeface="+mn-ea"/>
              </a:rPr>
              <a:t>‘</a:t>
            </a: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’</a:t>
            </a:r>
            <a:r>
              <a:rPr kumimoji="1" lang="ko-KR" altLang="en-US" sz="1500" dirty="0">
                <a:latin typeface="+mn-ea"/>
              </a:rPr>
              <a:t>비율이 줄어들고 </a:t>
            </a:r>
            <a:r>
              <a:rPr kumimoji="1" lang="en-US" altLang="ko-KR" sz="1500" dirty="0">
                <a:latin typeface="+mn-ea"/>
              </a:rPr>
              <a:t>‘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‘ </a:t>
            </a:r>
            <a:r>
              <a:rPr kumimoji="1" lang="ko-KR" altLang="en-US" sz="1500" dirty="0">
                <a:latin typeface="+mn-ea"/>
              </a:rPr>
              <a:t>비율이 높아진다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모든 연령대의 거래건수비율이 </a:t>
            </a:r>
            <a:r>
              <a:rPr kumimoji="1" lang="en-US" altLang="ko-KR" sz="1500" dirty="0">
                <a:latin typeface="+mn-ea"/>
              </a:rPr>
              <a:t>10%</a:t>
            </a:r>
            <a:r>
              <a:rPr kumimoji="1" lang="ko-KR" altLang="en-US" sz="1500" dirty="0">
                <a:latin typeface="+mn-ea"/>
              </a:rPr>
              <a:t>가 넘는 카테고리는 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패션이다</a:t>
            </a:r>
            <a:r>
              <a:rPr kumimoji="1" lang="en-US" altLang="ko-KR" sz="1500" dirty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738875" cy="24196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4253061"/>
            <a:ext cx="10740637" cy="23527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060165" y="2161481"/>
            <a:ext cx="2501641" cy="146290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964190" y="2163943"/>
            <a:ext cx="2501641" cy="146290"/>
            <a:chOff x="-461557" y="2634343"/>
            <a:chExt cx="909822" cy="22206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059158" y="4740873"/>
            <a:ext cx="3107766" cy="144529"/>
            <a:chOff x="-461557" y="2634343"/>
            <a:chExt cx="909822" cy="22206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557434" y="4597949"/>
            <a:ext cx="3201903" cy="142924"/>
            <a:chOff x="-461557" y="2634343"/>
            <a:chExt cx="909822" cy="222068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8160215" y="4599049"/>
            <a:ext cx="3178345" cy="141824"/>
            <a:chOff x="-461557" y="2634343"/>
            <a:chExt cx="909822" cy="22206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94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77143" y="2664823"/>
            <a:ext cx="909822" cy="200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검정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5626144" y="1063814"/>
            <a:ext cx="584185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평일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휴일 경우의 소비 경향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[19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] </a:t>
            </a:r>
          </a:p>
          <a:p>
            <a:r>
              <a:rPr kumimoji="1" lang="ko-KR" altLang="en-US" sz="1500" dirty="0">
                <a:latin typeface="+mn-ea"/>
              </a:rPr>
              <a:t>목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(873561), </a:t>
            </a:r>
            <a:r>
              <a:rPr kumimoji="1" lang="ko-KR" altLang="en-US" sz="1500" dirty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(765308), </a:t>
            </a:r>
            <a:r>
              <a:rPr kumimoji="1" lang="ko-KR" altLang="en-US" sz="1500" dirty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일</a:t>
            </a:r>
            <a:r>
              <a:rPr kumimoji="1" lang="en-US" altLang="ko-KR" sz="1500" dirty="0">
                <a:latin typeface="+mn-ea"/>
              </a:rPr>
              <a:t>(509748)</a:t>
            </a: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&gt; </a:t>
            </a:r>
            <a:r>
              <a:rPr kumimoji="1" lang="ko-KR" altLang="en-US" sz="1500" dirty="0" err="1">
                <a:latin typeface="+mn-ea"/>
              </a:rPr>
              <a:t>평휴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&gt; </a:t>
            </a:r>
            <a:r>
              <a:rPr kumimoji="1" lang="ko-KR" altLang="en-US" sz="1500" dirty="0" err="1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[20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]</a:t>
            </a:r>
          </a:p>
          <a:p>
            <a:r>
              <a:rPr kumimoji="1" lang="ko-KR" altLang="en-US" sz="1500" dirty="0">
                <a:latin typeface="+mn-ea"/>
              </a:rPr>
              <a:t>수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목</a:t>
            </a:r>
            <a:r>
              <a:rPr kumimoji="1" lang="en-US" altLang="ko-KR" sz="1500" dirty="0">
                <a:latin typeface="+mn-ea"/>
              </a:rPr>
              <a:t>(1129092), </a:t>
            </a:r>
            <a:r>
              <a:rPr kumimoji="1" lang="ko-KR" altLang="en-US" sz="1500" dirty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일</a:t>
            </a:r>
            <a:r>
              <a:rPr kumimoji="1" lang="en-US" altLang="ko-KR" sz="1500" dirty="0">
                <a:latin typeface="+mn-ea"/>
              </a:rPr>
              <a:t>(938576)</a:t>
            </a: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평평 </a:t>
            </a:r>
            <a:r>
              <a:rPr kumimoji="1" lang="en-US" altLang="ko-KR" sz="1500" dirty="0">
                <a:latin typeface="+mn-ea"/>
              </a:rPr>
              <a:t>&gt; </a:t>
            </a:r>
            <a:r>
              <a:rPr kumimoji="1" lang="ko-KR" altLang="en-US" sz="1500" dirty="0" err="1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[21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]</a:t>
            </a:r>
          </a:p>
          <a:p>
            <a:r>
              <a:rPr kumimoji="1" lang="ko-KR" altLang="en-US" sz="1500" dirty="0">
                <a:latin typeface="+mn-ea"/>
              </a:rPr>
              <a:t>월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화</a:t>
            </a:r>
            <a:r>
              <a:rPr kumimoji="1" lang="en-US" altLang="ko-KR" sz="1500" dirty="0">
                <a:latin typeface="+mn-ea"/>
              </a:rPr>
              <a:t>(1577890), </a:t>
            </a:r>
            <a:r>
              <a:rPr kumimoji="1" lang="ko-KR" altLang="en-US" sz="1500" dirty="0">
                <a:latin typeface="+mn-ea"/>
              </a:rPr>
              <a:t>목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(1216570), </a:t>
            </a:r>
            <a:r>
              <a:rPr kumimoji="1" lang="ko-KR" altLang="en-US" sz="1500" dirty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(982690), </a:t>
            </a:r>
            <a:r>
              <a:rPr kumimoji="1" lang="ko-KR" altLang="en-US" sz="1500" dirty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일</a:t>
            </a:r>
            <a:r>
              <a:rPr kumimoji="1" lang="en-US" altLang="ko-KR" sz="1500" dirty="0">
                <a:latin typeface="+mn-ea"/>
              </a:rPr>
              <a:t>(1101122), </a:t>
            </a:r>
            <a:r>
              <a:rPr kumimoji="1" lang="ko-KR" altLang="en-US" sz="1500" dirty="0">
                <a:latin typeface="+mn-ea"/>
              </a:rPr>
              <a:t>일</a:t>
            </a:r>
            <a:r>
              <a:rPr kumimoji="1" lang="en-US" altLang="ko-KR" sz="1500" dirty="0">
                <a:latin typeface="+mn-ea"/>
              </a:rPr>
              <a:t>&gt;</a:t>
            </a:r>
            <a:r>
              <a:rPr kumimoji="1" lang="ko-KR" altLang="en-US" sz="1500" dirty="0">
                <a:latin typeface="+mn-ea"/>
              </a:rPr>
              <a:t>월</a:t>
            </a:r>
            <a:r>
              <a:rPr kumimoji="1" lang="en-US" altLang="ko-KR" sz="1500" dirty="0">
                <a:latin typeface="+mn-ea"/>
              </a:rPr>
              <a:t>(1305148)</a:t>
            </a: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&gt; </a:t>
            </a:r>
            <a:r>
              <a:rPr kumimoji="1" lang="ko-KR" altLang="en-US" sz="1500" dirty="0" err="1">
                <a:latin typeface="+mn-ea"/>
              </a:rPr>
              <a:t>휴평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&gt; </a:t>
            </a:r>
            <a:r>
              <a:rPr kumimoji="1" lang="ko-KR" altLang="en-US" sz="1500" dirty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&gt; </a:t>
            </a:r>
            <a:r>
              <a:rPr kumimoji="1" lang="ko-KR" altLang="en-US" sz="1500" dirty="0" err="1">
                <a:latin typeface="+mn-ea"/>
              </a:rPr>
              <a:t>휴휴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&gt; </a:t>
            </a:r>
            <a:r>
              <a:rPr kumimoji="1" lang="ko-KR" altLang="en-US" sz="1500" dirty="0" err="1">
                <a:latin typeface="+mn-ea"/>
              </a:rPr>
              <a:t>평휴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평일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휴일에 따른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차이를 분석하기 전에는 다음날이 휴일인 경우의 거래건수가 많을 것이라 예상함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19,20,21</a:t>
            </a:r>
            <a:r>
              <a:rPr kumimoji="1" lang="ko-KR" altLang="en-US" sz="1500" dirty="0">
                <a:latin typeface="+mn-ea"/>
              </a:rPr>
              <a:t>년도의 특정할 수 있는 모든 경우를 분석한 결과 </a:t>
            </a:r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>
                <a:latin typeface="+mn-ea"/>
              </a:rPr>
              <a:t>당일이 평일이면서 다음날이 평일인 경우의 거래건수가 가장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>
                <a:latin typeface="+mn-ea"/>
              </a:rPr>
              <a:t>P_value</a:t>
            </a:r>
            <a:r>
              <a:rPr kumimoji="1" lang="ko-KR" altLang="en-US" sz="1500" dirty="0">
                <a:latin typeface="+mn-ea"/>
              </a:rPr>
              <a:t>값이 </a:t>
            </a:r>
            <a:r>
              <a:rPr kumimoji="1" lang="en-US" altLang="ko-KR" sz="1500" dirty="0">
                <a:latin typeface="+mn-ea"/>
              </a:rPr>
              <a:t>0.05</a:t>
            </a:r>
            <a:r>
              <a:rPr kumimoji="1" lang="ko-KR" altLang="en-US" sz="1500" dirty="0">
                <a:latin typeface="+mn-ea"/>
              </a:rPr>
              <a:t>보다 낮아 </a:t>
            </a:r>
            <a:r>
              <a:rPr kumimoji="1" lang="en-US" altLang="ko-KR" sz="1500" dirty="0">
                <a:latin typeface="+mn-ea"/>
              </a:rPr>
              <a:t>COUNT_SUM</a:t>
            </a:r>
            <a:r>
              <a:rPr kumimoji="1" lang="ko-KR" altLang="en-US" sz="1500" dirty="0">
                <a:latin typeface="+mn-ea"/>
              </a:rPr>
              <a:t>과 </a:t>
            </a:r>
            <a:r>
              <a:rPr kumimoji="1" lang="en-US" altLang="ko-KR" sz="1500" dirty="0">
                <a:latin typeface="+mn-ea"/>
              </a:rPr>
              <a:t>DAY</a:t>
            </a:r>
            <a:r>
              <a:rPr kumimoji="1" lang="ko-KR" altLang="en-US" sz="1500" dirty="0">
                <a:latin typeface="+mn-ea"/>
              </a:rPr>
              <a:t>는 서로 유의미함</a:t>
            </a:r>
            <a:r>
              <a:rPr kumimoji="1" lang="en-US" altLang="ko-KR" sz="1500" dirty="0">
                <a:latin typeface="+mn-ea"/>
              </a:rPr>
              <a:t>. (ANOVA </a:t>
            </a:r>
            <a:r>
              <a:rPr kumimoji="1" lang="ko-KR" altLang="en-US" sz="1500" dirty="0">
                <a:latin typeface="+mn-ea"/>
              </a:rPr>
              <a:t>검정</a:t>
            </a:r>
            <a:r>
              <a:rPr kumimoji="1" lang="en-US" altLang="ko-KR" sz="15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7" y="1780222"/>
            <a:ext cx="2267588" cy="221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1780222"/>
            <a:ext cx="2086708" cy="221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1" y="4124294"/>
            <a:ext cx="2264043" cy="221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5178805"/>
            <a:ext cx="2086708" cy="97524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53061" y="2660795"/>
            <a:ext cx="2238026" cy="204325"/>
            <a:chOff x="-461557" y="2634343"/>
            <a:chExt cx="909822" cy="22206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218119" y="2846559"/>
            <a:ext cx="2068469" cy="246986"/>
            <a:chOff x="-461557" y="2634343"/>
            <a:chExt cx="909822" cy="22206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36219" y="5419441"/>
            <a:ext cx="2233904" cy="246986"/>
            <a:chOff x="-461557" y="2634343"/>
            <a:chExt cx="909822" cy="222068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6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검정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생활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 err="1">
                <a:latin typeface="+mn-ea"/>
              </a:rPr>
              <a:t>취미용품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20</a:t>
            </a:r>
            <a:r>
              <a:rPr kumimoji="1" lang="ko-KR" altLang="en-US" sz="1500" dirty="0">
                <a:latin typeface="+mn-ea"/>
              </a:rPr>
              <a:t>대는 실용적이고 꼭 필요한 용품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>
                <a:latin typeface="+mn-ea"/>
              </a:rPr>
              <a:t>생활용품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구매하기 보다는 개인의 취미를 위한 용품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</a:t>
            </a:r>
            <a:r>
              <a:rPr kumimoji="1" lang="en-US" altLang="ko-KR" sz="1500" dirty="0">
                <a:latin typeface="+mn-ea"/>
              </a:rPr>
              <a:t>30,40,50</a:t>
            </a:r>
            <a:r>
              <a:rPr kumimoji="1" lang="ko-KR" altLang="en-US" sz="1500" dirty="0">
                <a:latin typeface="+mn-ea"/>
              </a:rPr>
              <a:t>대 보다 더 많이 구매할 것으로 예상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전체 연령에서 생활용품보다 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ko-KR" altLang="en-US" sz="1500" dirty="0">
                <a:latin typeface="+mn-ea"/>
              </a:rPr>
              <a:t> 구매를 더 </a:t>
            </a:r>
            <a:r>
              <a:rPr kumimoji="1" lang="ko-KR" altLang="en-US" sz="1500" dirty="0" err="1">
                <a:latin typeface="+mn-ea"/>
              </a:rPr>
              <a:t>많이하는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>
                <a:latin typeface="+mn-ea"/>
              </a:rPr>
              <a:t>나이대는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20</a:t>
            </a:r>
            <a:r>
              <a:rPr kumimoji="1" lang="ko-KR" altLang="en-US" sz="1500" dirty="0">
                <a:latin typeface="+mn-ea"/>
              </a:rPr>
              <a:t>대이고 </a:t>
            </a:r>
            <a:r>
              <a:rPr kumimoji="1" lang="en-US" altLang="ko-KR" sz="1500" dirty="0">
                <a:latin typeface="+mn-ea"/>
              </a:rPr>
              <a:t>20</a:t>
            </a:r>
            <a:r>
              <a:rPr kumimoji="1" lang="ko-KR" altLang="en-US" sz="1500" dirty="0">
                <a:latin typeface="+mn-ea"/>
              </a:rPr>
              <a:t>대부터 </a:t>
            </a:r>
            <a:r>
              <a:rPr kumimoji="1" lang="en-US" altLang="ko-KR" sz="1500" dirty="0">
                <a:latin typeface="+mn-ea"/>
              </a:rPr>
              <a:t>40</a:t>
            </a:r>
            <a:r>
              <a:rPr kumimoji="1" lang="ko-KR" altLang="en-US" sz="1500" dirty="0">
                <a:latin typeface="+mn-ea"/>
              </a:rPr>
              <a:t>대까지 생활용품 구매 비율이 더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40</a:t>
            </a:r>
            <a:r>
              <a:rPr kumimoji="1" lang="ko-KR" altLang="en-US" sz="1500" dirty="0">
                <a:latin typeface="+mn-ea"/>
              </a:rPr>
              <a:t>대에 구매 비율이 비슷해지며 </a:t>
            </a:r>
            <a:r>
              <a:rPr kumimoji="1" lang="en-US" altLang="ko-KR" sz="1500" dirty="0">
                <a:latin typeface="+mn-ea"/>
              </a:rPr>
              <a:t>50</a:t>
            </a:r>
            <a:r>
              <a:rPr kumimoji="1" lang="ko-KR" altLang="en-US" sz="1500" dirty="0">
                <a:latin typeface="+mn-ea"/>
              </a:rPr>
              <a:t>대부터 </a:t>
            </a:r>
            <a:r>
              <a:rPr kumimoji="1" lang="en-US" altLang="ko-KR" sz="1500" dirty="0">
                <a:latin typeface="+mn-ea"/>
              </a:rPr>
              <a:t>60</a:t>
            </a:r>
            <a:r>
              <a:rPr kumimoji="1" lang="ko-KR" altLang="en-US" sz="1500" dirty="0">
                <a:latin typeface="+mn-ea"/>
              </a:rPr>
              <a:t>대이상까지는 생활용품 구매 비율이 더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000" dirty="0">
                <a:latin typeface="+mn-ea"/>
              </a:rPr>
              <a:t># </a:t>
            </a:r>
            <a:r>
              <a:rPr kumimoji="1" lang="ko-KR" altLang="en-US" sz="1000" dirty="0">
                <a:latin typeface="+mn-ea"/>
              </a:rPr>
              <a:t>연령대별 생활용품 비율</a:t>
            </a:r>
            <a:r>
              <a:rPr kumimoji="1" lang="en-US" altLang="ko-KR" sz="1000" dirty="0">
                <a:latin typeface="+mn-ea"/>
              </a:rPr>
              <a:t>(</a:t>
            </a:r>
            <a:r>
              <a:rPr kumimoji="1" lang="ko-KR" altLang="en-US" sz="1000" dirty="0">
                <a:latin typeface="+mn-ea"/>
              </a:rPr>
              <a:t>파랑</a:t>
            </a:r>
            <a:r>
              <a:rPr kumimoji="1" lang="en-US" altLang="ko-KR" sz="1000" dirty="0">
                <a:latin typeface="+mn-ea"/>
              </a:rPr>
              <a:t>)</a:t>
            </a:r>
          </a:p>
          <a:p>
            <a:r>
              <a:rPr kumimoji="1" lang="en-US" altLang="ko-KR" sz="1000" dirty="0">
                <a:latin typeface="+mn-ea"/>
              </a:rPr>
              <a:t># </a:t>
            </a:r>
            <a:r>
              <a:rPr kumimoji="1" lang="ko-KR" altLang="en-US" sz="1000" dirty="0">
                <a:latin typeface="+mn-ea"/>
              </a:rPr>
              <a:t>연령대별 </a:t>
            </a:r>
            <a:r>
              <a:rPr kumimoji="1" lang="ko-KR" altLang="en-US" sz="1000" dirty="0" err="1">
                <a:latin typeface="+mn-ea"/>
              </a:rPr>
              <a:t>취미용품</a:t>
            </a:r>
            <a:r>
              <a:rPr kumimoji="1" lang="ko-KR" altLang="en-US" sz="1000" dirty="0">
                <a:latin typeface="+mn-ea"/>
              </a:rPr>
              <a:t> 비율</a:t>
            </a:r>
            <a:r>
              <a:rPr kumimoji="1" lang="en-US" altLang="ko-KR" sz="1000" dirty="0">
                <a:latin typeface="+mn-ea"/>
              </a:rPr>
              <a:t>(</a:t>
            </a:r>
            <a:r>
              <a:rPr kumimoji="1" lang="ko-KR" altLang="en-US" sz="1000" dirty="0">
                <a:latin typeface="+mn-ea"/>
              </a:rPr>
              <a:t>주황</a:t>
            </a:r>
            <a:r>
              <a:rPr kumimoji="1" lang="en-US" altLang="ko-KR" sz="1000" dirty="0">
                <a:latin typeface="+mn-ea"/>
              </a:rPr>
              <a:t>)</a:t>
            </a:r>
          </a:p>
          <a:p>
            <a:r>
              <a:rPr kumimoji="1" lang="en-US" altLang="ko-KR" sz="1000" dirty="0">
                <a:latin typeface="+mn-ea"/>
              </a:rPr>
              <a:t># </a:t>
            </a:r>
            <a:r>
              <a:rPr kumimoji="1" lang="ko-KR" altLang="en-US" sz="1000" dirty="0">
                <a:latin typeface="+mn-ea"/>
              </a:rPr>
              <a:t>연령대별 생활</a:t>
            </a:r>
            <a:r>
              <a:rPr kumimoji="1" lang="en-US" altLang="ko-KR" sz="1000" dirty="0">
                <a:latin typeface="+mn-ea"/>
              </a:rPr>
              <a:t>/</a:t>
            </a:r>
            <a:r>
              <a:rPr kumimoji="1" lang="ko-KR" altLang="en-US" sz="1000" dirty="0" err="1">
                <a:latin typeface="+mn-ea"/>
              </a:rPr>
              <a:t>취미용품</a:t>
            </a:r>
            <a:r>
              <a:rPr kumimoji="1" lang="ko-KR" altLang="en-US" sz="1000" dirty="0">
                <a:latin typeface="+mn-ea"/>
              </a:rPr>
              <a:t> 비율 차이</a:t>
            </a:r>
            <a:r>
              <a:rPr kumimoji="1" lang="en-US" altLang="ko-KR" sz="1000" dirty="0">
                <a:latin typeface="+mn-ea"/>
              </a:rPr>
              <a:t>(</a:t>
            </a:r>
            <a:r>
              <a:rPr kumimoji="1" lang="ko-KR" altLang="en-US" sz="1000" dirty="0">
                <a:latin typeface="+mn-ea"/>
              </a:rPr>
              <a:t>초록</a:t>
            </a:r>
            <a:r>
              <a:rPr kumimoji="1" lang="en-US" altLang="ko-KR" sz="1000" dirty="0">
                <a:latin typeface="+mn-ea"/>
              </a:rPr>
              <a:t>/</a:t>
            </a:r>
            <a:r>
              <a:rPr kumimoji="1" lang="ko-KR" altLang="en-US" sz="1000" dirty="0">
                <a:latin typeface="+mn-ea"/>
              </a:rPr>
              <a:t>점선</a:t>
            </a:r>
            <a:r>
              <a:rPr kumimoji="1" lang="en-US" altLang="ko-KR" sz="1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6" cy="1568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429014"/>
            <a:ext cx="573887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검정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</a:t>
            </a:r>
            <a:r>
              <a:rPr kumimoji="1" lang="ko-KR" altLang="en-US" sz="1500" b="1" dirty="0">
                <a:latin typeface="+mn-ea"/>
              </a:rPr>
              <a:t>실내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실외</a:t>
            </a:r>
            <a:endParaRPr kumimoji="1" lang="en-US" altLang="ko-KR" sz="1500" b="1" dirty="0">
              <a:latin typeface="+mn-ea"/>
            </a:endParaRPr>
          </a:p>
          <a:p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코로나 이후 </a:t>
            </a:r>
            <a:r>
              <a:rPr kumimoji="1" lang="ko-KR" altLang="en-US" sz="1500" dirty="0" err="1">
                <a:latin typeface="+mn-ea"/>
              </a:rPr>
              <a:t>실외활동에</a:t>
            </a:r>
            <a:r>
              <a:rPr kumimoji="1" lang="ko-KR" altLang="en-US" sz="1500" dirty="0">
                <a:latin typeface="+mn-ea"/>
              </a:rPr>
              <a:t> 필요한 제품보다는 </a:t>
            </a:r>
            <a:r>
              <a:rPr kumimoji="1" lang="ko-KR" altLang="en-US" sz="1500" dirty="0" err="1">
                <a:latin typeface="+mn-ea"/>
              </a:rPr>
              <a:t>실내활동에</a:t>
            </a:r>
            <a:r>
              <a:rPr kumimoji="1" lang="ko-KR" altLang="en-US" sz="1500" dirty="0">
                <a:latin typeface="+mn-ea"/>
              </a:rPr>
              <a:t> 필요한 제품의 주문 건수가 늘었을 것이다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19/20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, 20/21</a:t>
            </a:r>
            <a:r>
              <a:rPr kumimoji="1" lang="ko-KR" altLang="en-US" sz="1500" dirty="0">
                <a:latin typeface="+mn-ea"/>
              </a:rPr>
              <a:t>년도의 증감률을 확인하였을 때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실외보다 실내의 증감률이 더 높음을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>
                <a:latin typeface="+mn-ea"/>
              </a:rPr>
              <a:t>P_value</a:t>
            </a:r>
            <a:r>
              <a:rPr kumimoji="1" lang="ko-KR" altLang="en-US" sz="1500" dirty="0">
                <a:latin typeface="+mn-ea"/>
              </a:rPr>
              <a:t>값이 </a:t>
            </a:r>
            <a:r>
              <a:rPr kumimoji="1" lang="en-US" altLang="ko-KR" sz="1500" dirty="0">
                <a:latin typeface="+mn-ea"/>
              </a:rPr>
              <a:t>0.05</a:t>
            </a:r>
            <a:r>
              <a:rPr kumimoji="1" lang="ko-KR" altLang="en-US" sz="1500" dirty="0">
                <a:latin typeface="+mn-ea"/>
              </a:rPr>
              <a:t>보다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낮아 </a:t>
            </a:r>
            <a:r>
              <a:rPr kumimoji="1" lang="en-US" altLang="ko-KR" sz="1500" dirty="0">
                <a:latin typeface="+mn-ea"/>
              </a:rPr>
              <a:t>COUNT_SUM</a:t>
            </a:r>
            <a:r>
              <a:rPr kumimoji="1" lang="ko-KR" altLang="en-US" sz="1500" dirty="0">
                <a:latin typeface="+mn-ea"/>
              </a:rPr>
              <a:t>과 </a:t>
            </a:r>
            <a:r>
              <a:rPr kumimoji="1" lang="en-US" altLang="ko-KR" sz="1500" dirty="0">
                <a:latin typeface="+mn-ea"/>
              </a:rPr>
              <a:t>CATEGORY</a:t>
            </a:r>
            <a:r>
              <a:rPr kumimoji="1" lang="ko-KR" altLang="en-US" sz="1500" dirty="0">
                <a:latin typeface="+mn-ea"/>
              </a:rPr>
              <a:t>는 서로 유의미함</a:t>
            </a:r>
            <a:r>
              <a:rPr kumimoji="1" lang="en-US" altLang="ko-KR" sz="1500" dirty="0">
                <a:latin typeface="+mn-ea"/>
              </a:rPr>
              <a:t>. (ANOVA </a:t>
            </a:r>
            <a:r>
              <a:rPr kumimoji="1" lang="ko-KR" altLang="en-US" sz="1500" dirty="0">
                <a:latin typeface="+mn-ea"/>
              </a:rPr>
              <a:t>검정</a:t>
            </a:r>
            <a:r>
              <a:rPr kumimoji="1" lang="en-US" altLang="ko-KR" sz="15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85427"/>
            <a:ext cx="4039177" cy="12128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053661"/>
            <a:ext cx="5399664" cy="26280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8" y="1685427"/>
            <a:ext cx="1007293" cy="12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결과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>
                <a:latin typeface="+mn-ea"/>
              </a:rPr>
              <a:t>요일</a:t>
            </a:r>
            <a:r>
              <a:rPr kumimoji="1" lang="en-US" altLang="ko-KR" sz="1500" b="1" dirty="0">
                <a:latin typeface="+mn-ea"/>
              </a:rPr>
              <a:t>(</a:t>
            </a:r>
            <a:r>
              <a:rPr kumimoji="1" lang="ko-KR" altLang="en-US" sz="1500" b="1" dirty="0">
                <a:latin typeface="+mn-ea"/>
              </a:rPr>
              <a:t>평일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휴일</a:t>
            </a:r>
            <a:r>
              <a:rPr kumimoji="1" lang="en-US" altLang="ko-KR" sz="1500" b="1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전체 카테고리에 </a:t>
            </a:r>
            <a:r>
              <a:rPr kumimoji="1" lang="ko-KR" altLang="en-US" sz="1500" dirty="0" err="1">
                <a:latin typeface="+mn-ea"/>
              </a:rPr>
              <a:t>적용가능한</a:t>
            </a:r>
            <a:r>
              <a:rPr kumimoji="1" lang="ko-KR" altLang="en-US" sz="1500" dirty="0">
                <a:latin typeface="+mn-ea"/>
              </a:rPr>
              <a:t> 결과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다음날이 휴일인 경우보다는 평일인 경우에 </a:t>
            </a:r>
            <a:r>
              <a:rPr kumimoji="1" lang="ko-KR" altLang="en-US" sz="1500" dirty="0" err="1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높은 것으로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전체 시간대 중에 </a:t>
            </a:r>
            <a:r>
              <a:rPr kumimoji="1" lang="en-US" altLang="ko-KR" sz="1500" dirty="0">
                <a:latin typeface="+mn-ea"/>
              </a:rPr>
              <a:t>02-06</a:t>
            </a:r>
            <a:r>
              <a:rPr kumimoji="1" lang="ko-KR" altLang="en-US" sz="1500" dirty="0">
                <a:latin typeface="+mn-ea"/>
              </a:rPr>
              <a:t>시의 </a:t>
            </a:r>
            <a:r>
              <a:rPr kumimoji="1" lang="ko-KR" altLang="en-US" sz="1500" dirty="0" err="1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가장 낮음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다음날이 평일인 경우에 광고를 해야하고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02-06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시간대는 피해야함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시간대</a:t>
            </a:r>
            <a:r>
              <a:rPr kumimoji="1" lang="en-US" altLang="ko-KR" sz="1500" b="1" dirty="0">
                <a:latin typeface="+mn-ea"/>
                <a:sym typeface="Wingdings" panose="05000000000000000000" pitchFamily="2" charset="2"/>
              </a:rPr>
              <a:t>(1</a:t>
            </a:r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순위 </a:t>
            </a:r>
            <a:r>
              <a:rPr kumimoji="1" lang="en-US" altLang="ko-KR" sz="1500" b="1" dirty="0">
                <a:latin typeface="+mn-ea"/>
                <a:sym typeface="Wingdings" panose="05000000000000000000" pitchFamily="2" charset="2"/>
              </a:rPr>
              <a:t>&gt; 2</a:t>
            </a:r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순위</a:t>
            </a:r>
            <a:r>
              <a:rPr kumimoji="1" lang="en-US" altLang="ko-KR" sz="1500" b="1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 14-18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가전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골프용품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서적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스포츠의류용품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화장품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 18-22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애완용품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 22-02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유아용품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14-18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인테리어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차량정비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_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부품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18-22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홈쇼핑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585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결과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성별</a:t>
            </a:r>
            <a:endParaRPr kumimoji="1" lang="en-US" altLang="ko-KR" sz="1500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여성 거래건수는 패션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식료품 순으로 높음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남성 거래건수는 패션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홈쇼핑 순으로 높음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연령대</a:t>
            </a:r>
            <a:endParaRPr kumimoji="1" lang="en-US" altLang="ko-KR" sz="1500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20-40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대에서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’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이고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50-60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 이상에서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이다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모든 연령대의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비율이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10%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가 넘는 카테고리는 생활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패션임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b="1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 err="1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전체 연령에서 생활용품보다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구매를 더 많이 하는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나이대는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대이고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대까지 </a:t>
            </a:r>
            <a:r>
              <a:rPr kumimoji="1" lang="ko-KR" altLang="en-US" sz="1500" dirty="0" err="1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 구매 비율이 더 높음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대에 구매 비율이 비슷해지며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50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60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대이상까지는 생활용품 구매 비율이 더 높음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실내</a:t>
            </a:r>
            <a:r>
              <a:rPr kumimoji="1" lang="en-US" altLang="ko-KR" sz="1500" b="1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>
                <a:latin typeface="+mn-ea"/>
                <a:sym typeface="Wingdings" panose="05000000000000000000" pitchFamily="2" charset="2"/>
              </a:rPr>
              <a:t>실외</a:t>
            </a:r>
            <a:endParaRPr kumimoji="1" lang="en-US" altLang="ko-KR" sz="1500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19/20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년도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20/21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년도의 증감률을 확인하였을 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실외보다 실내의 증감률이 더 높음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43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분석을 진행하면서 </a:t>
            </a:r>
            <a:r>
              <a:rPr kumimoji="1" lang="ko-KR" altLang="en-US" sz="2000" dirty="0" err="1">
                <a:latin typeface="+mn-ea"/>
              </a:rPr>
              <a:t>느낀점</a:t>
            </a:r>
            <a:endParaRPr kumimoji="1" lang="en-US" altLang="ko-KR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평일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휴일에 따른 </a:t>
            </a:r>
            <a:r>
              <a:rPr kumimoji="1" lang="ko-KR" altLang="en-US" sz="1500" dirty="0" err="1">
                <a:latin typeface="+mn-ea"/>
              </a:rPr>
              <a:t>소비경향을</a:t>
            </a:r>
            <a:r>
              <a:rPr kumimoji="1" lang="ko-KR" altLang="en-US" sz="1500" dirty="0">
                <a:latin typeface="+mn-ea"/>
              </a:rPr>
              <a:t> 분석할 때</a:t>
            </a:r>
            <a:r>
              <a:rPr kumimoji="1" lang="en-US" altLang="ko-KR" sz="1500" dirty="0">
                <a:latin typeface="+mn-ea"/>
              </a:rPr>
              <a:t>, </a:t>
            </a:r>
          </a:p>
          <a:p>
            <a:r>
              <a:rPr kumimoji="1" lang="ko-KR" altLang="en-US" sz="1500" dirty="0">
                <a:latin typeface="+mn-ea"/>
              </a:rPr>
              <a:t>집계 </a:t>
            </a:r>
            <a:r>
              <a:rPr kumimoji="1" lang="ko-KR" altLang="en-US" sz="1500" dirty="0" err="1">
                <a:latin typeface="+mn-ea"/>
              </a:rPr>
              <a:t>데이터라서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>
                <a:latin typeface="+mn-ea"/>
              </a:rPr>
              <a:t>년도마다</a:t>
            </a:r>
            <a:r>
              <a:rPr kumimoji="1" lang="ko-KR" altLang="en-US" sz="1500" dirty="0">
                <a:latin typeface="+mn-ea"/>
              </a:rPr>
              <a:t> 공휴일이 다름으로 </a:t>
            </a:r>
            <a:r>
              <a:rPr kumimoji="1" lang="ko-KR" altLang="en-US" sz="1500" dirty="0" err="1">
                <a:latin typeface="+mn-ea"/>
              </a:rPr>
              <a:t>요일별</a:t>
            </a:r>
            <a:r>
              <a:rPr kumimoji="1" lang="ko-KR" altLang="en-US" sz="1500" dirty="0">
                <a:latin typeface="+mn-ea"/>
              </a:rPr>
              <a:t> 데이터 수가 다르기 때문에 카테고리마다 적합한 요일을 분석하는 것에 </a:t>
            </a:r>
            <a:r>
              <a:rPr kumimoji="1" lang="ko-KR" altLang="en-US" sz="1500" dirty="0" err="1">
                <a:latin typeface="+mn-ea"/>
              </a:rPr>
              <a:t>제한적임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Category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와 같이 여러 개의 값을 가지는 컬럼을 시각화 할 때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</a:t>
            </a:r>
          </a:p>
          <a:p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10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개 이상의 그래프를 그리면 한번에 볼 수 있어서 좋지만 그래프를 특정할 수 있는 그래프 제목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범례 등과 같은 부분들을 신경을 쓴다면 보는 입장에서 더 쉽게 이해할 수 있을 것임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590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분석기획배경</a:t>
            </a:r>
            <a:endParaRPr kumimoji="1" lang="en-US" altLang="ko-KR" sz="2000" dirty="0">
              <a:latin typeface="+mn-ea"/>
            </a:endParaRPr>
          </a:p>
          <a:p>
            <a:endParaRPr kumimoji="1" lang="en-US" altLang="ko-KR" sz="2800" dirty="0">
              <a:latin typeface="+mn-ea"/>
            </a:endParaRPr>
          </a:p>
          <a:p>
            <a:r>
              <a:rPr kumimoji="1" lang="ko-KR" altLang="en-US" sz="1500" dirty="0">
                <a:latin typeface="+mn-ea"/>
              </a:rPr>
              <a:t>목적 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타겟 고객에게 광고를 </a:t>
            </a:r>
            <a:r>
              <a:rPr kumimoji="1" lang="ko-KR" altLang="en-US" sz="1500" dirty="0" err="1">
                <a:latin typeface="+mn-ea"/>
              </a:rPr>
              <a:t>할때</a:t>
            </a:r>
            <a:r>
              <a:rPr kumimoji="1" lang="ko-KR" altLang="en-US" sz="1500" dirty="0">
                <a:latin typeface="+mn-ea"/>
              </a:rPr>
              <a:t> 상품별로 어떤 요일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시간대가 적합한가</a:t>
            </a:r>
            <a:r>
              <a:rPr kumimoji="1" lang="en-US" altLang="ko-KR" sz="1500" dirty="0">
                <a:latin typeface="+mn-ea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algn="l"/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* </a:t>
            </a:r>
            <a:r>
              <a:rPr lang="ko-KR" altLang="en-US" sz="15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분석배경</a:t>
            </a:r>
            <a:endParaRPr lang="en-US" altLang="ko-KR" sz="1500" b="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19</a:t>
            </a:r>
            <a:r>
              <a:rPr lang="ko-KR" altLang="en-US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년</a:t>
            </a:r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코로나 이전</a:t>
            </a:r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), 20</a:t>
            </a:r>
            <a:r>
              <a:rPr lang="ko-KR" altLang="en-US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년</a:t>
            </a:r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코로나 유행 초기</a:t>
            </a:r>
            <a:r>
              <a:rPr lang="en-US" altLang="ko-KR" sz="1500" b="0" i="0" u="none" strike="noStrike" dirty="0">
                <a:solidFill>
                  <a:srgbClr val="333333"/>
                </a:solidFill>
                <a:effectLst/>
                <a:latin typeface="+mn-ea"/>
              </a:rPr>
              <a:t>), 21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년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코로나 유행 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년 경과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의 온라인쇼핑 데이터를 활용하여 코로나를 전후로 외부활동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취미활동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등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야외활동에 대한 제한이 있던 상황과 아닌 상황에서 연령대별 주문 건수와 </a:t>
            </a:r>
            <a:r>
              <a:rPr lang="ko-KR" altLang="en-US" sz="1500" dirty="0" err="1">
                <a:solidFill>
                  <a:srgbClr val="333333"/>
                </a:solidFill>
                <a:latin typeface="+mn-ea"/>
              </a:rPr>
              <a:t>카테고리별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 주문 건수를 분석하고 앞으로 온라인 쇼핑 시장의 미래를 </a:t>
            </a:r>
            <a:r>
              <a:rPr lang="ko-KR" altLang="en-US" sz="1500" dirty="0" err="1">
                <a:solidFill>
                  <a:srgbClr val="333333"/>
                </a:solidFill>
                <a:latin typeface="+mn-ea"/>
              </a:rPr>
              <a:t>에측해보자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.</a:t>
            </a:r>
            <a:endParaRPr lang="en-US" altLang="ko-KR" sz="1500" b="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br>
              <a:rPr lang="ko-KR" altLang="en-US" sz="1500" dirty="0">
                <a:latin typeface="+mn-ea"/>
              </a:rPr>
            </a:br>
            <a:r>
              <a:rPr lang="en-US" altLang="ko-KR" sz="1500" dirty="0">
                <a:latin typeface="+mn-ea"/>
              </a:rPr>
              <a:t>* </a:t>
            </a:r>
            <a:r>
              <a:rPr lang="ko-KR" altLang="en-US" sz="1500" dirty="0" err="1">
                <a:latin typeface="+mn-ea"/>
              </a:rPr>
              <a:t>분석가설</a:t>
            </a:r>
            <a:endParaRPr lang="en-US" altLang="ko-KR" sz="1500" dirty="0">
              <a:latin typeface="+mn-ea"/>
            </a:endParaRPr>
          </a:p>
          <a:p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1.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다음날이 평일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 or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휴일인 날의 소비 경향 분석</a:t>
            </a:r>
            <a:endParaRPr kumimoji="1" lang="en-US" altLang="ko-KR" sz="1500" dirty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다음날이 평일인 경우와 휴일인 경우를 비교하면 후자의 </a:t>
            </a:r>
            <a:r>
              <a:rPr kumimoji="1" lang="ko-KR" altLang="en-US" sz="1500" dirty="0" err="1">
                <a:solidFill>
                  <a:prstClr val="black"/>
                </a:solidFill>
                <a:latin typeface="+mn-ea"/>
              </a:rPr>
              <a:t>구매건수가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 더 많을 것이다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2.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시간대별 </a:t>
            </a:r>
            <a:r>
              <a:rPr kumimoji="1" lang="ko-KR" altLang="en-US" sz="1500" dirty="0" err="1">
                <a:solidFill>
                  <a:prstClr val="black"/>
                </a:solidFill>
                <a:latin typeface="+mn-ea"/>
              </a:rPr>
              <a:t>거래건수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 분석</a:t>
            </a:r>
            <a:endParaRPr kumimoji="1" lang="en-US" altLang="ko-KR" sz="1500" dirty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보통 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09~18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시까지 업무시간이고 그 후에 개인시간을 보내기 때문에 퇴근한 이후의 시간대에 거래건수가 많을 것이다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endParaRPr kumimoji="1" lang="en-US" altLang="ko-KR" sz="1500" dirty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3.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카테고리를 실내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외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생활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500" dirty="0" err="1">
                <a:solidFill>
                  <a:prstClr val="black"/>
                </a:solidFill>
                <a:latin typeface="+mn-ea"/>
              </a:rPr>
              <a:t>취미용품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 등 다양한 그룹으로 나눠서 분석</a:t>
            </a: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: 20</a:t>
            </a:r>
            <a:r>
              <a:rPr kumimoji="1" lang="ko-KR" altLang="en-US" sz="1500" dirty="0">
                <a:latin typeface="+mn-ea"/>
              </a:rPr>
              <a:t>대는 실용적이고 꼭 필요한 제품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>
                <a:latin typeface="+mn-ea"/>
              </a:rPr>
              <a:t>생활용품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구매하기 보다는 개인의 욕구를 충족시키기 위한 제품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</a:t>
            </a:r>
            <a:r>
              <a:rPr kumimoji="1" lang="en-US" altLang="ko-KR" sz="1500" dirty="0">
                <a:latin typeface="+mn-ea"/>
              </a:rPr>
              <a:t>30,40,50</a:t>
            </a:r>
            <a:r>
              <a:rPr kumimoji="1" lang="ko-KR" altLang="en-US" sz="1500" dirty="0">
                <a:latin typeface="+mn-ea"/>
              </a:rPr>
              <a:t>대 보다 많이 구매할 것이다</a:t>
            </a:r>
            <a:r>
              <a:rPr kumimoji="1" lang="en-US" altLang="ko-KR" sz="1500" dirty="0">
                <a:latin typeface="+mn-ea"/>
              </a:rPr>
              <a:t>. </a:t>
            </a:r>
          </a:p>
          <a:p>
            <a:r>
              <a:rPr kumimoji="1" lang="ko-KR" altLang="en-US" sz="1500" dirty="0">
                <a:latin typeface="+mn-ea"/>
              </a:rPr>
              <a:t>코로나 이후 </a:t>
            </a:r>
            <a:r>
              <a:rPr kumimoji="1" lang="ko-KR" altLang="en-US" sz="1500" dirty="0" err="1">
                <a:latin typeface="+mn-ea"/>
              </a:rPr>
              <a:t>실외활동에</a:t>
            </a:r>
            <a:r>
              <a:rPr kumimoji="1" lang="ko-KR" altLang="en-US" sz="1500" dirty="0">
                <a:latin typeface="+mn-ea"/>
              </a:rPr>
              <a:t> 필요한 제품보다는 </a:t>
            </a:r>
            <a:r>
              <a:rPr kumimoji="1" lang="ko-KR" altLang="en-US" sz="1500" dirty="0" err="1">
                <a:latin typeface="+mn-ea"/>
              </a:rPr>
              <a:t>실내활동에</a:t>
            </a:r>
            <a:r>
              <a:rPr kumimoji="1" lang="ko-KR" altLang="en-US" sz="1500" dirty="0">
                <a:latin typeface="+mn-ea"/>
              </a:rPr>
              <a:t> 필요한 제품의 주문 건수가 늘었을 것이다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506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분석절차소개</a:t>
            </a:r>
            <a:endParaRPr kumimoji="1" lang="en-US" altLang="ko-KR" sz="2000" dirty="0">
              <a:latin typeface="+mn-ea"/>
            </a:endParaRPr>
          </a:p>
          <a:p>
            <a:endParaRPr kumimoji="1" lang="en-US" altLang="ko-KR" sz="20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1. </a:t>
            </a:r>
            <a:r>
              <a:rPr kumimoji="1" lang="ko-KR" altLang="en-US" sz="1500" b="1" dirty="0">
                <a:latin typeface="+mn-ea"/>
              </a:rPr>
              <a:t>데이터 탐색</a:t>
            </a:r>
            <a:endParaRPr kumimoji="1" lang="en-US" altLang="ko-KR" sz="1500" b="1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</a:t>
            </a:r>
            <a:r>
              <a:rPr kumimoji="1" lang="ko-KR" altLang="en-US" sz="1500" dirty="0">
                <a:latin typeface="+mn-ea"/>
              </a:rPr>
              <a:t> 데이터 형태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타입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 err="1">
                <a:latin typeface="+mn-ea"/>
              </a:rPr>
              <a:t>컬럼명</a:t>
            </a:r>
            <a:r>
              <a:rPr kumimoji="1" lang="ko-KR" altLang="en-US" sz="1500" dirty="0">
                <a:latin typeface="+mn-ea"/>
              </a:rPr>
              <a:t> 확인 및 변경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2. </a:t>
            </a:r>
            <a:r>
              <a:rPr kumimoji="1" lang="ko-KR" altLang="en-US" sz="1500" b="1" dirty="0" err="1">
                <a:latin typeface="+mn-ea"/>
              </a:rPr>
              <a:t>결측치</a:t>
            </a:r>
            <a:r>
              <a:rPr kumimoji="1" lang="en-US" altLang="ko-KR" sz="1500" b="1" dirty="0">
                <a:latin typeface="+mn-ea"/>
              </a:rPr>
              <a:t>,</a:t>
            </a:r>
            <a:r>
              <a:rPr kumimoji="1" lang="ko-KR" altLang="en-US" sz="1500" b="1" dirty="0">
                <a:latin typeface="+mn-ea"/>
              </a:rPr>
              <a:t> 이상치 처리</a:t>
            </a:r>
            <a:endParaRPr kumimoji="1" lang="en-US" altLang="ko-KR" sz="1500" b="1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 err="1">
                <a:latin typeface="+mn-ea"/>
              </a:rPr>
              <a:t>결측치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이상치 확인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3. </a:t>
            </a:r>
            <a:r>
              <a:rPr kumimoji="1" lang="ko-KR" altLang="en-US" sz="1500" b="1" dirty="0" err="1">
                <a:latin typeface="+mn-ea"/>
              </a:rPr>
              <a:t>파생변수</a:t>
            </a:r>
            <a:r>
              <a:rPr kumimoji="1" lang="ko-KR" altLang="en-US" sz="1500" b="1" dirty="0">
                <a:latin typeface="+mn-ea"/>
              </a:rPr>
              <a:t> 생성</a:t>
            </a:r>
            <a:endParaRPr kumimoji="1" lang="en-US" altLang="ko-KR" sz="1500" b="1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 DAILY, INOUT </a:t>
            </a:r>
            <a:r>
              <a:rPr kumimoji="1" lang="ko-KR" altLang="en-US" sz="1500" dirty="0">
                <a:latin typeface="+mn-ea"/>
              </a:rPr>
              <a:t>변수 생성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4.</a:t>
            </a:r>
            <a:r>
              <a:rPr kumimoji="1" lang="ko-KR" altLang="en-US" sz="1500" b="1" dirty="0">
                <a:latin typeface="+mn-ea"/>
              </a:rPr>
              <a:t> 단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>
                <a:latin typeface="+mn-ea"/>
              </a:rPr>
              <a:t>이</a:t>
            </a:r>
            <a:r>
              <a:rPr kumimoji="1" lang="en-US" altLang="ko-KR" sz="1500" b="1" dirty="0">
                <a:latin typeface="+mn-ea"/>
              </a:rPr>
              <a:t>/</a:t>
            </a:r>
            <a:r>
              <a:rPr kumimoji="1" lang="ko-KR" altLang="en-US" sz="1500" b="1" dirty="0" err="1">
                <a:latin typeface="+mn-ea"/>
              </a:rPr>
              <a:t>다변량</a:t>
            </a:r>
            <a:r>
              <a:rPr kumimoji="1" lang="ko-KR" altLang="en-US" sz="1500" b="1" dirty="0">
                <a:latin typeface="+mn-ea"/>
              </a:rPr>
              <a:t> 분석</a:t>
            </a:r>
            <a:endParaRPr kumimoji="1" lang="en-US" altLang="ko-KR" sz="1500" b="1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 </a:t>
            </a:r>
            <a:r>
              <a:rPr kumimoji="1" lang="ko-KR" altLang="en-US" sz="1500" dirty="0">
                <a:latin typeface="+mn-ea"/>
              </a:rPr>
              <a:t>각 변수의 데이터 특성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두 변수 간의 관계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두 변수 이상 간의 관계를 시각화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5. </a:t>
            </a:r>
            <a:r>
              <a:rPr kumimoji="1" lang="ko-KR" altLang="en-US" sz="1500" b="1" dirty="0" err="1">
                <a:latin typeface="+mn-ea"/>
              </a:rPr>
              <a:t>분석가설</a:t>
            </a:r>
            <a:r>
              <a:rPr kumimoji="1" lang="ko-KR" altLang="en-US" sz="1500" b="1" dirty="0">
                <a:latin typeface="+mn-ea"/>
              </a:rPr>
              <a:t> 및 검정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500" dirty="0">
                <a:latin typeface="+mn-ea"/>
              </a:rPr>
              <a:t>검정 </a:t>
            </a:r>
            <a:r>
              <a:rPr kumimoji="1" lang="en-US" altLang="ko-KR" sz="1500" dirty="0">
                <a:latin typeface="+mn-ea"/>
              </a:rPr>
              <a:t>: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ANOVA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6. </a:t>
            </a:r>
            <a:r>
              <a:rPr kumimoji="1" lang="ko-KR" altLang="en-US" sz="1500" b="1" dirty="0">
                <a:latin typeface="+mn-ea"/>
              </a:rPr>
              <a:t>결과</a:t>
            </a:r>
            <a:endParaRPr kumimoji="1"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2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데이터 형태</a:t>
            </a:r>
            <a:r>
              <a:rPr kumimoji="1" lang="en-US" altLang="ko-KR" sz="2000" dirty="0">
                <a:latin typeface="+mn-ea"/>
              </a:rPr>
              <a:t>,</a:t>
            </a:r>
            <a:r>
              <a:rPr kumimoji="1" lang="ko-KR" altLang="en-US" sz="2000" dirty="0">
                <a:latin typeface="+mn-ea"/>
              </a:rPr>
              <a:t> 타입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 err="1">
                <a:latin typeface="+mn-ea"/>
              </a:rPr>
              <a:t>컬럼명</a:t>
            </a:r>
            <a:r>
              <a:rPr kumimoji="1" lang="ko-KR" altLang="en-US" sz="2000" dirty="0">
                <a:latin typeface="+mn-ea"/>
              </a:rPr>
              <a:t> 확인 및 변경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863721"/>
            <a:ext cx="5282539" cy="2125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174945"/>
            <a:ext cx="5282540" cy="1499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6" y="5860480"/>
            <a:ext cx="5282540" cy="243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데이터가</a:t>
            </a:r>
            <a:r>
              <a:rPr kumimoji="1" lang="en-US" altLang="en-US" sz="1500" dirty="0"/>
              <a:t> </a:t>
            </a:r>
            <a:r>
              <a:rPr kumimoji="1" lang="ko-KR" altLang="en-US" sz="1500" dirty="0"/>
              <a:t>년도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카테고리</a:t>
            </a:r>
            <a:r>
              <a:rPr kumimoji="1" lang="en-US" altLang="ko-KR" sz="1500" dirty="0"/>
              <a:t>, </a:t>
            </a:r>
            <a:r>
              <a:rPr kumimoji="1" lang="ko-KR" altLang="en-US" sz="1500" dirty="0" err="1"/>
              <a:t>평일휴일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요일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시간대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성별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연령대 별로 건수의 합계를 보여줌</a:t>
            </a:r>
            <a:r>
              <a:rPr kumimoji="1"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집계된 데이터임을 확인</a:t>
            </a:r>
            <a:r>
              <a:rPr kumimoji="1"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500" dirty="0"/>
              <a:t>21557</a:t>
            </a:r>
            <a:r>
              <a:rPr kumimoji="1" lang="ko-KR" altLang="en-US" sz="1500" dirty="0"/>
              <a:t>개 행과 </a:t>
            </a:r>
            <a:r>
              <a:rPr kumimoji="1" lang="en-US" altLang="ko-KR" sz="1500" dirty="0"/>
              <a:t>8</a:t>
            </a:r>
            <a:r>
              <a:rPr kumimoji="1" lang="ko-KR" altLang="en-US" sz="1500" dirty="0"/>
              <a:t>개 열의 형태를 이루고 있음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데이터 타입이 </a:t>
            </a:r>
            <a:r>
              <a:rPr kumimoji="1" lang="en-US" altLang="ko-KR" sz="1500" dirty="0" err="1"/>
              <a:t>int</a:t>
            </a:r>
            <a:r>
              <a:rPr kumimoji="1" lang="ko-KR" altLang="en-US" sz="1500" dirty="0"/>
              <a:t>와 </a:t>
            </a:r>
            <a:r>
              <a:rPr kumimoji="1" lang="en-US" altLang="ko-KR" sz="1500" dirty="0" err="1"/>
              <a:t>ojbect</a:t>
            </a:r>
            <a:r>
              <a:rPr kumimoji="1" lang="ko-KR" altLang="en-US" sz="1500" dirty="0"/>
              <a:t>로 나누어짐</a:t>
            </a:r>
            <a:r>
              <a:rPr kumimoji="1"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34788" y="5849150"/>
            <a:ext cx="4397878" cy="254470"/>
            <a:chOff x="-461557" y="2634343"/>
            <a:chExt cx="909822" cy="222068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결측치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>
                <a:latin typeface="+mn-ea"/>
              </a:rPr>
              <a:t>이상치 확인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4" y="2040828"/>
            <a:ext cx="1289659" cy="28206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29" y="2040828"/>
            <a:ext cx="3631771" cy="39942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모든 컬럼에 </a:t>
            </a:r>
            <a:r>
              <a:rPr kumimoji="1" lang="ko-KR" altLang="en-US" sz="1500" dirty="0" err="1">
                <a:latin typeface="+mn-ea"/>
              </a:rPr>
              <a:t>결측치가</a:t>
            </a:r>
            <a:r>
              <a:rPr kumimoji="1" lang="ko-KR" altLang="en-US" sz="1500" dirty="0">
                <a:latin typeface="+mn-ea"/>
              </a:rPr>
              <a:t> 존재하지 않음을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온라인쇼핑 데이터에서 </a:t>
            </a:r>
            <a:r>
              <a:rPr kumimoji="1" lang="ko-KR" altLang="en-US" sz="1500" dirty="0" err="1">
                <a:latin typeface="+mn-ea"/>
              </a:rPr>
              <a:t>수치형</a:t>
            </a:r>
            <a:r>
              <a:rPr kumimoji="1" lang="ko-KR" altLang="en-US" sz="1500" dirty="0">
                <a:latin typeface="+mn-ea"/>
              </a:rPr>
              <a:t> 데이터인 </a:t>
            </a:r>
            <a:r>
              <a:rPr kumimoji="1" lang="en-US" altLang="ko-KR" sz="1500" dirty="0">
                <a:latin typeface="+mn-ea"/>
              </a:rPr>
              <a:t>COUNT</a:t>
            </a:r>
            <a:r>
              <a:rPr kumimoji="1" lang="ko-KR" altLang="en-US" sz="1500" dirty="0">
                <a:latin typeface="+mn-ea"/>
              </a:rPr>
              <a:t>컬럼의 값만 확인했지만 집계된 데이터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>
                <a:latin typeface="+mn-ea"/>
              </a:rPr>
              <a:t>거래건수합계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라 이상치 처리</a:t>
            </a:r>
            <a:r>
              <a:rPr kumimoji="1" lang="en-US" altLang="ko-KR" sz="1500" dirty="0">
                <a:latin typeface="+mn-ea"/>
              </a:rPr>
              <a:t>X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9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파생변수</a:t>
            </a:r>
            <a:r>
              <a:rPr kumimoji="1" lang="ko-KR" altLang="en-US" sz="2000" dirty="0">
                <a:latin typeface="+mn-ea"/>
              </a:rPr>
              <a:t> 생성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2033948"/>
            <a:ext cx="5282539" cy="1904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031738"/>
            <a:ext cx="5282539" cy="2014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>
                <a:latin typeface="+mn-ea"/>
              </a:rPr>
              <a:t>DAILY </a:t>
            </a:r>
            <a:r>
              <a:rPr kumimoji="1" lang="ko-KR" altLang="en-US" sz="1500" b="1" dirty="0">
                <a:latin typeface="+mn-ea"/>
              </a:rPr>
              <a:t>변수 생성</a:t>
            </a:r>
            <a:r>
              <a:rPr kumimoji="1" lang="en-US" altLang="ko-KR" sz="1500" dirty="0">
                <a:latin typeface="+mn-ea"/>
              </a:rPr>
              <a:t> (</a:t>
            </a:r>
            <a:r>
              <a:rPr kumimoji="1" lang="ko-KR" altLang="en-US" sz="1500" dirty="0">
                <a:latin typeface="+mn-ea"/>
              </a:rPr>
              <a:t>생활용품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)</a:t>
            </a:r>
          </a:p>
          <a:p>
            <a:r>
              <a:rPr kumimoji="1" lang="en-US" altLang="ko-Kore-KR" sz="1500" dirty="0">
                <a:latin typeface="+mn-ea"/>
              </a:rPr>
              <a:t>[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가전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애완용품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유아용품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인테리어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 err="1">
                <a:latin typeface="+mn-ea"/>
              </a:rPr>
              <a:t>차량장비</a:t>
            </a:r>
            <a:r>
              <a:rPr kumimoji="1" lang="en-US" altLang="ko-KR" sz="1500" dirty="0">
                <a:latin typeface="+mn-ea"/>
              </a:rPr>
              <a:t>_</a:t>
            </a:r>
            <a:r>
              <a:rPr kumimoji="1" lang="ko-KR" altLang="en-US" sz="1500" dirty="0">
                <a:latin typeface="+mn-ea"/>
              </a:rPr>
              <a:t>부품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화장품</a:t>
            </a:r>
            <a:r>
              <a:rPr kumimoji="1" lang="en-US" altLang="ko-KR" sz="1500" dirty="0">
                <a:latin typeface="+mn-ea"/>
              </a:rPr>
              <a:t>]</a:t>
            </a:r>
          </a:p>
          <a:p>
            <a:r>
              <a:rPr kumimoji="1" lang="en-US" altLang="ko-Kore-KR" sz="1500" dirty="0">
                <a:latin typeface="+mn-ea"/>
              </a:rPr>
              <a:t>[</a:t>
            </a:r>
            <a:r>
              <a:rPr kumimoji="1" lang="ko-KR" altLang="en-US" sz="1500" dirty="0">
                <a:latin typeface="+mn-ea"/>
              </a:rPr>
              <a:t>취미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골프용품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서적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스포츠의류용품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]</a:t>
            </a: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>
                <a:latin typeface="+mn-ea"/>
              </a:rPr>
              <a:t>INOUT </a:t>
            </a:r>
            <a:r>
              <a:rPr kumimoji="1" lang="ko-KR" altLang="en-US" sz="1500" b="1" dirty="0">
                <a:latin typeface="+mn-ea"/>
              </a:rPr>
              <a:t>변수 생성</a:t>
            </a:r>
            <a:r>
              <a:rPr kumimoji="1" lang="en-US" altLang="ko-KR" sz="1500" b="1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 err="1">
                <a:latin typeface="+mn-ea"/>
              </a:rPr>
              <a:t>실내용품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 err="1">
                <a:latin typeface="+mn-ea"/>
              </a:rPr>
              <a:t>실외용품</a:t>
            </a:r>
            <a:r>
              <a:rPr kumimoji="1" lang="en-US" altLang="ko-KR" sz="1500" dirty="0">
                <a:latin typeface="+mn-ea"/>
              </a:rPr>
              <a:t>)</a:t>
            </a:r>
          </a:p>
          <a:p>
            <a:r>
              <a:rPr kumimoji="1" lang="en-US" altLang="ko-Kore-KR" sz="1500" dirty="0">
                <a:latin typeface="+mn-ea"/>
              </a:rPr>
              <a:t>[</a:t>
            </a:r>
            <a:r>
              <a:rPr kumimoji="1" lang="ko-KR" altLang="en-US" sz="1500" dirty="0">
                <a:latin typeface="+mn-ea"/>
              </a:rPr>
              <a:t>실내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가전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서적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애완용품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유아용품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인테리어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]</a:t>
            </a:r>
          </a:p>
          <a:p>
            <a:r>
              <a:rPr kumimoji="1" lang="en-US" altLang="ko-Kore-KR" sz="1500" dirty="0">
                <a:latin typeface="+mn-ea"/>
              </a:rPr>
              <a:t>[</a:t>
            </a:r>
            <a:r>
              <a:rPr kumimoji="1" lang="ko-KR" altLang="en-US" sz="1500" dirty="0">
                <a:latin typeface="+mn-ea"/>
              </a:rPr>
              <a:t>실외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골프용품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스포츠의류용품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차량정비</a:t>
            </a:r>
            <a:r>
              <a:rPr kumimoji="1" lang="en-US" altLang="ko-KR" sz="1500" dirty="0">
                <a:latin typeface="+mn-ea"/>
              </a:rPr>
              <a:t>_</a:t>
            </a:r>
            <a:r>
              <a:rPr kumimoji="1" lang="ko-KR" altLang="en-US" sz="1500" dirty="0">
                <a:latin typeface="+mn-ea"/>
              </a:rPr>
              <a:t>부품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화장품</a:t>
            </a:r>
            <a:r>
              <a:rPr kumimoji="1" lang="en-US" altLang="ko-KR" sz="1500" dirty="0">
                <a:latin typeface="+mn-ea"/>
              </a:rPr>
              <a:t>]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1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단변량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282539" cy="4527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675430"/>
            <a:ext cx="53720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>
                <a:latin typeface="+mn-ea"/>
              </a:rPr>
              <a:t>YM</a:t>
            </a:r>
            <a:r>
              <a:rPr kumimoji="1" lang="en-US" altLang="ko-Kore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세개의 년도를 </a:t>
            </a:r>
            <a:r>
              <a:rPr kumimoji="1" lang="ko-KR" altLang="en-US" sz="1500" dirty="0" err="1">
                <a:latin typeface="+mn-ea"/>
              </a:rPr>
              <a:t>비교하였을때</a:t>
            </a:r>
            <a:r>
              <a:rPr kumimoji="1" lang="ko-KR" altLang="en-US" sz="1500" dirty="0">
                <a:latin typeface="+mn-ea"/>
              </a:rPr>
              <a:t> 비슷한 </a:t>
            </a:r>
            <a:r>
              <a:rPr kumimoji="1" lang="ko-KR" altLang="en-US" sz="1500" dirty="0" err="1">
                <a:latin typeface="+mn-ea"/>
              </a:rPr>
              <a:t>데이터수가</a:t>
            </a:r>
            <a:r>
              <a:rPr kumimoji="1" lang="ko-KR" altLang="en-US" sz="1500" dirty="0">
                <a:latin typeface="+mn-ea"/>
              </a:rPr>
              <a:t> 나올 것이라 예상했지만</a:t>
            </a:r>
            <a:r>
              <a:rPr kumimoji="1" lang="en-US" altLang="ko-KR" sz="1500" dirty="0">
                <a:latin typeface="+mn-ea"/>
              </a:rPr>
              <a:t>, 21</a:t>
            </a:r>
            <a:r>
              <a:rPr kumimoji="1" lang="ko-KR" altLang="en-US" sz="1500" dirty="0">
                <a:latin typeface="+mn-ea"/>
              </a:rPr>
              <a:t>년도의 </a:t>
            </a:r>
            <a:r>
              <a:rPr kumimoji="1" lang="ko-KR" altLang="en-US" sz="1500" dirty="0" err="1">
                <a:latin typeface="+mn-ea"/>
              </a:rPr>
              <a:t>데이터수가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19,20</a:t>
            </a:r>
            <a:r>
              <a:rPr kumimoji="1" lang="ko-KR" altLang="en-US" sz="1500" dirty="0">
                <a:latin typeface="+mn-ea"/>
              </a:rPr>
              <a:t>년도 데이터 수보다 작음을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CATEGORY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유아용품</a:t>
            </a:r>
            <a:r>
              <a:rPr kumimoji="1" lang="en-US" altLang="ko-KR" sz="1500" dirty="0">
                <a:latin typeface="+mn-ea"/>
              </a:rPr>
              <a:t>~</a:t>
            </a:r>
            <a:r>
              <a:rPr kumimoji="1" lang="ko-KR" altLang="en-US" sz="1500" dirty="0">
                <a:latin typeface="+mn-ea"/>
              </a:rPr>
              <a:t>스포츠의류용품까지의 카테고리 데이터 수를 비교하였을 때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골프용품의 데이터 수가 작음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>
                <a:latin typeface="+mn-ea"/>
              </a:rPr>
              <a:t>거래건수가 존재하지 않으면 집계가 안됨</a:t>
            </a:r>
            <a:r>
              <a:rPr kumimoji="1" lang="en-US" altLang="ko-KR" sz="1500" dirty="0">
                <a:latin typeface="+mn-ea"/>
              </a:rPr>
              <a:t>.(Null</a:t>
            </a:r>
            <a:r>
              <a:rPr kumimoji="1" lang="ko-KR" altLang="en-US" sz="1500" dirty="0">
                <a:latin typeface="+mn-ea"/>
              </a:rPr>
              <a:t>값</a:t>
            </a:r>
            <a:r>
              <a:rPr kumimoji="1" lang="en-US" altLang="ko-KR" sz="1500" dirty="0">
                <a:latin typeface="+mn-ea"/>
              </a:rPr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HOLIDAY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평일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휴일로 생각하여 데이터 수가 </a:t>
            </a:r>
            <a:r>
              <a:rPr kumimoji="1" lang="en-US" altLang="ko-KR" sz="1500" dirty="0">
                <a:latin typeface="+mn-ea"/>
              </a:rPr>
              <a:t>5:2</a:t>
            </a:r>
            <a:r>
              <a:rPr kumimoji="1" lang="ko-KR" altLang="en-US" sz="1500" dirty="0">
                <a:latin typeface="+mn-ea"/>
              </a:rPr>
              <a:t>로 나올 것으로 예상했지만 공휴일이 휴일에 포함되어 </a:t>
            </a:r>
            <a:r>
              <a:rPr kumimoji="1" lang="ko-KR" altLang="en-US" sz="1500" dirty="0" err="1">
                <a:latin typeface="+mn-ea"/>
              </a:rPr>
              <a:t>데이터수가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>
                <a:latin typeface="+mn-ea"/>
              </a:rPr>
              <a:t>4:3</a:t>
            </a:r>
            <a:r>
              <a:rPr kumimoji="1" lang="ko-KR" altLang="en-US" sz="1500" dirty="0">
                <a:latin typeface="+mn-ea"/>
              </a:rPr>
              <a:t>으로 나타남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DAY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 err="1">
                <a:latin typeface="+mn-ea"/>
              </a:rPr>
              <a:t>목토일</a:t>
            </a:r>
            <a:r>
              <a:rPr kumimoji="1" lang="en-US" altLang="ko-KR" sz="1500" dirty="0">
                <a:latin typeface="+mn-ea"/>
              </a:rPr>
              <a:t>&lt;</a:t>
            </a:r>
            <a:r>
              <a:rPr kumimoji="1" lang="ko-KR" altLang="en-US" sz="1500" dirty="0" err="1">
                <a:latin typeface="+mn-ea"/>
              </a:rPr>
              <a:t>월화금</a:t>
            </a:r>
            <a:r>
              <a:rPr kumimoji="1" lang="en-US" altLang="ko-KR" sz="1500" dirty="0">
                <a:latin typeface="+mn-ea"/>
              </a:rPr>
              <a:t>&lt;</a:t>
            </a:r>
            <a:r>
              <a:rPr kumimoji="1" lang="ko-KR" altLang="en-US" sz="1500" dirty="0">
                <a:latin typeface="+mn-ea"/>
              </a:rPr>
              <a:t>수 순으로 </a:t>
            </a:r>
            <a:r>
              <a:rPr kumimoji="1" lang="ko-KR" altLang="en-US" sz="1500" dirty="0" err="1">
                <a:latin typeface="+mn-ea"/>
              </a:rPr>
              <a:t>데이터수가</a:t>
            </a:r>
            <a:r>
              <a:rPr kumimoji="1" lang="ko-KR" altLang="en-US" sz="1500" dirty="0">
                <a:latin typeface="+mn-ea"/>
              </a:rPr>
              <a:t>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r>
              <a:rPr kumimoji="1" lang="en-US" altLang="ko-KR" sz="1500" dirty="0">
                <a:latin typeface="+mn-ea"/>
              </a:rPr>
              <a:t>-&gt; </a:t>
            </a:r>
            <a:r>
              <a:rPr kumimoji="1" lang="ko-KR" altLang="en-US" sz="1500" dirty="0" err="1">
                <a:latin typeface="+mn-ea"/>
              </a:rPr>
              <a:t>요일별</a:t>
            </a:r>
            <a:r>
              <a:rPr kumimoji="1" lang="ko-KR" altLang="en-US" sz="1500" dirty="0">
                <a:latin typeface="+mn-ea"/>
              </a:rPr>
              <a:t> 추가된 공휴일 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월</a:t>
            </a:r>
            <a:r>
              <a:rPr kumimoji="1" lang="en-US" altLang="ko-KR" sz="1500" dirty="0">
                <a:latin typeface="+mn-ea"/>
              </a:rPr>
              <a:t>(19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), </a:t>
            </a:r>
            <a:r>
              <a:rPr kumimoji="1" lang="ko-KR" altLang="en-US" sz="1500" dirty="0">
                <a:latin typeface="+mn-ea"/>
              </a:rPr>
              <a:t>화</a:t>
            </a:r>
            <a:r>
              <a:rPr kumimoji="1" lang="en-US" altLang="ko-KR" sz="1500" dirty="0">
                <a:latin typeface="+mn-ea"/>
              </a:rPr>
              <a:t>(20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), </a:t>
            </a:r>
            <a:r>
              <a:rPr kumimoji="1" lang="ko-KR" altLang="en-US" sz="1500" dirty="0">
                <a:latin typeface="+mn-ea"/>
              </a:rPr>
              <a:t>수</a:t>
            </a:r>
            <a:r>
              <a:rPr kumimoji="1" lang="en-US" altLang="ko-KR" sz="1500" dirty="0">
                <a:latin typeface="+mn-ea"/>
              </a:rPr>
              <a:t>(19,21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), </a:t>
            </a:r>
            <a:r>
              <a:rPr kumimoji="1" lang="ko-KR" altLang="en-US" sz="1500" dirty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(20</a:t>
            </a:r>
            <a:r>
              <a:rPr kumimoji="1" lang="ko-KR" altLang="en-US" sz="1500" dirty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단변량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3821976" y="1720854"/>
            <a:ext cx="76460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HOUR</a:t>
            </a:r>
            <a:r>
              <a:rPr kumimoji="1" lang="en-US" altLang="ko-KR" sz="1500" dirty="0">
                <a:latin typeface="+mn-ea"/>
              </a:rPr>
              <a:t>: 02-06 </a:t>
            </a:r>
            <a:r>
              <a:rPr kumimoji="1" lang="ko-KR" altLang="en-US" sz="1500" dirty="0">
                <a:latin typeface="+mn-ea"/>
              </a:rPr>
              <a:t>시간대의 데이터 수가 다른 시간대 데이터 수보다 적음을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r>
              <a:rPr kumimoji="1" lang="en-US" altLang="ko-KR" sz="1500" dirty="0">
                <a:latin typeface="+mn-ea"/>
              </a:rPr>
              <a:t>-&gt; 02-06 </a:t>
            </a:r>
            <a:r>
              <a:rPr kumimoji="1" lang="ko-KR" altLang="en-US" sz="1500" dirty="0">
                <a:latin typeface="+mn-ea"/>
              </a:rPr>
              <a:t>시간대에 거래가 없는 카테고리나 연령대가 있을 것으로 예상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SEX</a:t>
            </a:r>
            <a:r>
              <a:rPr kumimoji="1" lang="en-US" altLang="ko-KR" sz="1500" dirty="0">
                <a:latin typeface="+mn-ea"/>
              </a:rPr>
              <a:t>: </a:t>
            </a:r>
            <a:r>
              <a:rPr kumimoji="1" lang="ko-KR" altLang="en-US" sz="1500" dirty="0">
                <a:latin typeface="+mn-ea"/>
              </a:rPr>
              <a:t>남녀의 데이터 수가 비슷함을 확인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+mn-ea"/>
              </a:rPr>
              <a:t>AGE</a:t>
            </a:r>
            <a:r>
              <a:rPr kumimoji="1" lang="en-US" altLang="ko-KR" sz="1500" dirty="0">
                <a:latin typeface="+mn-ea"/>
              </a:rPr>
              <a:t>: 40</a:t>
            </a:r>
            <a:r>
              <a:rPr kumimoji="1" lang="ko-KR" altLang="en-US" sz="1500" dirty="0">
                <a:latin typeface="+mn-ea"/>
              </a:rPr>
              <a:t>대</a:t>
            </a:r>
            <a:r>
              <a:rPr kumimoji="1" lang="en-US" altLang="ko-KR" sz="1500" dirty="0">
                <a:latin typeface="+mn-ea"/>
              </a:rPr>
              <a:t>&gt;30</a:t>
            </a:r>
            <a:r>
              <a:rPr kumimoji="1" lang="ko-KR" altLang="en-US" sz="1500" dirty="0">
                <a:latin typeface="+mn-ea"/>
              </a:rPr>
              <a:t>대</a:t>
            </a:r>
            <a:r>
              <a:rPr kumimoji="1" lang="en-US" altLang="ko-KR" sz="1500" dirty="0">
                <a:latin typeface="+mn-ea"/>
              </a:rPr>
              <a:t>&gt;50</a:t>
            </a:r>
            <a:r>
              <a:rPr kumimoji="1" lang="ko-KR" altLang="en-US" sz="1500" dirty="0">
                <a:latin typeface="+mn-ea"/>
              </a:rPr>
              <a:t>대</a:t>
            </a:r>
            <a:r>
              <a:rPr kumimoji="1" lang="en-US" altLang="ko-KR" sz="1500" dirty="0">
                <a:latin typeface="+mn-ea"/>
              </a:rPr>
              <a:t>&gt;20</a:t>
            </a:r>
            <a:r>
              <a:rPr kumimoji="1" lang="ko-KR" altLang="en-US" sz="1500" dirty="0">
                <a:latin typeface="+mn-ea"/>
              </a:rPr>
              <a:t>대</a:t>
            </a:r>
            <a:r>
              <a:rPr kumimoji="1" lang="en-US" altLang="ko-KR" sz="1500" dirty="0">
                <a:latin typeface="+mn-ea"/>
              </a:rPr>
              <a:t>&gt;60</a:t>
            </a:r>
            <a:r>
              <a:rPr kumimoji="1" lang="ko-KR" altLang="en-US" sz="1500" dirty="0">
                <a:latin typeface="+mn-ea"/>
              </a:rPr>
              <a:t>대 이상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순으로 </a:t>
            </a:r>
            <a:r>
              <a:rPr kumimoji="1" lang="ko-KR" altLang="en-US" sz="1500" dirty="0" err="1">
                <a:latin typeface="+mn-ea"/>
              </a:rPr>
              <a:t>나이대별</a:t>
            </a:r>
            <a:r>
              <a:rPr kumimoji="1" lang="ko-KR" altLang="en-US" sz="1500" dirty="0">
                <a:latin typeface="+mn-ea"/>
              </a:rPr>
              <a:t> 데이터 수가 </a:t>
            </a:r>
            <a:r>
              <a:rPr kumimoji="1" lang="ko-KR" altLang="en-US" sz="1500" dirty="0" err="1">
                <a:latin typeface="+mn-ea"/>
              </a:rPr>
              <a:t>차이남을</a:t>
            </a:r>
            <a:r>
              <a:rPr kumimoji="1" lang="ko-KR" altLang="en-US" sz="1500" dirty="0">
                <a:latin typeface="+mn-ea"/>
              </a:rPr>
              <a:t> 확인</a:t>
            </a:r>
            <a:r>
              <a:rPr kumimoji="1" lang="en-US" altLang="ko-KR" sz="1500" dirty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85426"/>
            <a:ext cx="2841152" cy="2635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2" y="4317355"/>
            <a:ext cx="3069916" cy="2235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317355"/>
            <a:ext cx="2841152" cy="22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타겟 고객에게 광고를 </a:t>
            </a:r>
            <a:r>
              <a:rPr kumimoji="1" lang="ko-KR" altLang="en-US" sz="2500" dirty="0" err="1">
                <a:latin typeface="+mn-ea"/>
              </a:rPr>
              <a:t>할때</a:t>
            </a:r>
            <a:r>
              <a:rPr kumimoji="1" lang="ko-KR" altLang="en-US" sz="2500" dirty="0">
                <a:latin typeface="+mn-ea"/>
              </a:rPr>
              <a:t> 상품별로 어떤 요일</a:t>
            </a:r>
            <a:r>
              <a:rPr kumimoji="1" lang="en-US" altLang="ko-KR" sz="2500" dirty="0">
                <a:latin typeface="+mn-ea"/>
              </a:rPr>
              <a:t>/</a:t>
            </a:r>
            <a:r>
              <a:rPr kumimoji="1" lang="ko-KR" altLang="en-US" sz="2500" dirty="0">
                <a:latin typeface="+mn-ea"/>
              </a:rPr>
              <a:t>시간대가 적합한가</a:t>
            </a:r>
            <a:r>
              <a:rPr kumimoji="1" lang="en-US" altLang="ko-KR" sz="2500" dirty="0">
                <a:latin typeface="+mn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이변량</a:t>
            </a:r>
            <a:r>
              <a:rPr kumimoji="1" lang="ko-KR" altLang="en-US" sz="2000" dirty="0">
                <a:latin typeface="+mn-ea"/>
              </a:rPr>
              <a:t> 분석</a:t>
            </a:r>
            <a:r>
              <a:rPr kumimoji="1" lang="en-US" altLang="ko-KR" sz="20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90584"/>
            <a:ext cx="3150729" cy="2404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095111"/>
            <a:ext cx="5900209" cy="2418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7" y="1675430"/>
            <a:ext cx="2749480" cy="2419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 AGE/COUNT_SUM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30~40</a:t>
            </a:r>
            <a:r>
              <a:rPr kumimoji="1" lang="ko-KR" altLang="en-US" sz="1500" dirty="0">
                <a:latin typeface="+mn-ea"/>
              </a:rPr>
              <a:t>대의 거래건수가 높은 것으로 나타나며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특히 </a:t>
            </a:r>
            <a:r>
              <a:rPr kumimoji="1" lang="en-US" altLang="ko-KR" sz="1500" dirty="0">
                <a:latin typeface="+mn-ea"/>
              </a:rPr>
              <a:t>40</a:t>
            </a:r>
            <a:r>
              <a:rPr kumimoji="1" lang="ko-KR" altLang="en-US" sz="1500" dirty="0">
                <a:latin typeface="+mn-ea"/>
              </a:rPr>
              <a:t>대가 가장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30~40</a:t>
            </a:r>
            <a:r>
              <a:rPr kumimoji="1" lang="ko-KR" altLang="en-US" sz="1500" dirty="0">
                <a:latin typeface="+mn-ea"/>
              </a:rPr>
              <a:t>대의 </a:t>
            </a:r>
            <a:r>
              <a:rPr kumimoji="1" lang="ko-KR" altLang="en-US" sz="1500" dirty="0" err="1">
                <a:latin typeface="+mn-ea"/>
              </a:rPr>
              <a:t>거래건수의</a:t>
            </a:r>
            <a:r>
              <a:rPr kumimoji="1" lang="ko-KR" altLang="en-US" sz="1500" dirty="0">
                <a:latin typeface="+mn-ea"/>
              </a:rPr>
              <a:t> 비율이 전체의 </a:t>
            </a:r>
            <a:r>
              <a:rPr kumimoji="1" lang="en-US" altLang="ko-KR" sz="1500" dirty="0">
                <a:latin typeface="+mn-ea"/>
              </a:rPr>
              <a:t>65% </a:t>
            </a:r>
            <a:r>
              <a:rPr kumimoji="1" lang="ko-KR" altLang="en-US" sz="1500" dirty="0" err="1">
                <a:latin typeface="+mn-ea"/>
              </a:rPr>
              <a:t>이상임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다른 연령에 비해 </a:t>
            </a:r>
            <a:r>
              <a:rPr kumimoji="1" lang="en-US" altLang="ko-KR" sz="1500" dirty="0">
                <a:latin typeface="+mn-ea"/>
              </a:rPr>
              <a:t>40</a:t>
            </a:r>
            <a:r>
              <a:rPr kumimoji="1" lang="ko-KR" altLang="en-US" sz="1500" dirty="0">
                <a:latin typeface="+mn-ea"/>
              </a:rPr>
              <a:t>대의 거래건수가 </a:t>
            </a:r>
            <a:r>
              <a:rPr kumimoji="1" lang="en-US" altLang="ko-KR" sz="1500" dirty="0">
                <a:latin typeface="+mn-ea"/>
              </a:rPr>
              <a:t>2~5</a:t>
            </a:r>
            <a:r>
              <a:rPr kumimoji="1" lang="ko-KR" altLang="en-US" sz="1500" dirty="0">
                <a:latin typeface="+mn-ea"/>
              </a:rPr>
              <a:t>배 가량 높은 것으로 나타남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* HOUR/COUNT_SUM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시간대별 거래건수는 </a:t>
            </a:r>
            <a:r>
              <a:rPr kumimoji="1" lang="en-US" altLang="ko-KR" sz="1500" dirty="0">
                <a:latin typeface="+mn-ea"/>
              </a:rPr>
              <a:t>02-6</a:t>
            </a:r>
            <a:r>
              <a:rPr kumimoji="1" lang="ko-KR" altLang="en-US" sz="1500" dirty="0">
                <a:latin typeface="+mn-ea"/>
              </a:rPr>
              <a:t>시에서 가장 낮고 </a:t>
            </a:r>
            <a:r>
              <a:rPr kumimoji="1" lang="en-US" altLang="ko-KR" sz="1500" dirty="0">
                <a:latin typeface="+mn-ea"/>
              </a:rPr>
              <a:t>10-14</a:t>
            </a:r>
            <a:r>
              <a:rPr kumimoji="1" lang="ko-KR" altLang="en-US" sz="1500" dirty="0">
                <a:latin typeface="+mn-ea"/>
              </a:rPr>
              <a:t>시에 가장 높음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+mn-ea"/>
              </a:rPr>
              <a:t>10-14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, 14-18</a:t>
            </a:r>
            <a:r>
              <a:rPr kumimoji="1" lang="ko-KR" altLang="en-US" sz="1500" dirty="0">
                <a:latin typeface="+mn-ea"/>
              </a:rPr>
              <a:t>시</a:t>
            </a:r>
            <a:r>
              <a:rPr kumimoji="1" lang="en-US" altLang="ko-KR" sz="1500" dirty="0">
                <a:latin typeface="+mn-ea"/>
              </a:rPr>
              <a:t>, 18-22</a:t>
            </a:r>
            <a:r>
              <a:rPr kumimoji="1" lang="ko-KR" altLang="en-US" sz="1500" dirty="0">
                <a:latin typeface="+mn-ea"/>
              </a:rPr>
              <a:t>시에서의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비율은 각각 </a:t>
            </a:r>
            <a:r>
              <a:rPr kumimoji="1" lang="en-US" altLang="ko-KR" sz="1500" dirty="0">
                <a:latin typeface="+mn-ea"/>
              </a:rPr>
              <a:t>20%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>
                <a:latin typeface="+mn-ea"/>
              </a:rPr>
              <a:t>이상임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* CATEGORY/COUNT_SUM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식료품 순으로 거래건수가 많음</a:t>
            </a:r>
            <a:r>
              <a:rPr kumimoji="1" lang="en-US" altLang="ko-KR" sz="15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</a:rPr>
              <a:t>전체에서 </a:t>
            </a:r>
            <a:r>
              <a:rPr kumimoji="1" lang="en-US" altLang="ko-KR" sz="1500" dirty="0">
                <a:latin typeface="+mn-ea"/>
              </a:rPr>
              <a:t>4</a:t>
            </a:r>
            <a:r>
              <a:rPr kumimoji="1" lang="ko-KR" altLang="en-US" sz="1500" dirty="0">
                <a:latin typeface="+mn-ea"/>
              </a:rPr>
              <a:t>개 카테고리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>
                <a:latin typeface="+mn-ea"/>
              </a:rPr>
              <a:t>패션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홈쇼핑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생활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사무용품</a:t>
            </a:r>
            <a:r>
              <a:rPr kumimoji="1" lang="en-US" altLang="ko-KR" sz="1500" dirty="0">
                <a:latin typeface="+mn-ea"/>
              </a:rPr>
              <a:t>, </a:t>
            </a:r>
            <a:r>
              <a:rPr kumimoji="1" lang="ko-KR" altLang="en-US" sz="1500" dirty="0">
                <a:latin typeface="+mn-ea"/>
              </a:rPr>
              <a:t>식료품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의 </a:t>
            </a:r>
            <a:r>
              <a:rPr kumimoji="1" lang="ko-KR" altLang="en-US" sz="1500" dirty="0" err="1">
                <a:latin typeface="+mn-ea"/>
              </a:rPr>
              <a:t>거래건수</a:t>
            </a:r>
            <a:r>
              <a:rPr kumimoji="1" lang="ko-KR" altLang="en-US" sz="1500" dirty="0">
                <a:latin typeface="+mn-ea"/>
              </a:rPr>
              <a:t> 비율이 </a:t>
            </a:r>
            <a:r>
              <a:rPr kumimoji="1" lang="en-US" altLang="ko-KR" sz="1500" dirty="0">
                <a:latin typeface="+mn-ea"/>
              </a:rPr>
              <a:t>70% </a:t>
            </a:r>
            <a:r>
              <a:rPr kumimoji="1" lang="ko-KR" altLang="en-US" sz="1500" dirty="0" err="1">
                <a:latin typeface="+mn-ea"/>
              </a:rPr>
              <a:t>이상임</a:t>
            </a:r>
            <a:r>
              <a:rPr kumimoji="1" lang="en-US" altLang="ko-KR" sz="1500" dirty="0">
                <a:latin typeface="+mn-ea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912318" y="1896789"/>
            <a:ext cx="338268" cy="2087644"/>
            <a:chOff x="-461557" y="2634343"/>
            <a:chExt cx="909822" cy="22206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2106854" y="1896788"/>
            <a:ext cx="450236" cy="2075459"/>
            <a:chOff x="-461557" y="2634343"/>
            <a:chExt cx="909822" cy="22206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878325" y="4255074"/>
            <a:ext cx="332166" cy="2171851"/>
            <a:chOff x="-461557" y="2634343"/>
            <a:chExt cx="909822" cy="22206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4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1897</Words>
  <Application>Microsoft Macintosh PowerPoint</Application>
  <PresentationFormat>와이드스크린</PresentationFormat>
  <Paragraphs>256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GulimChe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송민근</dc:creator>
  <cp:lastModifiedBy>송민근</cp:lastModifiedBy>
  <cp:revision>37</cp:revision>
  <dcterms:created xsi:type="dcterms:W3CDTF">2023-07-16T09:19:06Z</dcterms:created>
  <dcterms:modified xsi:type="dcterms:W3CDTF">2023-07-31T12:16:34Z</dcterms:modified>
</cp:coreProperties>
</file>