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9" r:id="rId11"/>
    <p:sldId id="270" r:id="rId12"/>
    <p:sldId id="272" r:id="rId13"/>
    <p:sldId id="271" r:id="rId14"/>
    <p:sldId id="264" r:id="rId15"/>
    <p:sldId id="268" r:id="rId16"/>
    <p:sldId id="265" r:id="rId17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9"/>
    <p:restoredTop sz="94610"/>
  </p:normalViewPr>
  <p:slideViewPr>
    <p:cSldViewPr snapToGrid="0">
      <p:cViewPr varScale="1">
        <p:scale>
          <a:sx n="116" d="100"/>
          <a:sy n="116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36AD4CE-382B-4719-FBD1-4A1CC363E6F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64726F-5315-FE94-95F4-9F3ACC7F3E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6/29/24</a:t>
            </a:r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211DA1-8014-7E61-256C-DE955D98B2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E25BCC-022A-F8DC-D05C-804CE45CC6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26C9BF-6A65-D24E-BB30-3FE33010467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54465258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6/29/24</a:t>
            </a:r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C27CD-FA73-F747-BE1E-50F9EE4F75C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15425888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C27CD-FA73-F747-BE1E-50F9EE4F75C0}" type="slidenum">
              <a:rPr lang="en-KR" smtClean="0"/>
              <a:t>1</a:t>
            </a:fld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0342D-46DA-C119-E244-241BB802661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6/29/24</a:t>
            </a:r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189CCC-2770-C467-B683-B8BD0F0E78E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71272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C27CD-FA73-F747-BE1E-50F9EE4F75C0}" type="slidenum">
              <a:rPr lang="en-KR" smtClean="0"/>
              <a:t>6</a:t>
            </a:fld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F88D8-27FD-DEAF-EF68-DA555A893F3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6/29/24</a:t>
            </a:r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4B5CE-BE8D-7EC5-6B9C-5556B91966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70291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C27CD-FA73-F747-BE1E-50F9EE4F75C0}" type="slidenum">
              <a:rPr lang="en-KR" smtClean="0"/>
              <a:t>16</a:t>
            </a:fld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55E5B-78A7-D05A-FBA3-2A1F4CC0D71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6/29/24</a:t>
            </a:r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D76269-8217-DEB0-AD5D-A547318D04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17602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78E82-AB2F-BD4D-BB59-23551848AD59}" type="datetime1">
              <a:rPr lang="en-US" smtClean="0"/>
              <a:t>6/29/24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by Jisoo Yu, Slow Coding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477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22B4-3627-4E47-BFAF-34EF05DE4D0E}" type="datetime1">
              <a:rPr lang="en-US" smtClean="0"/>
              <a:t>6/29/24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by Jisoo Yu, Slow Coding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31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41AC3-7BAF-8E4B-8583-DC45616A62E8}" type="datetime1">
              <a:rPr lang="en-US" smtClean="0"/>
              <a:t>6/29/24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by Jisoo Yu, Slow Coding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1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BBC5E-C2B4-F546-9681-DF66D000AFAE}" type="datetime1">
              <a:rPr lang="en-US" smtClean="0"/>
              <a:t>6/29/24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by Jisoo Yu, Slow Coding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9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29E49-A8CB-604F-B437-9E4AD9808D75}" type="datetime1">
              <a:rPr lang="en-US" smtClean="0"/>
              <a:t>6/29/24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by Jisoo Yu, Slow Coding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519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6853-9A7F-6E40-B2CC-7AFEB862993E}" type="datetime1">
              <a:rPr lang="en-US" smtClean="0"/>
              <a:t>6/29/24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by Jisoo Yu, Slow Coding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56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F774-81E2-5445-884E-7B254F0C7028}" type="datetime1">
              <a:rPr lang="en-US" smtClean="0"/>
              <a:t>6/29/24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by Jisoo Yu, Slow Coding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043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08D6A-A84F-6B42-9577-877195D951C9}" type="datetime1">
              <a:rPr lang="en-US" smtClean="0"/>
              <a:t>6/29/24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by Jisoo Yu, Slow Coding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88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3EA2-CCC0-D640-AAB7-3072FE849315}" type="datetime1">
              <a:rPr lang="en-US" smtClean="0"/>
              <a:t>6/29/24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by Jisoo Yu, Slow Coding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0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B199B-C34F-4148-86BD-F9C9DF8A93EC}" type="datetime1">
              <a:rPr lang="en-US" smtClean="0"/>
              <a:t>6/29/24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by Jisoo Yu, Slow Coding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39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34A1-002B-B949-8A47-ED8AADDF6AD6}" type="datetime1">
              <a:rPr lang="en-US" smtClean="0"/>
              <a:t>6/29/24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by Jisoo Yu, Slow Coding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38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ED6A72C6-1DFF-8D45-8305-03B8E407CE29}" type="datetime1">
              <a:rPr lang="en-US" smtClean="0"/>
              <a:t>6/29/24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made by Jisoo Yu, Slow Coding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357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8" r:id="rId6"/>
    <p:sldLayoutId id="2147483733" r:id="rId7"/>
    <p:sldLayoutId id="2147483734" r:id="rId8"/>
    <p:sldLayoutId id="2147483735" r:id="rId9"/>
    <p:sldLayoutId id="2147483737" r:id="rId10"/>
    <p:sldLayoutId id="2147483736" r:id="rId11"/>
  </p:sldLayoutIdLst>
  <p:hf sldNum="0"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isooyu/yu-mern-rtk-query-camping-public/tree/branch1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5000/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Vector background of vibrant colors splashing">
            <a:extLst>
              <a:ext uri="{FF2B5EF4-FFF2-40B4-BE49-F238E27FC236}">
                <a16:creationId xmlns:a16="http://schemas.microsoft.com/office/drawing/2014/main" id="{A596B716-59A4-120D-B648-A5D544E771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17298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 useBgFill="1">
        <p:nvSpPr>
          <p:cNvPr id="29" name="Oval 28">
            <a:extLst>
              <a:ext uri="{FF2B5EF4-FFF2-40B4-BE49-F238E27FC236}">
                <a16:creationId xmlns:a16="http://schemas.microsoft.com/office/drawing/2014/main" id="{07F1F8E1-08C9-4C32-8CD0-F0DEB444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4197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695CE6-B10E-649E-4CCC-76FB7780F0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2211978"/>
            <a:ext cx="3535679" cy="1425728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KR" dirty="0"/>
              <a:t>Express, React, RTK Query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AB77F8-3D1F-0FFE-1B28-E3DCCD4BA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9360"/>
            <a:ext cx="3048000" cy="877585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/>
              <a:t>공공데이터 포탈 </a:t>
            </a:r>
            <a:r>
              <a:rPr lang="ko-KR" altLang="en-US" dirty="0" err="1"/>
              <a:t>고캠핑사이트</a:t>
            </a:r>
            <a:endParaRPr lang="en-KR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0569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8E9D7B4-B303-418D-82A2-7990FD75E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081DE8B-CB5E-DECD-6C2F-AC70A7D4F4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15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301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F53E54E-AE7D-1128-FFB1-3ED1501D0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07" y="147986"/>
            <a:ext cx="1706312" cy="6649053"/>
          </a:xfrm>
          <a:prstGeom prst="rect">
            <a:avLst/>
          </a:prstGeom>
        </p:spPr>
      </p:pic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B62FE5EC-14EC-7C2E-9E70-095AB08D8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4877" y="1169670"/>
            <a:ext cx="7772400" cy="414584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86F655C-9EC2-1DB1-441C-96B19259DD4E}"/>
              </a:ext>
            </a:extLst>
          </p:cNvPr>
          <p:cNvSpPr txBox="1">
            <a:spLocks/>
          </p:cNvSpPr>
          <p:nvPr/>
        </p:nvSpPr>
        <p:spPr>
          <a:xfrm>
            <a:off x="1476783" y="247252"/>
            <a:ext cx="9238434" cy="8613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client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611814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41E38C3-5196-7DA9-EFE6-29F31C583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611" y="744144"/>
            <a:ext cx="1811270" cy="577795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FB4A1A6-D031-E44F-8DD9-B7F571E1C110}"/>
              </a:ext>
            </a:extLst>
          </p:cNvPr>
          <p:cNvSpPr txBox="1">
            <a:spLocks/>
          </p:cNvSpPr>
          <p:nvPr/>
        </p:nvSpPr>
        <p:spPr>
          <a:xfrm>
            <a:off x="5370489" y="233706"/>
            <a:ext cx="4625705" cy="8613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client</a:t>
            </a:r>
            <a:endParaRPr lang="en-KR" dirty="0"/>
          </a:p>
        </p:txBody>
      </p:sp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7C13D70-0DB9-AC51-9A7A-F51677021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445" y="823001"/>
            <a:ext cx="5097530" cy="580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391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87ADE-2FDE-F6E7-DF54-B2ABC0F04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0414" y="446710"/>
            <a:ext cx="9238434" cy="861383"/>
          </a:xfrm>
        </p:spPr>
        <p:txBody>
          <a:bodyPr/>
          <a:lstStyle/>
          <a:p>
            <a:pPr algn="ctr"/>
            <a:r>
              <a:rPr lang="en-US" altLang="ko-KR" dirty="0"/>
              <a:t>RTK Query</a:t>
            </a:r>
            <a:endParaRPr lang="en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970455-8396-5DA3-F06A-C2753227AAA9}"/>
              </a:ext>
            </a:extLst>
          </p:cNvPr>
          <p:cNvSpPr txBox="1"/>
          <p:nvPr/>
        </p:nvSpPr>
        <p:spPr>
          <a:xfrm>
            <a:off x="1542361" y="1674564"/>
            <a:ext cx="824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</a:rPr>
              <a:t>npm</a:t>
            </a:r>
            <a:r>
              <a:rPr lang="en-US" sz="1800" dirty="0">
                <a:effectLst/>
                <a:latin typeface="Calibri" panose="020F0502020204030204" pitchFamily="34" charset="0"/>
              </a:rPr>
              <a:t> install @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reduxjs</a:t>
            </a:r>
            <a:r>
              <a:rPr lang="en-US" sz="1800" dirty="0">
                <a:effectLst/>
                <a:latin typeface="Calibri" panose="020F0502020204030204" pitchFamily="34" charset="0"/>
              </a:rPr>
              <a:t>/toolkit react-redux redux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CFDD14-1D2F-275D-7106-CDD376908E1C}"/>
              </a:ext>
            </a:extLst>
          </p:cNvPr>
          <p:cNvSpPr txBox="1"/>
          <p:nvPr/>
        </p:nvSpPr>
        <p:spPr>
          <a:xfrm>
            <a:off x="1630496" y="2467778"/>
            <a:ext cx="6070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외부에서 데이터를 불러오는 경우</a:t>
            </a:r>
            <a:endParaRPr lang="en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A549A2-77C2-A6AF-56BE-22ECC3C85DC9}"/>
              </a:ext>
            </a:extLst>
          </p:cNvPr>
          <p:cNvSpPr txBox="1"/>
          <p:nvPr/>
        </p:nvSpPr>
        <p:spPr>
          <a:xfrm>
            <a:off x="1630496" y="3260992"/>
            <a:ext cx="6070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불러온 데이터를 </a:t>
            </a:r>
            <a:r>
              <a:rPr lang="en-US" altLang="ko-KR" dirty="0"/>
              <a:t>caching</a:t>
            </a:r>
            <a:r>
              <a:rPr lang="ko-KR" altLang="en-US" dirty="0"/>
              <a:t>하는 경우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4069255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0AC64-A36B-E946-60E8-4AB36D1CC88A}"/>
              </a:ext>
            </a:extLst>
          </p:cNvPr>
          <p:cNvSpPr txBox="1">
            <a:spLocks/>
          </p:cNvSpPr>
          <p:nvPr/>
        </p:nvSpPr>
        <p:spPr>
          <a:xfrm>
            <a:off x="757761" y="233706"/>
            <a:ext cx="9238434" cy="8613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client</a:t>
            </a:r>
            <a:endParaRPr lang="en-KR" dirty="0"/>
          </a:p>
        </p:txBody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A2DAA21A-D31F-B180-1B36-1859A86FB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484" y="294307"/>
            <a:ext cx="5825711" cy="6329987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F5CB7EEB-504B-4739-D2BA-9E96D704A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08" y="772552"/>
            <a:ext cx="1759167" cy="596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122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A24647D-421E-25B3-5EB8-07994390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46" y="773208"/>
            <a:ext cx="3860800" cy="5778500"/>
          </a:xfrm>
          <a:prstGeom prst="rect">
            <a:avLst/>
          </a:prstGeom>
        </p:spPr>
      </p:pic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4393BE3A-183B-BE81-D16E-8F51A4E97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714" y="470924"/>
            <a:ext cx="7065293" cy="608078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21A6538-8D08-C1D5-EE27-6094EC81960B}"/>
              </a:ext>
            </a:extLst>
          </p:cNvPr>
          <p:cNvSpPr txBox="1">
            <a:spLocks/>
          </p:cNvSpPr>
          <p:nvPr/>
        </p:nvSpPr>
        <p:spPr>
          <a:xfrm>
            <a:off x="757761" y="233706"/>
            <a:ext cx="9238434" cy="8613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client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146145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354FD9-6002-5D77-D5B8-9566F35C574E}"/>
              </a:ext>
            </a:extLst>
          </p:cNvPr>
          <p:cNvSpPr txBox="1"/>
          <p:nvPr/>
        </p:nvSpPr>
        <p:spPr>
          <a:xfrm>
            <a:off x="1034716" y="1888257"/>
            <a:ext cx="1037924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createApi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는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baseURL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과</a:t>
            </a:r>
            <a:r>
              <a:rPr lang="en-US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 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endpoints</a:t>
            </a:r>
            <a:r>
              <a:rPr lang="ko-KR" sz="1800" dirty="0" err="1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를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정의하는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데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사용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. endpoint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는</a:t>
            </a:r>
            <a:r>
              <a:rPr lang="en-US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 slice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의</a:t>
            </a:r>
            <a:r>
              <a:rPr lang="en-US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구조를</a:t>
            </a:r>
            <a:r>
              <a:rPr lang="en-US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갖고</a:t>
            </a:r>
            <a:r>
              <a:rPr lang="en-US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있음</a:t>
            </a:r>
            <a:r>
              <a:rPr lang="en-US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. </a:t>
            </a:r>
            <a:endParaRPr lang="en-US" sz="1800" dirty="0">
              <a:solidFill>
                <a:srgbClr val="92D050"/>
              </a:solidFill>
              <a:effectLst/>
              <a:latin typeface="Calibri" panose="020F0502020204030204" pitchFamily="34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  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즉</a:t>
            </a:r>
            <a:r>
              <a:rPr lang="en-US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, </a:t>
            </a:r>
            <a:r>
              <a:rPr lang="en-US" sz="1800" dirty="0" err="1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createApi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는</a:t>
            </a:r>
            <a:r>
              <a:rPr lang="en-US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 endpoint</a:t>
            </a:r>
            <a:r>
              <a:rPr lang="ko-KR" sz="1800" dirty="0" err="1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를</a:t>
            </a:r>
            <a:r>
              <a:rPr lang="en-US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생성하는</a:t>
            </a:r>
            <a:r>
              <a:rPr lang="en-US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데</a:t>
            </a:r>
            <a:r>
              <a:rPr lang="en-US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사용하고</a:t>
            </a:r>
            <a:r>
              <a:rPr lang="en-US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이</a:t>
            </a:r>
            <a:r>
              <a:rPr lang="en-US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  endpoint</a:t>
            </a:r>
            <a:r>
              <a:rPr lang="ko-KR" sz="1800" dirty="0" err="1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를</a:t>
            </a:r>
            <a:r>
              <a:rPr lang="en-US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통해</a:t>
            </a:r>
            <a:r>
              <a:rPr lang="en-US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데이터를</a:t>
            </a:r>
            <a:r>
              <a:rPr lang="en-US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 fetching,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   caching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하는</a:t>
            </a:r>
            <a:r>
              <a:rPr lang="en-US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것임</a:t>
            </a:r>
            <a:r>
              <a:rPr lang="en-US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. 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92D050"/>
              </a:solidFill>
              <a:latin typeface="Malgun Gothic" panose="020B0503020000020004" pitchFamily="34" charset="-127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92D050"/>
              </a:solidFill>
              <a:effectLst/>
              <a:latin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createApi</a:t>
            </a:r>
            <a:r>
              <a:rPr lang="ko-KR" sz="1800" dirty="0" err="1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를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사용하여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base URL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과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endpoints</a:t>
            </a:r>
            <a:r>
              <a:rPr lang="ko-KR" sz="1800" dirty="0" err="1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를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정의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92D05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92D050"/>
              </a:solidFill>
              <a:effectLst/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데이터를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fetch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하거나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post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하는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것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각각에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대해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slice</a:t>
            </a:r>
            <a:r>
              <a:rPr lang="ko-KR" sz="1800" dirty="0" err="1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를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만들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것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.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즉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, base URL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에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대해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각각의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endpoint</a:t>
            </a:r>
            <a:r>
              <a:rPr lang="ko-KR" sz="1800" dirty="0" err="1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를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만들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것</a:t>
            </a:r>
            <a:endParaRPr lang="en-US" sz="1800" dirty="0">
              <a:solidFill>
                <a:srgbClr val="92D050"/>
              </a:solidFill>
              <a:effectLst/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92D050"/>
              </a:solidFill>
              <a:effectLst/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createApi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는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각각의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endpoint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에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대해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자동으로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React hooks</a:t>
            </a:r>
            <a:r>
              <a:rPr lang="ko-KR" sz="1800" dirty="0" err="1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를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만들어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줌</a:t>
            </a:r>
            <a:endParaRPr lang="en-US" sz="1800" dirty="0">
              <a:solidFill>
                <a:srgbClr val="92D050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C00000"/>
              </a:solidFill>
              <a:effectLst/>
              <a:latin typeface="Malgun Gothic" panose="020B05030200000200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2C4E4B-2758-8210-493F-8A09ECE6639F}"/>
              </a:ext>
            </a:extLst>
          </p:cNvPr>
          <p:cNvSpPr txBox="1"/>
          <p:nvPr/>
        </p:nvSpPr>
        <p:spPr>
          <a:xfrm>
            <a:off x="2310063" y="729916"/>
            <a:ext cx="6336632" cy="376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dirty="0"/>
              <a:t>CreateApi</a:t>
            </a:r>
            <a:r>
              <a:rPr lang="ko-KR" altLang="en-US" dirty="0"/>
              <a:t>의 기능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35787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87562-3714-AC3D-FD5F-52DEF039B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code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473359-4498-2F2F-1309-85052C1B5219}"/>
              </a:ext>
            </a:extLst>
          </p:cNvPr>
          <p:cNvSpPr txBox="1"/>
          <p:nvPr/>
        </p:nvSpPr>
        <p:spPr>
          <a:xfrm>
            <a:off x="1429566" y="244008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2D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jisooyu/yu-mern-rtk-query-camping-public at branch1 (github.com)</a:t>
            </a:r>
            <a:endParaRPr lang="en-KR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042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7218290-08E7-4AB8-8549-F625B01F0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43D8B1-244C-625B-6CAF-1562012C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897" y="762001"/>
            <a:ext cx="5333365" cy="11410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프로젝트 구조 및 생성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680AFD-91AA-FC3B-05BB-A278FE009A33}"/>
              </a:ext>
            </a:extLst>
          </p:cNvPr>
          <p:cNvSpPr txBox="1"/>
          <p:nvPr/>
        </p:nvSpPr>
        <p:spPr>
          <a:xfrm>
            <a:off x="1104897" y="2259698"/>
            <a:ext cx="4991103" cy="3836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  <a:buSzPct val="85000"/>
            </a:pPr>
            <a:r>
              <a:rPr lang="en-US" u="sng"/>
              <a:t>project name</a:t>
            </a:r>
          </a:p>
          <a:p>
            <a:pPr>
              <a:lnSpc>
                <a:spcPct val="130000"/>
              </a:lnSpc>
              <a:spcAft>
                <a:spcPts val="600"/>
              </a:spcAft>
              <a:buSzPct val="85000"/>
            </a:pPr>
            <a:r>
              <a:rPr lang="en-US"/>
              <a:t>          |</a:t>
            </a:r>
          </a:p>
          <a:p>
            <a:pPr>
              <a:lnSpc>
                <a:spcPct val="130000"/>
              </a:lnSpc>
              <a:spcAft>
                <a:spcPts val="600"/>
              </a:spcAft>
              <a:buSzPct val="85000"/>
            </a:pPr>
            <a:r>
              <a:rPr lang="en-US"/>
              <a:t>          ----	client</a:t>
            </a:r>
          </a:p>
          <a:p>
            <a:pPr>
              <a:lnSpc>
                <a:spcPct val="130000"/>
              </a:lnSpc>
              <a:spcAft>
                <a:spcPts val="600"/>
              </a:spcAft>
              <a:buSzPct val="85000"/>
            </a:pPr>
            <a:r>
              <a:rPr lang="en-US"/>
              <a:t>          |</a:t>
            </a:r>
          </a:p>
          <a:p>
            <a:pPr>
              <a:lnSpc>
                <a:spcPct val="130000"/>
              </a:lnSpc>
              <a:spcAft>
                <a:spcPts val="600"/>
              </a:spcAft>
              <a:buSzPct val="85000"/>
            </a:pPr>
            <a:r>
              <a:rPr lang="en-US"/>
              <a:t>          ----	server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9A9457-874F-4EEB-BF07-9CEA561C1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9965" y="1114197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8BFC07CC-5FBA-CDAC-A48C-FC0238746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1630" y="2326141"/>
            <a:ext cx="3226275" cy="220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175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027E0-366C-5CF0-BF08-FEA9B1B86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creating project &amp; server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33ECCC-495D-7AC4-2B94-7E02121B227F}"/>
              </a:ext>
            </a:extLst>
          </p:cNvPr>
          <p:cNvSpPr txBox="1"/>
          <p:nvPr/>
        </p:nvSpPr>
        <p:spPr>
          <a:xfrm>
            <a:off x="6662058" y="2314347"/>
            <a:ext cx="505719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mkdir server</a:t>
            </a:r>
          </a:p>
          <a:p>
            <a:r>
              <a:rPr lang="en-KR" dirty="0"/>
              <a:t>cd server</a:t>
            </a:r>
          </a:p>
          <a:p>
            <a:endParaRPr lang="en-KR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</a:rPr>
              <a:t>npm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init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--</a:t>
            </a:r>
            <a:r>
              <a:rPr lang="en-US" sz="1800" dirty="0">
                <a:effectLst/>
                <a:latin typeface="Calibri" panose="020F0502020204030204" pitchFamily="34" charset="0"/>
              </a:rPr>
              <a:t>y</a:t>
            </a:r>
          </a:p>
          <a:p>
            <a:r>
              <a:rPr lang="en-US" sz="1800" dirty="0" err="1">
                <a:effectLst/>
                <a:latin typeface="Calibri" panose="020F0502020204030204" pitchFamily="34" charset="0"/>
              </a:rPr>
              <a:t>npm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i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axios</a:t>
            </a:r>
            <a:r>
              <a:rPr lang="en-US" sz="1800" dirty="0">
                <a:effectLst/>
                <a:latin typeface="Calibri" panose="020F0502020204030204" pitchFamily="34" charset="0"/>
              </a:rPr>
              <a:t> express mongoose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nodemon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FA0000"/>
                </a:solidFill>
                <a:effectLst/>
                <a:latin typeface="Calibri" panose="020F0502020204030204" pitchFamily="34" charset="0"/>
              </a:rPr>
              <a:t>server </a:t>
            </a:r>
            <a:r>
              <a:rPr lang="en-US" sz="1800" dirty="0" err="1">
                <a:solidFill>
                  <a:srgbClr val="FA0000"/>
                </a:solidFill>
                <a:effectLst/>
                <a:latin typeface="Calibri" panose="020F0502020204030204" pitchFamily="34" charset="0"/>
              </a:rPr>
              <a:t>package.json</a:t>
            </a:r>
            <a:endParaRPr lang="en-US" sz="1800" dirty="0">
              <a:solidFill>
                <a:srgbClr val="FA0000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"scripts": {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"start": "node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app.js</a:t>
            </a:r>
            <a:r>
              <a:rPr lang="en-US" sz="1800" dirty="0">
                <a:effectLst/>
                <a:latin typeface="Calibri" panose="020F0502020204030204" pitchFamily="34" charset="0"/>
              </a:rPr>
              <a:t>",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"dev": "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nodemon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app.js</a:t>
            </a:r>
            <a:r>
              <a:rPr lang="en-US" sz="1800" dirty="0">
                <a:effectLst/>
                <a:latin typeface="Calibri" panose="020F0502020204030204" pitchFamily="34" charset="0"/>
              </a:rPr>
              <a:t>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},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B7D477-073A-8D10-DFB8-FEAE9FD82468}"/>
              </a:ext>
            </a:extLst>
          </p:cNvPr>
          <p:cNvSpPr txBox="1"/>
          <p:nvPr/>
        </p:nvSpPr>
        <p:spPr>
          <a:xfrm>
            <a:off x="1016474" y="2314347"/>
            <a:ext cx="505719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mkdir project-name</a:t>
            </a:r>
          </a:p>
          <a:p>
            <a:r>
              <a:rPr lang="en-KR" dirty="0"/>
              <a:t>cd project-name</a:t>
            </a:r>
          </a:p>
          <a:p>
            <a:r>
              <a:rPr lang="en-KR" dirty="0"/>
              <a:t>npx init --y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</a:rPr>
              <a:t>npm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i</a:t>
            </a:r>
            <a:r>
              <a:rPr lang="en-US" sz="1800" dirty="0">
                <a:effectLst/>
                <a:latin typeface="Calibri" panose="020F0502020204030204" pitchFamily="34" charset="0"/>
              </a:rPr>
              <a:t> concurrently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FA0000"/>
                </a:solidFill>
                <a:effectLst/>
                <a:latin typeface="Calibri" panose="020F0502020204030204" pitchFamily="34" charset="0"/>
              </a:rPr>
              <a:t>project root </a:t>
            </a:r>
            <a:r>
              <a:rPr lang="en-US" sz="1800" dirty="0" err="1">
                <a:solidFill>
                  <a:srgbClr val="FA0000"/>
                </a:solidFill>
                <a:effectLst/>
                <a:latin typeface="Calibri" panose="020F0502020204030204" pitchFamily="34" charset="0"/>
              </a:rPr>
              <a:t>package.json</a:t>
            </a:r>
            <a:endParaRPr lang="en-US" sz="1800" dirty="0">
              <a:solidFill>
                <a:srgbClr val="FA0000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"scripts": {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"dev": "concurrently \"cd server &amp;&amp;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npm</a:t>
            </a:r>
            <a:r>
              <a:rPr lang="en-US" sz="1800" dirty="0">
                <a:effectLst/>
                <a:latin typeface="Calibri" panose="020F0502020204030204" pitchFamily="34" charset="0"/>
              </a:rPr>
              <a:t> run dev\" \"cd client &amp;&amp;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npm</a:t>
            </a:r>
            <a:r>
              <a:rPr lang="en-US" sz="1800" dirty="0">
                <a:effectLst/>
                <a:latin typeface="Calibri" panose="020F0502020204030204" pitchFamily="34" charset="0"/>
              </a:rPr>
              <a:t> start\" 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},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280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D0749-4D76-03B8-92C9-FBD2055B1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1574" y="500445"/>
            <a:ext cx="9238434" cy="861383"/>
          </a:xfrm>
        </p:spPr>
        <p:txBody>
          <a:bodyPr/>
          <a:lstStyle/>
          <a:p>
            <a:pPr algn="ctr"/>
            <a:r>
              <a:rPr lang="en-KR" dirty="0"/>
              <a:t>creating client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5E3D12-FC3B-01C4-097A-5A793D4D9505}"/>
              </a:ext>
            </a:extLst>
          </p:cNvPr>
          <p:cNvSpPr txBox="1"/>
          <p:nvPr/>
        </p:nvSpPr>
        <p:spPr>
          <a:xfrm>
            <a:off x="3622259" y="1833240"/>
            <a:ext cx="518583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dirty="0"/>
              <a:t>cd ..</a:t>
            </a:r>
          </a:p>
          <a:p>
            <a:r>
              <a:rPr lang="en-KR" dirty="0"/>
              <a:t>npx create-react-app client</a:t>
            </a:r>
          </a:p>
          <a:p>
            <a:endParaRPr lang="en-KR" dirty="0"/>
          </a:p>
          <a:p>
            <a:r>
              <a:rPr lang="en-KR" dirty="0"/>
              <a:t>cd client</a:t>
            </a:r>
          </a:p>
          <a:p>
            <a:endParaRPr lang="en-KR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</a:rPr>
              <a:t>npm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i</a:t>
            </a:r>
            <a:r>
              <a:rPr lang="en-US" sz="1800" dirty="0">
                <a:effectLst/>
                <a:latin typeface="Calibri" panose="020F0502020204030204" pitchFamily="34" charset="0"/>
              </a:rPr>
              <a:t> react-icons react-redux react-router-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dom</a:t>
            </a:r>
            <a:r>
              <a:rPr lang="en-US" sz="1800" dirty="0">
                <a:effectLst/>
                <a:latin typeface="Calibri" panose="020F0502020204030204" pitchFamily="34" charset="0"/>
              </a:rPr>
              <a:t> redux redux-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thunk</a:t>
            </a:r>
            <a:r>
              <a:rPr lang="en-US" sz="1800" dirty="0">
                <a:effectLst/>
                <a:latin typeface="Calibri" panose="020F0502020204030204" pitchFamily="34" charset="0"/>
              </a:rPr>
              <a:t> tailwind-merge @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reduxjs</a:t>
            </a:r>
            <a:r>
              <a:rPr lang="en-US" sz="1800" dirty="0">
                <a:effectLst/>
                <a:latin typeface="Calibri" panose="020F0502020204030204" pitchFamily="34" charset="0"/>
              </a:rPr>
              <a:t>/toolkit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axios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classnames</a:t>
            </a:r>
            <a:r>
              <a:rPr lang="en-US" sz="1800" dirty="0">
                <a:effectLst/>
                <a:latin typeface="Calibri" panose="020F0502020204030204" pitchFamily="34" charset="0"/>
              </a:rPr>
              <a:t> prop-types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</a:rPr>
              <a:t>npm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i</a:t>
            </a:r>
            <a:r>
              <a:rPr lang="en-US" sz="1800" dirty="0">
                <a:effectLst/>
                <a:latin typeface="Calibri" panose="020F0502020204030204" pitchFamily="34" charset="0"/>
              </a:rPr>
              <a:t> -D @babel/plugin-proposal-private-property-in-object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autoprefixer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postcss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tailwindcss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FA0000"/>
                </a:solidFill>
                <a:effectLst/>
                <a:latin typeface="Calibri" panose="020F0502020204030204" pitchFamily="34" charset="0"/>
              </a:rPr>
              <a:t>client </a:t>
            </a:r>
            <a:r>
              <a:rPr lang="en-US" sz="1800" dirty="0" err="1">
                <a:solidFill>
                  <a:srgbClr val="FA0000"/>
                </a:solidFill>
                <a:effectLst/>
                <a:latin typeface="Calibri" panose="020F0502020204030204" pitchFamily="34" charset="0"/>
              </a:rPr>
              <a:t>package.json</a:t>
            </a:r>
            <a:endParaRPr lang="en-US" sz="1800" dirty="0">
              <a:solidFill>
                <a:srgbClr val="FA0000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  "proxy": "</a:t>
            </a:r>
            <a:r>
              <a:rPr lang="en-US" sz="1800" dirty="0">
                <a:effectLst/>
                <a:latin typeface="Calibri" panose="020F0502020204030204" pitchFamily="34" charset="0"/>
                <a:hlinkClick r:id="rId2"/>
              </a:rPr>
              <a:t>http://localhost:5000</a:t>
            </a:r>
            <a:r>
              <a:rPr lang="en-US" sz="1800" dirty="0">
                <a:effectLst/>
                <a:latin typeface="Calibri" panose="020F0502020204030204" pitchFamily="34" charset="0"/>
              </a:rPr>
              <a:t>",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741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77E68-C1AD-3C9C-E1DB-2E52219B1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243" y="416469"/>
            <a:ext cx="9238434" cy="861383"/>
          </a:xfrm>
        </p:spPr>
        <p:txBody>
          <a:bodyPr/>
          <a:lstStyle/>
          <a:p>
            <a:pPr algn="ctr"/>
            <a:r>
              <a:rPr lang="en-KR" dirty="0"/>
              <a:t>tailwind setting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79F3E8-1296-FDA4-0F14-87548C3EAFCF}"/>
              </a:ext>
            </a:extLst>
          </p:cNvPr>
          <p:cNvSpPr txBox="1"/>
          <p:nvPr/>
        </p:nvSpPr>
        <p:spPr>
          <a:xfrm>
            <a:off x="541176" y="1663215"/>
            <a:ext cx="375090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effectLst/>
                <a:latin typeface="Calibri" panose="020F0502020204030204" pitchFamily="34" charset="0"/>
              </a:rPr>
              <a:t>npx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tailwindcss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init</a:t>
            </a:r>
            <a:r>
              <a:rPr lang="en-US" sz="1800" dirty="0">
                <a:effectLst/>
                <a:latin typeface="Calibri" panose="020F0502020204030204" pitchFamily="34" charset="0"/>
              </a:rPr>
              <a:t> –p</a:t>
            </a:r>
          </a:p>
          <a:p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index.css</a:t>
            </a:r>
            <a:endParaRPr lang="en-US" sz="1800" dirty="0">
              <a:solidFill>
                <a:srgbClr val="FF0000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@tailwind base;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@tailwind components;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@tailwind utilities;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FC72A5-472A-4DEE-2E6C-373B46C6EAE5}"/>
              </a:ext>
            </a:extLst>
          </p:cNvPr>
          <p:cNvSpPr txBox="1"/>
          <p:nvPr/>
        </p:nvSpPr>
        <p:spPr>
          <a:xfrm>
            <a:off x="4945224" y="1663215"/>
            <a:ext cx="6705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tailwindcss.config</a:t>
            </a:r>
            <a:endParaRPr lang="en-US" sz="1800" dirty="0">
              <a:solidFill>
                <a:srgbClr val="FF0000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</a:rPr>
              <a:t>module.exports</a:t>
            </a:r>
            <a:r>
              <a:rPr lang="en-US" sz="1800" dirty="0">
                <a:effectLst/>
                <a:latin typeface="Calibri" panose="020F0502020204030204" pitchFamily="34" charset="0"/>
              </a:rPr>
              <a:t> = {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content: ['./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src</a:t>
            </a:r>
            <a:r>
              <a:rPr lang="en-US" sz="1800" dirty="0">
                <a:effectLst/>
                <a:latin typeface="Calibri" panose="020F0502020204030204" pitchFamily="34" charset="0"/>
              </a:rPr>
              <a:t>/**/*.{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html,js</a:t>
            </a:r>
            <a:r>
              <a:rPr lang="en-US" sz="1800" dirty="0">
                <a:effectLst/>
                <a:latin typeface="Calibri" panose="020F0502020204030204" pitchFamily="34" charset="0"/>
              </a:rPr>
              <a:t>}'],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theme: {</a:t>
            </a: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extend: {</a:t>
            </a:r>
          </a:p>
          <a:p>
            <a:pPr marL="10287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keyframes: {</a:t>
            </a: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shimmer: {</a:t>
            </a:r>
          </a:p>
          <a:p>
            <a:pPr marL="17145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'100%': { transform: '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translateX</a:t>
            </a:r>
            <a:r>
              <a:rPr lang="en-US" sz="1800" dirty="0">
                <a:effectLst/>
                <a:latin typeface="Calibri" panose="020F0502020204030204" pitchFamily="34" charset="0"/>
              </a:rPr>
              <a:t>(100%)' },</a:t>
            </a: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},</a:t>
            </a:r>
          </a:p>
          <a:p>
            <a:pPr marL="10287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},</a:t>
            </a:r>
          </a:p>
          <a:p>
            <a:pPr marL="10287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animation: {</a:t>
            </a: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shimmer: 'shimmer 1.5s infinite',</a:t>
            </a:r>
          </a:p>
          <a:p>
            <a:pPr marL="10287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},</a:t>
            </a: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},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},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plugins: [],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89662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33B30-66B8-0DAC-26DD-26CF6D833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243" y="382996"/>
            <a:ext cx="9238434" cy="861383"/>
          </a:xfrm>
        </p:spPr>
        <p:txBody>
          <a:bodyPr/>
          <a:lstStyle/>
          <a:p>
            <a:pPr algn="ctr"/>
            <a:r>
              <a:rPr lang="en-KR" dirty="0"/>
              <a:t>server</a:t>
            </a:r>
          </a:p>
        </p:txBody>
      </p:sp>
      <p:pic>
        <p:nvPicPr>
          <p:cNvPr id="4" name="Picture 3" descr="A screenshot of a black screen&#10;&#10;Description automatically generated">
            <a:extLst>
              <a:ext uri="{FF2B5EF4-FFF2-40B4-BE49-F238E27FC236}">
                <a16:creationId xmlns:a16="http://schemas.microsoft.com/office/drawing/2014/main" id="{3FA35621-BC7F-79F1-FE64-48CE68F5A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34" y="1548384"/>
            <a:ext cx="2586476" cy="49266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EEB588-DBB5-5360-82C3-7AAFCFD10AC7}"/>
              </a:ext>
            </a:extLst>
          </p:cNvPr>
          <p:cNvSpPr txBox="1"/>
          <p:nvPr/>
        </p:nvSpPr>
        <p:spPr>
          <a:xfrm>
            <a:off x="3755137" y="1548384"/>
            <a:ext cx="816005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app.js</a:t>
            </a:r>
          </a:p>
          <a:p>
            <a:endParaRPr lang="en-KR" dirty="0"/>
          </a:p>
          <a:p>
            <a:r>
              <a:rPr lang="en-US" b="0" i="1" dirty="0">
                <a:solidFill>
                  <a:srgbClr val="66D9EF"/>
                </a:solidFill>
                <a:effectLst/>
                <a:latin typeface="Times New Roman" panose="02020603050405020304" pitchFamily="18" charset="0"/>
              </a:rPr>
              <a:t>const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dirty="0">
                <a:solidFill>
                  <a:srgbClr val="A6E22E"/>
                </a:solidFill>
                <a:effectLst/>
                <a:latin typeface="Times New Roman" panose="02020603050405020304" pitchFamily="18" charset="0"/>
              </a:rPr>
              <a:t>express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dirty="0">
                <a:solidFill>
                  <a:srgbClr val="F92672"/>
                </a:solidFill>
                <a:effectLst/>
                <a:latin typeface="Times New Roman" panose="02020603050405020304" pitchFamily="18" charset="0"/>
              </a:rPr>
              <a:t>=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dirty="0">
                <a:solidFill>
                  <a:srgbClr val="A6E22E"/>
                </a:solidFill>
                <a:effectLst/>
                <a:latin typeface="Times New Roman" panose="02020603050405020304" pitchFamily="18" charset="0"/>
              </a:rPr>
              <a:t>require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en-US" b="0" dirty="0">
                <a:solidFill>
                  <a:srgbClr val="E6DB74"/>
                </a:solidFill>
                <a:effectLst/>
                <a:latin typeface="Times New Roman" panose="02020603050405020304" pitchFamily="18" charset="0"/>
              </a:rPr>
              <a:t>'express'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);</a:t>
            </a:r>
          </a:p>
          <a:p>
            <a:r>
              <a:rPr lang="en-US" b="0" i="1" dirty="0">
                <a:solidFill>
                  <a:srgbClr val="66D9EF"/>
                </a:solidFill>
                <a:effectLst/>
                <a:latin typeface="Times New Roman" panose="02020603050405020304" pitchFamily="18" charset="0"/>
              </a:rPr>
              <a:t>const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dirty="0" err="1">
                <a:solidFill>
                  <a:srgbClr val="A6E22E"/>
                </a:solidFill>
                <a:effectLst/>
                <a:latin typeface="Times New Roman" panose="02020603050405020304" pitchFamily="18" charset="0"/>
              </a:rPr>
              <a:t>cors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dirty="0">
                <a:solidFill>
                  <a:srgbClr val="F92672"/>
                </a:solidFill>
                <a:effectLst/>
                <a:latin typeface="Times New Roman" panose="02020603050405020304" pitchFamily="18" charset="0"/>
              </a:rPr>
              <a:t>=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dirty="0">
                <a:solidFill>
                  <a:srgbClr val="A6E22E"/>
                </a:solidFill>
                <a:effectLst/>
                <a:latin typeface="Times New Roman" panose="02020603050405020304" pitchFamily="18" charset="0"/>
              </a:rPr>
              <a:t>require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en-US" b="0" dirty="0">
                <a:solidFill>
                  <a:srgbClr val="E6DB74"/>
                </a:solidFill>
                <a:effectLst/>
                <a:latin typeface="Times New Roman" panose="02020603050405020304" pitchFamily="18" charset="0"/>
              </a:rPr>
              <a:t>'</a:t>
            </a:r>
            <a:r>
              <a:rPr lang="en-US" b="0" dirty="0" err="1">
                <a:solidFill>
                  <a:srgbClr val="E6DB74"/>
                </a:solidFill>
                <a:effectLst/>
                <a:latin typeface="Times New Roman" panose="02020603050405020304" pitchFamily="18" charset="0"/>
              </a:rPr>
              <a:t>cors</a:t>
            </a:r>
            <a:r>
              <a:rPr lang="en-US" b="0" dirty="0">
                <a:solidFill>
                  <a:srgbClr val="E6DB74"/>
                </a:solidFill>
                <a:effectLst/>
                <a:latin typeface="Times New Roman" panose="02020603050405020304" pitchFamily="18" charset="0"/>
              </a:rPr>
              <a:t>'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);</a:t>
            </a:r>
          </a:p>
          <a:p>
            <a:r>
              <a:rPr lang="en-US" b="0" i="1" dirty="0">
                <a:solidFill>
                  <a:srgbClr val="66D9EF"/>
                </a:solidFill>
                <a:effectLst/>
                <a:latin typeface="Times New Roman" panose="02020603050405020304" pitchFamily="18" charset="0"/>
              </a:rPr>
              <a:t>const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 app </a:t>
            </a:r>
            <a:r>
              <a:rPr lang="en-US" b="0" dirty="0">
                <a:solidFill>
                  <a:srgbClr val="F92672"/>
                </a:solidFill>
                <a:effectLst/>
                <a:latin typeface="Times New Roman" panose="02020603050405020304" pitchFamily="18" charset="0"/>
              </a:rPr>
              <a:t>=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dirty="0">
                <a:solidFill>
                  <a:srgbClr val="A6E22E"/>
                </a:solidFill>
                <a:effectLst/>
                <a:latin typeface="Times New Roman" panose="02020603050405020304" pitchFamily="18" charset="0"/>
              </a:rPr>
              <a:t>express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();</a:t>
            </a:r>
          </a:p>
          <a:p>
            <a:r>
              <a:rPr lang="en-US" b="0" dirty="0" err="1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app.</a:t>
            </a:r>
            <a:r>
              <a:rPr lang="en-US" b="0" dirty="0" err="1">
                <a:solidFill>
                  <a:srgbClr val="A6E22E"/>
                </a:solidFill>
                <a:effectLst/>
                <a:latin typeface="Times New Roman" panose="02020603050405020304" pitchFamily="18" charset="0"/>
              </a:rPr>
              <a:t>use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en-US" b="0" dirty="0" err="1">
                <a:solidFill>
                  <a:srgbClr val="A6E22E"/>
                </a:solidFill>
                <a:effectLst/>
                <a:latin typeface="Times New Roman" panose="02020603050405020304" pitchFamily="18" charset="0"/>
              </a:rPr>
              <a:t>cors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());</a:t>
            </a:r>
          </a:p>
          <a:p>
            <a:b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</a:br>
            <a:r>
              <a:rPr lang="en-US" b="0" i="1" dirty="0">
                <a:solidFill>
                  <a:srgbClr val="66D9EF"/>
                </a:solidFill>
                <a:effectLst/>
                <a:latin typeface="Times New Roman" panose="02020603050405020304" pitchFamily="18" charset="0"/>
              </a:rPr>
              <a:t>const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campRoutes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dirty="0">
                <a:solidFill>
                  <a:srgbClr val="F92672"/>
                </a:solidFill>
                <a:effectLst/>
                <a:latin typeface="Times New Roman" panose="02020603050405020304" pitchFamily="18" charset="0"/>
              </a:rPr>
              <a:t>=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dirty="0">
                <a:solidFill>
                  <a:srgbClr val="A6E22E"/>
                </a:solidFill>
                <a:effectLst/>
                <a:latin typeface="Times New Roman" panose="02020603050405020304" pitchFamily="18" charset="0"/>
              </a:rPr>
              <a:t>require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en-US" b="0" dirty="0">
                <a:solidFill>
                  <a:srgbClr val="E6DB74"/>
                </a:solidFill>
                <a:effectLst/>
                <a:latin typeface="Times New Roman" panose="02020603050405020304" pitchFamily="18" charset="0"/>
              </a:rPr>
              <a:t>'./routes/</a:t>
            </a:r>
            <a:r>
              <a:rPr lang="en-US" b="0" dirty="0" err="1">
                <a:solidFill>
                  <a:srgbClr val="E6DB74"/>
                </a:solidFill>
                <a:effectLst/>
                <a:latin typeface="Times New Roman" panose="02020603050405020304" pitchFamily="18" charset="0"/>
              </a:rPr>
              <a:t>campRoutes</a:t>
            </a:r>
            <a:r>
              <a:rPr lang="en-US" b="0" dirty="0">
                <a:solidFill>
                  <a:srgbClr val="E6DB74"/>
                </a:solidFill>
                <a:effectLst/>
                <a:latin typeface="Times New Roman" panose="02020603050405020304" pitchFamily="18" charset="0"/>
              </a:rPr>
              <a:t>'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);</a:t>
            </a:r>
          </a:p>
          <a:p>
            <a:b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</a:br>
            <a:r>
              <a:rPr lang="en-US" b="0" dirty="0" err="1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app.</a:t>
            </a:r>
            <a:r>
              <a:rPr lang="en-US" b="0" dirty="0" err="1">
                <a:solidFill>
                  <a:srgbClr val="A6E22E"/>
                </a:solidFill>
                <a:effectLst/>
                <a:latin typeface="Times New Roman" panose="02020603050405020304" pitchFamily="18" charset="0"/>
              </a:rPr>
              <a:t>use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en-US" b="0" dirty="0" err="1">
                <a:solidFill>
                  <a:srgbClr val="A6E22E"/>
                </a:solidFill>
                <a:effectLst/>
                <a:latin typeface="Times New Roman" panose="02020603050405020304" pitchFamily="18" charset="0"/>
              </a:rPr>
              <a:t>express</a:t>
            </a:r>
            <a:r>
              <a:rPr lang="en-US" b="0" dirty="0" err="1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.</a:t>
            </a:r>
            <a:r>
              <a:rPr lang="en-US" b="0" dirty="0" err="1">
                <a:solidFill>
                  <a:srgbClr val="A6E22E"/>
                </a:solidFill>
                <a:effectLst/>
                <a:latin typeface="Times New Roman" panose="02020603050405020304" pitchFamily="18" charset="0"/>
              </a:rPr>
              <a:t>json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({ extended: </a:t>
            </a:r>
            <a:r>
              <a:rPr lang="en-US" b="0" dirty="0">
                <a:solidFill>
                  <a:srgbClr val="AE81FF"/>
                </a:solidFill>
                <a:effectLst/>
                <a:latin typeface="Times New Roman" panose="02020603050405020304" pitchFamily="18" charset="0"/>
              </a:rPr>
              <a:t>false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 }));</a:t>
            </a:r>
          </a:p>
          <a:p>
            <a:b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</a:br>
            <a:r>
              <a:rPr lang="en-US" b="0" dirty="0" err="1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app.</a:t>
            </a:r>
            <a:r>
              <a:rPr lang="en-US" b="0" dirty="0" err="1">
                <a:solidFill>
                  <a:srgbClr val="A6E22E"/>
                </a:solidFill>
                <a:effectLst/>
                <a:latin typeface="Times New Roman" panose="02020603050405020304" pitchFamily="18" charset="0"/>
              </a:rPr>
              <a:t>use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en-US" b="0" dirty="0">
                <a:solidFill>
                  <a:srgbClr val="E6DB74"/>
                </a:solidFill>
                <a:effectLst/>
                <a:latin typeface="Times New Roman" panose="02020603050405020304" pitchFamily="18" charset="0"/>
              </a:rPr>
              <a:t>'/'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b="0" dirty="0" err="1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campRoutes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);</a:t>
            </a:r>
          </a:p>
          <a:p>
            <a:r>
              <a:rPr lang="en-US" b="0" i="1" dirty="0">
                <a:solidFill>
                  <a:srgbClr val="66D9EF"/>
                </a:solidFill>
                <a:effectLst/>
                <a:latin typeface="Times New Roman" panose="02020603050405020304" pitchFamily="18" charset="0"/>
              </a:rPr>
              <a:t>const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 PORT </a:t>
            </a:r>
            <a:r>
              <a:rPr lang="en-US" b="0" dirty="0">
                <a:solidFill>
                  <a:srgbClr val="F92672"/>
                </a:solidFill>
                <a:effectLst/>
                <a:latin typeface="Times New Roman" panose="02020603050405020304" pitchFamily="18" charset="0"/>
              </a:rPr>
              <a:t>=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process.env.PORT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dirty="0">
                <a:solidFill>
                  <a:srgbClr val="F92672"/>
                </a:solidFill>
                <a:effectLst/>
                <a:latin typeface="Times New Roman" panose="02020603050405020304" pitchFamily="18" charset="0"/>
              </a:rPr>
              <a:t>||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dirty="0">
                <a:solidFill>
                  <a:srgbClr val="AE81FF"/>
                </a:solidFill>
                <a:effectLst/>
                <a:latin typeface="Times New Roman" panose="02020603050405020304" pitchFamily="18" charset="0"/>
              </a:rPr>
              <a:t>5000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;</a:t>
            </a:r>
          </a:p>
          <a:p>
            <a:r>
              <a:rPr lang="en-US" b="0" dirty="0" err="1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app.</a:t>
            </a:r>
            <a:r>
              <a:rPr lang="en-US" b="0" dirty="0" err="1">
                <a:solidFill>
                  <a:srgbClr val="A6E22E"/>
                </a:solidFill>
                <a:effectLst/>
                <a:latin typeface="Times New Roman" panose="02020603050405020304" pitchFamily="18" charset="0"/>
              </a:rPr>
              <a:t>listen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(PORT, () </a:t>
            </a:r>
            <a:r>
              <a:rPr lang="en-US" b="0" i="1" dirty="0">
                <a:solidFill>
                  <a:srgbClr val="66D9EF"/>
                </a:solidFill>
                <a:effectLst/>
                <a:latin typeface="Times New Roman" panose="02020603050405020304" pitchFamily="18" charset="0"/>
              </a:rPr>
              <a:t>=&gt;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console.</a:t>
            </a:r>
            <a:r>
              <a:rPr lang="en-US" b="0" dirty="0" err="1">
                <a:solidFill>
                  <a:srgbClr val="A6E22E"/>
                </a:solidFill>
                <a:effectLst/>
                <a:latin typeface="Times New Roman" panose="02020603050405020304" pitchFamily="18" charset="0"/>
              </a:rPr>
              <a:t>log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en-US" b="0" dirty="0">
                <a:solidFill>
                  <a:srgbClr val="E6DB74"/>
                </a:solidFill>
                <a:effectLst/>
                <a:latin typeface="Times New Roman" panose="02020603050405020304" pitchFamily="18" charset="0"/>
              </a:rPr>
              <a:t>`Server is running on port: </a:t>
            </a:r>
            <a:r>
              <a:rPr lang="en-US" b="0" dirty="0">
                <a:solidFill>
                  <a:srgbClr val="F92672"/>
                </a:solidFill>
                <a:effectLst/>
                <a:latin typeface="Times New Roman" panose="02020603050405020304" pitchFamily="18" charset="0"/>
              </a:rPr>
              <a:t>${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PORT</a:t>
            </a:r>
            <a:r>
              <a:rPr lang="en-US" b="0" dirty="0">
                <a:solidFill>
                  <a:srgbClr val="F92672"/>
                </a:solidFill>
                <a:effectLst/>
                <a:latin typeface="Times New Roman" panose="02020603050405020304" pitchFamily="18" charset="0"/>
              </a:rPr>
              <a:t>}</a:t>
            </a:r>
            <a:r>
              <a:rPr lang="en-US" b="0" dirty="0">
                <a:solidFill>
                  <a:srgbClr val="E6DB74"/>
                </a:solidFill>
                <a:effectLst/>
                <a:latin typeface="Times New Roman" panose="02020603050405020304" pitchFamily="18" charset="0"/>
              </a:rPr>
              <a:t>`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));</a:t>
            </a:r>
          </a:p>
          <a:p>
            <a:b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</a:br>
            <a:endParaRPr lang="en-US" b="0" dirty="0">
              <a:solidFill>
                <a:srgbClr val="F8F8F2"/>
              </a:solidFill>
              <a:effectLst/>
              <a:latin typeface="Times New Roman" panose="02020603050405020304" pitchFamily="18" charset="0"/>
            </a:endParaRP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539100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E4272B9-7882-8FDC-613A-33FE32DA6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74" y="858417"/>
            <a:ext cx="2888488" cy="5685976"/>
          </a:xfrm>
          <a:prstGeom prst="rect">
            <a:avLst/>
          </a:prstGeom>
        </p:spPr>
      </p:pic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3B7FA6E0-9D01-6131-B6DE-7971E6DC7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271" y="718447"/>
            <a:ext cx="5934270" cy="582594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4E9927A-9E9F-A725-1F4F-8ED37C417F4D}"/>
              </a:ext>
            </a:extLst>
          </p:cNvPr>
          <p:cNvSpPr txBox="1">
            <a:spLocks/>
          </p:cNvSpPr>
          <p:nvPr/>
        </p:nvSpPr>
        <p:spPr>
          <a:xfrm>
            <a:off x="-97048" y="157206"/>
            <a:ext cx="9238434" cy="8613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KR" dirty="0"/>
              <a:t>server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B4529A-85C6-672E-5759-F8E5F8AE5810}"/>
              </a:ext>
            </a:extLst>
          </p:cNvPr>
          <p:cNvSpPr/>
          <p:nvPr/>
        </p:nvSpPr>
        <p:spPr>
          <a:xfrm>
            <a:off x="6223518" y="3722914"/>
            <a:ext cx="3694923" cy="3545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93833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F1CC76C6-113A-6001-0D67-3C7D8CB11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40" y="952500"/>
            <a:ext cx="2400300" cy="4953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70ABFA-7379-9106-95C6-9E0DA4020EAF}"/>
              </a:ext>
            </a:extLst>
          </p:cNvPr>
          <p:cNvSpPr txBox="1"/>
          <p:nvPr/>
        </p:nvSpPr>
        <p:spPr>
          <a:xfrm>
            <a:off x="4105469" y="268641"/>
            <a:ext cx="715658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fetchData.js</a:t>
            </a:r>
          </a:p>
          <a:p>
            <a:r>
              <a:rPr lang="en-US" b="0" i="1" dirty="0">
                <a:solidFill>
                  <a:srgbClr val="66D9EF"/>
                </a:solidFill>
                <a:effectLst/>
                <a:latin typeface="Times New Roman" panose="02020603050405020304" pitchFamily="18" charset="0"/>
              </a:rPr>
              <a:t>const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axios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dirty="0">
                <a:solidFill>
                  <a:srgbClr val="F92672"/>
                </a:solidFill>
                <a:effectLst/>
                <a:latin typeface="Times New Roman" panose="02020603050405020304" pitchFamily="18" charset="0"/>
              </a:rPr>
              <a:t>=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dirty="0">
                <a:solidFill>
                  <a:srgbClr val="A6E22E"/>
                </a:solidFill>
                <a:effectLst/>
                <a:latin typeface="Times New Roman" panose="02020603050405020304" pitchFamily="18" charset="0"/>
              </a:rPr>
              <a:t>require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en-US" b="0" dirty="0">
                <a:solidFill>
                  <a:srgbClr val="E6DB74"/>
                </a:solidFill>
                <a:effectLst/>
                <a:latin typeface="Times New Roman" panose="02020603050405020304" pitchFamily="18" charset="0"/>
              </a:rPr>
              <a:t>'</a:t>
            </a:r>
            <a:r>
              <a:rPr lang="en-US" b="0" dirty="0" err="1">
                <a:solidFill>
                  <a:srgbClr val="E6DB74"/>
                </a:solidFill>
                <a:effectLst/>
                <a:latin typeface="Times New Roman" panose="02020603050405020304" pitchFamily="18" charset="0"/>
              </a:rPr>
              <a:t>axios</a:t>
            </a:r>
            <a:r>
              <a:rPr lang="en-US" b="0" dirty="0">
                <a:solidFill>
                  <a:srgbClr val="E6DB74"/>
                </a:solidFill>
                <a:effectLst/>
                <a:latin typeface="Times New Roman" panose="02020603050405020304" pitchFamily="18" charset="0"/>
              </a:rPr>
              <a:t>'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);</a:t>
            </a:r>
          </a:p>
          <a:p>
            <a:r>
              <a:rPr lang="en-US" b="0" i="1" dirty="0">
                <a:solidFill>
                  <a:srgbClr val="66D9EF"/>
                </a:solidFill>
                <a:effectLst/>
                <a:latin typeface="Times New Roman" panose="02020603050405020304" pitchFamily="18" charset="0"/>
              </a:rPr>
              <a:t>const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 key </a:t>
            </a:r>
            <a:r>
              <a:rPr lang="en-US" b="0" dirty="0">
                <a:solidFill>
                  <a:srgbClr val="F92672"/>
                </a:solidFill>
                <a:effectLst/>
                <a:latin typeface="Times New Roman" panose="02020603050405020304" pitchFamily="18" charset="0"/>
              </a:rPr>
              <a:t>=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dirty="0">
                <a:solidFill>
                  <a:srgbClr val="A6E22E"/>
                </a:solidFill>
                <a:effectLst/>
                <a:latin typeface="Times New Roman" panose="02020603050405020304" pitchFamily="18" charset="0"/>
              </a:rPr>
              <a:t>require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en-US" b="0" dirty="0">
                <a:solidFill>
                  <a:srgbClr val="E6DB74"/>
                </a:solidFill>
                <a:effectLst/>
                <a:latin typeface="Times New Roman" panose="02020603050405020304" pitchFamily="18" charset="0"/>
              </a:rPr>
              <a:t>'../config/</a:t>
            </a:r>
            <a:r>
              <a:rPr lang="en-US" b="0" dirty="0" err="1">
                <a:solidFill>
                  <a:srgbClr val="E6DB74"/>
                </a:solidFill>
                <a:effectLst/>
                <a:latin typeface="Times New Roman" panose="02020603050405020304" pitchFamily="18" charset="0"/>
              </a:rPr>
              <a:t>serviceKey</a:t>
            </a:r>
            <a:r>
              <a:rPr lang="en-US" b="0" dirty="0">
                <a:solidFill>
                  <a:srgbClr val="E6DB74"/>
                </a:solidFill>
                <a:effectLst/>
                <a:latin typeface="Times New Roman" panose="02020603050405020304" pitchFamily="18" charset="0"/>
              </a:rPr>
              <a:t>'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);</a:t>
            </a:r>
          </a:p>
          <a:p>
            <a:r>
              <a:rPr lang="en-US" b="0" i="1" dirty="0">
                <a:solidFill>
                  <a:srgbClr val="66D9EF"/>
                </a:solidFill>
                <a:effectLst/>
                <a:latin typeface="Times New Roman" panose="02020603050405020304" pitchFamily="18" charset="0"/>
              </a:rPr>
              <a:t>const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url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dirty="0">
                <a:solidFill>
                  <a:srgbClr val="F92672"/>
                </a:solidFill>
                <a:effectLst/>
                <a:latin typeface="Times New Roman" panose="02020603050405020304" pitchFamily="18" charset="0"/>
              </a:rPr>
              <a:t>=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dirty="0">
                <a:solidFill>
                  <a:srgbClr val="A6E22E"/>
                </a:solidFill>
                <a:effectLst/>
                <a:latin typeface="Times New Roman" panose="02020603050405020304" pitchFamily="18" charset="0"/>
              </a:rPr>
              <a:t>require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en-US" b="0" dirty="0">
                <a:solidFill>
                  <a:srgbClr val="E6DB74"/>
                </a:solidFill>
                <a:effectLst/>
                <a:latin typeface="Times New Roman" panose="02020603050405020304" pitchFamily="18" charset="0"/>
              </a:rPr>
              <a:t>'../config/</a:t>
            </a:r>
            <a:r>
              <a:rPr lang="en-US" b="0" dirty="0" err="1">
                <a:solidFill>
                  <a:srgbClr val="E6DB74"/>
                </a:solidFill>
                <a:effectLst/>
                <a:latin typeface="Times New Roman" panose="02020603050405020304" pitchFamily="18" charset="0"/>
              </a:rPr>
              <a:t>url</a:t>
            </a:r>
            <a:r>
              <a:rPr lang="en-US" b="0" dirty="0">
                <a:solidFill>
                  <a:srgbClr val="E6DB74"/>
                </a:solidFill>
                <a:effectLst/>
                <a:latin typeface="Times New Roman" panose="02020603050405020304" pitchFamily="18" charset="0"/>
              </a:rPr>
              <a:t>'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);</a:t>
            </a:r>
          </a:p>
          <a:p>
            <a:b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</a:br>
            <a:r>
              <a:rPr lang="en-US" b="0" i="1" dirty="0">
                <a:solidFill>
                  <a:srgbClr val="66D9EF"/>
                </a:solidFill>
                <a:effectLst/>
                <a:latin typeface="Times New Roman" panose="02020603050405020304" pitchFamily="18" charset="0"/>
              </a:rPr>
              <a:t>const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dirty="0" err="1">
                <a:solidFill>
                  <a:srgbClr val="A6E22E"/>
                </a:solidFill>
                <a:effectLst/>
                <a:latin typeface="Times New Roman" panose="02020603050405020304" pitchFamily="18" charset="0"/>
              </a:rPr>
              <a:t>fetchData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dirty="0">
                <a:solidFill>
                  <a:srgbClr val="F92672"/>
                </a:solidFill>
                <a:effectLst/>
                <a:latin typeface="Times New Roman" panose="02020603050405020304" pitchFamily="18" charset="0"/>
              </a:rPr>
              <a:t>=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dirty="0">
                <a:solidFill>
                  <a:srgbClr val="F92672"/>
                </a:solidFill>
                <a:effectLst/>
                <a:latin typeface="Times New Roman" panose="02020603050405020304" pitchFamily="18" charset="0"/>
              </a:rPr>
              <a:t>async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 () </a:t>
            </a:r>
            <a:r>
              <a:rPr lang="en-US" b="0" i="1" dirty="0">
                <a:solidFill>
                  <a:srgbClr val="66D9EF"/>
                </a:solidFill>
                <a:effectLst/>
                <a:latin typeface="Times New Roman" panose="02020603050405020304" pitchFamily="18" charset="0"/>
              </a:rPr>
              <a:t>=&gt;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 {</a:t>
            </a:r>
          </a:p>
          <a:p>
            <a:pPr lvl="1"/>
            <a:r>
              <a:rPr lang="en-US" b="0" dirty="0">
                <a:solidFill>
                  <a:srgbClr val="F92672"/>
                </a:solidFill>
                <a:effectLst/>
                <a:latin typeface="Times New Roman" panose="02020603050405020304" pitchFamily="18" charset="0"/>
              </a:rPr>
              <a:t>try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 {</a:t>
            </a:r>
          </a:p>
          <a:p>
            <a:pPr lvl="2"/>
            <a:r>
              <a:rPr lang="en-US" b="0" dirty="0">
                <a:solidFill>
                  <a:srgbClr val="F92672"/>
                </a:solidFill>
                <a:effectLst/>
                <a:latin typeface="Times New Roman" panose="02020603050405020304" pitchFamily="18" charset="0"/>
              </a:rPr>
              <a:t>return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dirty="0">
                <a:solidFill>
                  <a:srgbClr val="F92672"/>
                </a:solidFill>
                <a:effectLst/>
                <a:latin typeface="Times New Roman" panose="02020603050405020304" pitchFamily="18" charset="0"/>
              </a:rPr>
              <a:t>await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axios.</a:t>
            </a:r>
            <a:r>
              <a:rPr lang="en-US" b="0" dirty="0" err="1">
                <a:solidFill>
                  <a:srgbClr val="A6E22E"/>
                </a:solidFill>
                <a:effectLst/>
                <a:latin typeface="Times New Roman" panose="02020603050405020304" pitchFamily="18" charset="0"/>
              </a:rPr>
              <a:t>get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en-US" b="0" dirty="0" err="1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url.goCampingUrl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, {</a:t>
            </a:r>
          </a:p>
          <a:p>
            <a:pPr lvl="2"/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params: {</a:t>
            </a:r>
          </a:p>
          <a:p>
            <a:pPr lvl="4"/>
            <a:r>
              <a:rPr lang="en-US" b="0" dirty="0" err="1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serviceKey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: </a:t>
            </a:r>
            <a:r>
              <a:rPr lang="en-US" b="0" dirty="0" err="1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key.serviceKey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,</a:t>
            </a:r>
          </a:p>
          <a:p>
            <a:pPr lvl="4"/>
            <a:r>
              <a:rPr lang="en-US" b="0" dirty="0" err="1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numOfRows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: </a:t>
            </a:r>
            <a:r>
              <a:rPr lang="en-US" b="0" dirty="0">
                <a:solidFill>
                  <a:srgbClr val="E6DB74"/>
                </a:solidFill>
                <a:effectLst/>
                <a:latin typeface="Times New Roman" panose="02020603050405020304" pitchFamily="18" charset="0"/>
              </a:rPr>
              <a:t>'50'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,</a:t>
            </a:r>
          </a:p>
          <a:p>
            <a:pPr lvl="4"/>
            <a:r>
              <a:rPr lang="en-US" b="0" dirty="0" err="1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pageNo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: </a:t>
            </a:r>
            <a:r>
              <a:rPr lang="en-US" b="0" dirty="0">
                <a:solidFill>
                  <a:srgbClr val="E6DB74"/>
                </a:solidFill>
                <a:effectLst/>
                <a:latin typeface="Times New Roman" panose="02020603050405020304" pitchFamily="18" charset="0"/>
              </a:rPr>
              <a:t>'1'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,</a:t>
            </a:r>
          </a:p>
          <a:p>
            <a:pPr lvl="4"/>
            <a:r>
              <a:rPr lang="en-US" b="0" dirty="0" err="1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MobileOS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: </a:t>
            </a:r>
            <a:r>
              <a:rPr lang="en-US" b="0" dirty="0">
                <a:solidFill>
                  <a:srgbClr val="E6DB74"/>
                </a:solidFill>
                <a:effectLst/>
                <a:latin typeface="Times New Roman" panose="02020603050405020304" pitchFamily="18" charset="0"/>
              </a:rPr>
              <a:t>'IOS'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,</a:t>
            </a:r>
          </a:p>
          <a:p>
            <a:pPr lvl="4"/>
            <a:r>
              <a:rPr lang="en-US" b="0" dirty="0" err="1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MobileApp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: </a:t>
            </a:r>
            <a:r>
              <a:rPr lang="en-US" b="0" dirty="0">
                <a:solidFill>
                  <a:srgbClr val="E6DB74"/>
                </a:solidFill>
                <a:effectLst/>
                <a:latin typeface="Times New Roman" panose="02020603050405020304" pitchFamily="18" charset="0"/>
              </a:rPr>
              <a:t>'</a:t>
            </a:r>
            <a:r>
              <a:rPr lang="en-US" b="0" dirty="0" err="1">
                <a:solidFill>
                  <a:srgbClr val="E6DB74"/>
                </a:solidFill>
                <a:effectLst/>
                <a:latin typeface="Times New Roman" panose="02020603050405020304" pitchFamily="18" charset="0"/>
              </a:rPr>
              <a:t>AppTest</a:t>
            </a:r>
            <a:r>
              <a:rPr lang="en-US" b="0" dirty="0">
                <a:solidFill>
                  <a:srgbClr val="E6DB74"/>
                </a:solidFill>
                <a:effectLst/>
                <a:latin typeface="Times New Roman" panose="02020603050405020304" pitchFamily="18" charset="0"/>
              </a:rPr>
              <a:t>'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,</a:t>
            </a:r>
          </a:p>
          <a:p>
            <a:pPr lvl="4"/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_type: </a:t>
            </a:r>
            <a:r>
              <a:rPr lang="en-US" b="0" dirty="0">
                <a:solidFill>
                  <a:srgbClr val="E6DB74"/>
                </a:solidFill>
                <a:effectLst/>
                <a:latin typeface="Times New Roman" panose="02020603050405020304" pitchFamily="18" charset="0"/>
              </a:rPr>
              <a:t>'</a:t>
            </a:r>
            <a:r>
              <a:rPr lang="en-US" b="0" dirty="0" err="1">
                <a:solidFill>
                  <a:srgbClr val="E6DB74"/>
                </a:solidFill>
                <a:effectLst/>
                <a:latin typeface="Times New Roman" panose="02020603050405020304" pitchFamily="18" charset="0"/>
              </a:rPr>
              <a:t>json</a:t>
            </a:r>
            <a:r>
              <a:rPr lang="en-US" b="0" dirty="0">
                <a:solidFill>
                  <a:srgbClr val="E6DB74"/>
                </a:solidFill>
                <a:effectLst/>
                <a:latin typeface="Times New Roman" panose="02020603050405020304" pitchFamily="18" charset="0"/>
              </a:rPr>
              <a:t>’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,</a:t>
            </a:r>
          </a:p>
          <a:p>
            <a:pPr lvl="1"/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		},</a:t>
            </a:r>
          </a:p>
          <a:p>
            <a:pPr lvl="1"/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	});</a:t>
            </a:r>
          </a:p>
          <a:p>
            <a:pPr lvl="1"/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} </a:t>
            </a:r>
            <a:r>
              <a:rPr lang="en-US" b="0" dirty="0">
                <a:solidFill>
                  <a:srgbClr val="F92672"/>
                </a:solidFill>
                <a:effectLst/>
                <a:latin typeface="Times New Roman" panose="02020603050405020304" pitchFamily="18" charset="0"/>
              </a:rPr>
              <a:t>catch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 (error) {</a:t>
            </a:r>
          </a:p>
          <a:p>
            <a:pPr lvl="1"/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	</a:t>
            </a:r>
            <a:r>
              <a:rPr lang="en-US" b="0" dirty="0" err="1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console.</a:t>
            </a:r>
            <a:r>
              <a:rPr lang="en-US" b="0" dirty="0" err="1">
                <a:solidFill>
                  <a:srgbClr val="A6E22E"/>
                </a:solidFill>
                <a:effectLst/>
                <a:latin typeface="Times New Roman" panose="02020603050405020304" pitchFamily="18" charset="0"/>
              </a:rPr>
              <a:t>log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(error);</a:t>
            </a:r>
          </a:p>
          <a:p>
            <a:pPr lvl="1"/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}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};</a:t>
            </a:r>
          </a:p>
          <a:p>
            <a:b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</a:br>
            <a:r>
              <a:rPr lang="en-US" b="0" dirty="0" err="1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module.</a:t>
            </a:r>
            <a:r>
              <a:rPr lang="en-US" b="0" dirty="0" err="1">
                <a:solidFill>
                  <a:srgbClr val="A6E22E"/>
                </a:solidFill>
                <a:effectLst/>
                <a:latin typeface="Times New Roman" panose="02020603050405020304" pitchFamily="18" charset="0"/>
              </a:rPr>
              <a:t>exports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dirty="0">
                <a:solidFill>
                  <a:srgbClr val="F92672"/>
                </a:solidFill>
                <a:effectLst/>
                <a:latin typeface="Times New Roman" panose="02020603050405020304" pitchFamily="18" charset="0"/>
              </a:rPr>
              <a:t>=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dirty="0" err="1">
                <a:solidFill>
                  <a:srgbClr val="A6E22E"/>
                </a:solidFill>
                <a:effectLst/>
                <a:latin typeface="Times New Roman" panose="02020603050405020304" pitchFamily="18" charset="0"/>
              </a:rPr>
              <a:t>fetchData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76C3B-BC67-3A75-E1F2-D735CCC3E758}"/>
              </a:ext>
            </a:extLst>
          </p:cNvPr>
          <p:cNvSpPr txBox="1">
            <a:spLocks/>
          </p:cNvSpPr>
          <p:nvPr/>
        </p:nvSpPr>
        <p:spPr>
          <a:xfrm>
            <a:off x="757761" y="233706"/>
            <a:ext cx="9238434" cy="8613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KR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3862736020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595</Words>
  <Application>Microsoft Macintosh PowerPoint</Application>
  <PresentationFormat>Widescreen</PresentationFormat>
  <Paragraphs>138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Malgun Gothic</vt:lpstr>
      <vt:lpstr>Aptos</vt:lpstr>
      <vt:lpstr>Arial</vt:lpstr>
      <vt:lpstr>Calibri</vt:lpstr>
      <vt:lpstr>Times New Roman</vt:lpstr>
      <vt:lpstr>Trade Gothic Next Cond</vt:lpstr>
      <vt:lpstr>Trade Gothic Next Light</vt:lpstr>
      <vt:lpstr>PortalVTI</vt:lpstr>
      <vt:lpstr>Express, React, RTK Query</vt:lpstr>
      <vt:lpstr>code </vt:lpstr>
      <vt:lpstr>프로젝트 구조 및 생성</vt:lpstr>
      <vt:lpstr>creating project &amp; server </vt:lpstr>
      <vt:lpstr>creating client</vt:lpstr>
      <vt:lpstr>tailwind setting</vt:lpstr>
      <vt:lpstr>server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RTK Query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Express, React, RTK Query</dc:title>
  <dc:creator>HR Yu</dc:creator>
  <cp:lastModifiedBy>HR Yu</cp:lastModifiedBy>
  <cp:revision>16</cp:revision>
  <dcterms:created xsi:type="dcterms:W3CDTF">2024-03-10T07:16:23Z</dcterms:created>
  <dcterms:modified xsi:type="dcterms:W3CDTF">2024-06-29T06:34:00Z</dcterms:modified>
</cp:coreProperties>
</file>