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32"/>
  </p:notesMasterIdLst>
  <p:sldIdLst>
    <p:sldId id="256" r:id="rId2"/>
    <p:sldId id="296" r:id="rId3"/>
    <p:sldId id="267" r:id="rId4"/>
    <p:sldId id="279" r:id="rId5"/>
    <p:sldId id="257" r:id="rId6"/>
    <p:sldId id="287" r:id="rId7"/>
    <p:sldId id="288" r:id="rId8"/>
    <p:sldId id="283" r:id="rId9"/>
    <p:sldId id="284" r:id="rId10"/>
    <p:sldId id="285" r:id="rId11"/>
    <p:sldId id="293" r:id="rId12"/>
    <p:sldId id="289" r:id="rId13"/>
    <p:sldId id="300" r:id="rId14"/>
    <p:sldId id="301" r:id="rId15"/>
    <p:sldId id="307" r:id="rId16"/>
    <p:sldId id="302" r:id="rId17"/>
    <p:sldId id="303" r:id="rId18"/>
    <p:sldId id="310" r:id="rId19"/>
    <p:sldId id="308" r:id="rId20"/>
    <p:sldId id="305" r:id="rId21"/>
    <p:sldId id="306" r:id="rId22"/>
    <p:sldId id="309" r:id="rId23"/>
    <p:sldId id="290" r:id="rId24"/>
    <p:sldId id="297" r:id="rId25"/>
    <p:sldId id="299" r:id="rId26"/>
    <p:sldId id="295" r:id="rId27"/>
    <p:sldId id="294" r:id="rId28"/>
    <p:sldId id="298" r:id="rId29"/>
    <p:sldId id="292" r:id="rId30"/>
    <p:sldId id="291" r:id="rId31"/>
  </p:sldIdLst>
  <p:sldSz cx="9144000" cy="6858000" type="screen4x3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09"/>
    <p:restoredTop sz="94637"/>
  </p:normalViewPr>
  <p:slideViewPr>
    <p:cSldViewPr snapToGrid="0">
      <p:cViewPr varScale="1">
        <p:scale>
          <a:sx n="111" d="100"/>
          <a:sy n="111" d="100"/>
        </p:scale>
        <p:origin x="1512" y="2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1" d="100"/>
          <a:sy n="151" d="100"/>
        </p:scale>
        <p:origin x="17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90476-7C24-6243-AA08-B6FFC8B4F357}" type="datetimeFigureOut">
              <a:rPr lang="en-KR" smtClean="0"/>
              <a:t>7/11/24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27CD-FA73-F747-BE1E-50F9EE4F75C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1542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27CD-FA73-F747-BE1E-50F9EE4F75C0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88932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27CD-FA73-F747-BE1E-50F9EE4F75C0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19217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27CD-FA73-F747-BE1E-50F9EE4F75C0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86959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209" y="1013984"/>
            <a:ext cx="5785791" cy="3260635"/>
          </a:xfrm>
        </p:spPr>
        <p:txBody>
          <a:bodyPr anchor="b"/>
          <a:lstStyle>
            <a:lvl1pPr algn="l">
              <a:defRPr sz="21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2209" y="4848465"/>
            <a:ext cx="5785791" cy="1085849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143001" y="4571506"/>
            <a:ext cx="72836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47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2174" y="2229958"/>
            <a:ext cx="6928826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3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58000" y="1467700"/>
            <a:ext cx="1318846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86735" y="1467700"/>
            <a:ext cx="5879534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1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174" y="1045446"/>
            <a:ext cx="6928826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174" y="2286000"/>
            <a:ext cx="6928826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309" y="1287554"/>
            <a:ext cx="6213722" cy="3113064"/>
          </a:xfrm>
        </p:spPr>
        <p:txBody>
          <a:bodyPr anchor="t"/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308" y="4619708"/>
            <a:ext cx="5791692" cy="1476293"/>
          </a:xfrm>
        </p:spPr>
        <p:txBody>
          <a:bodyPr anchor="b">
            <a:normAutofit/>
          </a:bodyPr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1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174" y="1013411"/>
            <a:ext cx="6928826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2175" y="2135566"/>
            <a:ext cx="337185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135566"/>
            <a:ext cx="337185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5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174" y="1079150"/>
            <a:ext cx="6928826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176" y="2013217"/>
            <a:ext cx="337184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350" b="0" cap="all" spc="225" baseline="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2175" y="3048000"/>
            <a:ext cx="337185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2013216"/>
            <a:ext cx="337185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350" b="0" cap="all" spc="225" baseline="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3048000"/>
            <a:ext cx="337185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4703046" y="2876662"/>
            <a:ext cx="72836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878879" y="4592407"/>
            <a:ext cx="606197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143001" y="2876662"/>
            <a:ext cx="72836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04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8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805" y="1558944"/>
            <a:ext cx="2459767" cy="1864196"/>
          </a:xfrm>
        </p:spPr>
        <p:txBody>
          <a:bodyPr anchor="b"/>
          <a:lstStyle>
            <a:lvl1pPr algn="r">
              <a:defRPr sz="2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1" y="762000"/>
            <a:ext cx="4000499" cy="5334000"/>
          </a:xfrm>
        </p:spPr>
        <p:txBody>
          <a:bodyPr anchor="ctr">
            <a:normAutofit/>
          </a:bodyPr>
          <a:lstStyle>
            <a:lvl1pPr>
              <a:defRPr sz="21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50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2806" y="3649682"/>
            <a:ext cx="2424822" cy="1933605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3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157" y="1383126"/>
            <a:ext cx="2467415" cy="2045874"/>
          </a:xfrm>
        </p:spPr>
        <p:txBody>
          <a:bodyPr anchor="b"/>
          <a:lstStyle>
            <a:lvl1pPr algn="r">
              <a:defRPr sz="2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000501" y="762000"/>
            <a:ext cx="4000499" cy="5334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5158" y="3649683"/>
            <a:ext cx="2432469" cy="1684317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3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174" y="1041622"/>
            <a:ext cx="6928826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174" y="2286000"/>
            <a:ext cx="6928826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519154" y="4936959"/>
            <a:ext cx="26732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5" b="1" cap="all" spc="225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6/29/24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7521088" y="1655534"/>
            <a:ext cx="266942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 b="1" cap="all" spc="225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9681" y="3219853"/>
            <a:ext cx="472240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35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hf hdr="0"/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2100" b="1" kern="1200" cap="all" spc="4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lnSpc>
          <a:spcPct val="130000"/>
        </a:lnSpc>
        <a:spcBef>
          <a:spcPts val="750"/>
        </a:spcBef>
        <a:buSzPct val="8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indent="0" algn="l" defTabSz="685800" rtl="0" eaLnBrk="1" latinLnBrk="0" hangingPunct="1">
        <a:lnSpc>
          <a:spcPct val="130000"/>
        </a:lnSpc>
        <a:spcBef>
          <a:spcPts val="375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37160" algn="l" defTabSz="685800" rtl="0" eaLnBrk="1" latinLnBrk="0" hangingPunct="1">
        <a:lnSpc>
          <a:spcPct val="130000"/>
        </a:lnSpc>
        <a:spcBef>
          <a:spcPts val="375"/>
        </a:spcBef>
        <a:buSzPct val="8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349758" indent="0" algn="l" defTabSz="685800" rtl="0" eaLnBrk="1" latinLnBrk="0" hangingPunct="1">
        <a:lnSpc>
          <a:spcPct val="130000"/>
        </a:lnSpc>
        <a:spcBef>
          <a:spcPts val="375"/>
        </a:spcBef>
        <a:buSzPct val="85000"/>
        <a:buFontTx/>
        <a:buNone/>
        <a:defRPr sz="9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indent="-137160" algn="l" defTabSz="685800" rtl="0" eaLnBrk="1" latinLnBrk="0" hangingPunct="1">
        <a:lnSpc>
          <a:spcPct val="130000"/>
        </a:lnSpc>
        <a:spcBef>
          <a:spcPts val="375"/>
        </a:spcBef>
        <a:buSzPct val="85000"/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R_mfMqzknY" TargetMode="External"/><Relationship Id="rId2" Type="http://schemas.openxmlformats.org/officeDocument/2006/relationships/hyperlink" Target="https://www.youtube.com/watch?v=oPWOcdriw8g&amp;t=12s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rimba.com/articles/frontend-backend-or-fullstack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8" name="Picture 27" descr="Vector background of vibrant colors splashing">
            <a:extLst>
              <a:ext uri="{FF2B5EF4-FFF2-40B4-BE49-F238E27FC236}">
                <a16:creationId xmlns:a16="http://schemas.microsoft.com/office/drawing/2014/main" id="{A596B716-59A4-120D-B648-A5D544E771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7298"/>
          <a:stretch/>
        </p:blipFill>
        <p:spPr>
          <a:xfrm>
            <a:off x="15" y="858429"/>
            <a:ext cx="9143985" cy="5142322"/>
          </a:xfrm>
          <a:prstGeom prst="rect">
            <a:avLst/>
          </a:prstGeom>
        </p:spPr>
      </p:pic>
      <p:sp useBgFill="1">
        <p:nvSpPr>
          <p:cNvPr id="29" name="Oval 28">
            <a:extLst>
              <a:ext uri="{FF2B5EF4-FFF2-40B4-BE49-F238E27FC236}">
                <a16:creationId xmlns:a16="http://schemas.microsoft.com/office/drawing/2014/main" id="{07F1F8E1-08C9-4C32-8CD0-F0DEB444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898" y="1692898"/>
            <a:ext cx="3472205" cy="34722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95CE6-B10E-649E-4CCC-76FB7780F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2516234"/>
            <a:ext cx="2651759" cy="106929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KR" dirty="0"/>
              <a:t>Express, React, RTK Query-part3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B77F8-3D1F-0FFE-1B28-E3DCCD4BA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44270"/>
            <a:ext cx="2286000" cy="65818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자동차 데이터</a:t>
            </a:r>
            <a:r>
              <a:rPr lang="en-US" altLang="ko-KR" dirty="0"/>
              <a:t>,</a:t>
            </a:r>
            <a:r>
              <a:rPr lang="ko-KR" altLang="en-US" dirty="0"/>
              <a:t> 이미지를 </a:t>
            </a:r>
            <a:r>
              <a:rPr lang="en-US" altLang="ko-KR" dirty="0"/>
              <a:t>RTK, RTK Query</a:t>
            </a:r>
            <a:r>
              <a:rPr lang="ko-KR" altLang="en-US" dirty="0"/>
              <a:t>로 처리</a:t>
            </a:r>
            <a:endParaRPr lang="en-KR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1818" y="3827690"/>
            <a:ext cx="72836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83248-E82A-69DE-FBA9-1EC91B28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7CC90-2201-8075-CAED-535061F3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851E6-D122-2F53-579E-E8FD9C83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56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3001" y="4285880"/>
            <a:ext cx="72836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7B812C-3070-452B-83FE-78736A499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898" y="1692308"/>
            <a:ext cx="3472205" cy="34722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4A783-8C56-EF9B-3730-024E717F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2430556"/>
            <a:ext cx="2857500" cy="1187039"/>
          </a:xfrm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server – part 3:others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FC3C992-D873-48CD-B70B-31008CA8B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462" y="1120335"/>
            <a:ext cx="2135513" cy="461733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497FD-2B76-391B-9B80-AE2FCFD4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7854766" y="2064670"/>
            <a:ext cx="2002070" cy="273844"/>
          </a:xfr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Aft>
                <a:spcPts val="450"/>
              </a:spcAft>
            </a:pPr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C1E57-E063-9727-0164-A4FD182C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9681" y="3272140"/>
            <a:ext cx="472240" cy="322373"/>
          </a:xfr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Aft>
                <a:spcPts val="450"/>
              </a:spcAft>
            </a:pPr>
            <a:fld id="{EFE71E98-A417-4ECC-ACEB-C0490C20DB04}" type="slidenum">
              <a:rPr lang="en-US">
                <a:solidFill>
                  <a:schemeClr val="tx1"/>
                </a:solidFill>
              </a:rPr>
              <a:pPr>
                <a:spcAft>
                  <a:spcPts val="450"/>
                </a:spcAft>
              </a:pPr>
              <a:t>10</a:t>
            </a:fld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1818" y="3855060"/>
            <a:ext cx="728366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BB448-42C3-66B1-9BCD-2B98FDF4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7853316" y="4525739"/>
            <a:ext cx="2004971" cy="273844"/>
          </a:xfr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Aft>
                <a:spcPts val="450"/>
              </a:spcAft>
            </a:pPr>
            <a:r>
              <a:rPr lang="en-US"/>
              <a:t>6/29/24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8251380-2507-8415-B388-5AA2CBBEF62C}"/>
              </a:ext>
            </a:extLst>
          </p:cNvPr>
          <p:cNvSpPr/>
          <p:nvPr/>
        </p:nvSpPr>
        <p:spPr>
          <a:xfrm>
            <a:off x="5044966" y="2806262"/>
            <a:ext cx="1923393" cy="396365"/>
          </a:xfrm>
          <a:prstGeom prst="roundRect">
            <a:avLst/>
          </a:prstGeom>
          <a:solidFill>
            <a:schemeClr val="accent1">
              <a:alpha val="5430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97515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F3B9E8-7477-B026-5981-25B1E131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40870-E5AF-4C31-145C-7396B011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1202E-4F0B-276A-F822-98EE63B2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738FA7-4F94-C58D-2DCC-796615DC4BCA}"/>
              </a:ext>
            </a:extLst>
          </p:cNvPr>
          <p:cNvSpPr txBox="1"/>
          <p:nvPr/>
        </p:nvSpPr>
        <p:spPr>
          <a:xfrm>
            <a:off x="1615587" y="1760659"/>
            <a:ext cx="54072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/>
              <a:t>환경 </a:t>
            </a:r>
            <a:r>
              <a:rPr lang="ko-KR" altLang="en-US" sz="1350"/>
              <a:t>변수 정의</a:t>
            </a:r>
            <a:endParaRPr lang="en-KR" sz="1350"/>
          </a:p>
        </p:txBody>
      </p:sp>
      <p:pic>
        <p:nvPicPr>
          <p:cNvPr id="7" name="Picture 6" descr="A blurry image of a computer screen&#10;&#10;Description automatically generated">
            <a:extLst>
              <a:ext uri="{FF2B5EF4-FFF2-40B4-BE49-F238E27FC236}">
                <a16:creationId xmlns:a16="http://schemas.microsoft.com/office/drawing/2014/main" id="{FB764CE1-DAEC-9903-914A-B2AD6DC91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77" y="2392779"/>
            <a:ext cx="8875286" cy="21044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7871C9-0B62-15B4-44BB-1100D7F79EA7}"/>
              </a:ext>
            </a:extLst>
          </p:cNvPr>
          <p:cNvSpPr txBox="1"/>
          <p:nvPr/>
        </p:nvSpPr>
        <p:spPr>
          <a:xfrm>
            <a:off x="2447365" y="4770344"/>
            <a:ext cx="4229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350" dirty="0"/>
              <a:t>server/config/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5E2373-F0FF-49B4-9553-8B0052E26868}"/>
              </a:ext>
            </a:extLst>
          </p:cNvPr>
          <p:cNvSpPr txBox="1"/>
          <p:nvPr/>
        </p:nvSpPr>
        <p:spPr>
          <a:xfrm>
            <a:off x="2447365" y="5157529"/>
            <a:ext cx="46190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350" dirty="0"/>
              <a:t>aws.js, cooke.js, google.js, key.js, mongo.js, prod.js</a:t>
            </a:r>
          </a:p>
        </p:txBody>
      </p:sp>
    </p:spTree>
    <p:extLst>
      <p:ext uri="{BB962C8B-B14F-4D97-AF65-F5344CB8AC3E}">
        <p14:creationId xmlns:p14="http://schemas.microsoft.com/office/powerpoint/2010/main" val="1564661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3001" y="4285880"/>
            <a:ext cx="72836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36F1C-9C88-619B-95F9-588AADA0F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27" y="1934404"/>
            <a:ext cx="2952206" cy="1651126"/>
          </a:xfrm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/>
              <a:t>Frontend client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857250"/>
            <a:ext cx="4575853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1248945-29ED-F2C0-36C0-F7D02FF304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70505" y="1082241"/>
            <a:ext cx="1298057" cy="480761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E67BC-7D37-503F-E58D-6443484A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7854766" y="2064670"/>
            <a:ext cx="2002070" cy="273844"/>
          </a:xfr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Aft>
                <a:spcPts val="450"/>
              </a:spcAft>
            </a:pPr>
            <a:r>
              <a:rPr lang="ko-KR" altLang="en-US">
                <a:solidFill>
                  <a:schemeClr val="bg1"/>
                </a:solidFill>
              </a:rPr>
              <a:t>저작권</a:t>
            </a:r>
            <a:r>
              <a:rPr lang="en-US" altLang="ko-KR">
                <a:solidFill>
                  <a:schemeClr val="bg1"/>
                </a:solidFill>
              </a:rPr>
              <a:t>: </a:t>
            </a:r>
            <a:r>
              <a:rPr lang="en-US">
                <a:solidFill>
                  <a:schemeClr val="bg1"/>
                </a:solidFill>
              </a:rPr>
              <a:t>Slow Coding </a:t>
            </a:r>
            <a:r>
              <a:rPr lang="ko-KR" altLang="en-US">
                <a:solidFill>
                  <a:schemeClr val="bg1"/>
                </a:solidFill>
              </a:rPr>
              <a:t>유지수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C507E-5BCC-02EF-AFF9-FF88E89C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9681" y="3272140"/>
            <a:ext cx="472240" cy="322373"/>
          </a:xfr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Aft>
                <a:spcPts val="450"/>
              </a:spcAft>
            </a:pPr>
            <a:fld id="{EFE71E98-A417-4ECC-ACEB-C0490C20DB04}" type="slidenum">
              <a:rPr lang="en-US">
                <a:solidFill>
                  <a:schemeClr val="bg1"/>
                </a:solidFill>
              </a:rPr>
              <a:pPr>
                <a:spcAft>
                  <a:spcPts val="450"/>
                </a:spcAft>
              </a:pPr>
              <a:t>12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1818" y="3827690"/>
            <a:ext cx="72836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3EA788-FC3C-236B-0946-F68FCA8C75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7853316" y="4525739"/>
            <a:ext cx="2004971" cy="273844"/>
          </a:xfr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Aft>
                <a:spcPts val="450"/>
              </a:spcAft>
            </a:pPr>
            <a:r>
              <a:rPr lang="en-US">
                <a:solidFill>
                  <a:schemeClr val="bg1"/>
                </a:solidFill>
              </a:rPr>
              <a:t>6/29/24</a:t>
            </a:r>
          </a:p>
        </p:txBody>
      </p:sp>
    </p:spTree>
    <p:extLst>
      <p:ext uri="{BB962C8B-B14F-4D97-AF65-F5344CB8AC3E}">
        <p14:creationId xmlns:p14="http://schemas.microsoft.com/office/powerpoint/2010/main" val="1068683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641C2-8E7B-441E-1DF6-C4533ECB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E0AC3-B79D-ED8A-8D70-655C31F6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6F7C9-187F-9E25-E565-F35231F4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3FF16-3686-69F4-C26C-647B477DC56D}"/>
              </a:ext>
            </a:extLst>
          </p:cNvPr>
          <p:cNvSpPr txBox="1"/>
          <p:nvPr/>
        </p:nvSpPr>
        <p:spPr>
          <a:xfrm>
            <a:off x="1620456" y="787078"/>
            <a:ext cx="442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Application</a:t>
            </a:r>
            <a:r>
              <a:rPr lang="ko-KR" altLang="en-US" dirty="0"/>
              <a:t>의 </a:t>
            </a:r>
            <a:r>
              <a:rPr lang="en-US" altLang="ko-KR" dirty="0"/>
              <a:t>authentication </a:t>
            </a:r>
            <a:r>
              <a:rPr lang="ko-KR" altLang="en-US" dirty="0"/>
              <a:t>이외의 기능 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44C1B-1CF9-2740-9130-D164FD581F9C}"/>
              </a:ext>
            </a:extLst>
          </p:cNvPr>
          <p:cNvSpPr txBox="1"/>
          <p:nvPr/>
        </p:nvSpPr>
        <p:spPr>
          <a:xfrm>
            <a:off x="1236954" y="1972161"/>
            <a:ext cx="287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 data </a:t>
            </a:r>
            <a:r>
              <a:rPr lang="ko-KR" altLang="en-US" dirty="0"/>
              <a:t>불러옴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54F088-BBB5-D62B-024D-14095F737A56}"/>
              </a:ext>
            </a:extLst>
          </p:cNvPr>
          <p:cNvSpPr txBox="1"/>
          <p:nvPr/>
        </p:nvSpPr>
        <p:spPr>
          <a:xfrm>
            <a:off x="1218267" y="4147176"/>
            <a:ext cx="287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 data </a:t>
            </a:r>
            <a:r>
              <a:rPr lang="ko-KR" altLang="en-US" dirty="0"/>
              <a:t>필터링</a:t>
            </a:r>
            <a:r>
              <a:rPr lang="en-US" altLang="ko-KR" dirty="0"/>
              <a:t>(search)</a:t>
            </a:r>
            <a:endParaRPr lang="en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E292CB-5A36-B065-D142-A9E70902C7BF}"/>
              </a:ext>
            </a:extLst>
          </p:cNvPr>
          <p:cNvSpPr txBox="1"/>
          <p:nvPr/>
        </p:nvSpPr>
        <p:spPr>
          <a:xfrm>
            <a:off x="1214100" y="3268816"/>
            <a:ext cx="287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 data </a:t>
            </a:r>
            <a:r>
              <a:rPr lang="ko-KR" altLang="en-US" dirty="0"/>
              <a:t>수정</a:t>
            </a:r>
            <a:endParaRPr lang="en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E0E598-71A0-E65C-E625-10C562A942FB}"/>
              </a:ext>
            </a:extLst>
          </p:cNvPr>
          <p:cNvSpPr txBox="1"/>
          <p:nvPr/>
        </p:nvSpPr>
        <p:spPr>
          <a:xfrm>
            <a:off x="1236955" y="2850521"/>
            <a:ext cx="287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 data </a:t>
            </a:r>
            <a:r>
              <a:rPr lang="ko-KR" altLang="en-US" dirty="0"/>
              <a:t>삭제</a:t>
            </a:r>
            <a:endParaRPr lang="en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9916B1-EB35-B8E6-9C16-8F146FD10EB5}"/>
              </a:ext>
            </a:extLst>
          </p:cNvPr>
          <p:cNvSpPr txBox="1"/>
          <p:nvPr/>
        </p:nvSpPr>
        <p:spPr>
          <a:xfrm>
            <a:off x="1236954" y="2424874"/>
            <a:ext cx="287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 data </a:t>
            </a:r>
            <a:r>
              <a:rPr lang="ko-KR" altLang="en-US" dirty="0"/>
              <a:t>추가</a:t>
            </a:r>
            <a:endParaRPr lang="en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C5E3A3-8699-B972-050C-7A08867860CD}"/>
              </a:ext>
            </a:extLst>
          </p:cNvPr>
          <p:cNvSpPr txBox="1"/>
          <p:nvPr/>
        </p:nvSpPr>
        <p:spPr>
          <a:xfrm>
            <a:off x="4572000" y="2413337"/>
            <a:ext cx="30876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export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{</a:t>
            </a:r>
          </a:p>
          <a:p>
            <a:pPr indent="319088"/>
            <a:r>
              <a:rPr lang="en-US" b="0" dirty="0" err="1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useFetchCarQuery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,</a:t>
            </a:r>
          </a:p>
          <a:p>
            <a:pPr indent="319088"/>
            <a:r>
              <a:rPr lang="en-US" b="0" dirty="0" err="1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useAddCarMutation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,</a:t>
            </a:r>
          </a:p>
          <a:p>
            <a:pPr indent="319088"/>
            <a:r>
              <a:rPr lang="en-US" b="0" dirty="0" err="1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useRemoveCarMutation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,</a:t>
            </a:r>
          </a:p>
          <a:p>
            <a:pPr indent="319088"/>
            <a:r>
              <a:rPr lang="en-US" b="0" dirty="0" err="1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useEditCarMutation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,</a:t>
            </a:r>
          </a:p>
          <a:p>
            <a:pPr indent="319088"/>
            <a:r>
              <a:rPr lang="en-US" b="0" dirty="0" err="1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useFetchCarByIdQuery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} </a:t>
            </a:r>
            <a:r>
              <a:rPr lang="en-US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from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'../slices/</a:t>
            </a:r>
            <a:r>
              <a:rPr lang="en-US" b="0" dirty="0" err="1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carSlice</a:t>
            </a:r>
            <a:r>
              <a:rPr lang="en-US" b="0" dirty="0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'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3ECE07-212F-65C1-310B-2E24B2381CE4}"/>
              </a:ext>
            </a:extLst>
          </p:cNvPr>
          <p:cNvSpPr txBox="1"/>
          <p:nvPr/>
        </p:nvSpPr>
        <p:spPr>
          <a:xfrm>
            <a:off x="4572000" y="1954474"/>
            <a:ext cx="154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store/index.js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99BD03-E157-41FE-DC30-0F1F6AD4BB16}"/>
              </a:ext>
            </a:extLst>
          </p:cNvPr>
          <p:cNvSpPr txBox="1"/>
          <p:nvPr/>
        </p:nvSpPr>
        <p:spPr>
          <a:xfrm>
            <a:off x="1214099" y="3707860"/>
            <a:ext cx="287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</a:t>
            </a:r>
            <a:r>
              <a:rPr lang="en-US" altLang="ko-KR" dirty="0"/>
              <a:t>car data </a:t>
            </a:r>
            <a:r>
              <a:rPr lang="ko-KR" altLang="en-US" dirty="0"/>
              <a:t>추출</a:t>
            </a:r>
            <a:endParaRPr lang="en-KR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7867689-3CED-ED9A-ECBE-0BF6AC01E915}"/>
              </a:ext>
            </a:extLst>
          </p:cNvPr>
          <p:cNvSpPr/>
          <p:nvPr/>
        </p:nvSpPr>
        <p:spPr>
          <a:xfrm>
            <a:off x="987972" y="1954474"/>
            <a:ext cx="3126875" cy="2764671"/>
          </a:xfrm>
          <a:prstGeom prst="roundRect">
            <a:avLst/>
          </a:prstGeom>
          <a:solidFill>
            <a:schemeClr val="accent1">
              <a:alpha val="4512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1127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DE399-DC20-D0F8-2B5F-2D61F303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A9520-A7AD-A06D-B043-E4376439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05DB0-384F-D937-9417-8C8D4BF6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1DE62-5FDB-3E1E-6D35-2B8AF326B04F}"/>
              </a:ext>
            </a:extLst>
          </p:cNvPr>
          <p:cNvSpPr txBox="1"/>
          <p:nvPr/>
        </p:nvSpPr>
        <p:spPr>
          <a:xfrm>
            <a:off x="4016414" y="156419"/>
            <a:ext cx="4438891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export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</a:t>
            </a:r>
            <a:r>
              <a:rPr lang="en-US" sz="1400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const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extendedApiSlice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</a:t>
            </a:r>
            <a:r>
              <a:rPr lang="en-US" sz="1400" b="0" dirty="0">
                <a:solidFill>
                  <a:srgbClr val="99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carApi</a:t>
            </a:r>
            <a:r>
              <a:rPr lang="en-US" sz="1400" b="0" dirty="0" err="1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.injectEndpoints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({</a:t>
            </a:r>
          </a:p>
          <a:p>
            <a:pPr indent="365125"/>
            <a:r>
              <a:rPr lang="en-US" sz="1400" b="0" dirty="0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endpoints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: (</a:t>
            </a:r>
            <a:r>
              <a:rPr lang="en-US" sz="1400" b="0" dirty="0">
                <a:solidFill>
                  <a:srgbClr val="FFC58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builder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) </a:t>
            </a:r>
            <a:r>
              <a:rPr lang="en-US" sz="1400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=&gt;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({</a:t>
            </a:r>
          </a:p>
          <a:p>
            <a:pPr indent="365125"/>
            <a:r>
              <a:rPr lang="en-US" sz="1400" b="0" dirty="0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  </a:t>
            </a:r>
            <a:r>
              <a:rPr lang="en-US" sz="1400" b="0" dirty="0" err="1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fetchCar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: </a:t>
            </a:r>
            <a:r>
              <a:rPr lang="en-US" sz="1400" b="0" dirty="0" err="1">
                <a:solidFill>
                  <a:srgbClr val="FFC58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builder</a:t>
            </a:r>
            <a:r>
              <a:rPr lang="en-US" sz="1400" b="0" dirty="0" err="1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.query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({</a:t>
            </a:r>
          </a:p>
          <a:p>
            <a:pPr indent="628650"/>
            <a:r>
              <a:rPr lang="en-US" sz="1400" b="0" dirty="0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query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: () </a:t>
            </a:r>
            <a:r>
              <a:rPr lang="en-US" sz="1400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=&gt;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</a:t>
            </a:r>
            <a:r>
              <a:rPr lang="en-US" sz="1400" b="0" dirty="0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'/car/fetch’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,</a:t>
            </a:r>
          </a:p>
          <a:p>
            <a:pPr indent="365125"/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  }),</a:t>
            </a:r>
          </a:p>
          <a:p>
            <a:pPr indent="490538"/>
            <a:r>
              <a:rPr lang="en-US" sz="1400" b="0" dirty="0" err="1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addCar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: </a:t>
            </a:r>
            <a:r>
              <a:rPr lang="en-US" sz="1400" b="0" dirty="0" err="1">
                <a:solidFill>
                  <a:srgbClr val="FFC58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builder</a:t>
            </a:r>
            <a:r>
              <a:rPr lang="en-US" sz="1400" b="0" dirty="0" err="1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.mutation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({</a:t>
            </a:r>
          </a:p>
          <a:p>
            <a:pPr indent="628650"/>
            <a:r>
              <a:rPr lang="en-US" sz="1400" b="0" dirty="0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query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: (</a:t>
            </a:r>
            <a:r>
              <a:rPr lang="en-US" sz="1400" b="0" dirty="0">
                <a:solidFill>
                  <a:srgbClr val="FFC58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car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) </a:t>
            </a:r>
            <a:r>
              <a:rPr lang="en-US" sz="1400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=&gt;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({</a:t>
            </a:r>
          </a:p>
          <a:p>
            <a:pPr indent="720725"/>
            <a:r>
              <a:rPr lang="en-US" sz="1400" b="0" dirty="0" err="1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url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: </a:t>
            </a:r>
            <a:r>
              <a:rPr lang="en-US" sz="1400" b="0" dirty="0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'/car/save'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,</a:t>
            </a:r>
          </a:p>
          <a:p>
            <a:pPr indent="720725"/>
            <a:r>
              <a:rPr lang="en-US" sz="1400" b="0" dirty="0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method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: </a:t>
            </a:r>
            <a:r>
              <a:rPr lang="en-US" sz="1400" b="0" dirty="0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'POST'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,</a:t>
            </a:r>
          </a:p>
          <a:p>
            <a:pPr indent="720725"/>
            <a:r>
              <a:rPr lang="en-US" sz="1400" b="0" dirty="0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body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: </a:t>
            </a:r>
            <a:r>
              <a:rPr lang="en-US" sz="1400" b="0" dirty="0">
                <a:solidFill>
                  <a:srgbClr val="FFC58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car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,</a:t>
            </a:r>
          </a:p>
          <a:p>
            <a:pPr indent="490538"/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}),  </a:t>
            </a:r>
          </a:p>
          <a:p>
            <a:pPr indent="490538"/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}),</a:t>
            </a:r>
          </a:p>
          <a:p>
            <a:pPr indent="536575"/>
            <a:r>
              <a:rPr lang="en-US" sz="1400" b="0" dirty="0" err="1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removeCar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: </a:t>
            </a:r>
            <a:r>
              <a:rPr lang="en-US" sz="1400" b="0" dirty="0" err="1">
                <a:solidFill>
                  <a:srgbClr val="FFC58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builder</a:t>
            </a:r>
            <a:r>
              <a:rPr lang="en-US" sz="1400" b="0" dirty="0" err="1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.mutation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({</a:t>
            </a:r>
          </a:p>
          <a:p>
            <a:pPr indent="628650"/>
            <a:r>
              <a:rPr lang="en-US" sz="1400" b="0" dirty="0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query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: (</a:t>
            </a:r>
            <a:r>
              <a:rPr lang="en-US" sz="1400" b="0" dirty="0">
                <a:solidFill>
                  <a:srgbClr val="FFC58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id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) </a:t>
            </a:r>
            <a:r>
              <a:rPr lang="en-US" sz="1400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=&gt;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({</a:t>
            </a:r>
          </a:p>
          <a:p>
            <a:pPr indent="800100"/>
            <a:r>
              <a:rPr lang="en-US" sz="1400" b="0" dirty="0" err="1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url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: </a:t>
            </a:r>
            <a:r>
              <a:rPr lang="en-US" sz="1400" b="0" dirty="0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`/car/delete/${</a:t>
            </a:r>
            <a:r>
              <a:rPr lang="en-US" sz="1400" b="0" dirty="0">
                <a:solidFill>
                  <a:srgbClr val="FFC58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id</a:t>
            </a:r>
            <a:r>
              <a:rPr lang="en-US" sz="1400" b="0" dirty="0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}`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,</a:t>
            </a:r>
          </a:p>
          <a:p>
            <a:pPr indent="800100"/>
            <a:r>
              <a:rPr lang="en-US" sz="1400" b="0" dirty="0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method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: </a:t>
            </a:r>
            <a:r>
              <a:rPr lang="en-US" sz="1400" b="0" dirty="0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'DELETE'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,</a:t>
            </a:r>
          </a:p>
          <a:p>
            <a:pPr indent="536575"/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}),</a:t>
            </a:r>
          </a:p>
          <a:p>
            <a:pPr indent="536575"/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}),</a:t>
            </a:r>
          </a:p>
          <a:p>
            <a:pPr indent="536575"/>
            <a:r>
              <a:rPr lang="en-US" sz="1400" b="0" dirty="0" err="1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editCar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: </a:t>
            </a:r>
            <a:r>
              <a:rPr lang="en-US" sz="1400" b="0" dirty="0" err="1">
                <a:solidFill>
                  <a:srgbClr val="FFC58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builder</a:t>
            </a:r>
            <a:r>
              <a:rPr lang="en-US" sz="1400" b="0" dirty="0" err="1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.mutation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({</a:t>
            </a:r>
          </a:p>
          <a:p>
            <a:pPr indent="674688"/>
            <a:r>
              <a:rPr lang="en-US" sz="1400" b="0" dirty="0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query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: ({ </a:t>
            </a:r>
            <a:r>
              <a:rPr lang="en-US" sz="1400" b="0" dirty="0">
                <a:solidFill>
                  <a:srgbClr val="FFC58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id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, </a:t>
            </a:r>
            <a:r>
              <a:rPr lang="en-US" sz="1400" b="0" dirty="0" err="1">
                <a:solidFill>
                  <a:srgbClr val="FFC58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formDataObject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}) </a:t>
            </a:r>
            <a:r>
              <a:rPr lang="en-US" sz="1400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=&gt;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({</a:t>
            </a:r>
          </a:p>
          <a:p>
            <a:pPr indent="892175"/>
            <a:r>
              <a:rPr lang="en-US" sz="1400" b="0" dirty="0" err="1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url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: </a:t>
            </a:r>
            <a:r>
              <a:rPr lang="en-US" sz="1400" b="0" dirty="0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`/car/update/${</a:t>
            </a:r>
            <a:r>
              <a:rPr lang="en-US" sz="1400" b="0" dirty="0">
                <a:solidFill>
                  <a:srgbClr val="FFC58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id</a:t>
            </a:r>
            <a:r>
              <a:rPr lang="en-US" sz="1400" b="0" dirty="0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}`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,</a:t>
            </a:r>
          </a:p>
          <a:p>
            <a:pPr indent="892175"/>
            <a:r>
              <a:rPr lang="en-US" sz="1400" b="0" dirty="0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method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: </a:t>
            </a:r>
            <a:r>
              <a:rPr lang="en-US" sz="1400" b="0" dirty="0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'PUT'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,</a:t>
            </a:r>
          </a:p>
          <a:p>
            <a:pPr indent="892175"/>
            <a:r>
              <a:rPr lang="en-US" sz="1400" b="0" dirty="0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body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: </a:t>
            </a:r>
            <a:r>
              <a:rPr lang="en-US" sz="1400" b="0" dirty="0" err="1">
                <a:solidFill>
                  <a:srgbClr val="FFC58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formDataObject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,</a:t>
            </a:r>
          </a:p>
          <a:p>
            <a:pPr indent="674688"/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}),</a:t>
            </a:r>
          </a:p>
          <a:p>
            <a:pPr indent="536575"/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}),</a:t>
            </a:r>
          </a:p>
          <a:p>
            <a:pPr indent="490538"/>
            <a:r>
              <a:rPr lang="en-US" sz="1400" b="0" dirty="0" err="1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fetchCarById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: </a:t>
            </a:r>
            <a:r>
              <a:rPr lang="en-US" sz="1400" b="0" dirty="0" err="1">
                <a:solidFill>
                  <a:srgbClr val="FFC58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builder</a:t>
            </a:r>
            <a:r>
              <a:rPr lang="en-US" sz="1400" b="0" dirty="0" err="1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.query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({</a:t>
            </a:r>
          </a:p>
          <a:p>
            <a:pPr indent="674688"/>
            <a:r>
              <a:rPr lang="en-US" sz="1400" b="0" dirty="0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query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: (</a:t>
            </a:r>
            <a:r>
              <a:rPr lang="en-US" sz="1400" b="0" dirty="0">
                <a:solidFill>
                  <a:srgbClr val="FFC58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id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) </a:t>
            </a:r>
            <a:r>
              <a:rPr lang="en-US" sz="1400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=&gt;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</a:t>
            </a:r>
            <a:r>
              <a:rPr lang="en-US" sz="1400" b="0" dirty="0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`/car/</a:t>
            </a:r>
            <a:r>
              <a:rPr lang="en-US" sz="1400" b="0" dirty="0" err="1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fetchDataById</a:t>
            </a:r>
            <a:r>
              <a:rPr lang="en-US" sz="1400" b="0" dirty="0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/${</a:t>
            </a:r>
            <a:r>
              <a:rPr lang="en-US" sz="1400" b="0" dirty="0">
                <a:solidFill>
                  <a:srgbClr val="FFC58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id</a:t>
            </a:r>
            <a:r>
              <a:rPr lang="en-US" sz="1400" b="0" dirty="0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}`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,</a:t>
            </a:r>
          </a:p>
          <a:p>
            <a:pPr indent="674688"/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}),</a:t>
            </a:r>
          </a:p>
          <a:p>
            <a:pPr indent="490538"/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}),</a:t>
            </a: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928C2-2C51-BB01-307D-5D8150D60ABF}"/>
              </a:ext>
            </a:extLst>
          </p:cNvPr>
          <p:cNvSpPr txBox="1"/>
          <p:nvPr/>
        </p:nvSpPr>
        <p:spPr>
          <a:xfrm>
            <a:off x="415231" y="1179383"/>
            <a:ext cx="269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slices/carSlice.js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B3B734-A949-74E5-C411-4C969F9BF0B9}"/>
              </a:ext>
            </a:extLst>
          </p:cNvPr>
          <p:cNvSpPr txBox="1"/>
          <p:nvPr/>
        </p:nvSpPr>
        <p:spPr>
          <a:xfrm>
            <a:off x="-168999" y="717630"/>
            <a:ext cx="373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hook</a:t>
            </a:r>
            <a:r>
              <a:rPr lang="ko-KR" altLang="en-US" dirty="0"/>
              <a:t>은 여기에서 정의 됨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578C8F-3F07-3F5A-7978-6209108FFAC0}"/>
              </a:ext>
            </a:extLst>
          </p:cNvPr>
          <p:cNvSpPr txBox="1"/>
          <p:nvPr/>
        </p:nvSpPr>
        <p:spPr>
          <a:xfrm>
            <a:off x="368899" y="1698360"/>
            <a:ext cx="2937151" cy="1705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KR" dirty="0"/>
              <a:t>carSlice</a:t>
            </a:r>
            <a:r>
              <a:rPr lang="ko-KR" altLang="en-US" dirty="0"/>
              <a:t>에서 정의 되기는 했지만 </a:t>
            </a:r>
            <a:r>
              <a:rPr lang="en-US" altLang="ko-KR" dirty="0"/>
              <a:t>RTK Query</a:t>
            </a:r>
            <a:r>
              <a:rPr lang="ko-KR" altLang="en-US" dirty="0" err="1"/>
              <a:t>를</a:t>
            </a:r>
            <a:r>
              <a:rPr lang="ko-KR" altLang="en-US" dirty="0"/>
              <a:t> 사용하는 </a:t>
            </a:r>
            <a:r>
              <a:rPr lang="en-US" altLang="ko-KR" dirty="0" err="1"/>
              <a:t>carApi</a:t>
            </a:r>
            <a:r>
              <a:rPr lang="ko-KR" altLang="en-US" dirty="0"/>
              <a:t>로 </a:t>
            </a:r>
            <a:r>
              <a:rPr lang="en-US" altLang="ko-KR" dirty="0"/>
              <a:t>inject</a:t>
            </a:r>
            <a:r>
              <a:rPr lang="ko-KR" altLang="en-US" dirty="0"/>
              <a:t>되는 구조로 만들었음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 dirty="0"/>
          </a:p>
        </p:txBody>
      </p:sp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4394856-C5F0-34E5-E324-74AE152FD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77" y="4086405"/>
            <a:ext cx="2202709" cy="21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15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5C938F-141A-1130-D451-8165FCD5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6C252-C7A9-DD75-B9A6-19CCDF922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7B046-A016-15FB-7AB8-4EA3AE71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8D335-F35E-51EE-5616-56F3EF04812F}"/>
              </a:ext>
            </a:extLst>
          </p:cNvPr>
          <p:cNvSpPr txBox="1"/>
          <p:nvPr/>
        </p:nvSpPr>
        <p:spPr>
          <a:xfrm>
            <a:off x="2133600" y="351806"/>
            <a:ext cx="417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RTK Query</a:t>
            </a:r>
            <a:r>
              <a:rPr lang="ko-KR" altLang="en-US" dirty="0"/>
              <a:t>의 </a:t>
            </a:r>
            <a:r>
              <a:rPr lang="en-US" altLang="ko-KR" dirty="0"/>
              <a:t>store/</a:t>
            </a:r>
            <a:r>
              <a:rPr lang="en-US" altLang="ko-KR" dirty="0" err="1"/>
              <a:t>apis</a:t>
            </a:r>
            <a:r>
              <a:rPr lang="en-US" altLang="ko-KR" dirty="0"/>
              <a:t>/</a:t>
            </a:r>
            <a:r>
              <a:rPr lang="en-US" altLang="ko-KR" dirty="0" err="1"/>
              <a:t>carApi</a:t>
            </a:r>
            <a:endParaRPr lang="en-KR" dirty="0"/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2FE30AE5-CE5F-99D1-5B1C-B28899D25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978" y="1000909"/>
            <a:ext cx="5587216" cy="5670331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C06C417A-891A-B2A3-0D3E-6E13F16A4A40}"/>
              </a:ext>
            </a:extLst>
          </p:cNvPr>
          <p:cNvSpPr/>
          <p:nvPr/>
        </p:nvSpPr>
        <p:spPr>
          <a:xfrm>
            <a:off x="2133600" y="3219853"/>
            <a:ext cx="973967" cy="2906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D99A0-889B-E038-F1A3-F33FA91A8638}"/>
              </a:ext>
            </a:extLst>
          </p:cNvPr>
          <p:cNvSpPr txBox="1"/>
          <p:nvPr/>
        </p:nvSpPr>
        <p:spPr>
          <a:xfrm>
            <a:off x="345206" y="2314875"/>
            <a:ext cx="2039007" cy="2120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KR" dirty="0"/>
              <a:t>RTK</a:t>
            </a:r>
            <a:r>
              <a:rPr lang="ko-KR" altLang="en-US" dirty="0" err="1"/>
              <a:t>를</a:t>
            </a:r>
            <a:r>
              <a:rPr lang="ko-KR" altLang="en-US" dirty="0"/>
              <a:t> 사용하는 </a:t>
            </a:r>
            <a:r>
              <a:rPr lang="en-US" altLang="ko-KR" dirty="0"/>
              <a:t>slices/</a:t>
            </a:r>
            <a:r>
              <a:rPr lang="en-US" altLang="ko-KR" dirty="0" err="1"/>
              <a:t>carSlice</a:t>
            </a:r>
            <a:r>
              <a:rPr lang="ko-KR" altLang="en-US" dirty="0"/>
              <a:t>에서 정의된 </a:t>
            </a:r>
            <a:r>
              <a:rPr lang="en-US" altLang="ko-KR" dirty="0"/>
              <a:t>endpoints</a:t>
            </a:r>
            <a:r>
              <a:rPr lang="ko-KR" altLang="en-US" dirty="0"/>
              <a:t>가 이곳으로  </a:t>
            </a:r>
            <a:r>
              <a:rPr lang="en-US" altLang="ko-KR" dirty="0"/>
              <a:t>inject</a:t>
            </a:r>
            <a:r>
              <a:rPr lang="ko-KR" altLang="en-US" dirty="0"/>
              <a:t>됨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539485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BEA25-764D-E0D3-449B-F549120D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141ACD-2603-0DDB-1B3B-5918EC18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42EF2-FEFA-85D0-1BEC-9C0479FE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FA66D-6228-8DA0-1208-7BEF08AA2AED}"/>
              </a:ext>
            </a:extLst>
          </p:cNvPr>
          <p:cNvSpPr txBox="1"/>
          <p:nvPr/>
        </p:nvSpPr>
        <p:spPr>
          <a:xfrm>
            <a:off x="1671145" y="520051"/>
            <a:ext cx="540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Dashboard.js</a:t>
            </a:r>
            <a:r>
              <a:rPr lang="ko-KR" altLang="en-US" dirty="0"/>
              <a:t>의 기능</a:t>
            </a:r>
            <a:r>
              <a:rPr lang="en-US" altLang="ko-KR" dirty="0"/>
              <a:t>: </a:t>
            </a:r>
            <a:r>
              <a:rPr lang="en-US" altLang="ko-KR" dirty="0" err="1"/>
              <a:t>useFetchCarQuery</a:t>
            </a:r>
            <a:endParaRPr lang="en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7DF91-881C-2A7A-EAFB-88128B3394E2}"/>
              </a:ext>
            </a:extLst>
          </p:cNvPr>
          <p:cNvSpPr txBox="1"/>
          <p:nvPr/>
        </p:nvSpPr>
        <p:spPr>
          <a:xfrm>
            <a:off x="218943" y="2666034"/>
            <a:ext cx="2040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useFetchCarQuery</a:t>
            </a:r>
            <a:r>
              <a:rPr lang="en-US" sz="1600" dirty="0"/>
              <a:t> </a:t>
            </a:r>
            <a:endParaRPr lang="en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DFD19-99C8-9008-7198-1233C5C711EA}"/>
              </a:ext>
            </a:extLst>
          </p:cNvPr>
          <p:cNvSpPr txBox="1"/>
          <p:nvPr/>
        </p:nvSpPr>
        <p:spPr>
          <a:xfrm>
            <a:off x="218943" y="3128238"/>
            <a:ext cx="2040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CarSearchPage</a:t>
            </a:r>
            <a:r>
              <a:rPr lang="en-US" sz="1600" dirty="0"/>
              <a:t> </a:t>
            </a:r>
            <a:endParaRPr lang="en-K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0359B4-BA05-4C6D-4B72-1A350284D74C}"/>
              </a:ext>
            </a:extLst>
          </p:cNvPr>
          <p:cNvSpPr txBox="1"/>
          <p:nvPr/>
        </p:nvSpPr>
        <p:spPr>
          <a:xfrm>
            <a:off x="218943" y="3552567"/>
            <a:ext cx="2040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useSelector</a:t>
            </a:r>
            <a:r>
              <a:rPr lang="en-US" sz="1600" dirty="0"/>
              <a:t> </a:t>
            </a:r>
            <a:endParaRPr lang="en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21EE7-9C75-3ED4-E6F2-804C07EB0B95}"/>
              </a:ext>
            </a:extLst>
          </p:cNvPr>
          <p:cNvSpPr txBox="1"/>
          <p:nvPr/>
        </p:nvSpPr>
        <p:spPr>
          <a:xfrm>
            <a:off x="218943" y="4031894"/>
            <a:ext cx="2040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selectAllCars</a:t>
            </a:r>
            <a:r>
              <a:rPr lang="en-US" sz="1600" dirty="0"/>
              <a:t> </a:t>
            </a:r>
            <a:endParaRPr lang="en-KR" sz="16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1CE07E6-82D5-CB0A-5A7A-AE60D53B319E}"/>
              </a:ext>
            </a:extLst>
          </p:cNvPr>
          <p:cNvSpPr/>
          <p:nvPr/>
        </p:nvSpPr>
        <p:spPr>
          <a:xfrm>
            <a:off x="218943" y="2666034"/>
            <a:ext cx="1830574" cy="33855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EBCD72C-0277-C535-F55D-1EF0203D6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23" y="1257994"/>
            <a:ext cx="4910630" cy="5266253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FDABC1F-D233-DA2D-5A55-E35C09BDA6B2}"/>
              </a:ext>
            </a:extLst>
          </p:cNvPr>
          <p:cNvSpPr/>
          <p:nvPr/>
        </p:nvSpPr>
        <p:spPr>
          <a:xfrm>
            <a:off x="3825240" y="1257994"/>
            <a:ext cx="1615440" cy="227906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7432D52-1C4C-0890-EB39-8C36320BEC73}"/>
              </a:ext>
            </a:extLst>
          </p:cNvPr>
          <p:cNvSpPr/>
          <p:nvPr/>
        </p:nvSpPr>
        <p:spPr>
          <a:xfrm>
            <a:off x="6265742" y="2890635"/>
            <a:ext cx="1615440" cy="227906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5CC987-8D14-92B0-AECD-4FC044B98ABB}"/>
              </a:ext>
            </a:extLst>
          </p:cNvPr>
          <p:cNvSpPr txBox="1"/>
          <p:nvPr/>
        </p:nvSpPr>
        <p:spPr>
          <a:xfrm>
            <a:off x="173327" y="4929101"/>
            <a:ext cx="2537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useFetchCarQuery</a:t>
            </a:r>
            <a:r>
              <a:rPr lang="ko-KR" altLang="en-US" dirty="0" err="1"/>
              <a:t>를</a:t>
            </a:r>
            <a:r>
              <a:rPr lang="ko-KR" altLang="en-US" dirty="0"/>
              <a:t> 사용하면 </a:t>
            </a:r>
            <a:r>
              <a:rPr lang="en-KR" dirty="0"/>
              <a:t>caching</a:t>
            </a:r>
            <a:r>
              <a:rPr lang="ko-KR" altLang="en-US" dirty="0"/>
              <a:t>의 이점을 살릴 수 있음</a:t>
            </a:r>
            <a:r>
              <a:rPr lang="en-US" altLang="ko-KR" dirty="0"/>
              <a:t>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27141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1737F-8255-728E-B8F0-87B94994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3997C-A18B-D78F-B5F2-67207285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B7CB5-2EA8-0794-0E51-9A8B864A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E30B3-9414-5D4A-1627-CA1A09B892D5}"/>
              </a:ext>
            </a:extLst>
          </p:cNvPr>
          <p:cNvSpPr txBox="1"/>
          <p:nvPr/>
        </p:nvSpPr>
        <p:spPr>
          <a:xfrm>
            <a:off x="1093076" y="684468"/>
            <a:ext cx="66110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export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const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extendedApiSlice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99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carApi</a:t>
            </a:r>
            <a:r>
              <a:rPr lang="en-US" b="0" dirty="0" err="1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.injectEndpoints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({</a:t>
            </a:r>
          </a:p>
          <a:p>
            <a:r>
              <a:rPr lang="en-US" b="0" dirty="0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endpoints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: (</a:t>
            </a:r>
            <a:r>
              <a:rPr lang="en-US" b="0" dirty="0">
                <a:solidFill>
                  <a:srgbClr val="FFC58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builder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) </a:t>
            </a:r>
            <a:r>
              <a:rPr lang="en-US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=&gt;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({</a:t>
            </a:r>
          </a:p>
          <a:p>
            <a:pPr indent="230188"/>
            <a:r>
              <a:rPr lang="en-US" b="0" dirty="0" err="1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fetchCar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: </a:t>
            </a:r>
            <a:r>
              <a:rPr lang="en-US" b="0" dirty="0" err="1">
                <a:solidFill>
                  <a:srgbClr val="FFC58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builder</a:t>
            </a:r>
            <a:r>
              <a:rPr lang="en-US" b="0" dirty="0" err="1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.query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({</a:t>
            </a:r>
          </a:p>
          <a:p>
            <a:pPr indent="492125"/>
            <a:r>
              <a:rPr lang="en-US" b="0" dirty="0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query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: () </a:t>
            </a:r>
            <a:r>
              <a:rPr lang="en-US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=&gt;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'/car/fetch'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,</a:t>
            </a:r>
          </a:p>
          <a:p>
            <a:pPr indent="492125"/>
            <a:r>
              <a:rPr lang="en-US" b="0" dirty="0">
                <a:solidFill>
                  <a:srgbClr val="7285B7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// to modify the normalized data</a:t>
            </a:r>
            <a:endParaRPr lang="en-US" b="0" dirty="0">
              <a:solidFill>
                <a:srgbClr val="FFFFFF"/>
              </a:solidFill>
              <a:effectLst/>
              <a:highlight>
                <a:srgbClr val="002451"/>
              </a:highlight>
              <a:latin typeface="Times New Roman" panose="02020603050405020304" pitchFamily="18" charset="0"/>
            </a:endParaRPr>
          </a:p>
          <a:p>
            <a:pPr indent="492125"/>
            <a:r>
              <a:rPr lang="en-US" b="0" dirty="0" err="1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transformResponse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: (</a:t>
            </a:r>
            <a:r>
              <a:rPr lang="en-US" b="0" dirty="0">
                <a:solidFill>
                  <a:srgbClr val="FFC58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response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) </a:t>
            </a:r>
            <a:r>
              <a:rPr lang="en-US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=&gt;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{</a:t>
            </a:r>
          </a:p>
          <a:p>
            <a:pPr indent="755650"/>
            <a:r>
              <a:rPr lang="en-US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try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{</a:t>
            </a:r>
          </a:p>
          <a:p>
            <a:pPr indent="985838"/>
            <a:r>
              <a:rPr lang="en-US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return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carAdapter</a:t>
            </a:r>
            <a:r>
              <a:rPr lang="en-US" b="0" dirty="0" err="1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.setAll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(</a:t>
            </a:r>
            <a:r>
              <a:rPr lang="en-US" b="0" dirty="0" err="1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initialState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, </a:t>
            </a:r>
            <a:r>
              <a:rPr lang="en-US" b="0" dirty="0">
                <a:solidFill>
                  <a:srgbClr val="FFC58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response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);</a:t>
            </a:r>
          </a:p>
          <a:p>
            <a:pPr indent="755650"/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} </a:t>
            </a:r>
            <a:r>
              <a:rPr lang="en-US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catch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(</a:t>
            </a:r>
            <a:r>
              <a:rPr lang="en-US" b="0" dirty="0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error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) {</a:t>
            </a:r>
          </a:p>
          <a:p>
            <a:pPr indent="933450"/>
            <a:r>
              <a:rPr lang="en-US" b="0" dirty="0" err="1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console</a:t>
            </a:r>
            <a:r>
              <a:rPr lang="en-US" b="0" dirty="0" err="1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.error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'Error transforming response data:'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, </a:t>
            </a:r>
            <a:r>
              <a:rPr lang="en-US" b="0" dirty="0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error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);</a:t>
            </a:r>
          </a:p>
          <a:p>
            <a:pPr indent="933450"/>
            <a:r>
              <a:rPr lang="en-US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return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initialState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;</a:t>
            </a:r>
          </a:p>
          <a:p>
            <a:pPr indent="755650"/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}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},</a:t>
            </a:r>
          </a:p>
          <a:p>
            <a:endParaRPr lang="en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508F9-5AF4-9F8C-F04E-6F9460B8517A}"/>
              </a:ext>
            </a:extLst>
          </p:cNvPr>
          <p:cNvSpPr txBox="1"/>
          <p:nvPr/>
        </p:nvSpPr>
        <p:spPr>
          <a:xfrm>
            <a:off x="1799896" y="245119"/>
            <a:ext cx="5919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useFetchCar &amp; transformResponse in slices/carSlice.js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45279C8-C2FB-0F90-748F-431EF4088D97}"/>
              </a:ext>
            </a:extLst>
          </p:cNvPr>
          <p:cNvSpPr/>
          <p:nvPr/>
        </p:nvSpPr>
        <p:spPr>
          <a:xfrm>
            <a:off x="1313793" y="1287919"/>
            <a:ext cx="972207" cy="294289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DD7FB7-B405-6959-B2F9-2427A20C7476}"/>
              </a:ext>
            </a:extLst>
          </p:cNvPr>
          <p:cNvSpPr txBox="1"/>
          <p:nvPr/>
        </p:nvSpPr>
        <p:spPr>
          <a:xfrm>
            <a:off x="1093076" y="4628175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export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const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{</a:t>
            </a:r>
          </a:p>
          <a:p>
            <a:pPr indent="134938"/>
            <a:r>
              <a:rPr lang="en-US" b="0" dirty="0" err="1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useFetchCarQuery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,</a:t>
            </a:r>
          </a:p>
          <a:p>
            <a:pPr indent="134938"/>
            <a:r>
              <a:rPr lang="en-US" b="0" dirty="0" err="1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useAddCarMutation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,</a:t>
            </a:r>
          </a:p>
          <a:p>
            <a:pPr indent="134938"/>
            <a:r>
              <a:rPr lang="en-US" b="0" dirty="0" err="1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useRemoveCarMutation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,</a:t>
            </a:r>
          </a:p>
          <a:p>
            <a:pPr indent="134938"/>
            <a:r>
              <a:rPr lang="en-US" b="0" dirty="0" err="1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useEditCarMutation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,</a:t>
            </a:r>
          </a:p>
          <a:p>
            <a:pPr indent="134938"/>
            <a:r>
              <a:rPr lang="en-US" b="0" dirty="0" err="1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useFetchCarByIdQuery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} </a:t>
            </a:r>
            <a:r>
              <a:rPr lang="en-US" b="0" dirty="0">
                <a:solidFill>
                  <a:srgbClr val="99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extendedApiSlice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0AC4790-2C87-0E33-3AED-11699944FAEA}"/>
              </a:ext>
            </a:extLst>
          </p:cNvPr>
          <p:cNvSpPr/>
          <p:nvPr/>
        </p:nvSpPr>
        <p:spPr>
          <a:xfrm>
            <a:off x="1545579" y="2160573"/>
            <a:ext cx="6344156" cy="1893537"/>
          </a:xfrm>
          <a:prstGeom prst="roundRect">
            <a:avLst/>
          </a:prstGeom>
          <a:solidFill>
            <a:schemeClr val="accent6">
              <a:lumMod val="75000"/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513EF-596F-D141-735F-2DC120BE263C}"/>
              </a:ext>
            </a:extLst>
          </p:cNvPr>
          <p:cNvSpPr txBox="1"/>
          <p:nvPr/>
        </p:nvSpPr>
        <p:spPr>
          <a:xfrm>
            <a:off x="4624695" y="4776238"/>
            <a:ext cx="3528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400" dirty="0"/>
              <a:t>transformResponse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createEntityAdapter</a:t>
            </a:r>
            <a:r>
              <a:rPr lang="ko-KR" altLang="en-US" sz="1400" dirty="0"/>
              <a:t>에서 만든 </a:t>
            </a:r>
            <a:r>
              <a:rPr lang="en-US" altLang="ko-KR" sz="1400" dirty="0"/>
              <a:t>normalization</a:t>
            </a:r>
            <a:r>
              <a:rPr lang="ko-KR" altLang="en-US" sz="1400" dirty="0"/>
              <a:t>의 틀에 </a:t>
            </a:r>
            <a:r>
              <a:rPr lang="en-US" altLang="ko-KR" sz="1400" dirty="0"/>
              <a:t>normalize</a:t>
            </a:r>
            <a:r>
              <a:rPr lang="ko-KR" altLang="en-US" sz="1400" dirty="0"/>
              <a:t>된 </a:t>
            </a:r>
            <a:r>
              <a:rPr lang="en-US" altLang="ko-KR" sz="1400" dirty="0"/>
              <a:t>state object</a:t>
            </a:r>
            <a:r>
              <a:rPr lang="ko-KR" altLang="en-US" sz="1400" dirty="0"/>
              <a:t>을 입력함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KR" sz="1400" dirty="0"/>
          </a:p>
        </p:txBody>
      </p:sp>
    </p:spTree>
    <p:extLst>
      <p:ext uri="{BB962C8B-B14F-4D97-AF65-F5344CB8AC3E}">
        <p14:creationId xmlns:p14="http://schemas.microsoft.com/office/powerpoint/2010/main" val="3058003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3A732-A399-9837-230C-930B4478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2DD3D-59C3-009C-1B19-A8E9DD9D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5059A-1015-2E7E-C7F7-CC622222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F9713-068A-A783-AA7C-A53C6CEBBB7D}"/>
              </a:ext>
            </a:extLst>
          </p:cNvPr>
          <p:cNvSpPr txBox="1"/>
          <p:nvPr/>
        </p:nvSpPr>
        <p:spPr>
          <a:xfrm>
            <a:off x="716308" y="457742"/>
            <a:ext cx="7452332" cy="12895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KR" dirty="0"/>
              <a:t>RTK Query</a:t>
            </a:r>
            <a:r>
              <a:rPr lang="ko-KR" altLang="en-US" dirty="0"/>
              <a:t>에서 </a:t>
            </a:r>
            <a:r>
              <a:rPr lang="en-US" altLang="ko-KR" dirty="0"/>
              <a:t>endpoints</a:t>
            </a:r>
            <a:r>
              <a:rPr lang="ko-KR" altLang="en-US" dirty="0" err="1"/>
              <a:t>를</a:t>
            </a:r>
            <a:r>
              <a:rPr lang="ko-KR" altLang="en-US" dirty="0"/>
              <a:t> 정의한 경우에는 </a:t>
            </a:r>
            <a:r>
              <a:rPr lang="en-US" altLang="ko-KR" dirty="0" err="1"/>
              <a:t>transformResponse</a:t>
            </a:r>
            <a:r>
              <a:rPr lang="ko-KR" altLang="en-US" dirty="0"/>
              <a:t>에서 </a:t>
            </a:r>
            <a:r>
              <a:rPr lang="en-US" altLang="ko-KR" dirty="0" err="1"/>
              <a:t>createEntityAdapter</a:t>
            </a:r>
            <a:r>
              <a:rPr lang="ko-KR" altLang="en-US" dirty="0"/>
              <a:t>에서 만들어 놓은 </a:t>
            </a:r>
            <a:r>
              <a:rPr lang="en-US" altLang="ko-KR" dirty="0"/>
              <a:t>normalized structure</a:t>
            </a:r>
            <a:r>
              <a:rPr lang="ko-KR" altLang="en-US" dirty="0" err="1"/>
              <a:t>에</a:t>
            </a:r>
            <a:r>
              <a:rPr lang="ko-KR" altLang="en-US" dirty="0"/>
              <a:t> </a:t>
            </a:r>
            <a:r>
              <a:rPr lang="en-US" altLang="ko-KR" dirty="0" err="1"/>
              <a:t>carAdapter.setAll</a:t>
            </a:r>
            <a:r>
              <a:rPr lang="ko-KR" altLang="en-US" dirty="0"/>
              <a:t>을 이용하여 </a:t>
            </a:r>
            <a:r>
              <a:rPr lang="en-US" altLang="ko-KR" dirty="0"/>
              <a:t>id, entities</a:t>
            </a:r>
            <a:r>
              <a:rPr lang="ko-KR" altLang="en-US" dirty="0" err="1"/>
              <a:t>를</a:t>
            </a:r>
            <a:r>
              <a:rPr lang="ko-KR" altLang="en-US" dirty="0"/>
              <a:t> 입력</a:t>
            </a:r>
            <a:endParaRPr lang="en-KR" dirty="0"/>
          </a:p>
        </p:txBody>
      </p:sp>
      <p:pic>
        <p:nvPicPr>
          <p:cNvPr id="7" name="Picture 6" descr="A computer code with text&#10;&#10;Description automatically generated">
            <a:extLst>
              <a:ext uri="{FF2B5EF4-FFF2-40B4-BE49-F238E27FC236}">
                <a16:creationId xmlns:a16="http://schemas.microsoft.com/office/drawing/2014/main" id="{1D9D3C61-28B8-7526-17C2-2B131C3D4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08" y="1792456"/>
            <a:ext cx="6502400" cy="3200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2FECC3-F36E-5052-1D54-CB22C6C9CACA}"/>
              </a:ext>
            </a:extLst>
          </p:cNvPr>
          <p:cNvSpPr txBox="1"/>
          <p:nvPr/>
        </p:nvSpPr>
        <p:spPr>
          <a:xfrm>
            <a:off x="6783977" y="2682240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normalization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8C342607-C1E6-6DAC-2C70-BDAB90F5CDC5}"/>
              </a:ext>
            </a:extLst>
          </p:cNvPr>
          <p:cNvSpPr/>
          <p:nvPr/>
        </p:nvSpPr>
        <p:spPr>
          <a:xfrm>
            <a:off x="6287589" y="2774573"/>
            <a:ext cx="496388" cy="18466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B34960A-8873-1541-99DE-058C2712B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982" y="3879310"/>
            <a:ext cx="4580710" cy="284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64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7CD1E-FCE8-4F0E-8C9A-7EC181A7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64A8D-839C-0A42-0E60-456E9D25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EC332-EACB-0352-EEBC-8251437E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C1591-5602-358A-77D7-284213738FFF}"/>
              </a:ext>
            </a:extLst>
          </p:cNvPr>
          <p:cNvSpPr txBox="1"/>
          <p:nvPr/>
        </p:nvSpPr>
        <p:spPr>
          <a:xfrm>
            <a:off x="2131762" y="273076"/>
            <a:ext cx="5418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providesTags &amp; invalidation in slices/carSlice.js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ED00F9A-7222-B04C-7C26-5680BAC96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88" y="1194169"/>
            <a:ext cx="5025681" cy="4911027"/>
          </a:xfrm>
          <a:prstGeom prst="rect">
            <a:avLst/>
          </a:prstGeom>
        </p:spPr>
      </p:pic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EDFAE9E-011A-3033-6C10-4051DBDB6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13048"/>
            <a:ext cx="3769784" cy="5073267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007DA23-979D-19A7-D973-EF8D4AD3496B}"/>
              </a:ext>
            </a:extLst>
          </p:cNvPr>
          <p:cNvSpPr/>
          <p:nvPr/>
        </p:nvSpPr>
        <p:spPr>
          <a:xfrm>
            <a:off x="319488" y="1355075"/>
            <a:ext cx="3833871" cy="3591498"/>
          </a:xfrm>
          <a:prstGeom prst="roundRect">
            <a:avLst/>
          </a:prstGeom>
          <a:solidFill>
            <a:schemeClr val="accent1">
              <a:alpha val="3109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2352989-5AE0-A97A-7C73-8DDC763A80D0}"/>
              </a:ext>
            </a:extLst>
          </p:cNvPr>
          <p:cNvSpPr/>
          <p:nvPr/>
        </p:nvSpPr>
        <p:spPr>
          <a:xfrm>
            <a:off x="4836406" y="2743200"/>
            <a:ext cx="3360144" cy="476653"/>
          </a:xfrm>
          <a:prstGeom prst="roundRect">
            <a:avLst/>
          </a:prstGeom>
          <a:solidFill>
            <a:schemeClr val="accent1">
              <a:alpha val="3109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E19A4E-6BAB-B481-C094-22DED3970B5A}"/>
              </a:ext>
            </a:extLst>
          </p:cNvPr>
          <p:cNvSpPr txBox="1"/>
          <p:nvPr/>
        </p:nvSpPr>
        <p:spPr>
          <a:xfrm>
            <a:off x="1307888" y="760953"/>
            <a:ext cx="6528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400" dirty="0"/>
              <a:t>provideTags</a:t>
            </a:r>
            <a:r>
              <a:rPr lang="ko-KR" altLang="en-US" sz="1400" dirty="0"/>
              <a:t>에서 만들어진 </a:t>
            </a:r>
            <a:r>
              <a:rPr lang="en-US" altLang="ko-KR" sz="1400" dirty="0"/>
              <a:t>id</a:t>
            </a:r>
            <a:r>
              <a:rPr lang="ko-KR" altLang="en-US" sz="1400" dirty="0"/>
              <a:t>는 </a:t>
            </a:r>
            <a:r>
              <a:rPr lang="en-US" altLang="ko-KR" sz="1400" dirty="0"/>
              <a:t>cache</a:t>
            </a:r>
            <a:r>
              <a:rPr lang="ko-KR" altLang="en-US" sz="1400" dirty="0"/>
              <a:t>에서 특정 데이터를 찾는 데 사용됨</a:t>
            </a:r>
            <a:endParaRPr lang="en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080361-B6AF-9170-E449-5C337ACFFC60}"/>
              </a:ext>
            </a:extLst>
          </p:cNvPr>
          <p:cNvSpPr txBox="1"/>
          <p:nvPr/>
        </p:nvSpPr>
        <p:spPr>
          <a:xfrm>
            <a:off x="548273" y="6211628"/>
            <a:ext cx="8170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400" dirty="0"/>
              <a:t>provideTags</a:t>
            </a:r>
            <a:r>
              <a:rPr lang="ko-KR" altLang="en-US" sz="1400" dirty="0"/>
              <a:t>에서 </a:t>
            </a:r>
            <a:r>
              <a:rPr lang="en-US" altLang="ko-KR" sz="1400" dirty="0" err="1"/>
              <a:t>invalidatesTags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사용하여 새로 데이터를 서버에서 불러오게 할 수 있음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KR" sz="1400" dirty="0"/>
          </a:p>
        </p:txBody>
      </p:sp>
    </p:spTree>
    <p:extLst>
      <p:ext uri="{BB962C8B-B14F-4D97-AF65-F5344CB8AC3E}">
        <p14:creationId xmlns:p14="http://schemas.microsoft.com/office/powerpoint/2010/main" val="165053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26549-ED92-7FBA-3B52-846AD6C3D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0D294-12EE-54C8-8A78-15B30355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B382C-9F94-0735-3E8D-3009D238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403F0-1C94-D527-1C44-E8B377BB4C21}"/>
              </a:ext>
            </a:extLst>
          </p:cNvPr>
          <p:cNvSpPr txBox="1"/>
          <p:nvPr/>
        </p:nvSpPr>
        <p:spPr>
          <a:xfrm>
            <a:off x="2117558" y="914400"/>
            <a:ext cx="471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Part 3</a:t>
            </a:r>
            <a:r>
              <a:rPr lang="ko-KR" altLang="en-US" dirty="0"/>
              <a:t>의 특징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7AFEB-9C2D-2B80-6FBC-1D5C9FC8D7F4}"/>
              </a:ext>
            </a:extLst>
          </p:cNvPr>
          <p:cNvSpPr txBox="1"/>
          <p:nvPr/>
        </p:nvSpPr>
        <p:spPr>
          <a:xfrm>
            <a:off x="1039528" y="1992429"/>
            <a:ext cx="658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KR" dirty="0"/>
              <a:t>Goolge  authentication </a:t>
            </a:r>
            <a:r>
              <a:rPr lang="ko-KR" altLang="en-US" dirty="0"/>
              <a:t>포함</a:t>
            </a:r>
            <a:endParaRPr lang="en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1B8C8-B46E-A218-3847-1AE1321DE71B}"/>
              </a:ext>
            </a:extLst>
          </p:cNvPr>
          <p:cNvSpPr txBox="1"/>
          <p:nvPr/>
        </p:nvSpPr>
        <p:spPr>
          <a:xfrm>
            <a:off x="1039528" y="2626471"/>
            <a:ext cx="658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ko-KR" altLang="en-US" dirty="0"/>
              <a:t>내 자신의 데이터를 </a:t>
            </a:r>
            <a:r>
              <a:rPr lang="en-US" altLang="ko-KR" dirty="0"/>
              <a:t>mongo </a:t>
            </a:r>
            <a:r>
              <a:rPr lang="en-US" altLang="ko-KR" dirty="0" err="1"/>
              <a:t>db</a:t>
            </a:r>
            <a:r>
              <a:rPr lang="ko-KR" altLang="en-US" dirty="0" err="1"/>
              <a:t>에</a:t>
            </a:r>
            <a:r>
              <a:rPr lang="ko-KR" altLang="en-US" dirty="0"/>
              <a:t> 저장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65463-29F2-03BA-9503-0AF753CBEA0D}"/>
              </a:ext>
            </a:extLst>
          </p:cNvPr>
          <p:cNvSpPr txBox="1"/>
          <p:nvPr/>
        </p:nvSpPr>
        <p:spPr>
          <a:xfrm>
            <a:off x="1039528" y="3367901"/>
            <a:ext cx="658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ko-KR" altLang="en-US" dirty="0"/>
              <a:t>이미지 데이터는 </a:t>
            </a:r>
            <a:r>
              <a:rPr lang="en-US" altLang="ko-KR" dirty="0"/>
              <a:t>AWS S3</a:t>
            </a:r>
            <a:r>
              <a:rPr lang="ko-KR" altLang="en-US" dirty="0" err="1"/>
              <a:t>에</a:t>
            </a:r>
            <a:r>
              <a:rPr lang="ko-KR" altLang="en-US" dirty="0"/>
              <a:t> 저장</a:t>
            </a:r>
            <a:endParaRPr lang="en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EE0BDF-1A41-E8B7-92AF-A54E1C8FC78F}"/>
              </a:ext>
            </a:extLst>
          </p:cNvPr>
          <p:cNvSpPr txBox="1"/>
          <p:nvPr/>
        </p:nvSpPr>
        <p:spPr>
          <a:xfrm>
            <a:off x="1039528" y="4149005"/>
            <a:ext cx="658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KR" dirty="0"/>
              <a:t>client</a:t>
            </a:r>
            <a:r>
              <a:rPr lang="ko-KR" altLang="en-US" dirty="0"/>
              <a:t>에서 </a:t>
            </a:r>
            <a:r>
              <a:rPr lang="en-US" altLang="ko-KR" dirty="0"/>
              <a:t>data / image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upload</a:t>
            </a:r>
            <a:endParaRPr lang="en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0DF11-EEBB-5DB9-DF7C-F130BBD5020F}"/>
              </a:ext>
            </a:extLst>
          </p:cNvPr>
          <p:cNvSpPr txBox="1"/>
          <p:nvPr/>
        </p:nvSpPr>
        <p:spPr>
          <a:xfrm>
            <a:off x="1039528" y="4889215"/>
            <a:ext cx="658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KR" dirty="0"/>
              <a:t>client</a:t>
            </a:r>
            <a:r>
              <a:rPr lang="ko-KR" altLang="en-US" dirty="0"/>
              <a:t>에서 </a:t>
            </a:r>
            <a:r>
              <a:rPr lang="en-US" altLang="ko-KR" dirty="0"/>
              <a:t>data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search/filtering </a:t>
            </a:r>
            <a:r>
              <a:rPr lang="ko-KR" altLang="en-US" dirty="0"/>
              <a:t>하는 기능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115541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8A43D-5CC1-E832-79A1-2BA38FEC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0DAB87-B61F-75C5-CDDB-3A188FA9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AA544-522B-2ECC-0D9B-2702E700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A5FA11-4E4A-1716-F5AF-13090FBCB524}"/>
              </a:ext>
            </a:extLst>
          </p:cNvPr>
          <p:cNvSpPr txBox="1"/>
          <p:nvPr/>
        </p:nvSpPr>
        <p:spPr>
          <a:xfrm>
            <a:off x="1650850" y="378372"/>
            <a:ext cx="533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CarSearchPage : useSelelctor, selectFilteredCars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49ABD8E-8AE6-396C-1630-16DEDD976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850" y="1007113"/>
            <a:ext cx="5916169" cy="5850887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FCD991E-3B0D-E392-EC24-E0C291DF758C}"/>
              </a:ext>
            </a:extLst>
          </p:cNvPr>
          <p:cNvSpPr/>
          <p:nvPr/>
        </p:nvSpPr>
        <p:spPr>
          <a:xfrm>
            <a:off x="2238703" y="1471448"/>
            <a:ext cx="987973" cy="21020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82FD130-8549-0173-88CC-5909E1E20E60}"/>
              </a:ext>
            </a:extLst>
          </p:cNvPr>
          <p:cNvSpPr/>
          <p:nvPr/>
        </p:nvSpPr>
        <p:spPr>
          <a:xfrm>
            <a:off x="2238703" y="1736554"/>
            <a:ext cx="1397876" cy="24655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410191B-53D8-B390-86D8-D3D0238CC243}"/>
              </a:ext>
            </a:extLst>
          </p:cNvPr>
          <p:cNvSpPr/>
          <p:nvPr/>
        </p:nvSpPr>
        <p:spPr>
          <a:xfrm>
            <a:off x="3111061" y="2916963"/>
            <a:ext cx="987973" cy="21020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12A41C1-395E-B535-BAB4-160410BAE867}"/>
              </a:ext>
            </a:extLst>
          </p:cNvPr>
          <p:cNvSpPr/>
          <p:nvPr/>
        </p:nvSpPr>
        <p:spPr>
          <a:xfrm>
            <a:off x="1928648" y="3171091"/>
            <a:ext cx="1298028" cy="24655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A7A1F-20C8-8FB1-4322-CBA3D0A887BE}"/>
              </a:ext>
            </a:extLst>
          </p:cNvPr>
          <p:cNvSpPr txBox="1"/>
          <p:nvPr/>
        </p:nvSpPr>
        <p:spPr>
          <a:xfrm>
            <a:off x="5596927" y="3059668"/>
            <a:ext cx="27863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selecFiteredCars</a:t>
            </a:r>
            <a:r>
              <a:rPr lang="ko-KR" altLang="en-US" sz="1400" dirty="0"/>
              <a:t>는 </a:t>
            </a:r>
            <a:r>
              <a:rPr lang="en-US" altLang="ko-KR" sz="1400" dirty="0"/>
              <a:t>RTK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createSelector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사용하여 </a:t>
            </a:r>
            <a:r>
              <a:rPr lang="en-US" altLang="ko-KR" sz="1400" dirty="0" err="1"/>
              <a:t>memoization</a:t>
            </a:r>
            <a:r>
              <a:rPr lang="ko-KR" altLang="en-US" sz="1400" dirty="0"/>
              <a:t>을 가능하게 한 것임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KR" sz="1400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20FFCE00-EAD7-CF44-6B83-56A2B207741A}"/>
              </a:ext>
            </a:extLst>
          </p:cNvPr>
          <p:cNvSpPr/>
          <p:nvPr/>
        </p:nvSpPr>
        <p:spPr>
          <a:xfrm>
            <a:off x="4812431" y="3127170"/>
            <a:ext cx="784496" cy="2723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9617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83BD3-3DB7-CF34-8E3C-4FE921E3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45C49-E2B2-47A6-3300-B93417C9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A1A1F-D196-201E-AAD6-2B701935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E30B8-B59C-16A3-C6CF-7D53362E4D43}"/>
              </a:ext>
            </a:extLst>
          </p:cNvPr>
          <p:cNvSpPr txBox="1"/>
          <p:nvPr/>
        </p:nvSpPr>
        <p:spPr>
          <a:xfrm>
            <a:off x="1713186" y="457742"/>
            <a:ext cx="5139559" cy="37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slices/carSlice: selectFilteredCars, createSelector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11734C1-3E89-1043-D208-59701DE3E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002" y="958958"/>
            <a:ext cx="5421853" cy="5899042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3AA4257-46BA-EF9D-F721-89C92E2D742B}"/>
              </a:ext>
            </a:extLst>
          </p:cNvPr>
          <p:cNvSpPr/>
          <p:nvPr/>
        </p:nvSpPr>
        <p:spPr>
          <a:xfrm>
            <a:off x="3649980" y="3134900"/>
            <a:ext cx="1186465" cy="23314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15F7D9D-1DD1-E473-5EE0-B4FB578DEB93}"/>
              </a:ext>
            </a:extLst>
          </p:cNvPr>
          <p:cNvSpPr/>
          <p:nvPr/>
        </p:nvSpPr>
        <p:spPr>
          <a:xfrm>
            <a:off x="5013960" y="3134900"/>
            <a:ext cx="943720" cy="233140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C064110-C948-991B-A3CE-6D1FA76D50C3}"/>
              </a:ext>
            </a:extLst>
          </p:cNvPr>
          <p:cNvSpPr/>
          <p:nvPr/>
        </p:nvSpPr>
        <p:spPr>
          <a:xfrm>
            <a:off x="4298445" y="1666996"/>
            <a:ext cx="1004024" cy="233140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155AF46-54D1-D2AD-DE77-2957AD6BA6E0}"/>
              </a:ext>
            </a:extLst>
          </p:cNvPr>
          <p:cNvSpPr/>
          <p:nvPr/>
        </p:nvSpPr>
        <p:spPr>
          <a:xfrm>
            <a:off x="3116580" y="4111583"/>
            <a:ext cx="2802023" cy="23314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5DFBC-DDE9-DB5B-1996-93662594D0BA}"/>
              </a:ext>
            </a:extLst>
          </p:cNvPr>
          <p:cNvSpPr txBox="1"/>
          <p:nvPr/>
        </p:nvSpPr>
        <p:spPr>
          <a:xfrm>
            <a:off x="167082" y="958958"/>
            <a:ext cx="2289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fetchCar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사용하여 </a:t>
            </a:r>
            <a:r>
              <a:rPr lang="en-US" altLang="ko-KR" sz="1400" dirty="0"/>
              <a:t>Redux store</a:t>
            </a:r>
            <a:r>
              <a:rPr lang="ko-KR" altLang="en-US" sz="1400" dirty="0"/>
              <a:t>에서 </a:t>
            </a:r>
            <a:r>
              <a:rPr lang="en-US" altLang="ko-KR" sz="1400" dirty="0"/>
              <a:t>state objects</a:t>
            </a:r>
            <a:r>
              <a:rPr lang="ko-KR" altLang="en-US" sz="1400" dirty="0"/>
              <a:t>추출</a:t>
            </a:r>
            <a:endParaRPr lang="en-KR" sz="1400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78C3065-D996-AE8E-C7EC-108277CB4315}"/>
              </a:ext>
            </a:extLst>
          </p:cNvPr>
          <p:cNvSpPr/>
          <p:nvPr/>
        </p:nvSpPr>
        <p:spPr>
          <a:xfrm>
            <a:off x="2401051" y="1155937"/>
            <a:ext cx="364587" cy="1292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555900-6D7D-71A1-1C47-7DA4FFBB3448}"/>
              </a:ext>
            </a:extLst>
          </p:cNvPr>
          <p:cNvSpPr txBox="1"/>
          <p:nvPr/>
        </p:nvSpPr>
        <p:spPr>
          <a:xfrm>
            <a:off x="142403" y="1530846"/>
            <a:ext cx="22899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selectCarData</a:t>
            </a:r>
            <a:r>
              <a:rPr lang="ko-KR" altLang="en-US" sz="1400" dirty="0"/>
              <a:t>는 </a:t>
            </a:r>
            <a:r>
              <a:rPr lang="en-US" altLang="ko-KR" sz="1400" dirty="0"/>
              <a:t>normalized state format(id, entities)</a:t>
            </a:r>
            <a:r>
              <a:rPr lang="ko-KR" altLang="en-US" sz="1400" dirty="0"/>
              <a:t> 을 </a:t>
            </a:r>
            <a:r>
              <a:rPr lang="ko-KR" altLang="en-US" sz="1400" dirty="0" err="1"/>
              <a:t>만듬</a:t>
            </a:r>
            <a:endParaRPr lang="en-KR" sz="1400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340047E-400E-D7C8-1F24-52C1FF78CEE8}"/>
              </a:ext>
            </a:extLst>
          </p:cNvPr>
          <p:cNvSpPr/>
          <p:nvPr/>
        </p:nvSpPr>
        <p:spPr>
          <a:xfrm>
            <a:off x="2347736" y="1727825"/>
            <a:ext cx="364587" cy="1292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6D8A0B-CE82-7595-33F9-29BF18C9BB14}"/>
              </a:ext>
            </a:extLst>
          </p:cNvPr>
          <p:cNvSpPr txBox="1"/>
          <p:nvPr/>
        </p:nvSpPr>
        <p:spPr>
          <a:xfrm>
            <a:off x="124821" y="3885836"/>
            <a:ext cx="22899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1400" dirty="0" err="1"/>
              <a:t>memoization</a:t>
            </a:r>
            <a:r>
              <a:rPr lang="ko-KR" altLang="en-US" sz="1400" dirty="0"/>
              <a:t> 실현</a:t>
            </a:r>
            <a:endParaRPr lang="en-US" altLang="ko-KR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1400" dirty="0"/>
              <a:t>normalized state format</a:t>
            </a:r>
            <a:r>
              <a:rPr lang="ko-KR" altLang="en-US" sz="1400" dirty="0"/>
              <a:t>을 </a:t>
            </a:r>
            <a:r>
              <a:rPr lang="en-US" altLang="ko-KR" sz="1400" dirty="0"/>
              <a:t>array</a:t>
            </a:r>
            <a:r>
              <a:rPr lang="ko-KR" altLang="en-US" sz="1400" dirty="0"/>
              <a:t>로 변형하여 </a:t>
            </a:r>
            <a:r>
              <a:rPr lang="en-US" altLang="ko-KR" sz="1400" dirty="0"/>
              <a:t>filter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할 수 있도록 함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KR" sz="1400"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88E5AF6B-30B1-5020-9B7F-FF60234481CA}"/>
              </a:ext>
            </a:extLst>
          </p:cNvPr>
          <p:cNvSpPr/>
          <p:nvPr/>
        </p:nvSpPr>
        <p:spPr>
          <a:xfrm>
            <a:off x="2330154" y="4413413"/>
            <a:ext cx="364587" cy="1292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E1FA2F0-9B7B-BAF5-A5C8-B927AC287AFF}"/>
              </a:ext>
            </a:extLst>
          </p:cNvPr>
          <p:cNvSpPr/>
          <p:nvPr/>
        </p:nvSpPr>
        <p:spPr>
          <a:xfrm rot="18894981">
            <a:off x="1949244" y="3577847"/>
            <a:ext cx="923657" cy="1197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32161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114C1-CF1C-CA78-7B25-593B2471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1D888-F819-2F8E-C745-7CA5C3C8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FF79B-8CBC-7A0A-CA2F-6A66D34A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9428AFE-5FF1-6768-E8A4-32D61E34C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256" y="630377"/>
            <a:ext cx="4869143" cy="6038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75DA4D-942A-42B4-3109-DD6462B351FD}"/>
              </a:ext>
            </a:extLst>
          </p:cNvPr>
          <p:cNvSpPr txBox="1"/>
          <p:nvPr/>
        </p:nvSpPr>
        <p:spPr>
          <a:xfrm>
            <a:off x="2142308" y="189011"/>
            <a:ext cx="4957591" cy="376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slices/carSlice: RTK</a:t>
            </a:r>
            <a:r>
              <a:rPr lang="ko-KR" altLang="en-US" dirty="0"/>
              <a:t>의 </a:t>
            </a:r>
            <a:r>
              <a:rPr lang="en-US" altLang="ko-KR" dirty="0"/>
              <a:t>selector</a:t>
            </a:r>
            <a:r>
              <a:rPr lang="ko-KR" altLang="en-US" dirty="0" err="1"/>
              <a:t>에</a:t>
            </a:r>
            <a:r>
              <a:rPr lang="ko-KR" altLang="en-US" dirty="0"/>
              <a:t> 관한 것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97E11-AA16-F09D-FA95-68ECA68ADA8B}"/>
              </a:ext>
            </a:extLst>
          </p:cNvPr>
          <p:cNvSpPr txBox="1"/>
          <p:nvPr/>
        </p:nvSpPr>
        <p:spPr>
          <a:xfrm>
            <a:off x="266608" y="5283994"/>
            <a:ext cx="17591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normalized  </a:t>
            </a:r>
            <a:r>
              <a:rPr lang="ko-KR" altLang="en-US" sz="1400" dirty="0"/>
              <a:t>된 </a:t>
            </a:r>
            <a:r>
              <a:rPr lang="en-US" altLang="ko-KR" sz="1400" dirty="0"/>
              <a:t>state objects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</a:t>
            </a:r>
            <a:r>
              <a:rPr lang="en-US" altLang="ko-KR" sz="1400" dirty="0"/>
              <a:t>select </a:t>
            </a:r>
            <a:r>
              <a:rPr lang="ko-KR" altLang="en-US" sz="1400" dirty="0"/>
              <a:t>할 수 있도록 함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1400" dirty="0" err="1"/>
              <a:t>memoization</a:t>
            </a:r>
            <a:r>
              <a:rPr lang="ko-KR" altLang="en-US" sz="1400" dirty="0"/>
              <a:t>의 이점 활용가능</a:t>
            </a:r>
            <a:endParaRPr lang="en-KR" sz="14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2127D33-58EC-FCF8-0378-E0804D5686E1}"/>
              </a:ext>
            </a:extLst>
          </p:cNvPr>
          <p:cNvSpPr/>
          <p:nvPr/>
        </p:nvSpPr>
        <p:spPr>
          <a:xfrm>
            <a:off x="2037806" y="5845862"/>
            <a:ext cx="623450" cy="2612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3B8E70-8890-4219-54B9-B377E1DA57BE}"/>
              </a:ext>
            </a:extLst>
          </p:cNvPr>
          <p:cNvSpPr txBox="1"/>
          <p:nvPr/>
        </p:nvSpPr>
        <p:spPr>
          <a:xfrm>
            <a:off x="266608" y="1386840"/>
            <a:ext cx="2135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</a:t>
            </a:r>
            <a:r>
              <a:rPr lang="ko-KR" altLang="en-US" sz="1400" dirty="0"/>
              <a:t>에서 </a:t>
            </a:r>
            <a:r>
              <a:rPr lang="en-US" altLang="ko-KR" sz="1400" dirty="0"/>
              <a:t>objects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</a:t>
            </a:r>
            <a:r>
              <a:rPr lang="en-US" altLang="ko-KR" sz="1400" dirty="0"/>
              <a:t>select</a:t>
            </a:r>
            <a:r>
              <a:rPr lang="ko-KR" altLang="en-US" sz="1400" dirty="0"/>
              <a:t>하는 것에 관한 것</a:t>
            </a:r>
            <a:endParaRPr lang="en-KR" sz="1400" dirty="0"/>
          </a:p>
        </p:txBody>
      </p:sp>
    </p:spTree>
    <p:extLst>
      <p:ext uri="{BB962C8B-B14F-4D97-AF65-F5344CB8AC3E}">
        <p14:creationId xmlns:p14="http://schemas.microsoft.com/office/powerpoint/2010/main" val="1890460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62B4D-F975-5B8D-2579-562D9AB1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6/29/24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A033-E155-6DD6-6FAA-09AB932D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B1C41-88C0-A6DB-03B9-5560F486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64005F-6BC9-47EF-3E8B-AD705442265C}"/>
              </a:ext>
            </a:extLst>
          </p:cNvPr>
          <p:cNvSpPr txBox="1"/>
          <p:nvPr/>
        </p:nvSpPr>
        <p:spPr>
          <a:xfrm>
            <a:off x="1224815" y="878906"/>
            <a:ext cx="612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createSelector vs useSelector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35E40-7F45-63FF-7D40-9235B2FD0EF8}"/>
              </a:ext>
            </a:extLst>
          </p:cNvPr>
          <p:cNvSpPr txBox="1"/>
          <p:nvPr/>
        </p:nvSpPr>
        <p:spPr>
          <a:xfrm>
            <a:off x="726983" y="2347852"/>
            <a:ext cx="3358510" cy="2633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 err="1"/>
              <a:t>useSelector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사용하면 </a:t>
            </a:r>
            <a:r>
              <a:rPr lang="en-US" altLang="ko-KR" sz="1600" dirty="0"/>
              <a:t>store</a:t>
            </a:r>
            <a:r>
              <a:rPr lang="ko-KR" altLang="en-US" sz="1600" dirty="0"/>
              <a:t>에서 직접 데이터를 불러옴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store </a:t>
            </a:r>
            <a:r>
              <a:rPr lang="ko-KR" altLang="en-US" sz="1600" dirty="0" err="1"/>
              <a:t>에</a:t>
            </a:r>
            <a:r>
              <a:rPr lang="ko-KR" altLang="en-US" sz="1600" dirty="0"/>
              <a:t> 저장된 </a:t>
            </a:r>
            <a:r>
              <a:rPr lang="en-US" altLang="ko-KR" sz="1600" dirty="0"/>
              <a:t>data </a:t>
            </a:r>
            <a:r>
              <a:rPr lang="ko-KR" altLang="en-US" sz="1600" dirty="0"/>
              <a:t>가 </a:t>
            </a:r>
            <a:r>
              <a:rPr lang="en-US" altLang="ko-KR" sz="1600" dirty="0"/>
              <a:t>array</a:t>
            </a:r>
            <a:r>
              <a:rPr lang="ko-KR" altLang="en-US" sz="1600" dirty="0"/>
              <a:t>이면 </a:t>
            </a:r>
            <a:r>
              <a:rPr lang="en-US" altLang="ko-KR" sz="1600" dirty="0"/>
              <a:t>array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그대로 불러옴</a:t>
            </a:r>
            <a:r>
              <a:rPr lang="en-US" altLang="ko-KR" sz="1600" dirty="0"/>
              <a:t>.</a:t>
            </a:r>
            <a:r>
              <a:rPr lang="ko-KR" altLang="en-US" sz="1600" dirty="0"/>
              <a:t> 추가로 데이터 변형 불필요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/>
              <a:t>다만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caching</a:t>
            </a:r>
            <a:r>
              <a:rPr lang="ko-KR" altLang="en-US" sz="1600" dirty="0"/>
              <a:t>이 자동으로 실현되지 않음</a:t>
            </a:r>
            <a:endParaRPr lang="en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C2D23D-CA4D-73CF-110F-C88EDBA488DD}"/>
              </a:ext>
            </a:extLst>
          </p:cNvPr>
          <p:cNvSpPr txBox="1"/>
          <p:nvPr/>
        </p:nvSpPr>
        <p:spPr>
          <a:xfrm>
            <a:off x="4497587" y="2375520"/>
            <a:ext cx="3788066" cy="3003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ko-KR" sz="1600" dirty="0" err="1"/>
              <a:t>createSelector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사용하면 </a:t>
            </a:r>
            <a:r>
              <a:rPr lang="en-US" altLang="ko-KR" sz="1600" dirty="0" err="1">
                <a:solidFill>
                  <a:srgbClr val="FFFF00"/>
                </a:solidFill>
              </a:rPr>
              <a:t>memoization</a:t>
            </a:r>
            <a:r>
              <a:rPr lang="ko-KR" altLang="en-US" sz="1600" dirty="0"/>
              <a:t>이 가능하며 성능이 향상됨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ko-KR" sz="1600" dirty="0" err="1"/>
              <a:t>createSelector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사용하여 </a:t>
            </a:r>
            <a:r>
              <a:rPr lang="en-US" altLang="ko-KR" sz="1600" dirty="0"/>
              <a:t>normalized data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변형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array)</a:t>
            </a:r>
            <a:r>
              <a:rPr lang="ko-KR" altLang="en-US" sz="1600" dirty="0"/>
              <a:t>할 수 있음</a:t>
            </a:r>
            <a:r>
              <a:rPr lang="en-US" altLang="ko-KR" sz="1600" dirty="0"/>
              <a:t>.</a:t>
            </a:r>
            <a:r>
              <a:rPr lang="ko-KR" altLang="en-US" sz="1600" dirty="0"/>
              <a:t>  특히 </a:t>
            </a:r>
            <a:r>
              <a:rPr lang="en-US" altLang="ko-KR" sz="1600" dirty="0"/>
              <a:t>filtering</a:t>
            </a:r>
            <a:r>
              <a:rPr lang="ko-KR" altLang="en-US" sz="1600" dirty="0"/>
              <a:t>같은 경우에는 </a:t>
            </a:r>
            <a:r>
              <a:rPr lang="en-US" altLang="ko-KR" sz="1600" dirty="0"/>
              <a:t>normalized data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</a:t>
            </a:r>
            <a:r>
              <a:rPr lang="en-US" altLang="ko-KR" sz="1600" dirty="0"/>
              <a:t>array</a:t>
            </a:r>
            <a:r>
              <a:rPr lang="ko-KR" altLang="en-US" sz="1600" dirty="0"/>
              <a:t>로 변형시켜야 함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D51E0A-B122-56C7-A70D-FCC1CFBBD29D}"/>
              </a:ext>
            </a:extLst>
          </p:cNvPr>
          <p:cNvSpPr txBox="1"/>
          <p:nvPr/>
        </p:nvSpPr>
        <p:spPr>
          <a:xfrm>
            <a:off x="726983" y="1938707"/>
            <a:ext cx="3142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Direct Access via </a:t>
            </a:r>
            <a:r>
              <a:rPr lang="en-US" sz="1600" b="1" dirty="0" err="1"/>
              <a:t>useSelector</a:t>
            </a:r>
            <a:r>
              <a:rPr lang="en-US" sz="1600" dirty="0"/>
              <a:t>:</a:t>
            </a:r>
            <a:endParaRPr lang="en-K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562BC-7915-1E67-FA56-2D1E3EF468F7}"/>
              </a:ext>
            </a:extLst>
          </p:cNvPr>
          <p:cNvSpPr txBox="1"/>
          <p:nvPr/>
        </p:nvSpPr>
        <p:spPr>
          <a:xfrm>
            <a:off x="4498790" y="1938707"/>
            <a:ext cx="35920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 </a:t>
            </a:r>
            <a:r>
              <a:rPr lang="en-US" sz="1600" b="1" dirty="0" err="1"/>
              <a:t>createSelector</a:t>
            </a:r>
            <a:r>
              <a:rPr lang="ko-KR" altLang="en-US" sz="1600" b="1" dirty="0"/>
              <a:t>의 강점</a:t>
            </a:r>
            <a:endParaRPr lang="en-KR" sz="16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CC5EB59-AE1B-7866-71C3-164CCE689488}"/>
              </a:ext>
            </a:extLst>
          </p:cNvPr>
          <p:cNvSpPr/>
          <p:nvPr/>
        </p:nvSpPr>
        <p:spPr>
          <a:xfrm>
            <a:off x="506226" y="2410636"/>
            <a:ext cx="3657331" cy="2571014"/>
          </a:xfrm>
          <a:prstGeom prst="roundRect">
            <a:avLst/>
          </a:prstGeom>
          <a:solidFill>
            <a:schemeClr val="accent3">
              <a:lumMod val="75000"/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F0C3A82-D54A-4B13-984D-76AC0E93FB91}"/>
              </a:ext>
            </a:extLst>
          </p:cNvPr>
          <p:cNvSpPr/>
          <p:nvPr/>
        </p:nvSpPr>
        <p:spPr>
          <a:xfrm>
            <a:off x="4419521" y="2410636"/>
            <a:ext cx="3866132" cy="3003130"/>
          </a:xfrm>
          <a:prstGeom prst="roundRect">
            <a:avLst/>
          </a:prstGeom>
          <a:solidFill>
            <a:schemeClr val="accent3">
              <a:lumMod val="75000"/>
              <a:alpha val="40932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62037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060A5-043B-88C0-1659-9370F8DC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12DBAE-DF05-88A4-6B45-6B032D398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0AB40-67EC-990D-2A24-2954BBA1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ADAA4D-3BA4-A671-1B97-3D323EF9F553}"/>
              </a:ext>
            </a:extLst>
          </p:cNvPr>
          <p:cNvSpPr txBox="1"/>
          <p:nvPr/>
        </p:nvSpPr>
        <p:spPr>
          <a:xfrm>
            <a:off x="404262" y="795787"/>
            <a:ext cx="6710642" cy="42780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const </a:t>
            </a:r>
            <a:r>
              <a:rPr lang="en-US" sz="1600" dirty="0" err="1"/>
              <a:t>selectCarData</a:t>
            </a:r>
            <a:r>
              <a:rPr lang="en-US" sz="1600" dirty="0"/>
              <a:t> = </a:t>
            </a:r>
            <a:r>
              <a:rPr lang="en-US" sz="1600" dirty="0" err="1"/>
              <a:t>createSelector</a:t>
            </a:r>
            <a:r>
              <a:rPr lang="en-US" sz="1600" dirty="0"/>
              <a:t>(</a:t>
            </a:r>
          </a:p>
          <a:p>
            <a:pPr indent="230188"/>
            <a:r>
              <a:rPr lang="en-US" sz="1600" dirty="0" err="1"/>
              <a:t>selectCarResult</a:t>
            </a:r>
            <a:r>
              <a:rPr lang="en-US" sz="1600" dirty="0"/>
              <a:t>, (</a:t>
            </a:r>
            <a:r>
              <a:rPr lang="en-US" sz="1600" dirty="0" err="1"/>
              <a:t>carResult</a:t>
            </a:r>
            <a:r>
              <a:rPr lang="en-US" sz="1600" dirty="0"/>
              <a:t>) =&gt; </a:t>
            </a:r>
            <a:r>
              <a:rPr lang="en-US" sz="1600" dirty="0" err="1"/>
              <a:t>carResult</a:t>
            </a:r>
            <a:r>
              <a:rPr lang="en-US" sz="1600" dirty="0"/>
              <a:t>?.data ?? </a:t>
            </a:r>
            <a:r>
              <a:rPr lang="en-US" sz="1600" dirty="0" err="1"/>
              <a:t>initialState</a:t>
            </a:r>
            <a:endParaRPr lang="en-US" sz="1600" dirty="0"/>
          </a:p>
          <a:p>
            <a:r>
              <a:rPr lang="en-US" sz="1600" dirty="0"/>
              <a:t>);</a:t>
            </a:r>
          </a:p>
          <a:p>
            <a:br>
              <a:rPr lang="en-US" sz="1600" dirty="0"/>
            </a:br>
            <a:r>
              <a:rPr lang="en-US" sz="1600" dirty="0"/>
              <a:t>export const </a:t>
            </a:r>
            <a:r>
              <a:rPr lang="en-US" sz="1600" dirty="0" err="1"/>
              <a:t>selectFilteredCars</a:t>
            </a:r>
            <a:r>
              <a:rPr lang="en-US" sz="1600" dirty="0"/>
              <a:t> = </a:t>
            </a:r>
            <a:r>
              <a:rPr lang="en-US" sz="1600" dirty="0" err="1"/>
              <a:t>createSelector</a:t>
            </a:r>
            <a:r>
              <a:rPr lang="en-US" sz="1600" dirty="0"/>
              <a:t>(</a:t>
            </a:r>
          </a:p>
          <a:p>
            <a:pPr indent="182563"/>
            <a:r>
              <a:rPr lang="en-US" sz="1600" dirty="0" err="1"/>
              <a:t>selectCarData</a:t>
            </a:r>
            <a:r>
              <a:rPr lang="en-US" sz="1600" dirty="0"/>
              <a:t>,</a:t>
            </a:r>
          </a:p>
          <a:p>
            <a:pPr indent="182563"/>
            <a:r>
              <a:rPr lang="en-US" sz="1600" dirty="0"/>
              <a:t>(_, </a:t>
            </a:r>
            <a:r>
              <a:rPr lang="en-US" sz="1600" dirty="0" err="1"/>
              <a:t>searchTerm</a:t>
            </a:r>
            <a:r>
              <a:rPr lang="en-US" sz="1600" dirty="0"/>
              <a:t>) =&gt; </a:t>
            </a:r>
            <a:r>
              <a:rPr lang="en-US" sz="1600" dirty="0" err="1"/>
              <a:t>searchTerm</a:t>
            </a:r>
            <a:r>
              <a:rPr lang="en-US" sz="1600" dirty="0"/>
              <a:t>, </a:t>
            </a:r>
          </a:p>
          <a:p>
            <a:pPr indent="182563"/>
            <a:r>
              <a:rPr lang="en-US" sz="1600" dirty="0"/>
              <a:t>(cars, </a:t>
            </a:r>
            <a:r>
              <a:rPr lang="en-US" sz="1600" dirty="0" err="1"/>
              <a:t>searchTerm</a:t>
            </a:r>
            <a:r>
              <a:rPr lang="en-US" sz="1600" dirty="0"/>
              <a:t>) =&gt; {</a:t>
            </a:r>
          </a:p>
          <a:p>
            <a:pPr indent="317500"/>
            <a:r>
              <a:rPr lang="en-US" sz="1600" dirty="0"/>
              <a:t>const </a:t>
            </a:r>
            <a:r>
              <a:rPr lang="en-US" sz="1600" dirty="0" err="1"/>
              <a:t>carArray</a:t>
            </a:r>
            <a:r>
              <a:rPr lang="en-US" sz="1600" dirty="0"/>
              <a:t> = </a:t>
            </a:r>
            <a:r>
              <a:rPr lang="en-US" sz="1600" dirty="0" err="1"/>
              <a:t>cars.ids.map</a:t>
            </a:r>
            <a:r>
              <a:rPr lang="en-US" sz="1600" dirty="0"/>
              <a:t>((id) =&gt; </a:t>
            </a:r>
            <a:r>
              <a:rPr lang="en-US" sz="1600" dirty="0" err="1"/>
              <a:t>cars.entities</a:t>
            </a:r>
            <a:r>
              <a:rPr lang="en-US" sz="1600" dirty="0"/>
              <a:t>[id]);</a:t>
            </a:r>
          </a:p>
          <a:p>
            <a:pPr indent="317500">
              <a:tabLst>
                <a:tab pos="258763" algn="l"/>
              </a:tabLst>
            </a:pPr>
            <a:r>
              <a:rPr lang="en-US" sz="1600" dirty="0"/>
              <a:t>if (!</a:t>
            </a:r>
            <a:r>
              <a:rPr lang="en-US" sz="1600" dirty="0" err="1"/>
              <a:t>searchTerm</a:t>
            </a:r>
            <a:r>
              <a:rPr lang="en-US" sz="1600" dirty="0"/>
              <a:t>) {</a:t>
            </a:r>
          </a:p>
          <a:p>
            <a:pPr indent="317500">
              <a:tabLst>
                <a:tab pos="441325" algn="l"/>
              </a:tabLst>
            </a:pPr>
            <a:r>
              <a:rPr lang="en-US" sz="1600" dirty="0"/>
              <a:t>  return </a:t>
            </a:r>
            <a:r>
              <a:rPr lang="en-US" sz="1600" dirty="0" err="1"/>
              <a:t>carArray</a:t>
            </a:r>
            <a:r>
              <a:rPr lang="en-US" sz="1600" dirty="0"/>
              <a:t>;</a:t>
            </a:r>
          </a:p>
          <a:p>
            <a:pPr indent="317500">
              <a:tabLst>
                <a:tab pos="258763" algn="l"/>
              </a:tabLst>
            </a:pPr>
            <a:r>
              <a:rPr lang="en-US" sz="1600" dirty="0"/>
              <a:t>}</a:t>
            </a:r>
          </a:p>
          <a:p>
            <a:pPr indent="317500">
              <a:tabLst>
                <a:tab pos="258763" algn="l"/>
              </a:tabLst>
            </a:pPr>
            <a:r>
              <a:rPr lang="en-US" sz="1600" dirty="0"/>
              <a:t>return </a:t>
            </a:r>
            <a:r>
              <a:rPr lang="en-US" sz="1600" dirty="0" err="1"/>
              <a:t>carArray.filter</a:t>
            </a:r>
            <a:r>
              <a:rPr lang="en-US" sz="1600" dirty="0"/>
              <a:t>((car) =&gt;</a:t>
            </a:r>
          </a:p>
          <a:p>
            <a:pPr indent="450850">
              <a:tabLst>
                <a:tab pos="258763" algn="l"/>
              </a:tabLst>
            </a:pPr>
            <a:r>
              <a:rPr lang="en-US" sz="1600" dirty="0" err="1"/>
              <a:t>car.modelName.toLowerCase</a:t>
            </a:r>
            <a:r>
              <a:rPr lang="en-US" sz="1600" dirty="0"/>
              <a:t>().includes(</a:t>
            </a:r>
            <a:r>
              <a:rPr lang="en-US" sz="1600" dirty="0" err="1"/>
              <a:t>searchTerm.toLowerCase</a:t>
            </a:r>
            <a:r>
              <a:rPr lang="en-US" sz="1600" dirty="0"/>
              <a:t>())</a:t>
            </a:r>
          </a:p>
          <a:p>
            <a:pPr indent="317500">
              <a:tabLst>
                <a:tab pos="258763" algn="l"/>
              </a:tabLst>
            </a:pPr>
            <a:r>
              <a:rPr lang="en-US" sz="1600" dirty="0"/>
              <a:t>);</a:t>
            </a:r>
          </a:p>
          <a:p>
            <a:pPr indent="182563"/>
            <a:r>
              <a:rPr lang="en-US" sz="1600" dirty="0"/>
              <a:t>}</a:t>
            </a:r>
          </a:p>
          <a:p>
            <a:r>
              <a:rPr lang="en-US" sz="1600" dirty="0"/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07081-BA85-FADD-BB6E-C5D24E5FE16F}"/>
              </a:ext>
            </a:extLst>
          </p:cNvPr>
          <p:cNvSpPr txBox="1"/>
          <p:nvPr/>
        </p:nvSpPr>
        <p:spPr>
          <a:xfrm>
            <a:off x="563078" y="318555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carSlice.js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7076A1-DA78-10AF-4A39-AC6C8E3BE1F9}"/>
              </a:ext>
            </a:extLst>
          </p:cNvPr>
          <p:cNvSpPr txBox="1"/>
          <p:nvPr/>
        </p:nvSpPr>
        <p:spPr>
          <a:xfrm>
            <a:off x="441957" y="5191035"/>
            <a:ext cx="360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CarSearchPage.js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B3E7E2-07CC-D414-6A13-34D6C9B8555E}"/>
              </a:ext>
            </a:extLst>
          </p:cNvPr>
          <p:cNvSpPr txBox="1"/>
          <p:nvPr/>
        </p:nvSpPr>
        <p:spPr>
          <a:xfrm>
            <a:off x="398691" y="5677521"/>
            <a:ext cx="4572000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const </a:t>
            </a:r>
            <a:r>
              <a:rPr lang="en-US" sz="1600" dirty="0" err="1"/>
              <a:t>filteredCars</a:t>
            </a:r>
            <a:r>
              <a:rPr lang="en-US" sz="1600" dirty="0"/>
              <a:t> = </a:t>
            </a:r>
            <a:r>
              <a:rPr lang="en-US" sz="1600" dirty="0" err="1"/>
              <a:t>useSelector</a:t>
            </a:r>
            <a:r>
              <a:rPr lang="en-US" sz="1600" dirty="0"/>
              <a:t>((state) =&gt;</a:t>
            </a:r>
          </a:p>
          <a:p>
            <a:pPr>
              <a:tabLst>
                <a:tab pos="173038" algn="l"/>
              </a:tabLst>
            </a:pPr>
            <a:r>
              <a:rPr lang="en-US" sz="1600" dirty="0"/>
              <a:t>    </a:t>
            </a:r>
            <a:r>
              <a:rPr lang="en-US" sz="1600" dirty="0" err="1"/>
              <a:t>selectFilteredCars</a:t>
            </a:r>
            <a:r>
              <a:rPr lang="en-US" sz="1600" dirty="0"/>
              <a:t>(state, </a:t>
            </a:r>
            <a:r>
              <a:rPr lang="en-US" sz="1600" dirty="0" err="1"/>
              <a:t>searchTerm</a:t>
            </a:r>
            <a:r>
              <a:rPr lang="en-US" sz="1600" dirty="0"/>
              <a:t>)</a:t>
            </a:r>
          </a:p>
          <a:p>
            <a:r>
              <a:rPr lang="en-US" sz="1600" dirty="0"/>
              <a:t>);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FB61AAF-F681-4313-2B7E-15D04460B3F1}"/>
              </a:ext>
            </a:extLst>
          </p:cNvPr>
          <p:cNvSpPr/>
          <p:nvPr/>
        </p:nvSpPr>
        <p:spPr>
          <a:xfrm>
            <a:off x="3356044" y="1822754"/>
            <a:ext cx="1215955" cy="259882"/>
          </a:xfrm>
          <a:prstGeom prst="round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CDC6A14-F14D-A91F-FA98-DC6D36909606}"/>
              </a:ext>
            </a:extLst>
          </p:cNvPr>
          <p:cNvSpPr/>
          <p:nvPr/>
        </p:nvSpPr>
        <p:spPr>
          <a:xfrm>
            <a:off x="2406315" y="855934"/>
            <a:ext cx="1303239" cy="259882"/>
          </a:xfrm>
          <a:prstGeom prst="round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E7B2F7E-EB80-87B2-DB0C-218843F81D0C}"/>
              </a:ext>
            </a:extLst>
          </p:cNvPr>
          <p:cNvSpPr/>
          <p:nvPr/>
        </p:nvSpPr>
        <p:spPr>
          <a:xfrm>
            <a:off x="2159604" y="5666980"/>
            <a:ext cx="1109350" cy="335086"/>
          </a:xfrm>
          <a:prstGeom prst="roundRect">
            <a:avLst/>
          </a:prstGeom>
          <a:solidFill>
            <a:schemeClr val="accent6">
              <a:lumMod val="75000"/>
              <a:alpha val="48000"/>
            </a:schemeClr>
          </a:solidFill>
          <a:ln>
            <a:solidFill>
              <a:schemeClr val="accent1">
                <a:shade val="15000"/>
                <a:alpha val="9944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203952F-535F-0251-1464-7F5E9C011E2D}"/>
              </a:ext>
            </a:extLst>
          </p:cNvPr>
          <p:cNvSpPr/>
          <p:nvPr/>
        </p:nvSpPr>
        <p:spPr>
          <a:xfrm>
            <a:off x="1556480" y="1822754"/>
            <a:ext cx="1633529" cy="259882"/>
          </a:xfrm>
          <a:prstGeom prst="roundRect">
            <a:avLst/>
          </a:prstGeom>
          <a:solidFill>
            <a:srgbClr val="C00000">
              <a:alpha val="4303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F13D1FC-0696-E61B-FE62-54EF9AC2FD0C}"/>
              </a:ext>
            </a:extLst>
          </p:cNvPr>
          <p:cNvSpPr/>
          <p:nvPr/>
        </p:nvSpPr>
        <p:spPr>
          <a:xfrm>
            <a:off x="568344" y="5946816"/>
            <a:ext cx="1742172" cy="259882"/>
          </a:xfrm>
          <a:prstGeom prst="roundRect">
            <a:avLst/>
          </a:prstGeom>
          <a:solidFill>
            <a:srgbClr val="C00000">
              <a:alpha val="4303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E819C-263E-AE11-677F-027531050970}"/>
              </a:ext>
            </a:extLst>
          </p:cNvPr>
          <p:cNvSpPr txBox="1"/>
          <p:nvPr/>
        </p:nvSpPr>
        <p:spPr>
          <a:xfrm>
            <a:off x="5704115" y="103114"/>
            <a:ext cx="3361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400" dirty="0"/>
              <a:t>createSelector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useSelector</a:t>
            </a:r>
            <a:r>
              <a:rPr lang="ko-KR" altLang="en-US" sz="1400" dirty="0"/>
              <a:t>의 장점을 모두 사용하는 방법</a:t>
            </a:r>
            <a:endParaRPr lang="en-K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94BFA2-78BC-CC12-8B9F-C7E720AE7DDC}"/>
              </a:ext>
            </a:extLst>
          </p:cNvPr>
          <p:cNvSpPr txBox="1"/>
          <p:nvPr/>
        </p:nvSpPr>
        <p:spPr>
          <a:xfrm>
            <a:off x="2031842" y="351955"/>
            <a:ext cx="3361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</a:t>
            </a:r>
            <a:r>
              <a:rPr lang="en-US" altLang="ko-KR" sz="1400" dirty="0" err="1"/>
              <a:t>createSelector</a:t>
            </a:r>
            <a:r>
              <a:rPr lang="en-US" altLang="ko-KR" sz="1400" dirty="0"/>
              <a:t> : </a:t>
            </a:r>
            <a:r>
              <a:rPr lang="en-US" altLang="ko-KR" sz="1400" dirty="0" err="1"/>
              <a:t>memoization</a:t>
            </a:r>
            <a:endParaRPr lang="en-KR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50D98C-6A80-30D4-6E5D-8E95309CD0B7}"/>
              </a:ext>
            </a:extLst>
          </p:cNvPr>
          <p:cNvSpPr txBox="1"/>
          <p:nvPr/>
        </p:nvSpPr>
        <p:spPr>
          <a:xfrm>
            <a:off x="2390099" y="5201576"/>
            <a:ext cx="4994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</a:t>
            </a:r>
            <a:r>
              <a:rPr lang="en-US" altLang="ko-KR" sz="1400" dirty="0" err="1"/>
              <a:t>useSelector</a:t>
            </a:r>
            <a:r>
              <a:rPr lang="en-US" altLang="ko-KR" sz="1400" dirty="0"/>
              <a:t> : redux store</a:t>
            </a:r>
            <a:r>
              <a:rPr lang="ko-KR" altLang="en-US" sz="1400" dirty="0"/>
              <a:t>에서 </a:t>
            </a:r>
            <a:r>
              <a:rPr lang="en-US" altLang="ko-KR" sz="1400" dirty="0"/>
              <a:t>state</a:t>
            </a:r>
            <a:r>
              <a:rPr lang="ko-KR" altLang="en-US" sz="1400" dirty="0"/>
              <a:t> 직접 추출</a:t>
            </a:r>
            <a:endParaRPr lang="en-KR" sz="1400" dirty="0"/>
          </a:p>
        </p:txBody>
      </p:sp>
    </p:spTree>
    <p:extLst>
      <p:ext uri="{BB962C8B-B14F-4D97-AF65-F5344CB8AC3E}">
        <p14:creationId xmlns:p14="http://schemas.microsoft.com/office/powerpoint/2010/main" val="1344477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D3791-DC7D-3B62-5C5E-DE7605FC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D9AB3-34E2-D59D-2FDA-518F58AB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1D77F-B1E8-5BEB-2905-2F213191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AC952-7CE5-5C71-C38E-08710BEF27FD}"/>
              </a:ext>
            </a:extLst>
          </p:cNvPr>
          <p:cNvSpPr txBox="1"/>
          <p:nvPr/>
        </p:nvSpPr>
        <p:spPr>
          <a:xfrm>
            <a:off x="212715" y="457742"/>
            <a:ext cx="175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store/index.js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1EE614-6A5D-DC4B-FB4A-22CAE15EE640}"/>
              </a:ext>
            </a:extLst>
          </p:cNvPr>
          <p:cNvSpPr txBox="1"/>
          <p:nvPr/>
        </p:nvSpPr>
        <p:spPr>
          <a:xfrm>
            <a:off x="2545774" y="363915"/>
            <a:ext cx="6681354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{ </a:t>
            </a:r>
            <a:r>
              <a:rPr lang="en-US" sz="1600" b="0" dirty="0" err="1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configureStore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} </a:t>
            </a:r>
            <a:r>
              <a:rPr lang="en-US" sz="1600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</a:t>
            </a:r>
            <a:r>
              <a:rPr lang="en-US" sz="1600" b="0" dirty="0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'@</a:t>
            </a:r>
            <a:r>
              <a:rPr lang="en-US" sz="1600" b="0" dirty="0" err="1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reduxjs</a:t>
            </a:r>
            <a:r>
              <a:rPr lang="en-US" sz="1600" b="0" dirty="0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/toolkit'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;</a:t>
            </a:r>
          </a:p>
          <a:p>
            <a:r>
              <a:rPr lang="en-US" sz="1600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{ </a:t>
            </a:r>
            <a:r>
              <a:rPr lang="en-US" sz="1600" b="0" dirty="0" err="1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carApi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} </a:t>
            </a:r>
            <a:r>
              <a:rPr lang="en-US" sz="1600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</a:t>
            </a:r>
            <a:r>
              <a:rPr lang="en-US" sz="1600" b="0" dirty="0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'./</a:t>
            </a:r>
            <a:r>
              <a:rPr lang="en-US" sz="1600" b="0" dirty="0" err="1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apis</a:t>
            </a:r>
            <a:r>
              <a:rPr lang="en-US" sz="1600" b="0" dirty="0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/</a:t>
            </a:r>
            <a:r>
              <a:rPr lang="en-US" sz="1600" b="0" dirty="0" err="1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carApi</a:t>
            </a:r>
            <a:r>
              <a:rPr lang="en-US" sz="1600" b="0" dirty="0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'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;</a:t>
            </a:r>
          </a:p>
          <a:p>
            <a:r>
              <a:rPr lang="en-US" sz="1600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{ </a:t>
            </a:r>
            <a:r>
              <a:rPr lang="en-US" sz="1600" b="0" dirty="0" err="1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authApi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} </a:t>
            </a:r>
            <a:r>
              <a:rPr lang="en-US" sz="1600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</a:t>
            </a:r>
            <a:r>
              <a:rPr lang="en-US" sz="1600" b="0" dirty="0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'./</a:t>
            </a:r>
            <a:r>
              <a:rPr lang="en-US" sz="1600" b="0" dirty="0" err="1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apis</a:t>
            </a:r>
            <a:r>
              <a:rPr lang="en-US" sz="1600" b="0" dirty="0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/</a:t>
            </a:r>
            <a:r>
              <a:rPr lang="en-US" sz="1600" b="0" dirty="0" err="1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authApi</a:t>
            </a:r>
            <a:r>
              <a:rPr lang="en-US" sz="1600" b="0" dirty="0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'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;</a:t>
            </a:r>
          </a:p>
          <a:p>
            <a:b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</a:br>
            <a:r>
              <a:rPr lang="en-US" sz="1600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export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</a:t>
            </a:r>
            <a:r>
              <a:rPr lang="en-US" sz="1600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const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</a:t>
            </a:r>
            <a:r>
              <a:rPr lang="en-US" sz="1600" b="0" dirty="0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store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</a:t>
            </a:r>
            <a:r>
              <a:rPr lang="en-US" sz="1600" b="0" dirty="0">
                <a:solidFill>
                  <a:srgbClr val="99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configureStore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({</a:t>
            </a:r>
          </a:p>
          <a:p>
            <a:pPr indent="227013"/>
            <a:r>
              <a:rPr lang="en-US" sz="1600" b="0" dirty="0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reducer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: {</a:t>
            </a:r>
          </a:p>
          <a:p>
            <a:pPr indent="454025"/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[</a:t>
            </a:r>
            <a:r>
              <a:rPr lang="en-US" sz="1600" b="0" dirty="0" err="1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authApi</a:t>
            </a:r>
            <a:r>
              <a:rPr lang="en-US" sz="1600" b="0" dirty="0" err="1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.</a:t>
            </a:r>
            <a:r>
              <a:rPr lang="en-US" sz="1600" b="0" dirty="0" err="1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reducerPath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]: </a:t>
            </a:r>
            <a:r>
              <a:rPr lang="en-US" sz="1600" b="0" dirty="0" err="1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authApi</a:t>
            </a:r>
            <a:r>
              <a:rPr lang="en-US" sz="1600" b="0" dirty="0" err="1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.</a:t>
            </a:r>
            <a:r>
              <a:rPr lang="en-US" sz="1600" b="0" dirty="0" err="1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reducer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,</a:t>
            </a:r>
          </a:p>
          <a:p>
            <a:pPr indent="454025"/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[</a:t>
            </a:r>
            <a:r>
              <a:rPr lang="en-US" sz="1600" b="0" dirty="0" err="1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carApi</a:t>
            </a:r>
            <a:r>
              <a:rPr lang="en-US" sz="1600" b="0" dirty="0" err="1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.</a:t>
            </a:r>
            <a:r>
              <a:rPr lang="en-US" sz="1600" b="0" dirty="0" err="1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reducerPath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]: </a:t>
            </a:r>
            <a:r>
              <a:rPr lang="en-US" sz="1600" b="0" dirty="0" err="1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carApi</a:t>
            </a:r>
            <a:r>
              <a:rPr lang="en-US" sz="1600" b="0" dirty="0" err="1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.</a:t>
            </a:r>
            <a:r>
              <a:rPr lang="en-US" sz="1600" b="0" dirty="0" err="1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reducer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,</a:t>
            </a:r>
          </a:p>
          <a:p>
            <a:pPr indent="227013"/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},</a:t>
            </a:r>
          </a:p>
          <a:p>
            <a:pPr indent="227013"/>
            <a:r>
              <a:rPr lang="en-US" sz="1600" b="0" dirty="0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middleware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: (</a:t>
            </a:r>
            <a:r>
              <a:rPr lang="en-US" sz="1600" b="0" dirty="0" err="1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getDefaultMiddleware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) </a:t>
            </a:r>
            <a:r>
              <a:rPr lang="en-US" sz="1600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=&gt;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{</a:t>
            </a:r>
          </a:p>
          <a:p>
            <a:pPr indent="454025"/>
            <a:r>
              <a:rPr lang="en-US" sz="1600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getDefaultMiddleware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()</a:t>
            </a:r>
            <a:r>
              <a:rPr lang="en-US" sz="1600" b="0" dirty="0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.</a:t>
            </a:r>
            <a:r>
              <a:rPr lang="en-US" sz="1600" b="0" dirty="0" err="1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concat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(</a:t>
            </a:r>
            <a:r>
              <a:rPr lang="en-US" sz="1600" b="0" dirty="0" err="1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carApi</a:t>
            </a:r>
            <a:r>
              <a:rPr lang="en-US" sz="1600" b="0" dirty="0" err="1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.</a:t>
            </a:r>
            <a:r>
              <a:rPr lang="en-US" sz="1600" b="0" dirty="0" err="1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middleware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, </a:t>
            </a:r>
            <a:r>
              <a:rPr lang="en-US" sz="1600" b="0" dirty="0" err="1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authApi</a:t>
            </a:r>
            <a:r>
              <a:rPr lang="en-US" sz="1600" b="0" dirty="0" err="1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.</a:t>
            </a:r>
            <a:r>
              <a:rPr lang="en-US" sz="1600" b="0" dirty="0" err="1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middleware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);</a:t>
            </a:r>
          </a:p>
          <a:p>
            <a:pPr indent="227013"/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},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});</a:t>
            </a:r>
          </a:p>
          <a:p>
            <a:b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</a:br>
            <a:r>
              <a:rPr lang="en-US" sz="1600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export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{ </a:t>
            </a:r>
            <a:r>
              <a:rPr lang="en-US" sz="1600" b="0" dirty="0" err="1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useFetchUserQuery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} </a:t>
            </a:r>
            <a:r>
              <a:rPr lang="en-US" sz="1600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</a:t>
            </a:r>
            <a:r>
              <a:rPr lang="en-US" sz="1600" b="0" dirty="0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'./</a:t>
            </a:r>
            <a:r>
              <a:rPr lang="en-US" sz="1600" b="0" dirty="0" err="1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apis</a:t>
            </a:r>
            <a:r>
              <a:rPr lang="en-US" sz="1600" b="0" dirty="0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/</a:t>
            </a:r>
            <a:r>
              <a:rPr lang="en-US" sz="1600" b="0" dirty="0" err="1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authApi</a:t>
            </a:r>
            <a:r>
              <a:rPr lang="en-US" sz="1600" b="0" dirty="0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'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;</a:t>
            </a:r>
          </a:p>
          <a:p>
            <a:b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</a:br>
            <a:r>
              <a:rPr lang="en-US" sz="1600" b="0" dirty="0">
                <a:solidFill>
                  <a:srgbClr val="7285B7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// hooks must be imported from </a:t>
            </a:r>
            <a:r>
              <a:rPr lang="en-US" sz="1600" b="0" dirty="0" err="1">
                <a:solidFill>
                  <a:srgbClr val="7285B7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carSlice</a:t>
            </a:r>
            <a:endParaRPr lang="en-US" sz="1600" b="0" dirty="0">
              <a:solidFill>
                <a:srgbClr val="FFFFFF"/>
              </a:solidFill>
              <a:effectLst/>
              <a:highlight>
                <a:srgbClr val="002451"/>
              </a:highlight>
              <a:latin typeface="Times New Roman" panose="02020603050405020304" pitchFamily="18" charset="0"/>
            </a:endParaRPr>
          </a:p>
          <a:p>
            <a:r>
              <a:rPr lang="en-US" sz="1600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export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{</a:t>
            </a:r>
          </a:p>
          <a:p>
            <a:pPr indent="185738"/>
            <a:r>
              <a:rPr lang="en-US" sz="1600" b="0" dirty="0" err="1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useFetchCarQuery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,</a:t>
            </a:r>
          </a:p>
          <a:p>
            <a:pPr indent="185738"/>
            <a:r>
              <a:rPr lang="en-US" sz="1600" b="0" dirty="0" err="1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useAddCarMutation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,</a:t>
            </a:r>
          </a:p>
          <a:p>
            <a:pPr indent="185738"/>
            <a:r>
              <a:rPr lang="en-US" sz="1600" b="0" dirty="0" err="1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useRemoveCarMutation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,</a:t>
            </a:r>
          </a:p>
          <a:p>
            <a:pPr indent="185738"/>
            <a:r>
              <a:rPr lang="en-US" sz="1600" b="0" dirty="0" err="1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useEditCarMutation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,</a:t>
            </a:r>
          </a:p>
          <a:p>
            <a:pPr indent="185738"/>
            <a:r>
              <a:rPr lang="en-US" sz="1600" b="0" dirty="0" err="1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useFetchCarByIdQuery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,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} </a:t>
            </a:r>
            <a:r>
              <a:rPr lang="en-US" sz="1600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</a:t>
            </a:r>
            <a:r>
              <a:rPr lang="en-US" sz="1600" b="0" dirty="0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'../slices/</a:t>
            </a:r>
            <a:r>
              <a:rPr lang="en-US" sz="1600" b="0" dirty="0" err="1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carSlice</a:t>
            </a:r>
            <a:r>
              <a:rPr lang="en-US" sz="1600" b="0" dirty="0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'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2884B-E187-3F66-FAA5-2FF6BA39EDE1}"/>
              </a:ext>
            </a:extLst>
          </p:cNvPr>
          <p:cNvSpPr txBox="1"/>
          <p:nvPr/>
        </p:nvSpPr>
        <p:spPr>
          <a:xfrm>
            <a:off x="191750" y="1995055"/>
            <a:ext cx="20468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400" dirty="0"/>
              <a:t>middleware: reducer</a:t>
            </a:r>
            <a:r>
              <a:rPr lang="ko-KR" altLang="en-US" sz="1400" dirty="0" err="1"/>
              <a:t>에</a:t>
            </a:r>
            <a:r>
              <a:rPr lang="ko-KR" altLang="en-US" sz="1400" dirty="0"/>
              <a:t> </a:t>
            </a:r>
            <a:r>
              <a:rPr lang="en-US" altLang="ko-KR" sz="1400" dirty="0"/>
              <a:t>action</a:t>
            </a:r>
            <a:r>
              <a:rPr lang="ko-KR" altLang="en-US" sz="1400" dirty="0"/>
              <a:t>이 </a:t>
            </a:r>
            <a:r>
              <a:rPr lang="en-US" altLang="ko-KR" sz="1400" dirty="0"/>
              <a:t>dispatch</a:t>
            </a:r>
            <a:r>
              <a:rPr lang="ko-KR" altLang="en-US" sz="1400" dirty="0"/>
              <a:t>되기 이전에 개입하여 </a:t>
            </a:r>
            <a:r>
              <a:rPr lang="en-US" altLang="ko-KR" sz="1400" dirty="0"/>
              <a:t>action</a:t>
            </a:r>
            <a:r>
              <a:rPr lang="ko-KR" altLang="en-US" sz="1400" dirty="0"/>
              <a:t>을 조정</a:t>
            </a:r>
            <a:endParaRPr lang="en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373B1D-1B65-D6C1-04AE-B8B31E84AFAC}"/>
              </a:ext>
            </a:extLst>
          </p:cNvPr>
          <p:cNvSpPr txBox="1"/>
          <p:nvPr/>
        </p:nvSpPr>
        <p:spPr>
          <a:xfrm>
            <a:off x="191750" y="4034125"/>
            <a:ext cx="2046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외부에서 </a:t>
            </a:r>
            <a:r>
              <a:rPr lang="en-US" altLang="ko-KR" sz="1400" dirty="0"/>
              <a:t>data fetching,</a:t>
            </a:r>
          </a:p>
          <a:p>
            <a:r>
              <a:rPr lang="ko-KR" altLang="en-US" sz="1400" dirty="0"/>
              <a:t>로그인 등에 활용</a:t>
            </a:r>
            <a:endParaRPr lang="en-KR" sz="1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AD4E15C-3E21-9562-A676-1133D0DBA715}"/>
              </a:ext>
            </a:extLst>
          </p:cNvPr>
          <p:cNvSpPr/>
          <p:nvPr/>
        </p:nvSpPr>
        <p:spPr>
          <a:xfrm>
            <a:off x="2491740" y="2598419"/>
            <a:ext cx="5594744" cy="101253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AFB0B2A-B3A7-A070-1CA5-D0A7B56A4D08}"/>
              </a:ext>
            </a:extLst>
          </p:cNvPr>
          <p:cNvSpPr/>
          <p:nvPr/>
        </p:nvSpPr>
        <p:spPr>
          <a:xfrm>
            <a:off x="115615" y="1995055"/>
            <a:ext cx="1126446" cy="260465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94005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6234-D213-99B0-D1AE-7FEE7BA9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81" y="914400"/>
            <a:ext cx="6928826" cy="586803"/>
          </a:xfrm>
        </p:spPr>
        <p:txBody>
          <a:bodyPr/>
          <a:lstStyle/>
          <a:p>
            <a:pPr algn="ctr"/>
            <a:r>
              <a:rPr lang="en-KR" dirty="0"/>
              <a:t>redux </a:t>
            </a:r>
            <a:r>
              <a:rPr lang="en-US" dirty="0"/>
              <a:t>process</a:t>
            </a:r>
            <a:endParaRPr lang="en-K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392BB-DF4B-4B80-73B9-754ED1F1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B8E8A-0C36-C024-C68F-4A6535D3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82258-B057-E1AB-1060-30C1A839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2E011D-B1C6-BB88-2146-6EF0E00A83E5}"/>
              </a:ext>
            </a:extLst>
          </p:cNvPr>
          <p:cNvSpPr txBox="1"/>
          <p:nvPr/>
        </p:nvSpPr>
        <p:spPr>
          <a:xfrm>
            <a:off x="1308681" y="2689601"/>
            <a:ext cx="94826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2B4B4A-8E28-8ED6-CA8B-3EFC6DB2B2BD}"/>
              </a:ext>
            </a:extLst>
          </p:cNvPr>
          <p:cNvSpPr txBox="1"/>
          <p:nvPr/>
        </p:nvSpPr>
        <p:spPr>
          <a:xfrm>
            <a:off x="3935303" y="2689601"/>
            <a:ext cx="948267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reducer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47CBC6-D8D4-E514-1A96-CDFC31C30599}"/>
              </a:ext>
            </a:extLst>
          </p:cNvPr>
          <p:cNvSpPr txBox="1"/>
          <p:nvPr/>
        </p:nvSpPr>
        <p:spPr>
          <a:xfrm>
            <a:off x="5508321" y="2689601"/>
            <a:ext cx="948267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29DD8A-7A9F-F2A1-EF15-43768DC1CBC9}"/>
              </a:ext>
            </a:extLst>
          </p:cNvPr>
          <p:cNvSpPr txBox="1"/>
          <p:nvPr/>
        </p:nvSpPr>
        <p:spPr>
          <a:xfrm>
            <a:off x="5508320" y="3251868"/>
            <a:ext cx="948267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new state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A0811C1-33C6-61E9-E68A-7E0DE2B53B4D}"/>
              </a:ext>
            </a:extLst>
          </p:cNvPr>
          <p:cNvSpPr/>
          <p:nvPr/>
        </p:nvSpPr>
        <p:spPr>
          <a:xfrm>
            <a:off x="2457450" y="2379179"/>
            <a:ext cx="4794019" cy="2716107"/>
          </a:xfrm>
          <a:prstGeom prst="roundRect">
            <a:avLst/>
          </a:prstGeom>
          <a:solidFill>
            <a:schemeClr val="accent6">
              <a:lumMod val="60000"/>
              <a:lumOff val="40000"/>
              <a:alpha val="4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F4434A-A97C-8299-542D-4F5234286BE1}"/>
              </a:ext>
            </a:extLst>
          </p:cNvPr>
          <p:cNvSpPr txBox="1"/>
          <p:nvPr/>
        </p:nvSpPr>
        <p:spPr>
          <a:xfrm>
            <a:off x="4603864" y="4602295"/>
            <a:ext cx="134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store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F3D65E-C7E4-94F1-3E63-82C89D0ACC1E}"/>
              </a:ext>
            </a:extLst>
          </p:cNvPr>
          <p:cNvCxnSpPr>
            <a:stCxn id="6" idx="3"/>
          </p:cNvCxnSpPr>
          <p:nvPr/>
        </p:nvCxnSpPr>
        <p:spPr>
          <a:xfrm>
            <a:off x="2256948" y="2874267"/>
            <a:ext cx="1678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289C110-57B4-14E5-0EEF-44F01ED8F01A}"/>
              </a:ext>
            </a:extLst>
          </p:cNvPr>
          <p:cNvSpPr txBox="1"/>
          <p:nvPr/>
        </p:nvSpPr>
        <p:spPr>
          <a:xfrm>
            <a:off x="2638148" y="2865145"/>
            <a:ext cx="109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>
                <a:solidFill>
                  <a:srgbClr val="FFC000"/>
                </a:solidFill>
              </a:rPr>
              <a:t>dispatch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31EB7C-4A78-DFC3-4975-0B1E2DEFEBCE}"/>
              </a:ext>
            </a:extLst>
          </p:cNvPr>
          <p:cNvCxnSpPr/>
          <p:nvPr/>
        </p:nvCxnSpPr>
        <p:spPr>
          <a:xfrm>
            <a:off x="4883570" y="2882536"/>
            <a:ext cx="624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ACD886-AA6D-F007-0FF8-FB2A59EF838A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5982454" y="3058933"/>
            <a:ext cx="1" cy="192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710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24EB4-0FD7-F023-351E-CA7C8D20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97F54-FE24-C7B1-D6AB-AE019188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10739-A2A5-7F5E-6C07-5C763952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7159ED-7B25-FA33-5387-C67624ADA687}"/>
              </a:ext>
            </a:extLst>
          </p:cNvPr>
          <p:cNvSpPr txBox="1"/>
          <p:nvPr/>
        </p:nvSpPr>
        <p:spPr>
          <a:xfrm>
            <a:off x="67917" y="2119727"/>
            <a:ext cx="450408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600" dirty="0"/>
              <a:t>import { </a:t>
            </a:r>
            <a:r>
              <a:rPr lang="en-KR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createAsyncThunk</a:t>
            </a:r>
            <a:r>
              <a:rPr lang="en-KR" sz="1600" dirty="0"/>
              <a:t> } from '@reduxjs/toolkit';</a:t>
            </a:r>
          </a:p>
          <a:p>
            <a:r>
              <a:rPr lang="en-KR" sz="1600" dirty="0"/>
              <a:t>import axios from 'axios';</a:t>
            </a:r>
          </a:p>
          <a:p>
            <a:endParaRPr lang="en-KR" sz="1600" dirty="0"/>
          </a:p>
          <a:p>
            <a:r>
              <a:rPr lang="en-KR" sz="1600" dirty="0"/>
              <a:t>const fetchUser = createAsyncThunk('/auth/fetchUser', async () =&gt; {</a:t>
            </a:r>
          </a:p>
          <a:p>
            <a:pPr>
              <a:tabLst>
                <a:tab pos="173038" algn="l"/>
                <a:tab pos="1420813" algn="l"/>
              </a:tabLst>
            </a:pPr>
            <a:r>
              <a:rPr lang="en-KR" sz="1600" dirty="0"/>
              <a:t>	const res = await axios.get('/api/current_user');</a:t>
            </a:r>
          </a:p>
          <a:p>
            <a:pPr>
              <a:tabLst>
                <a:tab pos="128588" algn="l"/>
              </a:tabLst>
            </a:pPr>
            <a:r>
              <a:rPr lang="en-KR" sz="1600" dirty="0"/>
              <a:t>	 return res.data;</a:t>
            </a:r>
          </a:p>
          <a:p>
            <a:r>
              <a:rPr lang="en-KR" sz="1600" dirty="0"/>
              <a:t>});</a:t>
            </a:r>
          </a:p>
          <a:p>
            <a:endParaRPr lang="en-KR" sz="1600" dirty="0"/>
          </a:p>
          <a:p>
            <a:r>
              <a:rPr lang="en-KR" sz="1600" dirty="0"/>
              <a:t>export { fetchUser 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01DC3A-951D-4AB7-A16E-150034D4B32B}"/>
              </a:ext>
            </a:extLst>
          </p:cNvPr>
          <p:cNvSpPr txBox="1"/>
          <p:nvPr/>
        </p:nvSpPr>
        <p:spPr>
          <a:xfrm>
            <a:off x="4524421" y="99837"/>
            <a:ext cx="4330447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import { </a:t>
            </a:r>
            <a:r>
              <a:rPr lang="en-US" sz="1400" dirty="0" err="1"/>
              <a:t>createSlice</a:t>
            </a:r>
            <a:r>
              <a:rPr lang="en-US" sz="1400" dirty="0"/>
              <a:t> } from '@</a:t>
            </a:r>
            <a:r>
              <a:rPr lang="en-US" sz="1400" dirty="0" err="1"/>
              <a:t>reduxjs</a:t>
            </a:r>
            <a:r>
              <a:rPr lang="en-US" sz="1400" dirty="0"/>
              <a:t>/toolkit';</a:t>
            </a:r>
          </a:p>
          <a:p>
            <a:r>
              <a:rPr lang="en-US" sz="1400" dirty="0"/>
              <a:t>import { </a:t>
            </a:r>
            <a:r>
              <a:rPr lang="en-US" sz="1400" dirty="0" err="1"/>
              <a:t>fetchUser</a:t>
            </a:r>
            <a:r>
              <a:rPr lang="en-US" sz="1400" dirty="0"/>
              <a:t> } from '../</a:t>
            </a:r>
            <a:r>
              <a:rPr lang="en-US" sz="1400" dirty="0" err="1"/>
              <a:t>thunks</a:t>
            </a:r>
            <a:r>
              <a:rPr lang="en-US" sz="1400" dirty="0"/>
              <a:t>/</a:t>
            </a:r>
            <a:r>
              <a:rPr lang="en-US" sz="1400" dirty="0" err="1"/>
              <a:t>fetchUser</a:t>
            </a:r>
            <a:r>
              <a:rPr lang="en-US" sz="1400" dirty="0"/>
              <a:t>';</a:t>
            </a:r>
          </a:p>
          <a:p>
            <a:endParaRPr lang="en-US" sz="1400" dirty="0"/>
          </a:p>
          <a:p>
            <a:r>
              <a:rPr lang="en-US" sz="1400" dirty="0"/>
              <a:t>const </a:t>
            </a:r>
            <a:r>
              <a:rPr lang="en-US" sz="1400" dirty="0" err="1"/>
              <a:t>authSlice</a:t>
            </a:r>
            <a:r>
              <a:rPr lang="en-US" sz="1400" dirty="0"/>
              <a:t> = </a:t>
            </a:r>
            <a:r>
              <a:rPr lang="en-US" sz="1400" dirty="0" err="1"/>
              <a:t>createSlice</a:t>
            </a:r>
            <a:r>
              <a:rPr lang="en-US" sz="1400" dirty="0"/>
              <a:t>({</a:t>
            </a:r>
          </a:p>
          <a:p>
            <a:r>
              <a:rPr lang="en-US" sz="1400" dirty="0"/>
              <a:t>    name: 'auth’,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initialState</a:t>
            </a:r>
            <a:r>
              <a:rPr lang="en-US" sz="1400" dirty="0"/>
              <a:t>: {</a:t>
            </a:r>
          </a:p>
          <a:p>
            <a:pPr indent="93663"/>
            <a:r>
              <a:rPr lang="en-US" sz="1400" dirty="0"/>
              <a:t>      user: null,</a:t>
            </a:r>
          </a:p>
          <a:p>
            <a:pPr indent="93663"/>
            <a:r>
              <a:rPr lang="en-US" sz="1400" dirty="0"/>
              <a:t>      </a:t>
            </a:r>
            <a:r>
              <a:rPr lang="en-US" sz="1400" dirty="0" err="1"/>
              <a:t>isLoading</a:t>
            </a:r>
            <a:r>
              <a:rPr lang="en-US" sz="1400" dirty="0"/>
              <a:t>: false,</a:t>
            </a:r>
          </a:p>
          <a:p>
            <a:pPr indent="93663"/>
            <a:r>
              <a:rPr lang="en-US" sz="1400" dirty="0"/>
              <a:t>      error: null,</a:t>
            </a:r>
          </a:p>
          <a:p>
            <a:r>
              <a:rPr lang="en-US" sz="1400" dirty="0"/>
              <a:t>   },</a:t>
            </a:r>
          </a:p>
          <a:p>
            <a:pPr>
              <a:tabLst>
                <a:tab pos="128588" algn="l"/>
              </a:tabLst>
            </a:pPr>
            <a:r>
              <a:rPr lang="en-US" sz="1400" dirty="0"/>
              <a:t>	</a:t>
            </a:r>
            <a:r>
              <a:rPr lang="en-US" sz="1400" dirty="0" err="1"/>
              <a:t>extraReducers</a:t>
            </a:r>
            <a:r>
              <a:rPr lang="en-US" sz="1400" dirty="0"/>
              <a:t>(builder) {</a:t>
            </a:r>
          </a:p>
          <a:p>
            <a:pPr>
              <a:tabLst>
                <a:tab pos="128588" algn="l"/>
              </a:tabLst>
            </a:pPr>
            <a:r>
              <a:rPr lang="en-US" sz="1400" dirty="0"/>
              <a:t>	   </a:t>
            </a:r>
            <a:r>
              <a:rPr lang="en-US" sz="1400" dirty="0" err="1"/>
              <a:t>builder.addCase</a:t>
            </a:r>
            <a:r>
              <a:rPr lang="en-US" sz="1400" dirty="0"/>
              <a:t>(</a:t>
            </a:r>
            <a:r>
              <a:rPr lang="en-US" sz="1400" dirty="0" err="1"/>
              <a:t>fetchUser.pending</a:t>
            </a:r>
            <a:r>
              <a:rPr lang="en-US" sz="1400" dirty="0"/>
              <a:t>, (state, action) =&gt; {</a:t>
            </a:r>
          </a:p>
          <a:p>
            <a:pPr>
              <a:tabLst>
                <a:tab pos="128588" algn="l"/>
              </a:tabLst>
            </a:pPr>
            <a:r>
              <a:rPr lang="en-US" sz="1400" dirty="0"/>
              <a:t>	     </a:t>
            </a:r>
            <a:r>
              <a:rPr lang="en-US" sz="1400" dirty="0" err="1"/>
              <a:t>state.isLoading</a:t>
            </a:r>
            <a:r>
              <a:rPr lang="en-US" sz="1400" dirty="0"/>
              <a:t> = true;</a:t>
            </a:r>
          </a:p>
          <a:p>
            <a:pPr>
              <a:tabLst>
                <a:tab pos="128588" algn="l"/>
              </a:tabLst>
            </a:pPr>
            <a:r>
              <a:rPr lang="en-US" sz="1400" dirty="0"/>
              <a:t>	   });</a:t>
            </a:r>
          </a:p>
          <a:p>
            <a:endParaRPr lang="en-US" sz="1400" dirty="0"/>
          </a:p>
          <a:p>
            <a:pPr>
              <a:tabLst>
                <a:tab pos="128588" algn="l"/>
              </a:tabLst>
            </a:pPr>
            <a:r>
              <a:rPr lang="en-US" sz="1400" dirty="0"/>
              <a:t>	  </a:t>
            </a:r>
            <a:r>
              <a:rPr lang="en-US" sz="1400" dirty="0" err="1"/>
              <a:t>builder.addCase</a:t>
            </a:r>
            <a:r>
              <a:rPr lang="en-US" sz="1400" dirty="0"/>
              <a:t>(</a:t>
            </a:r>
            <a:r>
              <a:rPr lang="en-US" sz="1400" dirty="0" err="1"/>
              <a:t>fetchUser.fulfilled</a:t>
            </a:r>
            <a:r>
              <a:rPr lang="en-US" sz="1400" dirty="0"/>
              <a:t>, (state, action) =&gt; {</a:t>
            </a:r>
          </a:p>
          <a:p>
            <a:pPr>
              <a:tabLst>
                <a:tab pos="128588" algn="l"/>
              </a:tabLst>
            </a:pPr>
            <a:r>
              <a:rPr lang="en-US" sz="1400" dirty="0"/>
              <a:t>	    </a:t>
            </a:r>
            <a:r>
              <a:rPr lang="en-US" sz="1400" dirty="0" err="1"/>
              <a:t>state.isLoading</a:t>
            </a:r>
            <a:r>
              <a:rPr lang="en-US" sz="1400" dirty="0"/>
              <a:t> = false;</a:t>
            </a:r>
          </a:p>
          <a:p>
            <a:pPr>
              <a:tabLst>
                <a:tab pos="128588" algn="l"/>
              </a:tabLst>
            </a:pPr>
            <a:r>
              <a:rPr lang="en-US" sz="1400" dirty="0"/>
              <a:t>	    </a:t>
            </a:r>
            <a:r>
              <a:rPr lang="en-US" sz="1400" dirty="0" err="1"/>
              <a:t>state.user</a:t>
            </a:r>
            <a:r>
              <a:rPr lang="en-US" sz="1400" dirty="0"/>
              <a:t> = </a:t>
            </a:r>
            <a:r>
              <a:rPr lang="en-US" sz="1400" dirty="0" err="1"/>
              <a:t>action.payload</a:t>
            </a:r>
            <a:r>
              <a:rPr lang="en-US" sz="1400" dirty="0"/>
              <a:t>;</a:t>
            </a:r>
          </a:p>
          <a:p>
            <a:pPr>
              <a:tabLst>
                <a:tab pos="128588" algn="l"/>
              </a:tabLst>
            </a:pPr>
            <a:r>
              <a:rPr lang="en-US" sz="1400" dirty="0"/>
              <a:t>	  });</a:t>
            </a:r>
          </a:p>
          <a:p>
            <a:pPr>
              <a:tabLst>
                <a:tab pos="173038" algn="l"/>
              </a:tabLst>
            </a:pPr>
            <a:r>
              <a:rPr lang="en-US" sz="1400" dirty="0"/>
              <a:t>	  </a:t>
            </a:r>
            <a:r>
              <a:rPr lang="en-US" sz="1400" dirty="0" err="1"/>
              <a:t>builder.addCase</a:t>
            </a:r>
            <a:r>
              <a:rPr lang="en-US" sz="1400" dirty="0"/>
              <a:t>(</a:t>
            </a:r>
            <a:r>
              <a:rPr lang="en-US" sz="1400" dirty="0" err="1"/>
              <a:t>fetchUser.rejected</a:t>
            </a:r>
            <a:r>
              <a:rPr lang="en-US" sz="1400" dirty="0"/>
              <a:t>, (state, action) =&gt; {</a:t>
            </a:r>
          </a:p>
          <a:p>
            <a:pPr>
              <a:tabLst>
                <a:tab pos="173038" algn="l"/>
              </a:tabLst>
            </a:pPr>
            <a:r>
              <a:rPr lang="en-US" sz="1400" dirty="0"/>
              <a:t>	    </a:t>
            </a:r>
            <a:r>
              <a:rPr lang="en-US" sz="1400" dirty="0" err="1"/>
              <a:t>state.isLoading</a:t>
            </a:r>
            <a:r>
              <a:rPr lang="en-US" sz="1400" dirty="0"/>
              <a:t> = false;</a:t>
            </a:r>
          </a:p>
          <a:p>
            <a:pPr>
              <a:tabLst>
                <a:tab pos="173038" algn="l"/>
              </a:tabLst>
            </a:pPr>
            <a:r>
              <a:rPr lang="en-US" sz="1400" dirty="0"/>
              <a:t>	    </a:t>
            </a:r>
            <a:r>
              <a:rPr lang="en-US" sz="1400" dirty="0" err="1"/>
              <a:t>state.error</a:t>
            </a:r>
            <a:r>
              <a:rPr lang="en-US" sz="1400" dirty="0"/>
              <a:t> = </a:t>
            </a:r>
            <a:r>
              <a:rPr lang="en-US" sz="1400" dirty="0" err="1"/>
              <a:t>action.error</a:t>
            </a:r>
            <a:r>
              <a:rPr lang="en-US" sz="1400" dirty="0"/>
              <a:t>;</a:t>
            </a:r>
          </a:p>
          <a:p>
            <a:pPr>
              <a:tabLst>
                <a:tab pos="173038" algn="l"/>
              </a:tabLst>
            </a:pPr>
            <a:r>
              <a:rPr lang="en-US" sz="1400" dirty="0"/>
              <a:t>	  });</a:t>
            </a:r>
          </a:p>
          <a:p>
            <a:pPr>
              <a:tabLst>
                <a:tab pos="173038" algn="l"/>
              </a:tabLst>
            </a:pPr>
            <a:r>
              <a:rPr lang="en-US" sz="1400" dirty="0"/>
              <a:t>	},</a:t>
            </a:r>
          </a:p>
          <a:p>
            <a:r>
              <a:rPr lang="en-US" sz="1400" dirty="0"/>
              <a:t>});</a:t>
            </a:r>
          </a:p>
          <a:p>
            <a:endParaRPr lang="en-US" sz="1400" dirty="0"/>
          </a:p>
          <a:p>
            <a:r>
              <a:rPr lang="en-US" sz="1400" dirty="0"/>
              <a:t>export const </a:t>
            </a:r>
            <a:r>
              <a:rPr lang="en-US" sz="1400" dirty="0" err="1"/>
              <a:t>authReducer</a:t>
            </a:r>
            <a:r>
              <a:rPr lang="en-US" sz="1400" dirty="0"/>
              <a:t> = </a:t>
            </a:r>
            <a:r>
              <a:rPr lang="en-US" sz="1400" dirty="0" err="1"/>
              <a:t>authSlice.reducer</a:t>
            </a:r>
            <a:r>
              <a:rPr lang="en-US" sz="1400" dirty="0"/>
              <a:t>;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2E76E2A-DC41-6412-1622-70D31E0A1F9B}"/>
              </a:ext>
            </a:extLst>
          </p:cNvPr>
          <p:cNvSpPr/>
          <p:nvPr/>
        </p:nvSpPr>
        <p:spPr>
          <a:xfrm>
            <a:off x="645886" y="3127170"/>
            <a:ext cx="914833" cy="250487"/>
          </a:xfrm>
          <a:prstGeom prst="roundRect">
            <a:avLst/>
          </a:prstGeom>
          <a:solidFill>
            <a:schemeClr val="accent4">
              <a:lumMod val="75000"/>
              <a:alpha val="4902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9E6FB7E-77FD-6931-FEA9-046E91D68873}"/>
              </a:ext>
            </a:extLst>
          </p:cNvPr>
          <p:cNvSpPr/>
          <p:nvPr/>
        </p:nvSpPr>
        <p:spPr>
          <a:xfrm>
            <a:off x="6112008" y="3520110"/>
            <a:ext cx="1450995" cy="275771"/>
          </a:xfrm>
          <a:prstGeom prst="roundRect">
            <a:avLst/>
          </a:prstGeom>
          <a:solidFill>
            <a:schemeClr val="accent4">
              <a:lumMod val="75000"/>
              <a:alpha val="5821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8DC874-FB68-7924-DDCD-F38F00631D91}"/>
              </a:ext>
            </a:extLst>
          </p:cNvPr>
          <p:cNvSpPr txBox="1"/>
          <p:nvPr/>
        </p:nvSpPr>
        <p:spPr>
          <a:xfrm>
            <a:off x="6292252" y="3218447"/>
            <a:ext cx="109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action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5E76AE4-0C26-727F-C561-9491FD904EC1}"/>
              </a:ext>
            </a:extLst>
          </p:cNvPr>
          <p:cNvSpPr/>
          <p:nvPr/>
        </p:nvSpPr>
        <p:spPr>
          <a:xfrm>
            <a:off x="4849707" y="3989493"/>
            <a:ext cx="2221653" cy="440267"/>
          </a:xfrm>
          <a:prstGeom prst="round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F9F82F-7536-E181-499A-F77B9B8141A2}"/>
              </a:ext>
            </a:extLst>
          </p:cNvPr>
          <p:cNvSpPr txBox="1"/>
          <p:nvPr/>
        </p:nvSpPr>
        <p:spPr>
          <a:xfrm>
            <a:off x="7199086" y="4122057"/>
            <a:ext cx="885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reducer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481BEE-519C-1BAE-73BA-E0E4FD05A249}"/>
              </a:ext>
            </a:extLst>
          </p:cNvPr>
          <p:cNvSpPr txBox="1"/>
          <p:nvPr/>
        </p:nvSpPr>
        <p:spPr>
          <a:xfrm>
            <a:off x="569672" y="1719622"/>
            <a:ext cx="2385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asynchronous action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FFA9E84-896E-1425-480A-E28B01D37CF6}"/>
              </a:ext>
            </a:extLst>
          </p:cNvPr>
          <p:cNvSpPr/>
          <p:nvPr/>
        </p:nvSpPr>
        <p:spPr>
          <a:xfrm>
            <a:off x="1930400" y="3429000"/>
            <a:ext cx="442686" cy="146619"/>
          </a:xfrm>
          <a:prstGeom prst="roundRect">
            <a:avLst/>
          </a:prstGeom>
          <a:solidFill>
            <a:schemeClr val="accent6">
              <a:lumMod val="75000"/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A88CB39-2AE9-8341-450F-3F36EE67A7B1}"/>
              </a:ext>
            </a:extLst>
          </p:cNvPr>
          <p:cNvSpPr/>
          <p:nvPr/>
        </p:nvSpPr>
        <p:spPr>
          <a:xfrm>
            <a:off x="2373832" y="3429000"/>
            <a:ext cx="890420" cy="155943"/>
          </a:xfrm>
          <a:prstGeom prst="roundRect">
            <a:avLst/>
          </a:prstGeom>
          <a:solidFill>
            <a:schemeClr val="accent1">
              <a:lumMod val="75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D7E2CE-6840-62DB-E753-A9142F0B4F34}"/>
              </a:ext>
            </a:extLst>
          </p:cNvPr>
          <p:cNvSpPr txBox="1"/>
          <p:nvPr/>
        </p:nvSpPr>
        <p:spPr>
          <a:xfrm>
            <a:off x="1482170" y="4098830"/>
            <a:ext cx="1055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slice 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FDF100-90B8-CD93-5767-EA5525273AEF}"/>
              </a:ext>
            </a:extLst>
          </p:cNvPr>
          <p:cNvSpPr txBox="1"/>
          <p:nvPr/>
        </p:nvSpPr>
        <p:spPr>
          <a:xfrm>
            <a:off x="2444627" y="4098830"/>
            <a:ext cx="1118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action prefix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C4641F-42E2-5B5B-E409-255DDCF3E213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2009850" y="3575619"/>
            <a:ext cx="197724" cy="523211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608F9E-3671-109D-0600-3B98396D9A2E}"/>
              </a:ext>
            </a:extLst>
          </p:cNvPr>
          <p:cNvCxnSpPr>
            <a:cxnSpLocks/>
          </p:cNvCxnSpPr>
          <p:nvPr/>
        </p:nvCxnSpPr>
        <p:spPr>
          <a:xfrm flipH="1" flipV="1">
            <a:off x="2907366" y="3584943"/>
            <a:ext cx="96576" cy="51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8273B7-A3C8-5ADE-C5D6-7B3E98865897}"/>
              </a:ext>
            </a:extLst>
          </p:cNvPr>
          <p:cNvSpPr/>
          <p:nvPr/>
        </p:nvSpPr>
        <p:spPr>
          <a:xfrm>
            <a:off x="6140767" y="2460172"/>
            <a:ext cx="1450995" cy="275771"/>
          </a:xfrm>
          <a:prstGeom prst="roundRect">
            <a:avLst/>
          </a:prstGeom>
          <a:solidFill>
            <a:schemeClr val="accent4">
              <a:lumMod val="75000"/>
              <a:alpha val="5821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579262-53D7-56D4-6EE7-B6602E27C5F4}"/>
              </a:ext>
            </a:extLst>
          </p:cNvPr>
          <p:cNvSpPr/>
          <p:nvPr/>
        </p:nvSpPr>
        <p:spPr>
          <a:xfrm>
            <a:off x="6140767" y="4577948"/>
            <a:ext cx="1450995" cy="275771"/>
          </a:xfrm>
          <a:prstGeom prst="roundRect">
            <a:avLst/>
          </a:prstGeom>
          <a:solidFill>
            <a:schemeClr val="accent4">
              <a:lumMod val="75000"/>
              <a:alpha val="5821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07172B-A046-6B37-6F7B-79247CF182C3}"/>
              </a:ext>
            </a:extLst>
          </p:cNvPr>
          <p:cNvSpPr txBox="1"/>
          <p:nvPr/>
        </p:nvSpPr>
        <p:spPr>
          <a:xfrm>
            <a:off x="289132" y="545405"/>
            <a:ext cx="3051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RTK </a:t>
            </a:r>
            <a:r>
              <a:rPr lang="ko-KR" altLang="en-US" dirty="0"/>
              <a:t>의 </a:t>
            </a:r>
            <a:r>
              <a:rPr lang="en-US" altLang="ko-KR" dirty="0" err="1"/>
              <a:t>createAsyncThunk</a:t>
            </a:r>
            <a:r>
              <a:rPr lang="ko-KR" altLang="en-US" dirty="0"/>
              <a:t>을 이용한 </a:t>
            </a:r>
            <a:r>
              <a:rPr lang="en-US" altLang="ko-KR" dirty="0"/>
              <a:t>Redux </a:t>
            </a:r>
            <a:r>
              <a:rPr lang="ko-KR" altLang="en-US" dirty="0"/>
              <a:t>복습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051464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541BD-91A4-85D0-2E0C-8DC428DD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07DDA-2EFB-C35C-16D4-101D6CBC5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93012-F18E-195C-81EC-784AA8EC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8665C8-4A28-779D-F767-64F4889348BB}"/>
              </a:ext>
            </a:extLst>
          </p:cNvPr>
          <p:cNvSpPr txBox="1"/>
          <p:nvPr/>
        </p:nvSpPr>
        <p:spPr>
          <a:xfrm>
            <a:off x="374521" y="1099222"/>
            <a:ext cx="178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authApi.js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BDB348-C4A4-21D4-7D7E-B78C4A6FFE19}"/>
              </a:ext>
            </a:extLst>
          </p:cNvPr>
          <p:cNvSpPr txBox="1"/>
          <p:nvPr/>
        </p:nvSpPr>
        <p:spPr>
          <a:xfrm>
            <a:off x="441702" y="627681"/>
            <a:ext cx="164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RTK Query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75E64-6F3A-69E9-443E-A9646CF6E66E}"/>
              </a:ext>
            </a:extLst>
          </p:cNvPr>
          <p:cNvSpPr txBox="1"/>
          <p:nvPr/>
        </p:nvSpPr>
        <p:spPr>
          <a:xfrm>
            <a:off x="2753591" y="172394"/>
            <a:ext cx="457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{ </a:t>
            </a:r>
            <a:r>
              <a:rPr lang="en-US" sz="1600" b="0" dirty="0" err="1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createApi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, </a:t>
            </a:r>
            <a:r>
              <a:rPr lang="en-US" sz="1600" b="0" dirty="0" err="1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fetchBaseQuery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} </a:t>
            </a:r>
            <a:r>
              <a:rPr lang="en-US" sz="1600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</a:t>
            </a:r>
            <a:r>
              <a:rPr lang="en-US" sz="1600" b="0" dirty="0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'@</a:t>
            </a:r>
            <a:r>
              <a:rPr lang="en-US" sz="1600" b="0" dirty="0" err="1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reduxjs</a:t>
            </a:r>
            <a:r>
              <a:rPr lang="en-US" sz="1600" b="0" dirty="0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/toolkit/query/react'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;</a:t>
            </a:r>
          </a:p>
          <a:p>
            <a:b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</a:br>
            <a:r>
              <a:rPr lang="en-US" sz="1600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const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authApi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</a:t>
            </a:r>
            <a:r>
              <a:rPr lang="en-US" sz="1600" b="0" dirty="0">
                <a:solidFill>
                  <a:srgbClr val="99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createApi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({</a:t>
            </a:r>
          </a:p>
          <a:p>
            <a:pPr indent="319088"/>
            <a:r>
              <a:rPr lang="en-US" sz="1600" b="0" dirty="0" err="1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reducerPath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: </a:t>
            </a:r>
            <a:r>
              <a:rPr lang="en-US" sz="1600" b="0" dirty="0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'</a:t>
            </a:r>
            <a:r>
              <a:rPr lang="en-US" sz="1600" b="0" dirty="0" err="1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authApi</a:t>
            </a:r>
            <a:r>
              <a:rPr lang="en-US" sz="1600" b="0" dirty="0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’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,</a:t>
            </a:r>
          </a:p>
          <a:p>
            <a:pPr indent="319088"/>
            <a:endParaRPr lang="en-US" sz="1600" b="0" dirty="0">
              <a:solidFill>
                <a:srgbClr val="FFFFFF"/>
              </a:solidFill>
              <a:effectLst/>
              <a:highlight>
                <a:srgbClr val="002451"/>
              </a:highlight>
              <a:latin typeface="Times New Roman" panose="02020603050405020304" pitchFamily="18" charset="0"/>
            </a:endParaRPr>
          </a:p>
          <a:p>
            <a:pPr indent="319088"/>
            <a:r>
              <a:rPr lang="en-US" sz="1600" b="0" dirty="0" err="1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baseQuery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: </a:t>
            </a:r>
            <a:r>
              <a:rPr lang="en-US" sz="1600" b="0" dirty="0" err="1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fetchBaseQuery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({</a:t>
            </a:r>
          </a:p>
          <a:p>
            <a:pPr indent="319088"/>
            <a:r>
              <a:rPr lang="en-US" sz="1600" b="0" dirty="0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   </a:t>
            </a:r>
            <a:r>
              <a:rPr lang="en-US" sz="1600" b="0" dirty="0" err="1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baseUrl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: </a:t>
            </a:r>
            <a:r>
              <a:rPr lang="en-US" sz="1600" b="0" dirty="0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'http://localhost:3000'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,</a:t>
            </a:r>
          </a:p>
          <a:p>
            <a:pPr indent="319088"/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}),</a:t>
            </a:r>
          </a:p>
          <a:p>
            <a:pPr indent="319088"/>
            <a:endParaRPr lang="en-US" sz="1600" b="0" dirty="0">
              <a:solidFill>
                <a:srgbClr val="FFFFFF"/>
              </a:solidFill>
              <a:effectLst/>
              <a:highlight>
                <a:srgbClr val="002451"/>
              </a:highlight>
              <a:latin typeface="Times New Roman" panose="02020603050405020304" pitchFamily="18" charset="0"/>
            </a:endParaRPr>
          </a:p>
          <a:p>
            <a:pPr indent="319088"/>
            <a:r>
              <a:rPr lang="en-US" sz="1600" b="0" dirty="0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endpoints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(</a:t>
            </a:r>
            <a:r>
              <a:rPr lang="en-US" sz="1600" b="0" dirty="0">
                <a:solidFill>
                  <a:srgbClr val="FFC58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builder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) {</a:t>
            </a:r>
          </a:p>
          <a:p>
            <a:pPr indent="577850"/>
            <a:r>
              <a:rPr lang="en-US" sz="1600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{</a:t>
            </a:r>
          </a:p>
          <a:p>
            <a:pPr indent="846138"/>
            <a:r>
              <a:rPr lang="en-US" sz="1600" b="0" dirty="0" err="1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fetchUser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: </a:t>
            </a:r>
            <a:r>
              <a:rPr lang="en-US" sz="1600" b="0" dirty="0" err="1">
                <a:solidFill>
                  <a:srgbClr val="FFC58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builder</a:t>
            </a:r>
            <a:r>
              <a:rPr lang="en-US" sz="1600" b="0" dirty="0" err="1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.query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({</a:t>
            </a:r>
          </a:p>
          <a:p>
            <a:pPr indent="1114425"/>
            <a:r>
              <a:rPr lang="en-US" sz="1600" b="0" dirty="0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query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: () </a:t>
            </a:r>
            <a:r>
              <a:rPr lang="en-US" sz="1600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=&gt;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{</a:t>
            </a:r>
          </a:p>
          <a:p>
            <a:pPr indent="1341438"/>
            <a:r>
              <a:rPr lang="en-US" sz="1600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{</a:t>
            </a:r>
          </a:p>
          <a:p>
            <a:pPr indent="1341438"/>
            <a:r>
              <a:rPr lang="en-US" sz="1600" b="0" dirty="0" err="1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url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: </a:t>
            </a:r>
            <a:r>
              <a:rPr lang="en-US" sz="1600" b="0" dirty="0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'/</a:t>
            </a:r>
            <a:r>
              <a:rPr lang="en-US" sz="1600" b="0" dirty="0" err="1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api</a:t>
            </a:r>
            <a:r>
              <a:rPr lang="en-US" sz="1600" b="0" dirty="0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/</a:t>
            </a:r>
            <a:r>
              <a:rPr lang="en-US" sz="1600" b="0" dirty="0" err="1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current_user</a:t>
            </a:r>
            <a:r>
              <a:rPr lang="en-US" sz="1600" b="0" dirty="0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'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,</a:t>
            </a:r>
          </a:p>
          <a:p>
            <a:pPr indent="1341438"/>
            <a:r>
              <a:rPr lang="en-US" sz="1600" b="0" dirty="0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method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: </a:t>
            </a:r>
            <a:r>
              <a:rPr lang="en-US" sz="1600" b="0" dirty="0">
                <a:solidFill>
                  <a:srgbClr val="D1F1A9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'GET'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,</a:t>
            </a:r>
          </a:p>
          <a:p>
            <a:pPr indent="1341438"/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};</a:t>
            </a:r>
          </a:p>
          <a:p>
            <a:pPr indent="1114425"/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},</a:t>
            </a:r>
          </a:p>
          <a:p>
            <a:pPr indent="577850"/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}),</a:t>
            </a:r>
          </a:p>
          <a:p>
            <a:pPr indent="577850"/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};</a:t>
            </a:r>
          </a:p>
          <a:p>
            <a:pPr indent="319088"/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},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});</a:t>
            </a:r>
          </a:p>
          <a:p>
            <a:b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</a:br>
            <a:r>
              <a:rPr lang="en-US" sz="1600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export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</a:t>
            </a:r>
            <a:r>
              <a:rPr lang="en-US" sz="1600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const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{ </a:t>
            </a:r>
            <a:r>
              <a:rPr lang="en-US" sz="1600" b="0" dirty="0" err="1">
                <a:solidFill>
                  <a:srgbClr val="BBDA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useFetchUserQuery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} </a:t>
            </a:r>
            <a:r>
              <a:rPr lang="en-US" sz="1600" b="0" dirty="0">
                <a:solidFill>
                  <a:srgbClr val="99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authApi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;</a:t>
            </a:r>
            <a:b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</a:br>
            <a:r>
              <a:rPr lang="en-US" sz="1600" b="0" dirty="0">
                <a:solidFill>
                  <a:srgbClr val="EBBB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export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{ </a:t>
            </a:r>
            <a:r>
              <a:rPr lang="en-US" sz="1600" b="0" dirty="0" err="1">
                <a:solidFill>
                  <a:srgbClr val="FF9DA4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authApi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2451"/>
                </a:highlight>
                <a:latin typeface="Times New Roman" panose="02020603050405020304" pitchFamily="18" charset="0"/>
              </a:rPr>
              <a:t> 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63C97-3B5D-5877-BFE7-CA626F555308}"/>
              </a:ext>
            </a:extLst>
          </p:cNvPr>
          <p:cNvSpPr txBox="1"/>
          <p:nvPr/>
        </p:nvSpPr>
        <p:spPr>
          <a:xfrm>
            <a:off x="182083" y="2261476"/>
            <a:ext cx="2554836" cy="1992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본 </a:t>
            </a:r>
            <a:r>
              <a:rPr lang="en-US" altLang="ko-KR" sz="1400" dirty="0"/>
              <a:t>application </a:t>
            </a:r>
            <a:r>
              <a:rPr lang="ko-KR" altLang="en-US" sz="1400" dirty="0"/>
              <a:t>에서는 </a:t>
            </a:r>
            <a:r>
              <a:rPr lang="en-US" altLang="ko-KR" sz="1400" dirty="0" err="1"/>
              <a:t>createAsyncThunk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사용할 필요가 없음</a:t>
            </a:r>
            <a:r>
              <a:rPr lang="en-US" altLang="ko-KR" sz="1400" dirty="0"/>
              <a:t>.</a:t>
            </a:r>
            <a:r>
              <a:rPr lang="ko-KR" altLang="en-US" sz="1400" dirty="0"/>
              <a:t> 매우 간편</a:t>
            </a:r>
            <a:r>
              <a:rPr lang="en-US" altLang="ko-KR" sz="1400" dirty="0"/>
              <a:t>.</a:t>
            </a:r>
            <a:r>
              <a:rPr lang="ko-KR" altLang="en-US" sz="1400" dirty="0"/>
              <a:t> 그러나 </a:t>
            </a:r>
            <a:r>
              <a:rPr lang="en-US" altLang="ko-KR" sz="1400" dirty="0"/>
              <a:t>Redux process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직관적으로 이해하기는 어려움</a:t>
            </a:r>
            <a:endParaRPr lang="en-KR" sz="1400" dirty="0"/>
          </a:p>
        </p:txBody>
      </p:sp>
    </p:spTree>
    <p:extLst>
      <p:ext uri="{BB962C8B-B14F-4D97-AF65-F5344CB8AC3E}">
        <p14:creationId xmlns:p14="http://schemas.microsoft.com/office/powerpoint/2010/main" val="3309387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4DBE0-8002-AAE2-B21F-970318A1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20AB1-E25B-4A44-3474-D3731062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24C10-6029-D86F-288C-26077CB4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AB312F-A5B5-790D-C491-30E2CA625E78}"/>
              </a:ext>
            </a:extLst>
          </p:cNvPr>
          <p:cNvSpPr txBox="1"/>
          <p:nvPr/>
        </p:nvSpPr>
        <p:spPr>
          <a:xfrm>
            <a:off x="1749460" y="1962392"/>
            <a:ext cx="5963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9DA4"/>
                </a:solidFill>
                <a:highlight>
                  <a:srgbClr val="002451"/>
                </a:highlight>
                <a:latin typeface="Times New Roman" panose="02020603050405020304" pitchFamily="18" charset="0"/>
              </a:rPr>
              <a:t>store</a:t>
            </a:r>
            <a:r>
              <a:rPr lang="en-US" sz="1600" dirty="0" err="1">
                <a:solidFill>
                  <a:srgbClr val="BBDAFF"/>
                </a:solidFill>
                <a:highlight>
                  <a:srgbClr val="002451"/>
                </a:highlight>
                <a:latin typeface="Times New Roman" panose="02020603050405020304" pitchFamily="18" charset="0"/>
              </a:rPr>
              <a:t>.dispatch</a:t>
            </a:r>
            <a:r>
              <a:rPr lang="en-US" sz="1600" dirty="0">
                <a:solidFill>
                  <a:srgbClr val="FFFFFF"/>
                </a:solidFill>
                <a:highlight>
                  <a:srgbClr val="002451"/>
                </a:highlight>
                <a:latin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FF9DA4"/>
                </a:solidFill>
                <a:highlight>
                  <a:srgbClr val="002451"/>
                </a:highlight>
                <a:latin typeface="Times New Roman" panose="02020603050405020304" pitchFamily="18" charset="0"/>
              </a:rPr>
              <a:t>extendedApiSlice</a:t>
            </a:r>
            <a:r>
              <a:rPr lang="en-US" sz="1600" dirty="0" err="1">
                <a:solidFill>
                  <a:srgbClr val="BBDAFF"/>
                </a:solidFill>
                <a:highlight>
                  <a:srgbClr val="002451"/>
                </a:highlight>
                <a:latin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FF9DA4"/>
                </a:solidFill>
                <a:highlight>
                  <a:srgbClr val="002451"/>
                </a:highlight>
                <a:latin typeface="Times New Roman" panose="02020603050405020304" pitchFamily="18" charset="0"/>
              </a:rPr>
              <a:t>endpoints</a:t>
            </a:r>
            <a:r>
              <a:rPr lang="en-US" sz="1600" dirty="0" err="1">
                <a:solidFill>
                  <a:srgbClr val="BBDAFF"/>
                </a:solidFill>
                <a:highlight>
                  <a:srgbClr val="002451"/>
                </a:highlight>
                <a:latin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FF9DA4"/>
                </a:solidFill>
                <a:highlight>
                  <a:srgbClr val="002451"/>
                </a:highlight>
                <a:latin typeface="Times New Roman" panose="02020603050405020304" pitchFamily="18" charset="0"/>
              </a:rPr>
              <a:t>fetchCar</a:t>
            </a:r>
            <a:r>
              <a:rPr lang="en-US" sz="1600" dirty="0" err="1">
                <a:solidFill>
                  <a:srgbClr val="BBDAFF"/>
                </a:solidFill>
                <a:highlight>
                  <a:srgbClr val="002451"/>
                </a:highlight>
                <a:latin typeface="Times New Roman" panose="02020603050405020304" pitchFamily="18" charset="0"/>
              </a:rPr>
              <a:t>.initiate</a:t>
            </a:r>
            <a:r>
              <a:rPr lang="en-US" sz="1600" dirty="0">
                <a:solidFill>
                  <a:srgbClr val="FFFFFF"/>
                </a:solidFill>
                <a:highlight>
                  <a:srgbClr val="002451"/>
                </a:highlight>
                <a:latin typeface="Times New Roman" panose="02020603050405020304" pitchFamily="18" charset="0"/>
              </a:rPr>
              <a:t>());</a:t>
            </a:r>
          </a:p>
          <a:p>
            <a:endParaRPr lang="en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A6346-0232-7B8C-AA59-E0A0805D2C17}"/>
              </a:ext>
            </a:extLst>
          </p:cNvPr>
          <p:cNvSpPr txBox="1"/>
          <p:nvPr/>
        </p:nvSpPr>
        <p:spPr>
          <a:xfrm>
            <a:off x="1749458" y="870869"/>
            <a:ext cx="457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왜 </a:t>
            </a:r>
            <a:r>
              <a:rPr lang="en-US" altLang="ko-KR" sz="1600" dirty="0">
                <a:solidFill>
                  <a:srgbClr val="FF0000"/>
                </a:solidFill>
              </a:rPr>
              <a:t>root </a:t>
            </a:r>
            <a:r>
              <a:rPr lang="en-US" altLang="ko-KR" sz="1600" dirty="0" err="1">
                <a:solidFill>
                  <a:srgbClr val="FF0000"/>
                </a:solidFill>
              </a:rPr>
              <a:t>index.js</a:t>
            </a:r>
            <a:r>
              <a:rPr lang="ko-KR" altLang="en-US" sz="1600" dirty="0">
                <a:solidFill>
                  <a:srgbClr val="FF0000"/>
                </a:solidFill>
              </a:rPr>
              <a:t>에서 </a:t>
            </a:r>
            <a:r>
              <a:rPr lang="en-US" altLang="ko-KR" sz="1600" dirty="0">
                <a:solidFill>
                  <a:srgbClr val="FF0000"/>
                </a:solidFill>
              </a:rPr>
              <a:t>dispatch?</a:t>
            </a:r>
            <a:endParaRPr lang="en-KR" sz="16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41866-8B54-1CF0-9457-FA9A791FCCE4}"/>
              </a:ext>
            </a:extLst>
          </p:cNvPr>
          <p:cNvSpPr txBox="1"/>
          <p:nvPr/>
        </p:nvSpPr>
        <p:spPr>
          <a:xfrm>
            <a:off x="1749458" y="2714734"/>
            <a:ext cx="6160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application</a:t>
            </a:r>
            <a:r>
              <a:rPr lang="ko-KR" altLang="en-US" sz="1600" dirty="0"/>
              <a:t>이 시작하자 마자 모든 </a:t>
            </a:r>
            <a:r>
              <a:rPr lang="en-US" altLang="ko-KR" sz="1600" dirty="0"/>
              <a:t>components</a:t>
            </a:r>
            <a:r>
              <a:rPr lang="ko-KR" altLang="en-US" sz="1600" dirty="0"/>
              <a:t>에서 사용할 데이터를 미리 준비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fetch request -&gt; dispatch</a:t>
            </a:r>
            <a:endParaRPr lang="en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146E2-6C1A-2EF7-284C-7EFF269A79F8}"/>
              </a:ext>
            </a:extLst>
          </p:cNvPr>
          <p:cNvSpPr txBox="1"/>
          <p:nvPr/>
        </p:nvSpPr>
        <p:spPr>
          <a:xfrm>
            <a:off x="1749459" y="3470810"/>
            <a:ext cx="6344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처음 </a:t>
            </a:r>
            <a:r>
              <a:rPr lang="en-US" altLang="ko-KR" sz="1600" dirty="0"/>
              <a:t>rendering</a:t>
            </a:r>
            <a:r>
              <a:rPr lang="ko-KR" altLang="en-US" sz="1600" dirty="0"/>
              <a:t>이 되었을 때 데이터가 </a:t>
            </a:r>
            <a:r>
              <a:rPr lang="en-US" altLang="ko-KR" sz="1600" dirty="0"/>
              <a:t>display </a:t>
            </a:r>
            <a:r>
              <a:rPr lang="ko-KR" altLang="en-US" sz="1600" dirty="0"/>
              <a:t>됨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user experience </a:t>
            </a:r>
            <a:r>
              <a:rPr lang="ko-KR" altLang="en-US" sz="1600" dirty="0"/>
              <a:t>향상</a:t>
            </a:r>
            <a:endParaRPr lang="en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C55AE0-E4F6-B7DE-4FA8-A9485D88D780}"/>
              </a:ext>
            </a:extLst>
          </p:cNvPr>
          <p:cNvSpPr txBox="1"/>
          <p:nvPr/>
        </p:nvSpPr>
        <p:spPr>
          <a:xfrm>
            <a:off x="1749458" y="4015402"/>
            <a:ext cx="6344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600" dirty="0"/>
              <a:t>empty state</a:t>
            </a:r>
            <a:r>
              <a:rPr lang="ko-KR" altLang="en-US" sz="1600" dirty="0"/>
              <a:t>가 되는 것을 방지 할 수 있음</a:t>
            </a:r>
            <a:endParaRPr lang="en-KR" sz="1600" dirty="0"/>
          </a:p>
        </p:txBody>
      </p:sp>
    </p:spTree>
    <p:extLst>
      <p:ext uri="{BB962C8B-B14F-4D97-AF65-F5344CB8AC3E}">
        <p14:creationId xmlns:p14="http://schemas.microsoft.com/office/powerpoint/2010/main" val="299851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7562-3714-AC3D-FD5F-52DEF039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code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E4AE294-846E-A2C3-C9C9-9DE70F716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DA8479-7BD0-CE9C-8066-7FEC2AD7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34341F-A7D4-9DC6-992A-F894AD0D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A5646-FE90-1E60-00A6-426DFC0EF33F}"/>
              </a:ext>
            </a:extLst>
          </p:cNvPr>
          <p:cNvSpPr txBox="1"/>
          <p:nvPr/>
        </p:nvSpPr>
        <p:spPr>
          <a:xfrm>
            <a:off x="1072175" y="2694274"/>
            <a:ext cx="4573377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350" b="1" dirty="0">
                <a:solidFill>
                  <a:srgbClr val="FFFF00"/>
                </a:solidFill>
              </a:rPr>
              <a:t>https://github.com/jisooyu/yu-mern-rtk-query-car-3.git</a:t>
            </a:r>
          </a:p>
        </p:txBody>
      </p:sp>
    </p:spTree>
    <p:extLst>
      <p:ext uri="{BB962C8B-B14F-4D97-AF65-F5344CB8AC3E}">
        <p14:creationId xmlns:p14="http://schemas.microsoft.com/office/powerpoint/2010/main" val="3708042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ECD28-428D-A528-CC17-C10AA409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1D8AB-B53E-C5F8-659A-F0A4B2A96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9AC00-ED20-6221-3286-8D8E32B4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E9854-9494-1FF2-C96A-D8C50CE0B0FF}"/>
              </a:ext>
            </a:extLst>
          </p:cNvPr>
          <p:cNvSpPr txBox="1"/>
          <p:nvPr/>
        </p:nvSpPr>
        <p:spPr>
          <a:xfrm>
            <a:off x="1626328" y="830077"/>
            <a:ext cx="511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store/index.js</a:t>
            </a:r>
            <a:r>
              <a:rPr lang="ko-KR" altLang="en-US" dirty="0"/>
              <a:t>의 질문</a:t>
            </a:r>
            <a:endParaRPr lang="en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7259AE-ED0C-17BC-EDD7-680FBB4F51A8}"/>
              </a:ext>
            </a:extLst>
          </p:cNvPr>
          <p:cNvSpPr txBox="1"/>
          <p:nvPr/>
        </p:nvSpPr>
        <p:spPr>
          <a:xfrm>
            <a:off x="564967" y="2460079"/>
            <a:ext cx="32877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285B7"/>
                </a:solidFill>
                <a:highlight>
                  <a:srgbClr val="002451"/>
                </a:highlight>
                <a:latin typeface="Times New Roman" panose="02020603050405020304" pitchFamily="18" charset="0"/>
              </a:rPr>
              <a:t>// hooks must be imported from </a:t>
            </a:r>
            <a:r>
              <a:rPr lang="en-US" sz="1600" dirty="0" err="1">
                <a:solidFill>
                  <a:srgbClr val="7285B7"/>
                </a:solidFill>
                <a:highlight>
                  <a:srgbClr val="002451"/>
                </a:highlight>
                <a:latin typeface="Times New Roman" panose="02020603050405020304" pitchFamily="18" charset="0"/>
              </a:rPr>
              <a:t>carSlice</a:t>
            </a:r>
            <a:endParaRPr lang="en-US" sz="1600" dirty="0">
              <a:solidFill>
                <a:srgbClr val="FFFFFF"/>
              </a:solidFill>
              <a:highlight>
                <a:srgbClr val="002451"/>
              </a:highlight>
              <a:latin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EBBBFF"/>
                </a:solidFill>
                <a:highlight>
                  <a:srgbClr val="002451"/>
                </a:highlight>
                <a:latin typeface="Times New Roman" panose="02020603050405020304" pitchFamily="18" charset="0"/>
              </a:rPr>
              <a:t>export</a:t>
            </a:r>
            <a:r>
              <a:rPr lang="en-US" sz="1600" dirty="0">
                <a:solidFill>
                  <a:srgbClr val="FFFFFF"/>
                </a:solidFill>
                <a:highlight>
                  <a:srgbClr val="002451"/>
                </a:highlight>
                <a:latin typeface="Times New Roman" panose="02020603050405020304" pitchFamily="18" charset="0"/>
              </a:rPr>
              <a:t> {</a:t>
            </a:r>
          </a:p>
          <a:p>
            <a:pPr marL="6350" indent="128588"/>
            <a:r>
              <a:rPr lang="en-US" sz="1600" dirty="0">
                <a:solidFill>
                  <a:srgbClr val="BBDAFF"/>
                </a:solidFill>
                <a:highlight>
                  <a:srgbClr val="002451"/>
                </a:highlight>
                <a:latin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BBDAFF"/>
                </a:solidFill>
                <a:highlight>
                  <a:srgbClr val="002451"/>
                </a:highlight>
                <a:latin typeface="Times New Roman" panose="02020603050405020304" pitchFamily="18" charset="0"/>
              </a:rPr>
              <a:t>useFetchCarQuery</a:t>
            </a:r>
            <a:r>
              <a:rPr lang="en-US" sz="1600" dirty="0">
                <a:solidFill>
                  <a:srgbClr val="FFFFFF"/>
                </a:solidFill>
                <a:highlight>
                  <a:srgbClr val="002451"/>
                </a:highlight>
                <a:latin typeface="Times New Roman" panose="02020603050405020304" pitchFamily="18" charset="0"/>
              </a:rPr>
              <a:t>,</a:t>
            </a:r>
          </a:p>
          <a:p>
            <a:pPr marL="6350" indent="128588"/>
            <a:r>
              <a:rPr lang="en-US" sz="1600" dirty="0">
                <a:solidFill>
                  <a:srgbClr val="BBDAFF"/>
                </a:solidFill>
                <a:highlight>
                  <a:srgbClr val="002451"/>
                </a:highlight>
                <a:latin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BBDAFF"/>
                </a:solidFill>
                <a:highlight>
                  <a:srgbClr val="002451"/>
                </a:highlight>
                <a:latin typeface="Times New Roman" panose="02020603050405020304" pitchFamily="18" charset="0"/>
              </a:rPr>
              <a:t>useAddCarMutation</a:t>
            </a:r>
            <a:r>
              <a:rPr lang="en-US" sz="1600" dirty="0">
                <a:solidFill>
                  <a:srgbClr val="FFFFFF"/>
                </a:solidFill>
                <a:highlight>
                  <a:srgbClr val="002451"/>
                </a:highlight>
                <a:latin typeface="Times New Roman" panose="02020603050405020304" pitchFamily="18" charset="0"/>
              </a:rPr>
              <a:t>,</a:t>
            </a:r>
          </a:p>
          <a:p>
            <a:pPr marL="6350" indent="128588"/>
            <a:r>
              <a:rPr lang="en-US" sz="1600" dirty="0">
                <a:solidFill>
                  <a:srgbClr val="BBDAFF"/>
                </a:solidFill>
                <a:highlight>
                  <a:srgbClr val="002451"/>
                </a:highlight>
                <a:latin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BBDAFF"/>
                </a:solidFill>
                <a:highlight>
                  <a:srgbClr val="002451"/>
                </a:highlight>
                <a:latin typeface="Times New Roman" panose="02020603050405020304" pitchFamily="18" charset="0"/>
              </a:rPr>
              <a:t>useRemoveCarMutation</a:t>
            </a:r>
            <a:r>
              <a:rPr lang="en-US" sz="1600" dirty="0">
                <a:solidFill>
                  <a:srgbClr val="FFFFFF"/>
                </a:solidFill>
                <a:highlight>
                  <a:srgbClr val="002451"/>
                </a:highlight>
                <a:latin typeface="Times New Roman" panose="02020603050405020304" pitchFamily="18" charset="0"/>
              </a:rPr>
              <a:t>,</a:t>
            </a:r>
          </a:p>
          <a:p>
            <a:pPr marL="6350" indent="128588"/>
            <a:r>
              <a:rPr lang="en-US" sz="1600" dirty="0">
                <a:solidFill>
                  <a:srgbClr val="BBDAFF"/>
                </a:solidFill>
                <a:highlight>
                  <a:srgbClr val="002451"/>
                </a:highlight>
                <a:latin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BBDAFF"/>
                </a:solidFill>
                <a:highlight>
                  <a:srgbClr val="002451"/>
                </a:highlight>
                <a:latin typeface="Times New Roman" panose="02020603050405020304" pitchFamily="18" charset="0"/>
              </a:rPr>
              <a:t>useEditCarMutation</a:t>
            </a:r>
            <a:r>
              <a:rPr lang="en-US" sz="1600" dirty="0">
                <a:solidFill>
                  <a:srgbClr val="FFFFFF"/>
                </a:solidFill>
                <a:highlight>
                  <a:srgbClr val="002451"/>
                </a:highlight>
                <a:latin typeface="Times New Roman" panose="02020603050405020304" pitchFamily="18" charset="0"/>
              </a:rPr>
              <a:t>,</a:t>
            </a:r>
          </a:p>
          <a:p>
            <a:pPr marL="6350" indent="128588"/>
            <a:r>
              <a:rPr lang="en-US" sz="1600" dirty="0">
                <a:solidFill>
                  <a:srgbClr val="BBDAFF"/>
                </a:solidFill>
                <a:highlight>
                  <a:srgbClr val="002451"/>
                </a:highlight>
                <a:latin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BBDAFF"/>
                </a:solidFill>
                <a:highlight>
                  <a:srgbClr val="002451"/>
                </a:highlight>
                <a:latin typeface="Times New Roman" panose="02020603050405020304" pitchFamily="18" charset="0"/>
              </a:rPr>
              <a:t>useFetchCarByIdQuery</a:t>
            </a:r>
            <a:r>
              <a:rPr lang="en-US" sz="1600" dirty="0">
                <a:solidFill>
                  <a:srgbClr val="FFFFFF"/>
                </a:solidFill>
                <a:highlight>
                  <a:srgbClr val="002451"/>
                </a:highlight>
                <a:latin typeface="Times New Roman" panose="02020603050405020304" pitchFamily="18" charset="0"/>
              </a:rPr>
              <a:t>,</a:t>
            </a:r>
          </a:p>
          <a:p>
            <a:r>
              <a:rPr lang="en-US" sz="1600" dirty="0">
                <a:solidFill>
                  <a:srgbClr val="FFFFFF"/>
                </a:solidFill>
                <a:highlight>
                  <a:srgbClr val="002451"/>
                </a:highlight>
                <a:latin typeface="Times New Roman" panose="02020603050405020304" pitchFamily="18" charset="0"/>
              </a:rPr>
              <a:t>} </a:t>
            </a:r>
            <a:r>
              <a:rPr lang="en-US" sz="1600" dirty="0">
                <a:solidFill>
                  <a:srgbClr val="EBBBFF"/>
                </a:solidFill>
                <a:highlight>
                  <a:srgbClr val="002451"/>
                </a:highlight>
                <a:latin typeface="Times New Roman" panose="02020603050405020304" pitchFamily="18" charset="0"/>
              </a:rPr>
              <a:t>from</a:t>
            </a:r>
            <a:r>
              <a:rPr lang="en-US" sz="1600" dirty="0">
                <a:solidFill>
                  <a:srgbClr val="FFFFFF"/>
                </a:solidFill>
                <a:highlight>
                  <a:srgbClr val="002451"/>
                </a:highlight>
                <a:latin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D1F1A9"/>
                </a:solidFill>
                <a:highlight>
                  <a:srgbClr val="002451"/>
                </a:highlight>
                <a:latin typeface="Times New Roman" panose="02020603050405020304" pitchFamily="18" charset="0"/>
              </a:rPr>
              <a:t>'../slices/</a:t>
            </a:r>
            <a:r>
              <a:rPr lang="en-US" sz="1600" dirty="0" err="1">
                <a:solidFill>
                  <a:srgbClr val="D1F1A9"/>
                </a:solidFill>
                <a:highlight>
                  <a:srgbClr val="002451"/>
                </a:highlight>
                <a:latin typeface="Times New Roman" panose="02020603050405020304" pitchFamily="18" charset="0"/>
              </a:rPr>
              <a:t>carSlice</a:t>
            </a:r>
            <a:r>
              <a:rPr lang="en-US" sz="1600" dirty="0">
                <a:solidFill>
                  <a:srgbClr val="D1F1A9"/>
                </a:solidFill>
                <a:highlight>
                  <a:srgbClr val="002451"/>
                </a:highlight>
                <a:latin typeface="Times New Roman" panose="02020603050405020304" pitchFamily="18" charset="0"/>
              </a:rPr>
              <a:t>'</a:t>
            </a:r>
            <a:r>
              <a:rPr lang="en-US" sz="1600" dirty="0">
                <a:solidFill>
                  <a:srgbClr val="FFFFFF"/>
                </a:solidFill>
                <a:highlight>
                  <a:srgbClr val="002451"/>
                </a:highlight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DDD4F7-C7C6-6A20-4532-F8EE389B3A9E}"/>
              </a:ext>
            </a:extLst>
          </p:cNvPr>
          <p:cNvSpPr txBox="1"/>
          <p:nvPr/>
        </p:nvSpPr>
        <p:spPr>
          <a:xfrm>
            <a:off x="2152914" y="1853278"/>
            <a:ext cx="5258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왜 </a:t>
            </a:r>
            <a:r>
              <a:rPr lang="en-US" altLang="ko-KR" sz="1600" dirty="0">
                <a:solidFill>
                  <a:srgbClr val="FF0000"/>
                </a:solidFill>
              </a:rPr>
              <a:t> ‘./</a:t>
            </a:r>
            <a:r>
              <a:rPr lang="en-US" altLang="ko-KR" sz="1600" dirty="0" err="1">
                <a:solidFill>
                  <a:srgbClr val="FF0000"/>
                </a:solidFill>
              </a:rPr>
              <a:t>carApi</a:t>
            </a:r>
            <a:r>
              <a:rPr lang="ko-KR" altLang="en-US" sz="1600" dirty="0">
                <a:solidFill>
                  <a:srgbClr val="FF0000"/>
                </a:solidFill>
              </a:rPr>
              <a:t> 에서 </a:t>
            </a:r>
            <a:r>
              <a:rPr lang="en-US" altLang="ko-KR" sz="1600" dirty="0">
                <a:solidFill>
                  <a:srgbClr val="FF0000"/>
                </a:solidFill>
              </a:rPr>
              <a:t>hook</a:t>
            </a:r>
            <a:r>
              <a:rPr lang="ko-KR" altLang="en-US" sz="1600" dirty="0">
                <a:solidFill>
                  <a:srgbClr val="FF0000"/>
                </a:solidFill>
              </a:rPr>
              <a:t>을 불러 오면 안되는 것인가</a:t>
            </a:r>
            <a:r>
              <a:rPr lang="en-US" altLang="ko-KR" sz="1600" dirty="0">
                <a:solidFill>
                  <a:srgbClr val="FF0000"/>
                </a:solidFill>
              </a:rPr>
              <a:t>?</a:t>
            </a:r>
            <a:endParaRPr lang="en-KR" sz="16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B42D38-1670-842A-BDFC-FF90BAFC326D}"/>
              </a:ext>
            </a:extLst>
          </p:cNvPr>
          <p:cNvSpPr txBox="1"/>
          <p:nvPr/>
        </p:nvSpPr>
        <p:spPr>
          <a:xfrm>
            <a:off x="4183549" y="3215033"/>
            <a:ext cx="4004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600" dirty="0"/>
              <a:t>carApi</a:t>
            </a:r>
            <a:r>
              <a:rPr lang="ko-KR" altLang="en-US" sz="1600" dirty="0"/>
              <a:t>의 </a:t>
            </a:r>
            <a:r>
              <a:rPr lang="en-US" altLang="ko-KR" sz="1600" dirty="0"/>
              <a:t>endpoints</a:t>
            </a:r>
            <a:r>
              <a:rPr lang="ko-KR" altLang="en-US" sz="1600" dirty="0"/>
              <a:t>는 비어 있고</a:t>
            </a:r>
            <a:endParaRPr lang="en-US" altLang="ko-KR" sz="1600" dirty="0"/>
          </a:p>
          <a:p>
            <a:r>
              <a:rPr lang="en-US" altLang="ko-KR" sz="1600" dirty="0"/>
              <a:t>endpoints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carSlice</a:t>
            </a:r>
            <a:r>
              <a:rPr lang="ko-KR" altLang="en-US" sz="1600" dirty="0"/>
              <a:t>에서 정의 되어 있기 때문</a:t>
            </a:r>
            <a:endParaRPr lang="en-US" altLang="ko-KR" sz="1600" dirty="0"/>
          </a:p>
          <a:p>
            <a:endParaRPr lang="en-KR" sz="1600" dirty="0"/>
          </a:p>
        </p:txBody>
      </p:sp>
    </p:spTree>
    <p:extLst>
      <p:ext uri="{BB962C8B-B14F-4D97-AF65-F5344CB8AC3E}">
        <p14:creationId xmlns:p14="http://schemas.microsoft.com/office/powerpoint/2010/main" val="281263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39A5A-99F5-00DE-A1F0-6EFA1ABE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BEA25-8219-AB5D-CDC1-7261953D0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A6FEE-C43B-FDF1-AEC5-2E1C9987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93266-27C9-72B2-5402-BAB9224D3B76}"/>
              </a:ext>
            </a:extLst>
          </p:cNvPr>
          <p:cNvSpPr txBox="1"/>
          <p:nvPr/>
        </p:nvSpPr>
        <p:spPr>
          <a:xfrm>
            <a:off x="1089981" y="1642705"/>
            <a:ext cx="47944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지난 번 비디오 참조</a:t>
            </a:r>
            <a:endParaRPr lang="en-US" altLang="ko-KR" sz="1600" dirty="0"/>
          </a:p>
          <a:p>
            <a:endParaRPr lang="en-US" sz="1600" dirty="0"/>
          </a:p>
          <a:p>
            <a:r>
              <a:rPr lang="ko-KR" altLang="en-US" sz="1600" dirty="0">
                <a:hlinkClick r:id="rId2"/>
              </a:rPr>
              <a:t>관광공사 고캠핑 데이터를 </a:t>
            </a:r>
            <a:r>
              <a:rPr lang="en-US" sz="1600" dirty="0">
                <a:hlinkClick r:id="rId2"/>
              </a:rPr>
              <a:t>RTK Query</a:t>
            </a:r>
            <a:r>
              <a:rPr lang="ko-KR" altLang="en-US" sz="1600" dirty="0">
                <a:hlinkClick r:id="rId2"/>
              </a:rPr>
              <a:t>에서 불러오기 </a:t>
            </a:r>
            <a:r>
              <a:rPr lang="en-US" altLang="ko-KR" sz="1600" dirty="0">
                <a:hlinkClick r:id="rId2"/>
              </a:rPr>
              <a:t>- </a:t>
            </a:r>
            <a:r>
              <a:rPr lang="en-US" sz="1600" dirty="0">
                <a:hlinkClick r:id="rId2"/>
              </a:rPr>
              <a:t>PART 1 (youtube.com)</a:t>
            </a:r>
            <a:endParaRPr lang="en-US" sz="1600" dirty="0"/>
          </a:p>
          <a:p>
            <a:endParaRPr lang="en-KR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C978-9C13-7FA7-58B0-0829C51ADE2C}"/>
              </a:ext>
            </a:extLst>
          </p:cNvPr>
          <p:cNvSpPr txBox="1"/>
          <p:nvPr/>
        </p:nvSpPr>
        <p:spPr>
          <a:xfrm>
            <a:off x="1089981" y="3357295"/>
            <a:ext cx="45733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hlinkClick r:id="rId3"/>
              </a:rPr>
              <a:t>관광공사 고캠핑 데이터를 </a:t>
            </a:r>
            <a:r>
              <a:rPr lang="en-US" sz="1600" dirty="0">
                <a:hlinkClick r:id="rId3"/>
              </a:rPr>
              <a:t>RTK Query</a:t>
            </a:r>
            <a:r>
              <a:rPr lang="ko-KR" altLang="en-US" sz="1600" dirty="0">
                <a:hlinkClick r:id="rId3"/>
              </a:rPr>
              <a:t>와 </a:t>
            </a:r>
            <a:r>
              <a:rPr lang="en-US" sz="1600" dirty="0">
                <a:hlinkClick r:id="rId3"/>
              </a:rPr>
              <a:t>RTK</a:t>
            </a:r>
            <a:r>
              <a:rPr lang="ko-KR" altLang="en-US" sz="1600" dirty="0">
                <a:hlinkClick r:id="rId3"/>
              </a:rPr>
              <a:t>에서 처리하기 </a:t>
            </a:r>
            <a:r>
              <a:rPr lang="en-US" altLang="ko-KR" sz="1600" dirty="0">
                <a:hlinkClick r:id="rId3"/>
              </a:rPr>
              <a:t>- </a:t>
            </a:r>
            <a:r>
              <a:rPr lang="en-US" sz="1600" dirty="0">
                <a:hlinkClick r:id="rId3"/>
              </a:rPr>
              <a:t>PART 2 (youtube.com)</a:t>
            </a:r>
            <a:endParaRPr lang="en-KR" sz="1600" dirty="0"/>
          </a:p>
        </p:txBody>
      </p:sp>
    </p:spTree>
    <p:extLst>
      <p:ext uri="{BB962C8B-B14F-4D97-AF65-F5344CB8AC3E}">
        <p14:creationId xmlns:p14="http://schemas.microsoft.com/office/powerpoint/2010/main" val="49423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3D8B1-244C-625B-6CAF-1562012C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175" y="1428751"/>
            <a:ext cx="3756522" cy="855753"/>
          </a:xfr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ko-KR" altLang="en-US"/>
              <a:t>프로젝트 구조 및 생성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680AFD-91AA-FC3B-05BB-A278FE009A33}"/>
              </a:ext>
            </a:extLst>
          </p:cNvPr>
          <p:cNvSpPr txBox="1"/>
          <p:nvPr/>
        </p:nvSpPr>
        <p:spPr>
          <a:xfrm>
            <a:off x="1072174" y="2552024"/>
            <a:ext cx="3359549" cy="28772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>
              <a:lnSpc>
                <a:spcPct val="130000"/>
              </a:lnSpc>
              <a:spcAft>
                <a:spcPts val="450"/>
              </a:spcAft>
              <a:buSzPct val="85000"/>
            </a:pPr>
            <a:r>
              <a:rPr lang="en-US" sz="1350" u="sng"/>
              <a:t>project name</a:t>
            </a:r>
          </a:p>
          <a:p>
            <a:pPr>
              <a:lnSpc>
                <a:spcPct val="130000"/>
              </a:lnSpc>
              <a:spcAft>
                <a:spcPts val="450"/>
              </a:spcAft>
              <a:buSzPct val="85000"/>
            </a:pPr>
            <a:r>
              <a:rPr lang="en-US" sz="1350"/>
              <a:t>          |</a:t>
            </a:r>
          </a:p>
          <a:p>
            <a:pPr>
              <a:lnSpc>
                <a:spcPct val="130000"/>
              </a:lnSpc>
              <a:spcAft>
                <a:spcPts val="450"/>
              </a:spcAft>
              <a:buSzPct val="85000"/>
            </a:pPr>
            <a:r>
              <a:rPr lang="en-US" sz="1350"/>
              <a:t>          ----	client</a:t>
            </a:r>
          </a:p>
          <a:p>
            <a:pPr>
              <a:lnSpc>
                <a:spcPct val="130000"/>
              </a:lnSpc>
              <a:spcAft>
                <a:spcPts val="450"/>
              </a:spcAft>
              <a:buSzPct val="85000"/>
            </a:pPr>
            <a:r>
              <a:rPr lang="en-US" sz="1350"/>
              <a:t>          |</a:t>
            </a:r>
          </a:p>
          <a:p>
            <a:pPr>
              <a:lnSpc>
                <a:spcPct val="130000"/>
              </a:lnSpc>
              <a:spcAft>
                <a:spcPts val="450"/>
              </a:spcAft>
              <a:buSzPct val="85000"/>
            </a:pPr>
            <a:r>
              <a:rPr lang="en-US" sz="1350"/>
              <a:t>          ----	server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A70FEA1-DBC4-7D6B-A1CF-7F91FC3BF1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818" b="-1"/>
          <a:stretch/>
        </p:blipFill>
        <p:spPr>
          <a:xfrm>
            <a:off x="4979974" y="1692898"/>
            <a:ext cx="3472205" cy="3472205"/>
          </a:xfrm>
          <a:custGeom>
            <a:avLst/>
            <a:gdLst/>
            <a:ahLst/>
            <a:cxnLst/>
            <a:rect l="l" t="t" r="r" b="b"/>
            <a:pathLst>
              <a:path w="4629606" h="4629606">
                <a:moveTo>
                  <a:pt x="2314803" y="0"/>
                </a:moveTo>
                <a:cubicBezTo>
                  <a:pt x="3593233" y="0"/>
                  <a:pt x="4629606" y="1036373"/>
                  <a:pt x="4629606" y="2314803"/>
                </a:cubicBezTo>
                <a:cubicBezTo>
                  <a:pt x="4629606" y="3593233"/>
                  <a:pt x="3593233" y="4629606"/>
                  <a:pt x="2314803" y="4629606"/>
                </a:cubicBezTo>
                <a:cubicBezTo>
                  <a:pt x="1036373" y="4629606"/>
                  <a:pt x="0" y="3593233"/>
                  <a:pt x="0" y="2314803"/>
                </a:cubicBezTo>
                <a:cubicBezTo>
                  <a:pt x="0" y="1036373"/>
                  <a:pt x="1036373" y="0"/>
                  <a:pt x="2314803" y="0"/>
                </a:cubicBezTo>
                <a:close/>
              </a:path>
            </a:pathLst>
          </a:cu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E7673-313F-F224-524A-FB70B1D7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7854766" y="2064670"/>
            <a:ext cx="2002070" cy="273844"/>
          </a:xfr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Aft>
                <a:spcPts val="450"/>
              </a:spcAft>
            </a:pPr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E737A-6BA1-2A86-93CC-7F4C558E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9681" y="3272140"/>
            <a:ext cx="472240" cy="322373"/>
          </a:xfr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Aft>
                <a:spcPts val="450"/>
              </a:spcAft>
            </a:pPr>
            <a:fld id="{EFE71E98-A417-4ECC-ACEB-C0490C20DB04}" type="slidenum">
              <a:rPr lang="en-US">
                <a:solidFill>
                  <a:schemeClr val="tx1"/>
                </a:solidFill>
              </a:rPr>
              <a:pPr>
                <a:spcAft>
                  <a:spcPts val="450"/>
                </a:spcAft>
              </a:pPr>
              <a:t>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A3A36-10EE-1BEE-9EA9-2DFD5DE8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7853316" y="4525739"/>
            <a:ext cx="2004971" cy="273844"/>
          </a:xfr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Aft>
                <a:spcPts val="450"/>
              </a:spcAft>
            </a:pPr>
            <a:r>
              <a:rPr lang="en-US"/>
              <a:t>6/29/24</a:t>
            </a:r>
          </a:p>
        </p:txBody>
      </p:sp>
    </p:spTree>
    <p:extLst>
      <p:ext uri="{BB962C8B-B14F-4D97-AF65-F5344CB8AC3E}">
        <p14:creationId xmlns:p14="http://schemas.microsoft.com/office/powerpoint/2010/main" val="990175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3993-07B2-6BB3-31F2-C3DF95E4F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587" y="592485"/>
            <a:ext cx="6928826" cy="646037"/>
          </a:xfrm>
        </p:spPr>
        <p:txBody>
          <a:bodyPr/>
          <a:lstStyle/>
          <a:p>
            <a:pPr algn="ctr"/>
            <a:r>
              <a:rPr lang="en-US" dirty="0"/>
              <a:t>features</a:t>
            </a:r>
            <a:endParaRPr lang="en-K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E1328-02BA-9961-255D-09CC41F5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A8EC3-AA10-95FD-8CF1-12A17C3A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6A87C-1EF2-E54A-8107-54E918EA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1E095-0BB9-D5D1-3BE6-BB7E6BCD7B57}"/>
              </a:ext>
            </a:extLst>
          </p:cNvPr>
          <p:cNvSpPr txBox="1"/>
          <p:nvPr/>
        </p:nvSpPr>
        <p:spPr>
          <a:xfrm>
            <a:off x="437280" y="2095040"/>
            <a:ext cx="29923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600" dirty="0"/>
              <a:t>Backend</a:t>
            </a:r>
          </a:p>
          <a:p>
            <a:r>
              <a:rPr lang="en-KR" sz="1600" dirty="0"/>
              <a:t>    express/node js</a:t>
            </a:r>
          </a:p>
          <a:p>
            <a:r>
              <a:rPr lang="en-KR" sz="1600" dirty="0"/>
              <a:t>    mongo db</a:t>
            </a:r>
          </a:p>
          <a:p>
            <a:r>
              <a:rPr lang="en-KR" sz="1600" dirty="0"/>
              <a:t>   google authentication</a:t>
            </a:r>
          </a:p>
          <a:p>
            <a:r>
              <a:rPr lang="en-KR" sz="1600" dirty="0"/>
              <a:t>   aws s3 image upload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04D0AE-E006-479B-B5FA-EDAFD9641E43}"/>
              </a:ext>
            </a:extLst>
          </p:cNvPr>
          <p:cNvSpPr txBox="1"/>
          <p:nvPr/>
        </p:nvSpPr>
        <p:spPr>
          <a:xfrm>
            <a:off x="437280" y="3649683"/>
            <a:ext cx="3383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600" dirty="0"/>
              <a:t>Frontend</a:t>
            </a:r>
          </a:p>
          <a:p>
            <a:r>
              <a:rPr lang="en-KR" sz="1600" dirty="0"/>
              <a:t>    React</a:t>
            </a:r>
          </a:p>
          <a:p>
            <a:r>
              <a:rPr lang="en-KR" sz="1600" dirty="0"/>
              <a:t>    RTK Query - caching</a:t>
            </a:r>
          </a:p>
          <a:p>
            <a:r>
              <a:rPr lang="en-KR" sz="1600" dirty="0"/>
              <a:t>    RTK – normalizatioin</a:t>
            </a:r>
          </a:p>
          <a:p>
            <a:r>
              <a:rPr lang="en-KR" sz="1600" dirty="0"/>
              <a:t>    RTK createSelector - memoization</a:t>
            </a:r>
          </a:p>
        </p:txBody>
      </p:sp>
      <p:pic>
        <p:nvPicPr>
          <p:cNvPr id="1026" name="Picture 2" descr="Frontend vs backend vs full stack: Which to learn?">
            <a:extLst>
              <a:ext uri="{FF2B5EF4-FFF2-40B4-BE49-F238E27FC236}">
                <a16:creationId xmlns:a16="http://schemas.microsoft.com/office/drawing/2014/main" id="{8A407FF5-37FB-DC09-3154-F49E1D789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819" y="2157444"/>
            <a:ext cx="4584494" cy="252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0703FC-3159-2FD2-0973-8C4AF3BF1C30}"/>
              </a:ext>
            </a:extLst>
          </p:cNvPr>
          <p:cNvSpPr txBox="1"/>
          <p:nvPr/>
        </p:nvSpPr>
        <p:spPr>
          <a:xfrm>
            <a:off x="4371495" y="4843049"/>
            <a:ext cx="40327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900" dirty="0"/>
              <a:t>source: </a:t>
            </a:r>
            <a:r>
              <a:rPr lang="en-US" sz="900" dirty="0">
                <a:hlinkClick r:id="rId3"/>
              </a:rPr>
              <a:t>Frontend vs backend vs full stack: Which to learn? (scrimba.com)</a:t>
            </a:r>
            <a:endParaRPr lang="en-KR" sz="900" dirty="0"/>
          </a:p>
        </p:txBody>
      </p:sp>
    </p:spTree>
    <p:extLst>
      <p:ext uri="{BB962C8B-B14F-4D97-AF65-F5344CB8AC3E}">
        <p14:creationId xmlns:p14="http://schemas.microsoft.com/office/powerpoint/2010/main" val="164493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6998-D167-D3FA-7894-69E70B97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KR" dirty="0"/>
              <a:t>Backend server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4E37D-AB9C-CE1A-5583-C4D9EA01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0A9F2-0816-7686-2D57-E96499E2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739D5-6333-E581-15A5-E82A66A1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2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A783-8C56-EF9B-3730-024E717F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402" y="457742"/>
            <a:ext cx="6928826" cy="646037"/>
          </a:xfrm>
        </p:spPr>
        <p:txBody>
          <a:bodyPr/>
          <a:lstStyle/>
          <a:p>
            <a:r>
              <a:rPr lang="en-KR" dirty="0"/>
              <a:t>server – part 3; INDEX.JS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BB448-42C3-66B1-9BCD-2B98FDF4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497FD-2B76-391B-9B80-AE2FCFD4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C1E57-E063-9727-0164-A4FD182C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9AFDBFAA-DF9A-43B4-3339-47EE066C4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667602"/>
            <a:ext cx="4559783" cy="3985146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02A07F0-AB98-79FB-B4F2-54D864CF8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396" y="2274287"/>
            <a:ext cx="23622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34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A783-8C56-EF9B-3730-024E717F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456" y="1036146"/>
            <a:ext cx="6928826" cy="646037"/>
          </a:xfrm>
        </p:spPr>
        <p:txBody>
          <a:bodyPr/>
          <a:lstStyle/>
          <a:p>
            <a:r>
              <a:rPr lang="en-KR" dirty="0"/>
              <a:t>server – part 3: PASSPORT.JS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BB448-42C3-66B1-9BCD-2B98FDF4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497FD-2B76-391B-9B80-AE2FCFD4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C1E57-E063-9727-0164-A4FD182C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DF8E7D29-E583-F75E-949A-4BD105B0F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55" y="2274287"/>
            <a:ext cx="2219325" cy="2771775"/>
          </a:xfrm>
          <a:prstGeom prst="rect">
            <a:avLst/>
          </a:prstGeom>
        </p:spPr>
      </p:pic>
      <p:pic>
        <p:nvPicPr>
          <p:cNvPr id="12" name="Picture 1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746F1F7-2523-9529-539A-F665ECE5D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385" y="1920722"/>
            <a:ext cx="5079148" cy="382465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1470D6F-4B6F-B520-B0FC-A93CE46BFBA3}"/>
              </a:ext>
            </a:extLst>
          </p:cNvPr>
          <p:cNvSpPr/>
          <p:nvPr/>
        </p:nvSpPr>
        <p:spPr>
          <a:xfrm>
            <a:off x="3470031" y="2274287"/>
            <a:ext cx="5010502" cy="281344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45604A7-B94C-D1F4-99DA-C0954EDDA92C}"/>
              </a:ext>
            </a:extLst>
          </p:cNvPr>
          <p:cNvSpPr/>
          <p:nvPr/>
        </p:nvSpPr>
        <p:spPr>
          <a:xfrm>
            <a:off x="3401385" y="2585545"/>
            <a:ext cx="3178091" cy="220717"/>
          </a:xfrm>
          <a:prstGeom prst="roundRect">
            <a:avLst/>
          </a:prstGeom>
          <a:solidFill>
            <a:srgbClr val="00B050">
              <a:alpha val="4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90935432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2856</TotalTime>
  <Words>1827</Words>
  <Application>Microsoft Macintosh PowerPoint</Application>
  <PresentationFormat>On-screen Show (4:3)</PresentationFormat>
  <Paragraphs>374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Aptos</vt:lpstr>
      <vt:lpstr>Arial</vt:lpstr>
      <vt:lpstr>Courier New</vt:lpstr>
      <vt:lpstr>Times New Roman</vt:lpstr>
      <vt:lpstr>Trade Gothic Next Cond</vt:lpstr>
      <vt:lpstr>Trade Gothic Next Light</vt:lpstr>
      <vt:lpstr>PortalVTI</vt:lpstr>
      <vt:lpstr>Express, React, RTK Query-part3</vt:lpstr>
      <vt:lpstr>PowerPoint Presentation</vt:lpstr>
      <vt:lpstr>code </vt:lpstr>
      <vt:lpstr>PowerPoint Presentation</vt:lpstr>
      <vt:lpstr>프로젝트 구조 및 생성</vt:lpstr>
      <vt:lpstr>features</vt:lpstr>
      <vt:lpstr>Backend server</vt:lpstr>
      <vt:lpstr>server – part 3; INDEX.JS</vt:lpstr>
      <vt:lpstr>server – part 3: PASSPORT.JS</vt:lpstr>
      <vt:lpstr>server – part 3:others</vt:lpstr>
      <vt:lpstr>PowerPoint Presentation</vt:lpstr>
      <vt:lpstr>Frontend client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redux process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Express, React, RTK Query</dc:title>
  <dc:creator>HR Yu</dc:creator>
  <cp:lastModifiedBy>HR Yu</cp:lastModifiedBy>
  <cp:revision>115</cp:revision>
  <dcterms:created xsi:type="dcterms:W3CDTF">2024-03-10T07:16:23Z</dcterms:created>
  <dcterms:modified xsi:type="dcterms:W3CDTF">2024-07-11T06:36:14Z</dcterms:modified>
</cp:coreProperties>
</file>