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22"/>
  </p:notesMasterIdLst>
  <p:sldIdLst>
    <p:sldId id="256" r:id="rId2"/>
    <p:sldId id="267" r:id="rId3"/>
    <p:sldId id="279" r:id="rId4"/>
    <p:sldId id="257" r:id="rId5"/>
    <p:sldId id="278" r:id="rId6"/>
    <p:sldId id="264" r:id="rId7"/>
    <p:sldId id="271" r:id="rId8"/>
    <p:sldId id="270" r:id="rId9"/>
    <p:sldId id="269" r:id="rId10"/>
    <p:sldId id="276" r:id="rId11"/>
    <p:sldId id="281" r:id="rId12"/>
    <p:sldId id="266" r:id="rId13"/>
    <p:sldId id="272" r:id="rId14"/>
    <p:sldId id="273" r:id="rId15"/>
    <p:sldId id="274" r:id="rId16"/>
    <p:sldId id="265" r:id="rId17"/>
    <p:sldId id="275" r:id="rId18"/>
    <p:sldId id="277" r:id="rId19"/>
    <p:sldId id="282" r:id="rId20"/>
    <p:sldId id="280" r:id="rId2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2"/>
    <p:restoredTop sz="94610"/>
  </p:normalViewPr>
  <p:slideViewPr>
    <p:cSldViewPr snapToGrid="0">
      <p:cViewPr varScale="1">
        <p:scale>
          <a:sx n="116" d="100"/>
          <a:sy n="116" d="100"/>
        </p:scale>
        <p:origin x="69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17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0476-7C24-6243-AA08-B6FFC8B4F357}" type="datetimeFigureOut">
              <a:rPr lang="en-KR" smtClean="0"/>
              <a:t>7/4/24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27CD-FA73-F747-BE1E-50F9EE4F75C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542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8893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1921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8695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9492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688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1780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29508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3098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8520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7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1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4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6/29/24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35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sooyu/yu-mern-rtk-query-camping-public-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PWOcdriw8g&amp;t=12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Vector background of vibrant colors splashing">
            <a:extLst>
              <a:ext uri="{FF2B5EF4-FFF2-40B4-BE49-F238E27FC236}">
                <a16:creationId xmlns:a16="http://schemas.microsoft.com/office/drawing/2014/main" id="{A596B716-59A4-120D-B648-A5D544E771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7298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29" name="Oval 28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95CE6-B10E-649E-4CCC-76FB7780F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KR" dirty="0"/>
              <a:t>Express, React, RTK Query-part3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B77F8-3D1F-0FFE-1B28-E3DCCD4BA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자동차 데이터</a:t>
            </a:r>
            <a:r>
              <a:rPr lang="en-US" altLang="ko-KR" dirty="0"/>
              <a:t>,</a:t>
            </a:r>
            <a:r>
              <a:rPr lang="ko-KR" altLang="en-US" dirty="0"/>
              <a:t> 이미지를 </a:t>
            </a:r>
            <a:r>
              <a:rPr lang="en-US" altLang="ko-KR" dirty="0"/>
              <a:t>RTK, RTK Query</a:t>
            </a:r>
            <a:r>
              <a:rPr lang="ko-KR" altLang="en-US" dirty="0"/>
              <a:t>로 처리</a:t>
            </a:r>
            <a:endParaRPr lang="en-KR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83248-E82A-69DE-FBA9-1EC91B28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CC90-2201-8075-CAED-535061F3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851E6-D122-2F53-579E-E8FD9C83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DE42-EF59-0F54-1123-DEE6F540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16" y="187571"/>
            <a:ext cx="4928179" cy="540342"/>
          </a:xfrm>
        </p:spPr>
        <p:txBody>
          <a:bodyPr/>
          <a:lstStyle/>
          <a:p>
            <a:r>
              <a:rPr lang="en-KR" dirty="0"/>
              <a:t>createentityadapter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FBC41-9296-71D0-BA20-0539E79B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C8BDE-BA50-E56D-EC43-D7DDCA66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F0466-B7CE-5A18-6300-C3FE75D9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C897C16-CE35-2213-E9BC-7AC2405C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489" y="784521"/>
            <a:ext cx="7467600" cy="58293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1D4C27E-ABE2-9C40-E3EE-80CC6DC3D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16" y="949621"/>
            <a:ext cx="2476500" cy="54991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7248BF-A1BF-97E4-DB29-AC53DA815588}"/>
              </a:ext>
            </a:extLst>
          </p:cNvPr>
          <p:cNvSpPr/>
          <p:nvPr/>
        </p:nvSpPr>
        <p:spPr>
          <a:xfrm>
            <a:off x="4051005" y="4944140"/>
            <a:ext cx="6751674" cy="1504581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93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0543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6AAEB-E347-8AE4-7791-AE3B9F72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0E8BB-F037-0D57-C25B-ADE6C1FD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3F28E-F620-879E-0884-EC749948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8E1BF-0171-7CB3-B40E-EFEA6334A0C8}"/>
              </a:ext>
            </a:extLst>
          </p:cNvPr>
          <p:cNvSpPr txBox="1"/>
          <p:nvPr/>
        </p:nvSpPr>
        <p:spPr>
          <a:xfrm>
            <a:off x="1808703" y="884255"/>
            <a:ext cx="813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normalization</a:t>
            </a:r>
            <a:r>
              <a:rPr lang="ko-KR" altLang="en-US" dirty="0"/>
              <a:t>과 </a:t>
            </a:r>
            <a:r>
              <a:rPr lang="en-US" altLang="ko-KR" dirty="0"/>
              <a:t>caching</a:t>
            </a:r>
            <a:r>
              <a:rPr lang="ko-KR" altLang="en-US" dirty="0"/>
              <a:t>의 구분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F1346-3681-9C6D-8CB4-634D47F42E61}"/>
              </a:ext>
            </a:extLst>
          </p:cNvPr>
          <p:cNvSpPr txBox="1"/>
          <p:nvPr/>
        </p:nvSpPr>
        <p:spPr>
          <a:xfrm>
            <a:off x="3185328" y="2252378"/>
            <a:ext cx="71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normalization – </a:t>
            </a:r>
            <a:r>
              <a:rPr lang="en-US" dirty="0"/>
              <a:t>RTK</a:t>
            </a:r>
            <a:r>
              <a:rPr lang="ko-KR" altLang="en-US" dirty="0"/>
              <a:t>에서 실행</a:t>
            </a:r>
            <a:r>
              <a:rPr lang="en-US" altLang="ko-KR" dirty="0"/>
              <a:t> (</a:t>
            </a:r>
            <a:r>
              <a:rPr lang="en-US" altLang="ko-KR" dirty="0" err="1"/>
              <a:t>createEntityAdapter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60CBC-5CF1-09CC-61C3-74B7BCC9E01A}"/>
              </a:ext>
            </a:extLst>
          </p:cNvPr>
          <p:cNvSpPr txBox="1"/>
          <p:nvPr/>
        </p:nvSpPr>
        <p:spPr>
          <a:xfrm>
            <a:off x="3185327" y="3127169"/>
            <a:ext cx="71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caching – </a:t>
            </a:r>
            <a:r>
              <a:rPr lang="en-US" dirty="0"/>
              <a:t>RTK Query </a:t>
            </a:r>
            <a:r>
              <a:rPr lang="ko-KR" altLang="en-US" dirty="0"/>
              <a:t>에서 실행</a:t>
            </a:r>
            <a:r>
              <a:rPr lang="en-US" altLang="ko-KR" dirty="0"/>
              <a:t> (</a:t>
            </a:r>
            <a:r>
              <a:rPr lang="en-US" altLang="ko-KR" dirty="0" err="1"/>
              <a:t>createApi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B335E1-80FC-25CF-101D-83529AED23EA}"/>
              </a:ext>
            </a:extLst>
          </p:cNvPr>
          <p:cNvSpPr txBox="1"/>
          <p:nvPr/>
        </p:nvSpPr>
        <p:spPr>
          <a:xfrm>
            <a:off x="3175278" y="4050923"/>
            <a:ext cx="71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memoization – </a:t>
            </a:r>
            <a:r>
              <a:rPr lang="en-US" dirty="0"/>
              <a:t>RTK </a:t>
            </a:r>
            <a:r>
              <a:rPr lang="ko-KR" altLang="en-US" dirty="0"/>
              <a:t>에서 실행</a:t>
            </a:r>
            <a:r>
              <a:rPr lang="en-US" altLang="ko-KR" dirty="0"/>
              <a:t> (</a:t>
            </a:r>
            <a:r>
              <a:rPr lang="en-US" altLang="ko-KR" dirty="0" err="1"/>
              <a:t>createSelector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693EFEB-38F2-8649-CB59-60EE2C6F6037}"/>
              </a:ext>
            </a:extLst>
          </p:cNvPr>
          <p:cNvSpPr/>
          <p:nvPr/>
        </p:nvSpPr>
        <p:spPr>
          <a:xfrm>
            <a:off x="2934119" y="2140299"/>
            <a:ext cx="5838092" cy="65314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1A6357C-B64C-B0ED-B430-F7D90CD41156}"/>
              </a:ext>
            </a:extLst>
          </p:cNvPr>
          <p:cNvSpPr/>
          <p:nvPr/>
        </p:nvSpPr>
        <p:spPr>
          <a:xfrm>
            <a:off x="2934119" y="3027011"/>
            <a:ext cx="5838092" cy="65314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3602C01-594B-DA34-8C67-4951F27E47DF}"/>
              </a:ext>
            </a:extLst>
          </p:cNvPr>
          <p:cNvSpPr/>
          <p:nvPr/>
        </p:nvSpPr>
        <p:spPr>
          <a:xfrm>
            <a:off x="2934119" y="3909017"/>
            <a:ext cx="5838092" cy="65314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051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FD13C6-2F74-6B0B-32A9-C9A7EB4371BC}"/>
              </a:ext>
            </a:extLst>
          </p:cNvPr>
          <p:cNvSpPr txBox="1"/>
          <p:nvPr/>
        </p:nvSpPr>
        <p:spPr>
          <a:xfrm>
            <a:off x="2310063" y="729916"/>
            <a:ext cx="6336632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</a:rPr>
              <a:t>RTK</a:t>
            </a:r>
            <a:r>
              <a:rPr lang="ko-KR" altLang="en-US" sz="1800" dirty="0">
                <a:effectLst/>
                <a:latin typeface="Calibri Light" panose="020F0302020204030204" pitchFamily="34" charset="0"/>
              </a:rPr>
              <a:t>의 </a:t>
            </a:r>
            <a:r>
              <a:rPr lang="en-US" sz="1800" dirty="0" err="1">
                <a:effectLst/>
                <a:latin typeface="Calibri Light" panose="020F0302020204030204" pitchFamily="34" charset="0"/>
              </a:rPr>
              <a:t>createEntityAdapter</a:t>
            </a:r>
            <a:r>
              <a:rPr lang="ko-KR" altLang="en-US" sz="1800" dirty="0">
                <a:effectLst/>
                <a:latin typeface="Calibri Light" panose="020F0302020204030204" pitchFamily="34" charset="0"/>
              </a:rPr>
              <a:t> 기능</a:t>
            </a:r>
            <a:r>
              <a:rPr lang="en-US" altLang="ko-KR" sz="1800" dirty="0">
                <a:effectLst/>
                <a:latin typeface="Calibri Light" panose="020F0302020204030204" pitchFamily="34" charset="0"/>
              </a:rPr>
              <a:t> (normalization)</a:t>
            </a:r>
            <a:endParaRPr lang="en-US" sz="1800" dirty="0">
              <a:effectLst/>
              <a:latin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184C7-71F1-C0BD-C517-6BD3A0AB4BE6}"/>
              </a:ext>
            </a:extLst>
          </p:cNvPr>
          <p:cNvSpPr txBox="1"/>
          <p:nvPr/>
        </p:nvSpPr>
        <p:spPr>
          <a:xfrm>
            <a:off x="538063" y="3409708"/>
            <a:ext cx="1037924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Malgun Gothic" panose="020B0503020000020004" pitchFamily="34" charset="-127"/>
              </a:rPr>
              <a:t>normalized data</a:t>
            </a:r>
            <a:r>
              <a:rPr lang="ko-KR" altLang="en-US" dirty="0" err="1">
                <a:latin typeface="Malgun Gothic" panose="020B0503020000020004" pitchFamily="34" charset="-127"/>
              </a:rPr>
              <a:t>를</a:t>
            </a:r>
            <a:r>
              <a:rPr lang="ko-KR" altLang="en-US" dirty="0">
                <a:latin typeface="Malgun Gothic" panose="020B0503020000020004" pitchFamily="34" charset="-127"/>
              </a:rPr>
              <a:t> 생성</a:t>
            </a:r>
            <a:endParaRPr lang="en-US" altLang="ko-KR" dirty="0">
              <a:latin typeface="Malgun Gothic" panose="020B0503020000020004" pitchFamily="34" charset="-127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Malgun Gothic" panose="020B0503020000020004" pitchFamily="34" charset="-127"/>
              </a:rPr>
              <a:t>normalized data</a:t>
            </a:r>
            <a:r>
              <a:rPr lang="ko-KR" altLang="en-US" dirty="0">
                <a:latin typeface="Malgun Gothic" panose="020B0503020000020004" pitchFamily="34" charset="-127"/>
              </a:rPr>
              <a:t>는 언제 필요 </a:t>
            </a:r>
            <a:r>
              <a:rPr lang="en-US" altLang="ko-KR" dirty="0">
                <a:latin typeface="Malgun Gothic" panose="020B0503020000020004" pitchFamily="34" charset="-127"/>
              </a:rPr>
              <a:t>–</a:t>
            </a:r>
            <a:r>
              <a:rPr lang="ko-KR" altLang="en-US" dirty="0">
                <a:latin typeface="Malgun Gothic" panose="020B0503020000020004" pitchFamily="34" charset="-127"/>
              </a:rPr>
              <a:t> 복잡한 </a:t>
            </a:r>
            <a:r>
              <a:rPr lang="en-US" altLang="ko-KR" dirty="0">
                <a:latin typeface="Malgun Gothic" panose="020B0503020000020004" pitchFamily="34" charset="-127"/>
              </a:rPr>
              <a:t>embedded data structure (ex) blog post, comment, like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" panose="020B0503020000020004" pitchFamily="34" charset="-127"/>
              </a:rPr>
              <a:t>데이터구조가 복잡하지 않을 경우</a:t>
            </a:r>
            <a:r>
              <a:rPr lang="en-US" altLang="ko-KR" dirty="0">
                <a:latin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</a:rPr>
              <a:t> 구태여 사용할 필요는 없음</a:t>
            </a:r>
            <a:endParaRPr lang="en-US" dirty="0">
              <a:latin typeface="Malgun Gothic" panose="020B0503020000020004" pitchFamily="34" charset="-127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Malgun Gothic" panose="020B0503020000020004" pitchFamily="34" charset="-12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734AD-EA68-84C3-1A04-7D8584CF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0119E-3AB7-BBD6-D703-E7DC670D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80F43-3A40-B899-1F6C-88074DA4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7AF9D-8567-2B74-9FDE-F19BF9DF1F04}"/>
              </a:ext>
            </a:extLst>
          </p:cNvPr>
          <p:cNvSpPr txBox="1"/>
          <p:nvPr/>
        </p:nvSpPr>
        <p:spPr>
          <a:xfrm>
            <a:off x="538063" y="1935141"/>
            <a:ext cx="8769249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KR" dirty="0"/>
              <a:t>RTK slice</a:t>
            </a:r>
            <a:r>
              <a:rPr lang="ko-KR" altLang="en-US" dirty="0" err="1"/>
              <a:t>를</a:t>
            </a:r>
            <a:r>
              <a:rPr lang="ko-KR" altLang="en-US" dirty="0"/>
              <a:t> 만들고 </a:t>
            </a:r>
            <a:r>
              <a:rPr lang="en-US" altLang="ko-KR" dirty="0"/>
              <a:t>slice</a:t>
            </a:r>
            <a:r>
              <a:rPr lang="ko-KR" altLang="en-US" dirty="0"/>
              <a:t>에서 </a:t>
            </a:r>
            <a:r>
              <a:rPr lang="en-US" altLang="ko-KR" dirty="0" err="1"/>
              <a:t>createEntityAdapter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o-KR" altLang="en-US" dirty="0"/>
              <a:t>여기에서 </a:t>
            </a:r>
            <a:r>
              <a:rPr lang="en-US" altLang="ko-KR" dirty="0"/>
              <a:t>RTK query</a:t>
            </a:r>
            <a:r>
              <a:rPr lang="ko-KR" altLang="en-US" dirty="0"/>
              <a:t>의 </a:t>
            </a:r>
            <a:r>
              <a:rPr lang="en-US" altLang="ko-KR" dirty="0" err="1"/>
              <a:t>createApi</a:t>
            </a:r>
            <a:r>
              <a:rPr lang="ko-KR" altLang="en-US" dirty="0"/>
              <a:t> </a:t>
            </a:r>
            <a:r>
              <a:rPr lang="en-US" altLang="ko-KR" dirty="0"/>
              <a:t>endpoints </a:t>
            </a:r>
            <a:r>
              <a:rPr lang="ko-KR" altLang="en-US" dirty="0" err="1"/>
              <a:t>를</a:t>
            </a:r>
            <a:r>
              <a:rPr lang="ko-KR" altLang="en-US" dirty="0"/>
              <a:t> 정의하여 </a:t>
            </a:r>
            <a:r>
              <a:rPr lang="en-US" altLang="ko-KR" dirty="0" err="1"/>
              <a:t>createApi</a:t>
            </a:r>
            <a:r>
              <a:rPr lang="ko-KR" altLang="en-US" dirty="0" err="1"/>
              <a:t>에</a:t>
            </a:r>
            <a:r>
              <a:rPr lang="ko-KR" altLang="en-US" dirty="0"/>
              <a:t> 주입할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84A06A9-34D6-7EB5-9E6E-15BB9052871A}"/>
              </a:ext>
            </a:extLst>
          </p:cNvPr>
          <p:cNvSpPr/>
          <p:nvPr/>
        </p:nvSpPr>
        <p:spPr>
          <a:xfrm>
            <a:off x="1809549" y="2435192"/>
            <a:ext cx="6294923" cy="373971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97EA7A-CFBC-2BAB-7F4F-9AFFF988FA19}"/>
              </a:ext>
            </a:extLst>
          </p:cNvPr>
          <p:cNvSpPr/>
          <p:nvPr/>
        </p:nvSpPr>
        <p:spPr>
          <a:xfrm>
            <a:off x="2916455" y="3917482"/>
            <a:ext cx="4697128" cy="36576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172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5630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8F6FC-591C-171A-526D-8672F4A3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07477-BF11-F0C7-F3B5-9C71D440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09F1-7D03-B55B-4905-1ED0C155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26C43A-2CC8-FED8-BA71-9335759C9356}"/>
              </a:ext>
            </a:extLst>
          </p:cNvPr>
          <p:cNvSpPr txBox="1"/>
          <p:nvPr/>
        </p:nvSpPr>
        <p:spPr>
          <a:xfrm>
            <a:off x="3395088" y="6509474"/>
            <a:ext cx="275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dirty="0"/>
              <a:t>source: COPILOT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95FF4-C1D4-BB29-D178-45F515DE0215}"/>
              </a:ext>
            </a:extLst>
          </p:cNvPr>
          <p:cNvSpPr txBox="1"/>
          <p:nvPr/>
        </p:nvSpPr>
        <p:spPr>
          <a:xfrm>
            <a:off x="186070" y="1393770"/>
            <a:ext cx="609777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600" dirty="0"/>
              <a:t>const blogPosts = {</a:t>
            </a:r>
          </a:p>
          <a:p>
            <a:r>
              <a:rPr lang="en-KR" sz="1600" dirty="0"/>
              <a:t>  post1: {</a:t>
            </a:r>
          </a:p>
          <a:p>
            <a:r>
              <a:rPr lang="en-KR" sz="1600" dirty="0"/>
              <a:t>    id: 'post1',</a:t>
            </a:r>
          </a:p>
          <a:p>
            <a:r>
              <a:rPr lang="en-KR" sz="1600" dirty="0"/>
              <a:t>    </a:t>
            </a:r>
            <a:r>
              <a:rPr lang="en-KR" sz="1600" dirty="0">
                <a:solidFill>
                  <a:srgbClr val="FFFF00"/>
                </a:solidFill>
              </a:rPr>
              <a:t>author: { username: 'user1', name: 'User 1' },</a:t>
            </a:r>
          </a:p>
          <a:p>
            <a:r>
              <a:rPr lang="en-KR" sz="1600" dirty="0"/>
              <a:t>    body: '...',</a:t>
            </a:r>
          </a:p>
          <a:p>
            <a:r>
              <a:rPr lang="en-KR" sz="1600" dirty="0"/>
              <a:t>    comments: ['comment1', 'comment2'],</a:t>
            </a:r>
          </a:p>
          <a:p>
            <a:r>
              <a:rPr lang="en-KR" sz="1600" dirty="0"/>
              <a:t>  },</a:t>
            </a:r>
          </a:p>
          <a:p>
            <a:r>
              <a:rPr lang="en-KR" sz="1600" dirty="0"/>
              <a:t>  // ...other posts</a:t>
            </a:r>
          </a:p>
          <a:p>
            <a:r>
              <a:rPr lang="en-KR" sz="1600" dirty="0"/>
              <a:t>};</a:t>
            </a:r>
          </a:p>
          <a:p>
            <a:endParaRPr lang="en-KR" sz="1600" dirty="0"/>
          </a:p>
          <a:p>
            <a:r>
              <a:rPr lang="en-KR" sz="1600" dirty="0"/>
              <a:t>const comments = {</a:t>
            </a:r>
          </a:p>
          <a:p>
            <a:r>
              <a:rPr lang="en-KR" sz="1600" dirty="0"/>
              <a:t>  comment1: { id: 'comment1', author: 'user2', comment: '...' },</a:t>
            </a:r>
          </a:p>
          <a:p>
            <a:r>
              <a:rPr lang="en-KR" sz="1600" dirty="0"/>
              <a:t>  // ...other comments</a:t>
            </a:r>
          </a:p>
          <a:p>
            <a:r>
              <a:rPr lang="en-KR" sz="1600" dirty="0"/>
              <a:t>};</a:t>
            </a:r>
          </a:p>
          <a:p>
            <a:endParaRPr lang="en-KR" sz="1600" dirty="0"/>
          </a:p>
          <a:p>
            <a:r>
              <a:rPr lang="en-KR" sz="1600" dirty="0"/>
              <a:t>const users = {</a:t>
            </a:r>
          </a:p>
          <a:p>
            <a:r>
              <a:rPr lang="en-KR" sz="1600" dirty="0"/>
              <a:t>  </a:t>
            </a:r>
            <a:r>
              <a:rPr lang="en-KR" sz="1600" dirty="0">
                <a:solidFill>
                  <a:srgbClr val="FFFF00"/>
                </a:solidFill>
              </a:rPr>
              <a:t>user1: { username: 'user1', name: 'User 1', /* other user data */ </a:t>
            </a:r>
            <a:r>
              <a:rPr lang="en-KR" sz="1600" dirty="0"/>
              <a:t>},</a:t>
            </a:r>
          </a:p>
          <a:p>
            <a:r>
              <a:rPr lang="en-KR" sz="1600" dirty="0"/>
              <a:t>  user2: { username: 'user2', name: 'User 2', /* other user data */ },</a:t>
            </a:r>
          </a:p>
          <a:p>
            <a:r>
              <a:rPr lang="en-KR" sz="1600" dirty="0"/>
              <a:t>  // ...other users</a:t>
            </a:r>
          </a:p>
          <a:p>
            <a:r>
              <a:rPr lang="en-KR" sz="1600" dirty="0"/>
              <a:t>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05F67-ECEE-2148-94E4-C8F3E031E26D}"/>
              </a:ext>
            </a:extLst>
          </p:cNvPr>
          <p:cNvSpPr txBox="1"/>
          <p:nvPr/>
        </p:nvSpPr>
        <p:spPr>
          <a:xfrm>
            <a:off x="6283842" y="0"/>
            <a:ext cx="5706455" cy="678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500" dirty="0"/>
              <a:t>{</a:t>
            </a:r>
          </a:p>
          <a:p>
            <a:r>
              <a:rPr lang="en-KR" sz="1500" dirty="0"/>
              <a:t>  posts: {</a:t>
            </a:r>
          </a:p>
          <a:p>
            <a:r>
              <a:rPr lang="en-KR" sz="1500" dirty="0"/>
              <a:t>    byId: {</a:t>
            </a:r>
          </a:p>
          <a:p>
            <a:r>
              <a:rPr lang="en-KR" sz="1500" dirty="0"/>
              <a:t>      post1: {</a:t>
            </a:r>
          </a:p>
          <a:p>
            <a:r>
              <a:rPr lang="en-KR" sz="1500" dirty="0"/>
              <a:t>        id: 'post1',</a:t>
            </a:r>
          </a:p>
          <a:p>
            <a:r>
              <a:rPr lang="en-KR" sz="1500" dirty="0"/>
              <a:t>       </a:t>
            </a:r>
            <a:r>
              <a:rPr lang="en-KR" sz="1500" dirty="0">
                <a:solidFill>
                  <a:srgbClr val="FFFF00"/>
                </a:solidFill>
              </a:rPr>
              <a:t> author: 'user1', </a:t>
            </a:r>
            <a:r>
              <a:rPr lang="en-KR" sz="1500" dirty="0"/>
              <a:t>// Reference to user ID</a:t>
            </a:r>
          </a:p>
          <a:p>
            <a:r>
              <a:rPr lang="en-KR" sz="1500" dirty="0"/>
              <a:t>        body: '...',</a:t>
            </a:r>
          </a:p>
          <a:p>
            <a:r>
              <a:rPr lang="en-KR" sz="1500" dirty="0"/>
              <a:t>        comments: ['comment1', 'comment2'],</a:t>
            </a:r>
          </a:p>
          <a:p>
            <a:r>
              <a:rPr lang="en-KR" sz="1500" dirty="0"/>
              <a:t>      },</a:t>
            </a:r>
          </a:p>
          <a:p>
            <a:r>
              <a:rPr lang="en-KR" sz="1500" dirty="0"/>
              <a:t>      // ...other posts</a:t>
            </a:r>
          </a:p>
          <a:p>
            <a:r>
              <a:rPr lang="en-KR" sz="1500" dirty="0"/>
              <a:t>    },</a:t>
            </a:r>
          </a:p>
          <a:p>
            <a:r>
              <a:rPr lang="en-KR" sz="1500" dirty="0"/>
              <a:t>    allIds: ['post1', /* ...other post IDs */],</a:t>
            </a:r>
          </a:p>
          <a:p>
            <a:r>
              <a:rPr lang="en-KR" sz="1500" dirty="0"/>
              <a:t>  },</a:t>
            </a:r>
          </a:p>
          <a:p>
            <a:r>
              <a:rPr lang="en-KR" sz="1500" dirty="0"/>
              <a:t>  comments: {</a:t>
            </a:r>
          </a:p>
          <a:p>
            <a:r>
              <a:rPr lang="en-KR" sz="1500" dirty="0"/>
              <a:t>    byId: {</a:t>
            </a:r>
          </a:p>
          <a:p>
            <a:r>
              <a:rPr lang="en-KR" sz="1500" dirty="0"/>
              <a:t>      comment1: { id: 'comment1', author: 'user2', comment: '...' },</a:t>
            </a:r>
          </a:p>
          <a:p>
            <a:r>
              <a:rPr lang="en-KR" sz="1500" dirty="0"/>
              <a:t>      // ...other comments</a:t>
            </a:r>
          </a:p>
          <a:p>
            <a:r>
              <a:rPr lang="en-KR" sz="1500" dirty="0"/>
              <a:t>    },</a:t>
            </a:r>
          </a:p>
          <a:p>
            <a:r>
              <a:rPr lang="en-KR" sz="1500" dirty="0"/>
              <a:t>    allIds: ['comment1', /* ...other comment IDs */],</a:t>
            </a:r>
          </a:p>
          <a:p>
            <a:r>
              <a:rPr lang="en-KR" sz="1500" dirty="0"/>
              <a:t>  },</a:t>
            </a:r>
          </a:p>
          <a:p>
            <a:r>
              <a:rPr lang="en-KR" sz="1500" dirty="0"/>
              <a:t>  users: {</a:t>
            </a:r>
          </a:p>
          <a:p>
            <a:r>
              <a:rPr lang="en-KR" sz="1500" dirty="0"/>
              <a:t>    byId: {</a:t>
            </a:r>
          </a:p>
          <a:p>
            <a:r>
              <a:rPr lang="en-KR" sz="1500" dirty="0"/>
              <a:t>      </a:t>
            </a:r>
            <a:r>
              <a:rPr lang="en-KR" sz="1500" dirty="0">
                <a:solidFill>
                  <a:srgbClr val="FFFF00"/>
                </a:solidFill>
              </a:rPr>
              <a:t>user1: { username: 'user1', name: 'User 1', /* other user data */ },</a:t>
            </a:r>
          </a:p>
          <a:p>
            <a:r>
              <a:rPr lang="en-KR" sz="1500" dirty="0"/>
              <a:t>      // ...other users</a:t>
            </a:r>
          </a:p>
          <a:p>
            <a:r>
              <a:rPr lang="en-KR" sz="1500" dirty="0"/>
              <a:t>    },</a:t>
            </a:r>
          </a:p>
          <a:p>
            <a:r>
              <a:rPr lang="en-KR" sz="1500" dirty="0"/>
              <a:t>    allIds: ['user1', /* ...other user IDs */],</a:t>
            </a:r>
          </a:p>
          <a:p>
            <a:r>
              <a:rPr lang="en-KR" sz="1500" dirty="0"/>
              <a:t>  },</a:t>
            </a:r>
          </a:p>
          <a:p>
            <a:r>
              <a:rPr lang="en-KR" sz="1500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3E63B6-7E64-F30A-7C4B-CCE52ED96080}"/>
              </a:ext>
            </a:extLst>
          </p:cNvPr>
          <p:cNvSpPr txBox="1"/>
          <p:nvPr/>
        </p:nvSpPr>
        <p:spPr>
          <a:xfrm>
            <a:off x="0" y="635053"/>
            <a:ext cx="5475645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normalize</a:t>
            </a:r>
            <a:r>
              <a:rPr lang="ko-KR" altLang="en-US" dirty="0">
                <a:solidFill>
                  <a:srgbClr val="FF0000"/>
                </a:solidFill>
              </a:rPr>
              <a:t>가 안된 데이터 </a:t>
            </a:r>
            <a:r>
              <a:rPr lang="en-US" altLang="ko-KR" dirty="0">
                <a:solidFill>
                  <a:srgbClr val="FF0000"/>
                </a:solidFill>
              </a:rPr>
              <a:t>–</a:t>
            </a:r>
            <a:r>
              <a:rPr lang="ko-KR" altLang="en-US" dirty="0">
                <a:solidFill>
                  <a:srgbClr val="FF0000"/>
                </a:solidFill>
              </a:rPr>
              <a:t> 데이터의 중복 문제</a:t>
            </a:r>
            <a:endParaRPr lang="en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8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A9B-F79E-0319-C83E-53F596A6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normalization</a:t>
            </a:r>
            <a:r>
              <a:rPr lang="ko-KR" altLang="en-US" dirty="0"/>
              <a:t>의 장점</a:t>
            </a:r>
            <a:endParaRPr lang="en-K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8F3DD-EED1-440C-E750-B8427DAA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F10E5-7133-9106-7C86-E5D16F2B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082E6-8462-B0C0-E7F0-647C11C8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10FAE-C6D7-946E-6E75-1E2B63380469}"/>
              </a:ext>
            </a:extLst>
          </p:cNvPr>
          <p:cNvSpPr txBox="1"/>
          <p:nvPr/>
        </p:nvSpPr>
        <p:spPr>
          <a:xfrm>
            <a:off x="1158949" y="2647507"/>
            <a:ext cx="8102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중복 방지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효율적인 </a:t>
            </a:r>
            <a:r>
              <a:rPr lang="en-US" altLang="ko-KR" dirty="0"/>
              <a:t>updates: </a:t>
            </a:r>
            <a:r>
              <a:rPr lang="ko-KR" altLang="en-US" dirty="0"/>
              <a:t>데이터 수정은 한 장소에서만 하면 됨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일관성</a:t>
            </a:r>
            <a:r>
              <a:rPr lang="en-US" altLang="ko-KR" dirty="0"/>
              <a:t>:</a:t>
            </a:r>
            <a:r>
              <a:rPr lang="ko-KR" altLang="en-US" dirty="0"/>
              <a:t> 항상 </a:t>
            </a:r>
            <a:r>
              <a:rPr lang="en-US" altLang="ko-KR" dirty="0"/>
              <a:t>ID</a:t>
            </a:r>
            <a:r>
              <a:rPr lang="ko-KR" altLang="en-US" dirty="0" err="1"/>
              <a:t>를</a:t>
            </a:r>
            <a:r>
              <a:rPr lang="ko-KR" altLang="en-US" dirty="0"/>
              <a:t> 사용해서 데이터에 접근</a:t>
            </a:r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88F2E-23E7-2F90-A2E0-7B20F170ADB2}"/>
              </a:ext>
            </a:extLst>
          </p:cNvPr>
          <p:cNvSpPr txBox="1"/>
          <p:nvPr/>
        </p:nvSpPr>
        <p:spPr>
          <a:xfrm>
            <a:off x="1265274" y="4976037"/>
            <a:ext cx="461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c </a:t>
            </a:r>
            <a:r>
              <a:rPr lang="ko-KR" altLang="en-US" dirty="0"/>
              <a:t>언어의 </a:t>
            </a:r>
            <a:r>
              <a:rPr lang="en-US" altLang="ko-KR" dirty="0"/>
              <a:t>linked list</a:t>
            </a:r>
            <a:r>
              <a:rPr lang="ko-KR" altLang="en-US" dirty="0"/>
              <a:t>와 유사한 구조</a:t>
            </a:r>
            <a:endParaRPr lang="en-K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67DB709-D4EC-3433-0A70-E0D8AB328C9B}"/>
              </a:ext>
            </a:extLst>
          </p:cNvPr>
          <p:cNvSpPr/>
          <p:nvPr/>
        </p:nvSpPr>
        <p:spPr>
          <a:xfrm>
            <a:off x="1126156" y="2569945"/>
            <a:ext cx="6189044" cy="163629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34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550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776B-E5E5-EAED-0FF4-E9895680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297195"/>
            <a:ext cx="9238434" cy="861383"/>
          </a:xfrm>
        </p:spPr>
        <p:txBody>
          <a:bodyPr/>
          <a:lstStyle/>
          <a:p>
            <a:r>
              <a:rPr lang="en-KR" dirty="0"/>
              <a:t>normalized data</a:t>
            </a:r>
            <a:r>
              <a:rPr lang="ko-KR" altLang="en-US" dirty="0"/>
              <a:t>의 생성과 추출</a:t>
            </a:r>
            <a:endParaRPr lang="en-K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353B1-2E1E-E87A-1EE0-345B55D5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C04CB-2922-6C5D-34AE-C78C79EC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8CB89-94EC-85EB-2227-A9D927A3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AE139-30DF-B3E0-BA90-058EB51AAD11}"/>
              </a:ext>
            </a:extLst>
          </p:cNvPr>
          <p:cNvSpPr txBox="1"/>
          <p:nvPr/>
        </p:nvSpPr>
        <p:spPr>
          <a:xfrm>
            <a:off x="482404" y="2505670"/>
            <a:ext cx="6209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createEntityAdapter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추출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selector</a:t>
            </a:r>
            <a:endParaRPr lang="en-KR" dirty="0"/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4835B99-3311-DFF6-5E9B-EEFE8F59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508" y="1472312"/>
            <a:ext cx="7772400" cy="5088493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A01421-1210-1248-ABC0-8454181BA248}"/>
              </a:ext>
            </a:extLst>
          </p:cNvPr>
          <p:cNvSpPr/>
          <p:nvPr/>
        </p:nvSpPr>
        <p:spPr>
          <a:xfrm>
            <a:off x="4437246" y="3339966"/>
            <a:ext cx="7055662" cy="141491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2642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354FD9-6002-5D77-D5B8-9566F35C574E}"/>
              </a:ext>
            </a:extLst>
          </p:cNvPr>
          <p:cNvSpPr txBox="1"/>
          <p:nvPr/>
        </p:nvSpPr>
        <p:spPr>
          <a:xfrm>
            <a:off x="573254" y="1792455"/>
            <a:ext cx="4952903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createApi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baseURL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과</a:t>
            </a:r>
            <a:r>
              <a:rPr lang="en-US" sz="1800" dirty="0">
                <a:effectLst/>
                <a:latin typeface="Malgun Gothic" panose="020B0503020000020004" pitchFamily="34" charset="-127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</a:rPr>
              <a:t>endpoints</a:t>
            </a:r>
            <a:r>
              <a:rPr lang="ko-KR" sz="1800" dirty="0" err="1"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정의하는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데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사용</a:t>
            </a:r>
            <a:r>
              <a:rPr lang="en-US" sz="1800" dirty="0">
                <a:effectLst/>
                <a:latin typeface="Calibri" panose="020F0502020204030204" pitchFamily="34" charset="0"/>
              </a:rPr>
              <a:t>. 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Malgun Gothic" panose="020B0503020000020004" pitchFamily="34" charset="-127"/>
              </a:rPr>
              <a:t>createApi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는</a:t>
            </a:r>
            <a:r>
              <a:rPr lang="en-US" altLang="ko-KR" sz="1800" dirty="0">
                <a:effectLst/>
                <a:latin typeface="Malgun Gothic" panose="020B0503020000020004" pitchFamily="34" charset="-127"/>
              </a:rPr>
              <a:t> </a:t>
            </a:r>
            <a:r>
              <a:rPr lang="ko-KR" altLang="en-US" sz="1800" dirty="0">
                <a:effectLst/>
                <a:latin typeface="Malgun Gothic" panose="020B0503020000020004" pitchFamily="34" charset="-127"/>
              </a:rPr>
              <a:t>외부 데이터를 </a:t>
            </a:r>
            <a:r>
              <a:rPr lang="en-US" altLang="ko-KR" dirty="0">
                <a:latin typeface="Malgun Gothic" panose="020B0503020000020004" pitchFamily="34" charset="-127"/>
              </a:rPr>
              <a:t>fetching</a:t>
            </a:r>
            <a:r>
              <a:rPr lang="ko-KR" altLang="en-US" dirty="0">
                <a:latin typeface="Malgun Gothic" panose="020B0503020000020004" pitchFamily="34" charset="-127"/>
              </a:rPr>
              <a:t>하는 데 사용</a:t>
            </a:r>
            <a:endParaRPr lang="en-US" altLang="ko-KR" dirty="0">
              <a:latin typeface="Malgun Gothic" panose="020B0503020000020004" pitchFamily="34" charset="-127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dirty="0">
              <a:effectLst/>
              <a:latin typeface="Malgun Gothic" panose="020B0503020000020004" pitchFamily="34" charset="-127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Malgun Gothic" panose="020B0503020000020004" pitchFamily="34" charset="-127"/>
              </a:rPr>
              <a:t>endpoint</a:t>
            </a:r>
            <a:r>
              <a:rPr lang="ko-KR" sz="1800" dirty="0" err="1"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통해</a:t>
            </a:r>
            <a:r>
              <a:rPr lang="en-US" sz="1800" dirty="0"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데이터를</a:t>
            </a:r>
            <a:r>
              <a:rPr lang="en-US" sz="1800" dirty="0">
                <a:effectLst/>
                <a:latin typeface="Malgun Gothic" panose="020B0503020000020004" pitchFamily="34" charset="-127"/>
              </a:rPr>
              <a:t> fetching</a:t>
            </a:r>
            <a:r>
              <a:rPr lang="ko-KR" altLang="en-US" sz="1800" dirty="0">
                <a:effectLst/>
                <a:latin typeface="Malgun Gothic" panose="020B0503020000020004" pitchFamily="34" charset="-127"/>
              </a:rPr>
              <a:t> 한</a:t>
            </a:r>
            <a:r>
              <a:rPr lang="en-US" altLang="ko-KR" sz="1800" dirty="0">
                <a:effectLst/>
                <a:latin typeface="Malgun Gothic" panose="020B0503020000020004" pitchFamily="34" charset="-127"/>
              </a:rPr>
              <a:t> </a:t>
            </a:r>
            <a:r>
              <a:rPr lang="ko-KR" altLang="en-US" sz="1800" dirty="0">
                <a:effectLst/>
                <a:latin typeface="Malgun Gothic" panose="020B0503020000020004" pitchFamily="34" charset="-127"/>
              </a:rPr>
              <a:t>후</a:t>
            </a:r>
            <a:r>
              <a:rPr lang="en-US" altLang="ko-KR" sz="1800" dirty="0">
                <a:effectLst/>
                <a:latin typeface="Malgun Gothic" panose="020B0503020000020004" pitchFamily="34" charset="-127"/>
              </a:rPr>
              <a:t> </a:t>
            </a:r>
            <a:r>
              <a:rPr lang="en-US" sz="1800" dirty="0">
                <a:effectLst/>
                <a:latin typeface="Malgun Gothic" panose="020B0503020000020004" pitchFamily="34" charset="-127"/>
              </a:rPr>
              <a:t>caching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하는</a:t>
            </a:r>
            <a:r>
              <a:rPr lang="en-US" sz="1800" dirty="0"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것임</a:t>
            </a:r>
            <a:r>
              <a:rPr lang="en-US" sz="1800" dirty="0">
                <a:effectLst/>
                <a:latin typeface="Malgun Gothic" panose="020B0503020000020004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createApi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각각의</a:t>
            </a:r>
            <a:r>
              <a:rPr lang="en-US" sz="1800" dirty="0">
                <a:effectLst/>
                <a:latin typeface="Calibri" panose="020F0502020204030204" pitchFamily="34" charset="0"/>
              </a:rPr>
              <a:t> endpoint</a:t>
            </a:r>
            <a:r>
              <a:rPr lang="ko-KR" sz="1800" dirty="0" err="1">
                <a:effectLst/>
                <a:latin typeface="Malgun Gothic" panose="020B0503020000020004" pitchFamily="34" charset="-127"/>
              </a:rPr>
              <a:t>에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대해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자동으로</a:t>
            </a:r>
            <a:r>
              <a:rPr lang="en-US" sz="1800" dirty="0">
                <a:effectLst/>
                <a:latin typeface="Calibri" panose="020F0502020204030204" pitchFamily="34" charset="0"/>
              </a:rPr>
              <a:t> React hooks</a:t>
            </a:r>
            <a:r>
              <a:rPr lang="ko-KR" sz="1800" dirty="0" err="1"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만들어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줌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C4E4B-2758-8210-493F-8A09ECE6639F}"/>
              </a:ext>
            </a:extLst>
          </p:cNvPr>
          <p:cNvSpPr txBox="1"/>
          <p:nvPr/>
        </p:nvSpPr>
        <p:spPr>
          <a:xfrm>
            <a:off x="2310063" y="729916"/>
            <a:ext cx="6336632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RTK Query </a:t>
            </a:r>
            <a:r>
              <a:rPr lang="ko-KR" altLang="en-US" dirty="0"/>
              <a:t>의 </a:t>
            </a:r>
            <a:r>
              <a:rPr lang="en-KR" dirty="0"/>
              <a:t>CreateApi</a:t>
            </a:r>
            <a:r>
              <a:rPr lang="ko-KR" altLang="en-US" dirty="0"/>
              <a:t> 기능</a:t>
            </a:r>
            <a:r>
              <a:rPr lang="en-US" altLang="ko-KR" dirty="0"/>
              <a:t> (caching)</a:t>
            </a:r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BFC64-4A74-CFFF-BBD9-4818211D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524D0-FA0A-6ED9-4C7E-F0448603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51E86D-216E-3604-6F33-FCD1DC0E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20888B0-CDAA-2018-C47E-893CBFA7A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827" y="1847140"/>
            <a:ext cx="6315470" cy="428094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1EC102F-C11E-91E1-7F88-EA75CEDF4455}"/>
              </a:ext>
            </a:extLst>
          </p:cNvPr>
          <p:cNvSpPr/>
          <p:nvPr/>
        </p:nvSpPr>
        <p:spPr>
          <a:xfrm>
            <a:off x="5526157" y="1590261"/>
            <a:ext cx="6596404" cy="4820267"/>
          </a:xfrm>
          <a:prstGeom prst="roundRect">
            <a:avLst/>
          </a:prstGeom>
          <a:solidFill>
            <a:schemeClr val="accent3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5787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2EEE6-6FCF-A981-94A5-2AE35DCA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079A4-C3BD-BFDD-3BFC-FAFCE887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EBDF7-6B98-568C-7B9A-A0DB098D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89A43-A259-AAE8-0C34-5F729F65A779}"/>
              </a:ext>
            </a:extLst>
          </p:cNvPr>
          <p:cNvSpPr txBox="1"/>
          <p:nvPr/>
        </p:nvSpPr>
        <p:spPr>
          <a:xfrm>
            <a:off x="653812" y="5789276"/>
            <a:ext cx="11067612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dirty="0"/>
              <a:t>caching</a:t>
            </a:r>
            <a:r>
              <a:rPr lang="ko-KR" altLang="en-US" dirty="0"/>
              <a:t>은 </a:t>
            </a:r>
            <a:r>
              <a:rPr lang="en-US" altLang="ko-KR" dirty="0"/>
              <a:t>RTK Query</a:t>
            </a:r>
            <a:r>
              <a:rPr lang="ko-KR" altLang="en-US" dirty="0"/>
              <a:t>에서 기본으로 설정되어  있음</a:t>
            </a:r>
            <a:r>
              <a:rPr lang="en-US" altLang="ko-KR" dirty="0"/>
              <a:t>.</a:t>
            </a:r>
            <a:r>
              <a:rPr lang="ko-KR" altLang="en-US" dirty="0"/>
              <a:t>  서버에서 불러온 </a:t>
            </a:r>
            <a:r>
              <a:rPr lang="en-US" altLang="ko-KR" dirty="0"/>
              <a:t>data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Redux store</a:t>
            </a:r>
            <a:r>
              <a:rPr lang="ko-KR" altLang="en-US" dirty="0" err="1"/>
              <a:t>에</a:t>
            </a:r>
            <a:r>
              <a:rPr lang="ko-KR" altLang="en-US" dirty="0"/>
              <a:t> 저장하는 것</a:t>
            </a:r>
            <a:r>
              <a:rPr lang="en-US" altLang="ko-KR" dirty="0"/>
              <a:t>.</a:t>
            </a:r>
            <a:r>
              <a:rPr lang="ko-KR" altLang="en-US" dirty="0"/>
              <a:t> 같은 </a:t>
            </a:r>
            <a:r>
              <a:rPr lang="en-US" altLang="ko-KR" dirty="0"/>
              <a:t>data</a:t>
            </a:r>
            <a:r>
              <a:rPr lang="ko-KR" altLang="en-US" dirty="0" err="1"/>
              <a:t>를</a:t>
            </a:r>
            <a:r>
              <a:rPr lang="ko-KR" altLang="en-US" dirty="0"/>
              <a:t> 서버에서 다시 불러오는 낭비를 방지</a:t>
            </a:r>
            <a:r>
              <a:rPr lang="en-US" altLang="ko-KR" dirty="0"/>
              <a:t>. </a:t>
            </a:r>
            <a:r>
              <a:rPr lang="ko-KR" altLang="en-US" dirty="0"/>
              <a:t>위와 같은 구조에서도 </a:t>
            </a:r>
            <a:r>
              <a:rPr lang="en-US" altLang="ko-KR" dirty="0"/>
              <a:t>caching</a:t>
            </a:r>
            <a:r>
              <a:rPr lang="ko-KR" altLang="en-US" dirty="0"/>
              <a:t>은 자동으로 실행됨</a:t>
            </a:r>
            <a:endParaRPr lang="en-KR" dirty="0"/>
          </a:p>
        </p:txBody>
      </p:sp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369E6C3-D433-9D51-3644-D85CA2BB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3" y="1462494"/>
            <a:ext cx="5985915" cy="4162509"/>
          </a:xfrm>
          <a:prstGeom prst="rect">
            <a:avLst/>
          </a:prstGeom>
        </p:spPr>
      </p:pic>
      <p:pic>
        <p:nvPicPr>
          <p:cNvPr id="15" name="Picture 1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7F916582-086E-A9E3-983D-686662BC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618" y="1496037"/>
            <a:ext cx="5985915" cy="4116176"/>
          </a:xfrm>
          <a:prstGeom prst="rect">
            <a:avLst/>
          </a:prstGeom>
        </p:spPr>
      </p:pic>
      <p:pic>
        <p:nvPicPr>
          <p:cNvPr id="21" name="Picture 20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CF977A4B-9B9C-FC3B-F569-6A7B1BFB2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744" y="513340"/>
            <a:ext cx="2946400" cy="927100"/>
          </a:xfrm>
          <a:prstGeom prst="rect">
            <a:avLst/>
          </a:prstGeom>
        </p:spPr>
      </p:pic>
      <p:pic>
        <p:nvPicPr>
          <p:cNvPr id="23" name="Picture 2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81CB30BB-EABB-5065-1C75-CDE17CBAF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47" y="535394"/>
            <a:ext cx="2946400" cy="9271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B44C0A-43F8-52C8-A522-03C6FBFB1681}"/>
              </a:ext>
            </a:extLst>
          </p:cNvPr>
          <p:cNvSpPr txBox="1"/>
          <p:nvPr/>
        </p:nvSpPr>
        <p:spPr>
          <a:xfrm>
            <a:off x="4710505" y="633220"/>
            <a:ext cx="168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400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4180853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F3751-B159-C598-9666-7CC63E61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B9994-947A-3D02-8455-F047C807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4BDFA-0108-D9CA-398A-73434C5D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17A02E5-2D5E-0606-504A-5F5BB088E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09" y="1084283"/>
            <a:ext cx="7658100" cy="513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323206-F47D-F549-BDDC-E82431F3AC7C}"/>
              </a:ext>
            </a:extLst>
          </p:cNvPr>
          <p:cNvSpPr txBox="1"/>
          <p:nvPr/>
        </p:nvSpPr>
        <p:spPr>
          <a:xfrm>
            <a:off x="8144277" y="1929173"/>
            <a:ext cx="3676920" cy="4481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memoized</a:t>
            </a:r>
            <a:r>
              <a:rPr lang="en-US" sz="1600" dirty="0"/>
              <a:t> selector</a:t>
            </a:r>
            <a:r>
              <a:rPr lang="ko-KR" altLang="en-US" sz="1600" dirty="0"/>
              <a:t>는 </a:t>
            </a:r>
            <a:r>
              <a:rPr lang="en-US" sz="1600" dirty="0"/>
              <a:t> Redux store</a:t>
            </a:r>
            <a:r>
              <a:rPr lang="ko-KR" altLang="en-US" sz="1600" dirty="0"/>
              <a:t>에서 불러온 데이터에 대해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효율적으로 필요한 계산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</a:t>
            </a:r>
            <a:r>
              <a:rPr lang="ko-KR" altLang="en-US" sz="1600" dirty="0"/>
              <a:t> 합계</a:t>
            </a:r>
            <a:r>
              <a:rPr lang="en-US" altLang="ko-KR" sz="1600" dirty="0"/>
              <a:t>,</a:t>
            </a:r>
            <a:r>
              <a:rPr lang="ko-KR" altLang="en-US" sz="1600" dirty="0"/>
              <a:t> 정렬 등</a:t>
            </a:r>
            <a:r>
              <a:rPr lang="en-US" altLang="ko-KR" sz="1600" dirty="0"/>
              <a:t>)</a:t>
            </a:r>
            <a:r>
              <a:rPr lang="ko-KR" altLang="en-US" sz="1600" dirty="0"/>
              <a:t>을  하거나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이 결과를 </a:t>
            </a:r>
            <a:r>
              <a:rPr lang="en-US" altLang="ko-KR" sz="1600" dirty="0"/>
              <a:t>caching</a:t>
            </a:r>
            <a:r>
              <a:rPr lang="ko-KR" altLang="en-US" sz="1600" dirty="0"/>
              <a:t>하는 기능을 수행하는  </a:t>
            </a:r>
            <a:r>
              <a:rPr lang="en-US" altLang="ko-KR" sz="1600" dirty="0"/>
              <a:t>function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이런 기능때문에 불필요한 </a:t>
            </a:r>
            <a:r>
              <a:rPr lang="en-US" altLang="ko-KR" sz="1600" dirty="0"/>
              <a:t>re-fetch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줄일 수 있음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 err="1"/>
              <a:t>memoization</a:t>
            </a:r>
            <a:r>
              <a:rPr lang="ko-KR" altLang="en-US" sz="1600" dirty="0"/>
              <a:t>은 특정 </a:t>
            </a:r>
            <a:r>
              <a:rPr lang="en-US" altLang="ko-KR" sz="1600" dirty="0"/>
              <a:t>function</a:t>
            </a:r>
            <a:r>
              <a:rPr lang="ko-KR" altLang="en-US" sz="1600" dirty="0"/>
              <a:t>의 </a:t>
            </a:r>
            <a:r>
              <a:rPr lang="en-US" altLang="ko-KR" sz="1600" dirty="0"/>
              <a:t>input</a:t>
            </a:r>
            <a:r>
              <a:rPr lang="ko-KR" altLang="en-US" sz="1600" dirty="0"/>
              <a:t>과 </a:t>
            </a:r>
            <a:r>
              <a:rPr lang="en-US" altLang="ko-KR" sz="1600" dirty="0"/>
              <a:t>output</a:t>
            </a:r>
            <a:r>
              <a:rPr lang="ko-KR" altLang="en-US" sz="1600" dirty="0"/>
              <a:t>을 </a:t>
            </a:r>
            <a:r>
              <a:rPr lang="en-US" altLang="ko-KR" sz="1600" dirty="0"/>
              <a:t>caching</a:t>
            </a:r>
            <a:r>
              <a:rPr lang="ko-KR" altLang="en-US" sz="1600" dirty="0"/>
              <a:t>하는 것으로 이해 할 것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40F28C9-4A44-13BC-FB04-592351BDE16D}"/>
              </a:ext>
            </a:extLst>
          </p:cNvPr>
          <p:cNvSpPr/>
          <p:nvPr/>
        </p:nvSpPr>
        <p:spPr>
          <a:xfrm>
            <a:off x="2324637" y="2975020"/>
            <a:ext cx="2833352" cy="9144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F018A4B-9FC3-A9F1-F54F-5920349F279E}"/>
              </a:ext>
            </a:extLst>
          </p:cNvPr>
          <p:cNvSpPr/>
          <p:nvPr/>
        </p:nvSpPr>
        <p:spPr>
          <a:xfrm>
            <a:off x="3147391" y="5724939"/>
            <a:ext cx="2438400" cy="20540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A90F71A-8931-1ACB-441A-5EDB09B214DA}"/>
              </a:ext>
            </a:extLst>
          </p:cNvPr>
          <p:cNvSpPr/>
          <p:nvPr/>
        </p:nvSpPr>
        <p:spPr>
          <a:xfrm>
            <a:off x="8022875" y="1929173"/>
            <a:ext cx="3855964" cy="414279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288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CA9FF-DA3C-9CC5-10CC-A52F43749ABA}"/>
              </a:ext>
            </a:extLst>
          </p:cNvPr>
          <p:cNvSpPr txBox="1"/>
          <p:nvPr/>
        </p:nvSpPr>
        <p:spPr>
          <a:xfrm>
            <a:off x="695569" y="398585"/>
            <a:ext cx="646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RTK</a:t>
            </a:r>
            <a:r>
              <a:rPr lang="ko-KR" altLang="en-US" dirty="0"/>
              <a:t>의 </a:t>
            </a:r>
            <a:r>
              <a:rPr lang="en-US" altLang="ko-KR" dirty="0" err="1"/>
              <a:t>createSelector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 (</a:t>
            </a:r>
            <a:r>
              <a:rPr lang="en-US" altLang="ko-KR" dirty="0" err="1"/>
              <a:t>memoization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9B4CAA-C75F-937E-67DA-E4723C27801B}"/>
              </a:ext>
            </a:extLst>
          </p:cNvPr>
          <p:cNvSpPr txBox="1"/>
          <p:nvPr/>
        </p:nvSpPr>
        <p:spPr>
          <a:xfrm>
            <a:off x="8337756" y="1122939"/>
            <a:ext cx="3076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600" dirty="0"/>
              <a:t>createSelector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memoized</a:t>
            </a:r>
            <a:r>
              <a:rPr lang="en-US" altLang="ko-KR" sz="1600" dirty="0"/>
              <a:t> selector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만들 수 있음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KR" sz="16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2F59357-B641-6343-BB75-769653582617}"/>
              </a:ext>
            </a:extLst>
          </p:cNvPr>
          <p:cNvSpPr/>
          <p:nvPr/>
        </p:nvSpPr>
        <p:spPr>
          <a:xfrm>
            <a:off x="8091819" y="957395"/>
            <a:ext cx="3685416" cy="92333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₩</a:t>
            </a:r>
            <a:endParaRPr lang="en-KR" sz="1400" dirty="0"/>
          </a:p>
        </p:txBody>
      </p:sp>
    </p:spTree>
    <p:extLst>
      <p:ext uri="{BB962C8B-B14F-4D97-AF65-F5344CB8AC3E}">
        <p14:creationId xmlns:p14="http://schemas.microsoft.com/office/powerpoint/2010/main" val="259601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6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FFF33-EFC4-76ED-AFC3-DE5C0E1C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1EBA5-D1E5-233E-FA0A-F3F10F74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2CFA3-B97F-7259-5962-843CE6C6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C977E-DDE6-3AC7-8819-915AD3057851}"/>
              </a:ext>
            </a:extLst>
          </p:cNvPr>
          <p:cNvSpPr txBox="1"/>
          <p:nvPr/>
        </p:nvSpPr>
        <p:spPr>
          <a:xfrm>
            <a:off x="2093843" y="715617"/>
            <a:ext cx="727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normalization </a:t>
            </a:r>
            <a:r>
              <a:rPr lang="ko-KR" altLang="en-US" dirty="0"/>
              <a:t>과 </a:t>
            </a:r>
            <a:r>
              <a:rPr lang="en-US" altLang="ko-KR" dirty="0"/>
              <a:t>caching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5DB61-9662-6CB0-9972-D4CDEAD77B2D}"/>
              </a:ext>
            </a:extLst>
          </p:cNvPr>
          <p:cNvSpPr txBox="1"/>
          <p:nvPr/>
        </p:nvSpPr>
        <p:spPr>
          <a:xfrm>
            <a:off x="2093843" y="1934817"/>
            <a:ext cx="795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normalization</a:t>
            </a:r>
            <a:r>
              <a:rPr lang="ko-KR" altLang="en-US" dirty="0"/>
              <a:t>과 </a:t>
            </a:r>
            <a:r>
              <a:rPr lang="en-US" altLang="ko-KR" dirty="0"/>
              <a:t>caching</a:t>
            </a:r>
            <a:r>
              <a:rPr lang="ko-KR" altLang="en-US" dirty="0"/>
              <a:t>을 모두 실행하려면 </a:t>
            </a:r>
            <a:r>
              <a:rPr lang="en-US" altLang="ko-KR" dirty="0"/>
              <a:t>RTK</a:t>
            </a:r>
            <a:r>
              <a:rPr lang="ko-KR" altLang="en-US" dirty="0"/>
              <a:t>의 </a:t>
            </a:r>
            <a:r>
              <a:rPr lang="en-US" altLang="ko-KR" dirty="0" err="1"/>
              <a:t>createEntityAdapter</a:t>
            </a:r>
            <a:r>
              <a:rPr lang="ko-KR" altLang="en-US" dirty="0"/>
              <a:t>와 </a:t>
            </a:r>
            <a:r>
              <a:rPr lang="en-US" altLang="ko-KR" dirty="0"/>
              <a:t>RTK Query</a:t>
            </a:r>
            <a:r>
              <a:rPr lang="ko-KR" altLang="en-US" dirty="0"/>
              <a:t>의 </a:t>
            </a:r>
            <a:r>
              <a:rPr lang="en-US" altLang="ko-KR" dirty="0" err="1"/>
              <a:t>createApi</a:t>
            </a:r>
            <a:r>
              <a:rPr lang="ko-KR" altLang="en-US" dirty="0" err="1"/>
              <a:t>를</a:t>
            </a:r>
            <a:r>
              <a:rPr lang="ko-KR" altLang="en-US" dirty="0"/>
              <a:t> 모두 사용해야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F37E7-29B4-853D-590E-F2DFAF13A788}"/>
              </a:ext>
            </a:extLst>
          </p:cNvPr>
          <p:cNvSpPr txBox="1"/>
          <p:nvPr/>
        </p:nvSpPr>
        <p:spPr>
          <a:xfrm>
            <a:off x="2093842" y="3219853"/>
            <a:ext cx="79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memoization</a:t>
            </a:r>
            <a:r>
              <a:rPr lang="ko-KR" altLang="en-US" dirty="0"/>
              <a:t>을 하려면 </a:t>
            </a:r>
            <a:r>
              <a:rPr lang="en-US" altLang="ko-KR" dirty="0"/>
              <a:t>RTK</a:t>
            </a:r>
            <a:r>
              <a:rPr lang="ko-KR" altLang="en-US" dirty="0"/>
              <a:t>의  </a:t>
            </a:r>
            <a:r>
              <a:rPr lang="en-US" altLang="ko-KR" dirty="0" err="1"/>
              <a:t>createSelector</a:t>
            </a:r>
            <a:r>
              <a:rPr lang="ko-KR" altLang="en-US" dirty="0" err="1"/>
              <a:t>를</a:t>
            </a:r>
            <a:r>
              <a:rPr lang="ko-KR" altLang="en-US" dirty="0"/>
              <a:t> 사용하여 함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5DEBAF-521C-EB7A-9B42-C9F691262B7B}"/>
              </a:ext>
            </a:extLst>
          </p:cNvPr>
          <p:cNvSpPr/>
          <p:nvPr/>
        </p:nvSpPr>
        <p:spPr>
          <a:xfrm>
            <a:off x="1815548" y="1815548"/>
            <a:ext cx="8229599" cy="87464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371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D3185F4-58C1-E16A-29FB-9C3383FBA3DD}"/>
              </a:ext>
            </a:extLst>
          </p:cNvPr>
          <p:cNvSpPr/>
          <p:nvPr/>
        </p:nvSpPr>
        <p:spPr>
          <a:xfrm>
            <a:off x="1815547" y="2967197"/>
            <a:ext cx="8229599" cy="87464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371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6641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7562-3714-AC3D-FD5F-52DEF039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code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73359-4498-2F2F-1309-85052C1B5219}"/>
              </a:ext>
            </a:extLst>
          </p:cNvPr>
          <p:cNvSpPr txBox="1"/>
          <p:nvPr/>
        </p:nvSpPr>
        <p:spPr>
          <a:xfrm>
            <a:off x="1429565" y="2440088"/>
            <a:ext cx="78526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jisooyu/yu-mern-rtk-query-camping-public-2 (github.com)</a:t>
            </a:r>
            <a:endParaRPr lang="en-KR" sz="2000" dirty="0">
              <a:solidFill>
                <a:srgbClr val="FFFF00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4AE294-846E-A2C3-C9C9-9DE70F71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DA8479-7BD0-CE9C-8066-7FEC2AD7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34341F-A7D4-9DC6-992A-F894AD0D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42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F35B-F7C8-B5B0-5F91-7E2FD4C8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Redux toolkit query vs next js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9545B-EEE2-2AD6-888D-34546588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974F0-410C-7A4A-7C0C-51DAFF3A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A36F-2457-E719-053D-902FC85F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20832-5CA7-B617-FF22-E8AF1B6A8F1B}"/>
              </a:ext>
            </a:extLst>
          </p:cNvPr>
          <p:cNvSpPr txBox="1"/>
          <p:nvPr/>
        </p:nvSpPr>
        <p:spPr>
          <a:xfrm>
            <a:off x="2016707" y="2163544"/>
            <a:ext cx="7854461" cy="170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dirty="0"/>
              <a:t>Redux Toolkit Query</a:t>
            </a:r>
            <a:r>
              <a:rPr lang="ko-KR" altLang="en-US" dirty="0"/>
              <a:t>의 </a:t>
            </a:r>
            <a:r>
              <a:rPr lang="en-US" altLang="ko-KR" dirty="0"/>
              <a:t>caching</a:t>
            </a:r>
            <a:r>
              <a:rPr lang="ko-KR" altLang="en-US" dirty="0" err="1"/>
              <a:t>에</a:t>
            </a:r>
            <a:r>
              <a:rPr lang="ko-KR" altLang="en-US" dirty="0"/>
              <a:t> 의해 성능향상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특히 </a:t>
            </a:r>
            <a:r>
              <a:rPr lang="en-US" altLang="ko-KR" dirty="0"/>
              <a:t>data fetching</a:t>
            </a:r>
            <a:r>
              <a:rPr lang="ko-KR" altLang="en-US" dirty="0"/>
              <a:t>의 성능 향상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caching</a:t>
            </a:r>
            <a:r>
              <a:rPr lang="ko-KR" altLang="en-US" dirty="0"/>
              <a:t>이 </a:t>
            </a:r>
            <a:r>
              <a:rPr lang="en-US" altLang="ko-KR" dirty="0"/>
              <a:t>downside</a:t>
            </a:r>
            <a:r>
              <a:rPr lang="ko-KR" altLang="en-US" dirty="0"/>
              <a:t>도 있다는 것을 인지해야 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84045-EB65-331A-8D07-85ACA44A9763}"/>
              </a:ext>
            </a:extLst>
          </p:cNvPr>
          <p:cNvSpPr txBox="1"/>
          <p:nvPr/>
        </p:nvSpPr>
        <p:spPr>
          <a:xfrm>
            <a:off x="2016707" y="3869588"/>
            <a:ext cx="6096000" cy="1289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반면 </a:t>
            </a:r>
            <a:r>
              <a:rPr lang="en-US" altLang="ko-KR" dirty="0"/>
              <a:t>Next JS</a:t>
            </a:r>
            <a:r>
              <a:rPr lang="ko-KR" altLang="en-US" dirty="0"/>
              <a:t>는 </a:t>
            </a:r>
            <a:r>
              <a:rPr lang="en-US" altLang="ko-KR" dirty="0"/>
              <a:t>SSR(server side rendering)</a:t>
            </a:r>
            <a:r>
              <a:rPr lang="ko-KR" altLang="en-US" dirty="0"/>
              <a:t>와 </a:t>
            </a:r>
            <a:r>
              <a:rPr lang="en-US" altLang="ko-KR" dirty="0"/>
              <a:t>SSG(static side rendering)</a:t>
            </a:r>
            <a:r>
              <a:rPr lang="ko-KR" altLang="en-US" dirty="0" err="1"/>
              <a:t>에</a:t>
            </a:r>
            <a:r>
              <a:rPr lang="ko-KR" altLang="en-US" dirty="0"/>
              <a:t> 의해 초기 </a:t>
            </a:r>
            <a:r>
              <a:rPr lang="en-US" altLang="ko-KR" dirty="0"/>
              <a:t>loading time</a:t>
            </a:r>
            <a:r>
              <a:rPr lang="ko-KR" altLang="en-US" dirty="0"/>
              <a:t>과 </a:t>
            </a:r>
            <a:r>
              <a:rPr lang="en-US" altLang="ko-KR" dirty="0"/>
              <a:t>SEO(search engine optimization)</a:t>
            </a:r>
            <a:r>
              <a:rPr lang="ko-KR" altLang="en-US" dirty="0"/>
              <a:t> 향상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A05873-E8D5-A6B3-0763-C55AA162F0FC}"/>
              </a:ext>
            </a:extLst>
          </p:cNvPr>
          <p:cNvSpPr/>
          <p:nvPr/>
        </p:nvSpPr>
        <p:spPr>
          <a:xfrm>
            <a:off x="1917335" y="3649683"/>
            <a:ext cx="6560465" cy="171885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KR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B951ED1-BD07-7DB0-9CF1-F3E08E19265F}"/>
              </a:ext>
            </a:extLst>
          </p:cNvPr>
          <p:cNvSpPr/>
          <p:nvPr/>
        </p:nvSpPr>
        <p:spPr>
          <a:xfrm>
            <a:off x="1936475" y="2139480"/>
            <a:ext cx="7728225" cy="128952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421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B34E-143C-BBC0-12D6-506D0FA2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주요 목적</a:t>
            </a:r>
            <a:endParaRPr lang="en-K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39A5A-99F5-00DE-A1F0-6EFA1ABE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BEA25-8219-AB5D-CDC1-7261953D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A6FEE-C43B-FDF1-AEC5-2E1C9987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2372B-D0D6-C534-DE3D-6E84B12B2BDC}"/>
              </a:ext>
            </a:extLst>
          </p:cNvPr>
          <p:cNvSpPr txBox="1"/>
          <p:nvPr/>
        </p:nvSpPr>
        <p:spPr>
          <a:xfrm>
            <a:off x="1347106" y="2773176"/>
            <a:ext cx="923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RTK</a:t>
            </a:r>
            <a:r>
              <a:rPr lang="ko-KR" altLang="en-US" dirty="0"/>
              <a:t> </a:t>
            </a:r>
            <a:r>
              <a:rPr lang="en-KR" dirty="0"/>
              <a:t>createEntityAdapter</a:t>
            </a:r>
            <a:r>
              <a:rPr lang="ko-KR" altLang="en-US" dirty="0"/>
              <a:t>의</a:t>
            </a:r>
            <a:r>
              <a:rPr lang="en-KR" dirty="0"/>
              <a:t> normalization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93266-27C9-72B2-5402-BAB9224D3B76}"/>
              </a:ext>
            </a:extLst>
          </p:cNvPr>
          <p:cNvSpPr txBox="1"/>
          <p:nvPr/>
        </p:nvSpPr>
        <p:spPr>
          <a:xfrm>
            <a:off x="1260480" y="5077715"/>
            <a:ext cx="6392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지난 번 비디오 참조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>
                <a:hlinkClick r:id="rId2"/>
              </a:rPr>
              <a:t>관광공사 고캠핑 데이터를 </a:t>
            </a:r>
            <a:r>
              <a:rPr lang="en-US" dirty="0">
                <a:hlinkClick r:id="rId2"/>
              </a:rPr>
              <a:t>RTK Query</a:t>
            </a:r>
            <a:r>
              <a:rPr lang="ko-KR" altLang="en-US" dirty="0">
                <a:hlinkClick r:id="rId2"/>
              </a:rPr>
              <a:t>에서 불러오기 </a:t>
            </a:r>
            <a:r>
              <a:rPr lang="en-US" altLang="ko-KR" dirty="0">
                <a:hlinkClick r:id="rId2"/>
              </a:rPr>
              <a:t>- </a:t>
            </a:r>
            <a:r>
              <a:rPr lang="en-US" dirty="0">
                <a:hlinkClick r:id="rId2"/>
              </a:rPr>
              <a:t>PART 1 (youtube.com)</a:t>
            </a:r>
            <a:endParaRPr lang="en-US" dirty="0"/>
          </a:p>
          <a:p>
            <a:endParaRPr lang="en-K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D71DABC-AE88-540A-2E2B-F7CDFCF90427}"/>
              </a:ext>
            </a:extLst>
          </p:cNvPr>
          <p:cNvSpPr/>
          <p:nvPr/>
        </p:nvSpPr>
        <p:spPr>
          <a:xfrm>
            <a:off x="1362190" y="2215434"/>
            <a:ext cx="4326341" cy="36645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CC994B-DD90-DE2A-7229-22EB275BA25A}"/>
              </a:ext>
            </a:extLst>
          </p:cNvPr>
          <p:cNvSpPr/>
          <p:nvPr/>
        </p:nvSpPr>
        <p:spPr>
          <a:xfrm>
            <a:off x="1362190" y="2791385"/>
            <a:ext cx="4368008" cy="36645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FB10CF5-5549-A8EA-83A0-8057D0702881}"/>
              </a:ext>
            </a:extLst>
          </p:cNvPr>
          <p:cNvSpPr/>
          <p:nvPr/>
        </p:nvSpPr>
        <p:spPr>
          <a:xfrm>
            <a:off x="1347107" y="3370779"/>
            <a:ext cx="3879411" cy="45242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2A7973-1564-3513-2B39-709977B1527D}"/>
              </a:ext>
            </a:extLst>
          </p:cNvPr>
          <p:cNvSpPr/>
          <p:nvPr/>
        </p:nvSpPr>
        <p:spPr>
          <a:xfrm>
            <a:off x="1289355" y="4029885"/>
            <a:ext cx="6073971" cy="601771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EE543-DE27-19A4-52E9-76C09B8DBA3C}"/>
              </a:ext>
            </a:extLst>
          </p:cNvPr>
          <p:cNvSpPr txBox="1"/>
          <p:nvPr/>
        </p:nvSpPr>
        <p:spPr>
          <a:xfrm>
            <a:off x="1289355" y="4146104"/>
            <a:ext cx="6908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RTK query</a:t>
            </a:r>
            <a:r>
              <a:rPr lang="ko-KR" altLang="en-US" dirty="0"/>
              <a:t> </a:t>
            </a:r>
            <a:r>
              <a:rPr lang="en-US" altLang="ko-KR" dirty="0" err="1"/>
              <a:t>createApi</a:t>
            </a:r>
            <a:r>
              <a:rPr lang="ko-KR" altLang="en-US" dirty="0"/>
              <a:t>와 </a:t>
            </a:r>
            <a:r>
              <a:rPr lang="en-US" altLang="ko-KR" dirty="0"/>
              <a:t>RTK</a:t>
            </a:r>
            <a:r>
              <a:rPr lang="ko-KR" altLang="en-US" dirty="0"/>
              <a:t> </a:t>
            </a:r>
            <a:r>
              <a:rPr lang="en-US" altLang="ko-KR" dirty="0" err="1"/>
              <a:t>createEntityAdapter</a:t>
            </a:r>
            <a:r>
              <a:rPr lang="ko-KR" altLang="en-US" dirty="0" err="1"/>
              <a:t>를</a:t>
            </a:r>
            <a:r>
              <a:rPr lang="ko-KR" altLang="en-US" dirty="0"/>
              <a:t> 결합방법</a:t>
            </a:r>
            <a:endParaRPr lang="en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D4C13-5EEB-C95B-88FB-F00E06442656}"/>
              </a:ext>
            </a:extLst>
          </p:cNvPr>
          <p:cNvSpPr txBox="1"/>
          <p:nvPr/>
        </p:nvSpPr>
        <p:spPr>
          <a:xfrm>
            <a:off x="1341355" y="3419507"/>
            <a:ext cx="4368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RTK</a:t>
            </a:r>
            <a:r>
              <a:rPr lang="ko-KR" altLang="en-US" dirty="0"/>
              <a:t> </a:t>
            </a:r>
            <a:r>
              <a:rPr lang="en-KR" dirty="0"/>
              <a:t>createSelector</a:t>
            </a:r>
            <a:r>
              <a:rPr lang="ko-KR" altLang="en-US" dirty="0"/>
              <a:t>의 </a:t>
            </a:r>
            <a:r>
              <a:rPr lang="en-KR" dirty="0"/>
              <a:t>memoization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1464E8-1C9A-7BFC-095F-3E7529BB668B}"/>
              </a:ext>
            </a:extLst>
          </p:cNvPr>
          <p:cNvSpPr txBox="1"/>
          <p:nvPr/>
        </p:nvSpPr>
        <p:spPr>
          <a:xfrm>
            <a:off x="1362190" y="222826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RTK query</a:t>
            </a:r>
            <a:r>
              <a:rPr lang="ko-KR" altLang="en-US" dirty="0"/>
              <a:t>  </a:t>
            </a:r>
            <a:r>
              <a:rPr lang="en-US" altLang="ko-KR" dirty="0" err="1"/>
              <a:t>createApi</a:t>
            </a:r>
            <a:r>
              <a:rPr lang="ko-KR" altLang="en-US" dirty="0"/>
              <a:t>의 </a:t>
            </a:r>
            <a:r>
              <a:rPr lang="en-US" altLang="ko-KR" dirty="0"/>
              <a:t>caching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9423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3D8B1-244C-625B-6CAF-1562012C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5333365" cy="11410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프로젝트 구조 및 생성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80AFD-91AA-FC3B-05BB-A278FE009A33}"/>
              </a:ext>
            </a:extLst>
          </p:cNvPr>
          <p:cNvSpPr txBox="1"/>
          <p:nvPr/>
        </p:nvSpPr>
        <p:spPr>
          <a:xfrm>
            <a:off x="1104897" y="2259698"/>
            <a:ext cx="4991103" cy="383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u="sng"/>
              <a:t>project name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|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----	client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|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----	server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65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BFC07CC-5FBA-CDAC-A48C-FC023874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30" y="2326141"/>
            <a:ext cx="3226275" cy="220571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A3A36-10EE-1BEE-9EA9-2DFD5DE8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7673-313F-F224-524A-FB70B1D7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E737A-6BA1-2A86-93CC-7F4C558E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7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081DE8B-CB5E-DECD-6C2F-AC70A7D4F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1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38885-DAE8-42C1-9796-2745EB08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85D91-EEAC-FF72-8DE9-3863B07E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C92E9-D447-8ABB-7972-F4ED1B3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0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AC64-A36B-E946-60E8-4AB36D1CC88A}"/>
              </a:ext>
            </a:extLst>
          </p:cNvPr>
          <p:cNvSpPr txBox="1">
            <a:spLocks/>
          </p:cNvSpPr>
          <p:nvPr/>
        </p:nvSpPr>
        <p:spPr>
          <a:xfrm>
            <a:off x="757761" y="233706"/>
            <a:ext cx="9238434" cy="861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client- part 1</a:t>
            </a:r>
            <a:endParaRPr lang="en-KR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A2DAA21A-D31F-B180-1B36-1859A86F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84" y="294307"/>
            <a:ext cx="5825711" cy="632998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5CB7EEB-504B-4739-D2BA-9E96D704A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08" y="772552"/>
            <a:ext cx="1759167" cy="596115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57698-8B35-6F28-DAA3-E380EE33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FADD7-207F-1A94-02EA-1B9E4879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83AD9-59D4-46FD-BE8B-D26B1933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3B3A3BE-F2DE-FD3D-D978-9C876310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248" y="289891"/>
            <a:ext cx="8208729" cy="6278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F888C3-294B-D752-2F7E-5E7B9716AE19}"/>
              </a:ext>
            </a:extLst>
          </p:cNvPr>
          <p:cNvSpPr txBox="1"/>
          <p:nvPr/>
        </p:nvSpPr>
        <p:spPr>
          <a:xfrm>
            <a:off x="7872206" y="4473715"/>
            <a:ext cx="2302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차이</a:t>
            </a:r>
            <a:r>
              <a:rPr lang="en-US" altLang="ko-KR" dirty="0">
                <a:solidFill>
                  <a:srgbClr val="FFFF00"/>
                </a:solidFill>
              </a:rPr>
              <a:t>: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store.dispatch</a:t>
            </a:r>
            <a:r>
              <a:rPr lang="ko-KR" altLang="en-US" dirty="0" err="1">
                <a:solidFill>
                  <a:srgbClr val="FFFF00"/>
                </a:solidFill>
              </a:rPr>
              <a:t>를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 err="1">
                <a:solidFill>
                  <a:srgbClr val="FFFF00"/>
                </a:solidFill>
              </a:rPr>
              <a:t>index.js</a:t>
            </a:r>
            <a:r>
              <a:rPr lang="ko-KR" altLang="en-US" dirty="0">
                <a:solidFill>
                  <a:srgbClr val="FFFF00"/>
                </a:solidFill>
              </a:rPr>
              <a:t>에서 실행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  <a:p>
            <a:endParaRPr lang="en-KR" dirty="0">
              <a:solidFill>
                <a:srgbClr val="FFFF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DF6D4-E0A3-1F92-EA9A-BD5FD2F3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1D370-3CF0-719A-A3A2-3B330C56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CC4E9-4B13-8EF0-4341-C9B4BABF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7</a:t>
            </a:fld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7088C4A-0E8F-A7C2-DC4D-1FB2CF122557}"/>
              </a:ext>
            </a:extLst>
          </p:cNvPr>
          <p:cNvSpPr/>
          <p:nvPr/>
        </p:nvSpPr>
        <p:spPr>
          <a:xfrm>
            <a:off x="5084865" y="2551063"/>
            <a:ext cx="5316279" cy="43593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074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AC62039-D842-C359-D1A6-8F3D5FD3FC62}"/>
              </a:ext>
            </a:extLst>
          </p:cNvPr>
          <p:cNvSpPr txBox="1">
            <a:spLocks/>
          </p:cNvSpPr>
          <p:nvPr/>
        </p:nvSpPr>
        <p:spPr>
          <a:xfrm>
            <a:off x="-110962" y="122041"/>
            <a:ext cx="2708563" cy="861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KR" dirty="0"/>
              <a:t>client – prrt 2</a:t>
            </a:r>
          </a:p>
        </p:txBody>
      </p:sp>
    </p:spTree>
    <p:extLst>
      <p:ext uri="{BB962C8B-B14F-4D97-AF65-F5344CB8AC3E}">
        <p14:creationId xmlns:p14="http://schemas.microsoft.com/office/powerpoint/2010/main" val="167155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4CFD56D-990D-0AFC-109B-B1F32ABCA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284" y="835377"/>
            <a:ext cx="7772400" cy="484883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ABA2A60-0D13-D9FC-5DD1-A78645845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99" y="149216"/>
            <a:ext cx="2678599" cy="6708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F8C5FD-6189-C210-B85A-34E010741CF2}"/>
              </a:ext>
            </a:extLst>
          </p:cNvPr>
          <p:cNvSpPr txBox="1"/>
          <p:nvPr/>
        </p:nvSpPr>
        <p:spPr>
          <a:xfrm>
            <a:off x="7659774" y="1953765"/>
            <a:ext cx="337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차이</a:t>
            </a:r>
            <a:r>
              <a:rPr lang="en-US" altLang="ko-KR" dirty="0">
                <a:solidFill>
                  <a:srgbClr val="FFFF00"/>
                </a:solidFill>
              </a:rPr>
              <a:t>: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 err="1">
                <a:solidFill>
                  <a:srgbClr val="FFFF00"/>
                </a:solidFill>
              </a:rPr>
              <a:t>setupListener</a:t>
            </a:r>
            <a:r>
              <a:rPr lang="ko-KR" altLang="en-US" dirty="0">
                <a:solidFill>
                  <a:srgbClr val="FFFF00"/>
                </a:solidFill>
              </a:rPr>
              <a:t>가 여기 없음</a:t>
            </a:r>
            <a:endParaRPr lang="en-KR" dirty="0">
              <a:solidFill>
                <a:srgbClr val="FFFF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F9FDF-93BD-9E6E-58DD-18B99711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23BF2-32E4-32D1-B3FD-46C9D651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2F08D-377F-FD06-CD1C-3259B062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D5BB-BE94-C9ED-2FEF-A1ED99D5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83" y="136873"/>
            <a:ext cx="9238434" cy="861383"/>
          </a:xfrm>
        </p:spPr>
        <p:txBody>
          <a:bodyPr/>
          <a:lstStyle/>
          <a:p>
            <a:pPr algn="ctr"/>
            <a:r>
              <a:rPr lang="en-KR" dirty="0"/>
              <a:t>client – prrt 2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D4F64B-5DD9-197D-7CB8-5DBACCE1D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57" y="223284"/>
            <a:ext cx="1825453" cy="6497843"/>
          </a:xfrm>
          <a:prstGeom prst="rect">
            <a:avLst/>
          </a:prstGeom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8454296-C35D-09D2-779E-88F4F630C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305" y="1298221"/>
            <a:ext cx="8423628" cy="5255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BFAD7B-8506-E641-02DD-E6FD870F52D0}"/>
              </a:ext>
            </a:extLst>
          </p:cNvPr>
          <p:cNvSpPr txBox="1"/>
          <p:nvPr/>
        </p:nvSpPr>
        <p:spPr>
          <a:xfrm>
            <a:off x="7789333" y="2957689"/>
            <a:ext cx="336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차이</a:t>
            </a:r>
            <a:r>
              <a:rPr lang="en-US" altLang="ko-KR" dirty="0">
                <a:solidFill>
                  <a:srgbClr val="FFFF00"/>
                </a:solidFill>
              </a:rPr>
              <a:t>:</a:t>
            </a:r>
            <a:r>
              <a:rPr lang="ko-KR" altLang="en-US" dirty="0">
                <a:solidFill>
                  <a:srgbClr val="FFFF00"/>
                </a:solidFill>
              </a:rPr>
              <a:t> 여기에서 </a:t>
            </a:r>
            <a:r>
              <a:rPr lang="en-US" altLang="ko-KR" dirty="0">
                <a:solidFill>
                  <a:srgbClr val="FFFF00"/>
                </a:solidFill>
              </a:rPr>
              <a:t>endpoints</a:t>
            </a:r>
            <a:r>
              <a:rPr lang="ko-KR" altLang="en-US" dirty="0" err="1">
                <a:solidFill>
                  <a:srgbClr val="FFFF00"/>
                </a:solidFill>
              </a:rPr>
              <a:t>를</a:t>
            </a:r>
            <a:r>
              <a:rPr lang="ko-KR" altLang="en-US" dirty="0">
                <a:solidFill>
                  <a:srgbClr val="FFFF00"/>
                </a:solidFill>
              </a:rPr>
              <a:t> 만들지 않음</a:t>
            </a:r>
            <a:endParaRPr lang="en-KR" dirty="0">
              <a:solidFill>
                <a:srgbClr val="FFFF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406A05D-FD17-B01F-A548-E4422F3F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36F959B-58A7-869F-14F3-E25FFE7C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DA24D8D-D616-1AD1-43C9-07157DA7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409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942</Words>
  <Application>Microsoft Macintosh PowerPoint</Application>
  <PresentationFormat>Widescreen</PresentationFormat>
  <Paragraphs>190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Malgun Gothic</vt:lpstr>
      <vt:lpstr>Aptos</vt:lpstr>
      <vt:lpstr>Arial</vt:lpstr>
      <vt:lpstr>Calibri</vt:lpstr>
      <vt:lpstr>Calibri Light</vt:lpstr>
      <vt:lpstr>Courier New</vt:lpstr>
      <vt:lpstr>Trade Gothic Next Cond</vt:lpstr>
      <vt:lpstr>Trade Gothic Next Light</vt:lpstr>
      <vt:lpstr>PortalVTI</vt:lpstr>
      <vt:lpstr>Express, React, RTK Query-part3</vt:lpstr>
      <vt:lpstr>code </vt:lpstr>
      <vt:lpstr>강의 주요 목적</vt:lpstr>
      <vt:lpstr>프로젝트 구조 및 생성</vt:lpstr>
      <vt:lpstr>PowerPoint Presentation</vt:lpstr>
      <vt:lpstr>PowerPoint Presentation</vt:lpstr>
      <vt:lpstr>PowerPoint Presentation</vt:lpstr>
      <vt:lpstr>PowerPoint Presentation</vt:lpstr>
      <vt:lpstr>client – prrt 2</vt:lpstr>
      <vt:lpstr>createentityadapter</vt:lpstr>
      <vt:lpstr>PowerPoint Presentation</vt:lpstr>
      <vt:lpstr>PowerPoint Presentation</vt:lpstr>
      <vt:lpstr>PowerPoint Presentation</vt:lpstr>
      <vt:lpstr>normalization의 장점</vt:lpstr>
      <vt:lpstr>normalized data의 생성과 추출</vt:lpstr>
      <vt:lpstr>PowerPoint Presentation</vt:lpstr>
      <vt:lpstr>PowerPoint Presentation</vt:lpstr>
      <vt:lpstr>PowerPoint Presentation</vt:lpstr>
      <vt:lpstr>PowerPoint Presentation</vt:lpstr>
      <vt:lpstr>Redux toolkit query vs next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Express, React, RTK Query</dc:title>
  <dc:creator>HR Yu</dc:creator>
  <cp:lastModifiedBy>HR Yu</cp:lastModifiedBy>
  <cp:revision>52</cp:revision>
  <dcterms:created xsi:type="dcterms:W3CDTF">2024-03-10T07:16:23Z</dcterms:created>
  <dcterms:modified xsi:type="dcterms:W3CDTF">2024-07-04T01:52:32Z</dcterms:modified>
</cp:coreProperties>
</file>