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0"/>
  </p:notesMasterIdLst>
  <p:sldIdLst>
    <p:sldId id="256" r:id="rId2"/>
    <p:sldId id="267" r:id="rId3"/>
    <p:sldId id="279" r:id="rId4"/>
    <p:sldId id="257" r:id="rId5"/>
    <p:sldId id="283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9"/>
    <p:restoredTop sz="94672"/>
  </p:normalViewPr>
  <p:slideViewPr>
    <p:cSldViewPr snapToGrid="0">
      <p:cViewPr varScale="1">
        <p:scale>
          <a:sx n="161" d="100"/>
          <a:sy n="161" d="100"/>
        </p:scale>
        <p:origin x="240" y="8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1" d="100"/>
          <a:sy n="151" d="100"/>
        </p:scale>
        <p:origin x="17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90476-7C24-6243-AA08-B6FFC8B4F357}" type="datetimeFigureOut">
              <a:rPr lang="en-KR" smtClean="0"/>
              <a:t>7/4/24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27CD-FA73-F747-BE1E-50F9EE4F75C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542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88932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19217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8695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47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3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1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1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5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04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8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3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6/29/24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35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R_mfMqzknY" TargetMode="External"/><Relationship Id="rId2" Type="http://schemas.openxmlformats.org/officeDocument/2006/relationships/hyperlink" Target="https://www.youtube.com/watch?v=oPWOcdriw8g&amp;t=12s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73637633/how-to-user-rtk-query-createentityadapter-to-normalize-a-response-that-has-meta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Vector background of vibrant colors splashing">
            <a:extLst>
              <a:ext uri="{FF2B5EF4-FFF2-40B4-BE49-F238E27FC236}">
                <a16:creationId xmlns:a16="http://schemas.microsoft.com/office/drawing/2014/main" id="{A596B716-59A4-120D-B648-A5D544E771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7298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29" name="Oval 28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95CE6-B10E-649E-4CCC-76FB7780F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KR" dirty="0"/>
              <a:t>Express, React, RTK Query-part3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B77F8-3D1F-0FFE-1B28-E3DCCD4BA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자동차 데이터</a:t>
            </a:r>
            <a:r>
              <a:rPr lang="en-US" altLang="ko-KR" dirty="0"/>
              <a:t>,</a:t>
            </a:r>
            <a:r>
              <a:rPr lang="ko-KR" altLang="en-US" dirty="0"/>
              <a:t> 이미지를 </a:t>
            </a:r>
            <a:r>
              <a:rPr lang="en-US" altLang="ko-KR" dirty="0"/>
              <a:t>RTK, RTK Query</a:t>
            </a:r>
            <a:r>
              <a:rPr lang="ko-KR" altLang="en-US" dirty="0"/>
              <a:t>로 처리</a:t>
            </a:r>
            <a:endParaRPr lang="en-KR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83248-E82A-69DE-FBA9-1EC91B28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CC90-2201-8075-CAED-535061F3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851E6-D122-2F53-579E-E8FD9C83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6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7562-3714-AC3D-FD5F-52DEF039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code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4AE294-846E-A2C3-C9C9-9DE70F71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DA8479-7BD0-CE9C-8066-7FEC2AD7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34341F-A7D4-9DC6-992A-F894AD0D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A5646-FE90-1E60-00A6-426DFC0EF33F}"/>
              </a:ext>
            </a:extLst>
          </p:cNvPr>
          <p:cNvSpPr txBox="1"/>
          <p:nvPr/>
        </p:nvSpPr>
        <p:spPr>
          <a:xfrm>
            <a:off x="1429566" y="2449365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b="1" dirty="0">
                <a:solidFill>
                  <a:srgbClr val="FFFF00"/>
                </a:solidFill>
              </a:rPr>
              <a:t>https://github.com/jisooyu/yu-mern-rtk-query-car-3.git</a:t>
            </a:r>
          </a:p>
        </p:txBody>
      </p:sp>
    </p:spTree>
    <p:extLst>
      <p:ext uri="{BB962C8B-B14F-4D97-AF65-F5344CB8AC3E}">
        <p14:creationId xmlns:p14="http://schemas.microsoft.com/office/powerpoint/2010/main" val="370804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B34E-143C-BBC0-12D6-506D0FA2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주요 목적</a:t>
            </a:r>
            <a:endParaRPr lang="en-K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39A5A-99F5-00DE-A1F0-6EFA1ABE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BEA25-8219-AB5D-CDC1-7261953D0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A6FEE-C43B-FDF1-AEC5-2E1C9987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93266-27C9-72B2-5402-BAB9224D3B76}"/>
              </a:ext>
            </a:extLst>
          </p:cNvPr>
          <p:cNvSpPr txBox="1"/>
          <p:nvPr/>
        </p:nvSpPr>
        <p:spPr>
          <a:xfrm>
            <a:off x="1362190" y="3248008"/>
            <a:ext cx="6392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지난 번 비디오 참조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>
                <a:hlinkClick r:id="rId2"/>
              </a:rPr>
              <a:t>관광공사 고캠핑 데이터를 </a:t>
            </a:r>
            <a:r>
              <a:rPr lang="en-US" dirty="0">
                <a:hlinkClick r:id="rId2"/>
              </a:rPr>
              <a:t>RTK Query</a:t>
            </a:r>
            <a:r>
              <a:rPr lang="ko-KR" altLang="en-US" dirty="0">
                <a:hlinkClick r:id="rId2"/>
              </a:rPr>
              <a:t>에서 불러오기 </a:t>
            </a:r>
            <a:r>
              <a:rPr lang="en-US" altLang="ko-KR" dirty="0">
                <a:hlinkClick r:id="rId2"/>
              </a:rPr>
              <a:t>- </a:t>
            </a:r>
            <a:r>
              <a:rPr lang="en-US" dirty="0">
                <a:hlinkClick r:id="rId2"/>
              </a:rPr>
              <a:t>PART 1 (youtube.com)</a:t>
            </a:r>
            <a:endParaRPr lang="en-US" dirty="0"/>
          </a:p>
          <a:p>
            <a:endParaRPr lang="en-KR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D71DABC-AE88-540A-2E2B-F7CDFCF90427}"/>
              </a:ext>
            </a:extLst>
          </p:cNvPr>
          <p:cNvSpPr/>
          <p:nvPr/>
        </p:nvSpPr>
        <p:spPr>
          <a:xfrm>
            <a:off x="1362190" y="2215434"/>
            <a:ext cx="5688605" cy="333901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1464E8-1C9A-7BFC-095F-3E7529BB668B}"/>
              </a:ext>
            </a:extLst>
          </p:cNvPr>
          <p:cNvSpPr txBox="1"/>
          <p:nvPr/>
        </p:nvSpPr>
        <p:spPr>
          <a:xfrm>
            <a:off x="1398474" y="2197718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KR" dirty="0"/>
              <a:t>user</a:t>
            </a:r>
            <a:r>
              <a:rPr lang="ko-KR" altLang="en-US" dirty="0"/>
              <a:t>의 </a:t>
            </a:r>
            <a:r>
              <a:rPr lang="en-US" altLang="ko-KR" dirty="0"/>
              <a:t>data,</a:t>
            </a:r>
            <a:r>
              <a:rPr lang="ko-KR" altLang="en-US" dirty="0"/>
              <a:t> </a:t>
            </a:r>
            <a:r>
              <a:rPr lang="en-US" altLang="ko-KR" dirty="0"/>
              <a:t>authentication</a:t>
            </a:r>
            <a:r>
              <a:rPr lang="ko-KR" altLang="en-US" dirty="0"/>
              <a:t>을 포함한 </a:t>
            </a:r>
            <a:r>
              <a:rPr lang="en-US" altLang="ko-KR" dirty="0"/>
              <a:t>application</a:t>
            </a:r>
            <a:r>
              <a:rPr lang="ko-KR" altLang="en-US" dirty="0"/>
              <a:t> 설명</a:t>
            </a:r>
            <a:endParaRPr lang="en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C978-9C13-7FA7-58B0-0829C51ADE2C}"/>
              </a:ext>
            </a:extLst>
          </p:cNvPr>
          <p:cNvSpPr txBox="1"/>
          <p:nvPr/>
        </p:nvSpPr>
        <p:spPr>
          <a:xfrm>
            <a:off x="1398242" y="4759963"/>
            <a:ext cx="609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관광공사 고캠핑 데이터를 </a:t>
            </a:r>
            <a:r>
              <a:rPr lang="en-US" dirty="0">
                <a:hlinkClick r:id="rId3"/>
              </a:rPr>
              <a:t>RTK Query</a:t>
            </a:r>
            <a:r>
              <a:rPr lang="ko-KR" altLang="en-US" dirty="0">
                <a:hlinkClick r:id="rId3"/>
              </a:rPr>
              <a:t>와 </a:t>
            </a:r>
            <a:r>
              <a:rPr lang="en-US" dirty="0">
                <a:hlinkClick r:id="rId3"/>
              </a:rPr>
              <a:t>RTK</a:t>
            </a:r>
            <a:r>
              <a:rPr lang="ko-KR" altLang="en-US" dirty="0">
                <a:hlinkClick r:id="rId3"/>
              </a:rPr>
              <a:t>에서 처리하기 </a:t>
            </a:r>
            <a:r>
              <a:rPr lang="en-US" altLang="ko-KR" dirty="0">
                <a:hlinkClick r:id="rId3"/>
              </a:rPr>
              <a:t>- </a:t>
            </a:r>
            <a:r>
              <a:rPr lang="en-US" dirty="0">
                <a:hlinkClick r:id="rId3"/>
              </a:rPr>
              <a:t>PART 2 (youtube.com)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9423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3D8B1-244C-625B-6CAF-1562012C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762001"/>
            <a:ext cx="5008696" cy="11410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프로젝트 구조 및 생성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680AFD-91AA-FC3B-05BB-A278FE009A33}"/>
              </a:ext>
            </a:extLst>
          </p:cNvPr>
          <p:cNvSpPr txBox="1"/>
          <p:nvPr/>
        </p:nvSpPr>
        <p:spPr>
          <a:xfrm>
            <a:off x="1429566" y="2259698"/>
            <a:ext cx="4479398" cy="3836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u="sng"/>
              <a:t>project name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|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----	client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|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----	server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A70FEA1-DBC4-7D6B-A1CF-7F91FC3BF1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818" b="-1"/>
          <a:stretch/>
        </p:blipFill>
        <p:spPr>
          <a:xfrm>
            <a:off x="6639965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7673-313F-F224-524A-FB70B1D7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73021" y="1609893"/>
            <a:ext cx="26694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저작권</a:t>
            </a:r>
            <a:r>
              <a:rPr lang="en-US" altLang="ko-KR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Slow Coding </a:t>
            </a:r>
            <a:r>
              <a:rPr lang="ko-KR" altLang="en-US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유지수</a:t>
            </a:r>
            <a:endParaRPr lang="en-US" b="1" kern="1200" cap="all" spc="3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E737A-6BA1-2A86-93CC-7F4C558E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08" y="3219853"/>
            <a:ext cx="629653" cy="429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FE71E98-A417-4ECC-ACEB-C0490C20DB04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A3A36-10EE-1BEE-9EA9-2DFD5DE8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1087" y="4891318"/>
            <a:ext cx="267329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6/29/24</a:t>
            </a:r>
          </a:p>
        </p:txBody>
      </p:sp>
    </p:spTree>
    <p:extLst>
      <p:ext uri="{BB962C8B-B14F-4D97-AF65-F5344CB8AC3E}">
        <p14:creationId xmlns:p14="http://schemas.microsoft.com/office/powerpoint/2010/main" val="99017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A783-8C56-EF9B-3730-024E717F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195" y="226254"/>
            <a:ext cx="9238434" cy="861383"/>
          </a:xfrm>
        </p:spPr>
        <p:txBody>
          <a:bodyPr/>
          <a:lstStyle/>
          <a:p>
            <a:r>
              <a:rPr lang="en-KR" dirty="0"/>
              <a:t>server – part 3; INDEX.JS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BB448-42C3-66B1-9BCD-2B98FDF4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497FD-2B76-391B-9B80-AE2FCFD4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C1E57-E063-9727-0164-A4FD182C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9AFDBFAA-DF9A-43B4-3339-47EE066C4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99" y="1080469"/>
            <a:ext cx="6079711" cy="5313528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02A07F0-AB98-79FB-B4F2-54D864CF8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195" y="1889383"/>
            <a:ext cx="3149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3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A783-8C56-EF9B-3730-024E717F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42" y="238527"/>
            <a:ext cx="9238434" cy="861383"/>
          </a:xfrm>
        </p:spPr>
        <p:txBody>
          <a:bodyPr/>
          <a:lstStyle/>
          <a:p>
            <a:r>
              <a:rPr lang="en-KR" dirty="0"/>
              <a:t>server – part 3: PASSPORT.JS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BB448-42C3-66B1-9BCD-2B98FDF4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497FD-2B76-391B-9B80-AE2FCFD4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C1E57-E063-9727-0164-A4FD182C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F8E7D29-E583-F75E-949A-4BD105B0F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07" y="1889383"/>
            <a:ext cx="2959100" cy="3695700"/>
          </a:xfrm>
          <a:prstGeom prst="rect">
            <a:avLst/>
          </a:prstGeom>
        </p:spPr>
      </p:pic>
      <p:pic>
        <p:nvPicPr>
          <p:cNvPr id="12" name="Picture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746F1F7-2523-9529-539A-F665ECE5D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180" y="1417962"/>
            <a:ext cx="6772197" cy="50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3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7B812C-3070-452B-83FE-78736A4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4A783-8C56-EF9B-3730-024E717F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97740"/>
            <a:ext cx="3810000" cy="15827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server – part 3:others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FC3C992-D873-48CD-B70B-31008CA8B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948" y="350780"/>
            <a:ext cx="2847351" cy="615644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497FD-2B76-391B-9B80-AE2FCFD4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73021" y="1609893"/>
            <a:ext cx="26694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저작권</a:t>
            </a:r>
            <a:r>
              <a:rPr lang="en-US" altLang="ko-KR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Slow Coding </a:t>
            </a:r>
            <a:r>
              <a:rPr lang="ko-KR" altLang="en-US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유지수</a:t>
            </a:r>
            <a:endParaRPr lang="en-US" b="1" kern="1200" cap="all" spc="3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C1E57-E063-9727-0164-A4FD182C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08" y="3219853"/>
            <a:ext cx="629653" cy="429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FE71E98-A417-4ECC-ACEB-C0490C20DB04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BB448-42C3-66B1-9BCD-2B98FDF4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1087" y="4891318"/>
            <a:ext cx="267329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6/29/24</a:t>
            </a:r>
          </a:p>
        </p:txBody>
      </p:sp>
    </p:spTree>
    <p:extLst>
      <p:ext uri="{BB962C8B-B14F-4D97-AF65-F5344CB8AC3E}">
        <p14:creationId xmlns:p14="http://schemas.microsoft.com/office/powerpoint/2010/main" val="3597515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18424-040D-A3A5-B4B3-0790F183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8EB1B-B324-12CC-8BC9-A124B8D2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F9B14-17D3-9DDC-50B4-01344244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EE773-AE79-524E-704A-D7B9E02C2627}"/>
              </a:ext>
            </a:extLst>
          </p:cNvPr>
          <p:cNvSpPr txBox="1"/>
          <p:nvPr/>
        </p:nvSpPr>
        <p:spPr>
          <a:xfrm>
            <a:off x="2194560" y="457742"/>
            <a:ext cx="582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000000"/>
                </a:highlight>
              </a:rPr>
              <a:t>transformResponse</a:t>
            </a:r>
            <a:r>
              <a:rPr lang="en-US" b="0" i="0" dirty="0">
                <a:effectLst/>
                <a:highlight>
                  <a:srgbClr val="000000"/>
                </a:highlight>
                <a:latin typeface="-apple-system"/>
              </a:rPr>
              <a:t> function in Redux Toolkit Query </a:t>
            </a:r>
            <a:endParaRPr lang="en-KR" dirty="0">
              <a:highlight>
                <a:srgbClr val="0000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6ADE6-C6DD-512D-3EE5-D3FF3B5C87BA}"/>
              </a:ext>
            </a:extLst>
          </p:cNvPr>
          <p:cNvSpPr txBox="1"/>
          <p:nvPr/>
        </p:nvSpPr>
        <p:spPr>
          <a:xfrm>
            <a:off x="284124" y="1142127"/>
            <a:ext cx="1113394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000000"/>
                </a:highlight>
                <a:latin typeface="-apple-system"/>
              </a:rPr>
              <a:t>Custom Data Transformation</a:t>
            </a:r>
            <a:r>
              <a:rPr lang="en-US" b="0" i="0" dirty="0">
                <a:effectLst/>
                <a:highlight>
                  <a:srgbClr val="000000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000000"/>
                </a:highlight>
                <a:latin typeface="-apple-system"/>
              </a:rPr>
              <a:t>You can use </a:t>
            </a:r>
            <a:r>
              <a:rPr lang="en-US" b="0" i="0" dirty="0" err="1">
                <a:effectLst/>
                <a:highlight>
                  <a:srgbClr val="000000"/>
                </a:highlight>
                <a:latin typeface="-apple-system"/>
              </a:rPr>
              <a:t>transformResponse</a:t>
            </a:r>
            <a:r>
              <a:rPr lang="en-US" b="0" i="0" dirty="0">
                <a:effectLst/>
                <a:highlight>
                  <a:srgbClr val="000000"/>
                </a:highlight>
                <a:latin typeface="-apple-system"/>
              </a:rPr>
              <a:t> to modify the data received from the API before it’s stored in the cache.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000000"/>
                </a:highlight>
                <a:latin typeface="-apple-system"/>
              </a:rPr>
              <a:t>For normalization, you can extract relevant parts of the response (e.g., the "data" array) and normalize them using tools like </a:t>
            </a:r>
            <a:r>
              <a:rPr lang="en-US" b="0" i="0" dirty="0" err="1">
                <a:effectLst/>
                <a:highlight>
                  <a:srgbClr val="000000"/>
                </a:highlight>
                <a:latin typeface="-apple-system"/>
              </a:rPr>
              <a:t>createEntityAdapter</a:t>
            </a:r>
            <a:r>
              <a:rPr lang="en-US" b="0" i="0" dirty="0">
                <a:effectLst/>
                <a:highlight>
                  <a:srgbClr val="000000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BF3F6C"/>
                </a:solidFill>
                <a:effectLst/>
                <a:highlight>
                  <a:srgbClr val="000000"/>
                </a:highligh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 your example, you’re using createEntityAdapter to normalize user data by passing only the "data" array to it</a:t>
            </a:r>
            <a:r>
              <a:rPr lang="en-US" b="0" i="0" baseline="30000" dirty="0">
                <a:effectLst/>
                <a:highlight>
                  <a:srgbClr val="000000"/>
                </a:highligh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b="0" i="0" dirty="0">
                <a:effectLst/>
                <a:highlight>
                  <a:srgbClr val="000000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000000"/>
                </a:highlight>
                <a:latin typeface="-apple-system"/>
              </a:rPr>
              <a:t>To include "meta" and "links" keys, you can handle them separately within </a:t>
            </a:r>
            <a:r>
              <a:rPr lang="en-US" b="0" i="0" dirty="0" err="1">
                <a:effectLst/>
                <a:highlight>
                  <a:srgbClr val="000000"/>
                </a:highlight>
                <a:latin typeface="-apple-system"/>
              </a:rPr>
              <a:t>transformResponse</a:t>
            </a:r>
            <a:r>
              <a:rPr lang="en-US" b="0" i="0" dirty="0">
                <a:effectLst/>
                <a:highlight>
                  <a:srgbClr val="000000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000000"/>
                </a:highlight>
                <a:latin typeface="-apple-system"/>
              </a:rPr>
              <a:t>Handling Metadata and Pagination</a:t>
            </a:r>
            <a:r>
              <a:rPr lang="en-US" b="0" i="0" dirty="0">
                <a:effectLst/>
                <a:highlight>
                  <a:srgbClr val="000000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000000"/>
                </a:highlight>
                <a:latin typeface="-apple-system"/>
              </a:rPr>
              <a:t>When dealing with paginated responses, like the one you described, you can extract pagination-related information (such as "meta" and "links") from the original response.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000000"/>
                </a:highlight>
                <a:latin typeface="-apple-system"/>
              </a:rPr>
              <a:t>Store this metadata separately (e.g., in a separate slice) to keep track of pagination details.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000000"/>
                </a:highlight>
                <a:latin typeface="-apple-system"/>
              </a:rPr>
              <a:t>Your current approach of creating a separate “</a:t>
            </a:r>
            <a:r>
              <a:rPr lang="en-US" b="0" i="0" dirty="0" err="1">
                <a:effectLst/>
                <a:highlight>
                  <a:srgbClr val="000000"/>
                </a:highlight>
                <a:latin typeface="-apple-system"/>
              </a:rPr>
              <a:t>usersSlice</a:t>
            </a:r>
            <a:r>
              <a:rPr lang="en-US" b="0" i="0" dirty="0">
                <a:effectLst/>
                <a:highlight>
                  <a:srgbClr val="000000"/>
                </a:highlight>
                <a:latin typeface="-apple-system"/>
              </a:rPr>
              <a:t>” to store metadata works, but there might be more elegant solutions.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000000"/>
                </a:highlight>
                <a:latin typeface="-apple-system"/>
              </a:rPr>
              <a:t>Better Approach</a:t>
            </a:r>
            <a:r>
              <a:rPr lang="en-US" b="0" i="0" dirty="0">
                <a:effectLst/>
                <a:highlight>
                  <a:srgbClr val="000000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000000"/>
                </a:highlight>
                <a:latin typeface="-apple-system"/>
              </a:rPr>
              <a:t>Instead of storing metadata in a separate slice, consider enhancing your </a:t>
            </a:r>
            <a:r>
              <a:rPr lang="en-US" b="0" i="0" dirty="0" err="1">
                <a:effectLst/>
                <a:highlight>
                  <a:srgbClr val="000000"/>
                </a:highlight>
                <a:latin typeface="-apple-system"/>
              </a:rPr>
              <a:t>transformResponse</a:t>
            </a:r>
            <a:r>
              <a:rPr lang="en-US" b="0" i="0" dirty="0">
                <a:effectLst/>
                <a:highlight>
                  <a:srgbClr val="000000"/>
                </a:highlight>
                <a:latin typeface="-apple-system"/>
              </a:rPr>
              <a:t> logic.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000000"/>
                </a:highlight>
                <a:latin typeface="-apple-system"/>
              </a:rPr>
              <a:t>Extract the "meta" and "links" keys from the original response and dispatch actions to update your state accordingly.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000000"/>
                </a:highlight>
                <a:latin typeface="-apple-system"/>
              </a:rPr>
              <a:t>This way, you can keep all related data (including metadata) within the same slice, avoiding unnecessary complexity.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4A0BF5-8BE4-D987-BBD9-4585E371BF83}"/>
              </a:ext>
            </a:extLst>
          </p:cNvPr>
          <p:cNvSpPr txBox="1"/>
          <p:nvPr/>
        </p:nvSpPr>
        <p:spPr>
          <a:xfrm>
            <a:off x="8881607" y="6421380"/>
            <a:ext cx="2611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200" dirty="0"/>
              <a:t>source: COPILOT</a:t>
            </a:r>
          </a:p>
        </p:txBody>
      </p:sp>
    </p:spTree>
    <p:extLst>
      <p:ext uri="{BB962C8B-B14F-4D97-AF65-F5344CB8AC3E}">
        <p14:creationId xmlns:p14="http://schemas.microsoft.com/office/powerpoint/2010/main" val="4067195079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422</Words>
  <Application>Microsoft Macintosh PowerPoint</Application>
  <PresentationFormat>Widescreen</PresentationFormat>
  <Paragraphs>61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Aptos</vt:lpstr>
      <vt:lpstr>Arial</vt:lpstr>
      <vt:lpstr>Trade Gothic Next Cond</vt:lpstr>
      <vt:lpstr>Trade Gothic Next Light</vt:lpstr>
      <vt:lpstr>PortalVTI</vt:lpstr>
      <vt:lpstr>Express, React, RTK Query-part3</vt:lpstr>
      <vt:lpstr>code </vt:lpstr>
      <vt:lpstr>강의 주요 목적</vt:lpstr>
      <vt:lpstr>프로젝트 구조 및 생성</vt:lpstr>
      <vt:lpstr>server – part 3; INDEX.JS</vt:lpstr>
      <vt:lpstr>server – part 3: PASSPORT.JS</vt:lpstr>
      <vt:lpstr>server – part 3:others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Express, React, RTK Query</dc:title>
  <dc:creator>HR Yu</dc:creator>
  <cp:lastModifiedBy>HR Yu</cp:lastModifiedBy>
  <cp:revision>56</cp:revision>
  <dcterms:created xsi:type="dcterms:W3CDTF">2024-03-10T07:16:23Z</dcterms:created>
  <dcterms:modified xsi:type="dcterms:W3CDTF">2024-07-04T08:09:50Z</dcterms:modified>
</cp:coreProperties>
</file>